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2.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5.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6.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8.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notesSlides/notesSlide22.xml" ContentType="application/vnd.openxmlformats-officedocument.presentationml.notesSlide+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46" r:id="rId9"/>
    <p:sldMasterId id="2147485758" r:id="rId10"/>
    <p:sldMasterId id="2147485763" r:id="rId11"/>
    <p:sldMasterId id="2147485783" r:id="rId12"/>
    <p:sldMasterId id="2147485802" r:id="rId13"/>
    <p:sldMasterId id="2147485815" r:id="rId14"/>
    <p:sldMasterId id="2147485818" r:id="rId15"/>
    <p:sldMasterId id="2147485826" r:id="rId16"/>
    <p:sldMasterId id="2147485831" r:id="rId17"/>
    <p:sldMasterId id="2147485839" r:id="rId18"/>
    <p:sldMasterId id="2147485852" r:id="rId19"/>
    <p:sldMasterId id="2147485985" r:id="rId20"/>
  </p:sldMasterIdLst>
  <p:notesMasterIdLst>
    <p:notesMasterId r:id="rId132"/>
  </p:notesMasterIdLst>
  <p:handoutMasterIdLst>
    <p:handoutMasterId r:id="rId133"/>
  </p:handoutMasterIdLst>
  <p:sldIdLst>
    <p:sldId id="269" r:id="rId21"/>
    <p:sldId id="276" r:id="rId22"/>
    <p:sldId id="277" r:id="rId23"/>
    <p:sldId id="2147483616" r:id="rId24"/>
    <p:sldId id="13408" r:id="rId25"/>
    <p:sldId id="278" r:id="rId26"/>
    <p:sldId id="282" r:id="rId27"/>
    <p:sldId id="2147480704" r:id="rId28"/>
    <p:sldId id="283" r:id="rId29"/>
    <p:sldId id="2147470659" r:id="rId30"/>
    <p:sldId id="13108" r:id="rId31"/>
    <p:sldId id="284" r:id="rId32"/>
    <p:sldId id="285" r:id="rId33"/>
    <p:sldId id="286" r:id="rId34"/>
    <p:sldId id="290" r:id="rId35"/>
    <p:sldId id="293" r:id="rId36"/>
    <p:sldId id="295" r:id="rId37"/>
    <p:sldId id="302" r:id="rId38"/>
    <p:sldId id="2147483643" r:id="rId39"/>
    <p:sldId id="279" r:id="rId40"/>
    <p:sldId id="2147471838" r:id="rId41"/>
    <p:sldId id="2147471837" r:id="rId42"/>
    <p:sldId id="2147483614" r:id="rId43"/>
    <p:sldId id="288" r:id="rId44"/>
    <p:sldId id="289" r:id="rId45"/>
    <p:sldId id="287" r:id="rId46"/>
    <p:sldId id="292" r:id="rId47"/>
    <p:sldId id="2147483644" r:id="rId48"/>
    <p:sldId id="280" r:id="rId49"/>
    <p:sldId id="2147483592" r:id="rId50"/>
    <p:sldId id="281" r:id="rId51"/>
    <p:sldId id="13407" r:id="rId52"/>
    <p:sldId id="2147483567" r:id="rId53"/>
    <p:sldId id="299" r:id="rId54"/>
    <p:sldId id="298" r:id="rId55"/>
    <p:sldId id="300" r:id="rId56"/>
    <p:sldId id="301" r:id="rId57"/>
    <p:sldId id="2147483475" r:id="rId58"/>
    <p:sldId id="270" r:id="rId59"/>
    <p:sldId id="268" r:id="rId60"/>
    <p:sldId id="2147471326" r:id="rId61"/>
    <p:sldId id="2147471327" r:id="rId62"/>
    <p:sldId id="2147472720" r:id="rId63"/>
    <p:sldId id="2147472735" r:id="rId64"/>
    <p:sldId id="2147472721" r:id="rId65"/>
    <p:sldId id="2147472732" r:id="rId66"/>
    <p:sldId id="2147472736" r:id="rId67"/>
    <p:sldId id="2147472723" r:id="rId68"/>
    <p:sldId id="2147472724" r:id="rId69"/>
    <p:sldId id="2147472725" r:id="rId70"/>
    <p:sldId id="2147471330" r:id="rId71"/>
    <p:sldId id="303" r:id="rId72"/>
    <p:sldId id="2147472718" r:id="rId73"/>
    <p:sldId id="2147472717" r:id="rId74"/>
    <p:sldId id="2147472714" r:id="rId75"/>
    <p:sldId id="2147471331" r:id="rId76"/>
    <p:sldId id="2147472726" r:id="rId77"/>
    <p:sldId id="2147472728" r:id="rId78"/>
    <p:sldId id="2147472727" r:id="rId79"/>
    <p:sldId id="296" r:id="rId80"/>
    <p:sldId id="272" r:id="rId81"/>
    <p:sldId id="2147472729" r:id="rId82"/>
    <p:sldId id="271" r:id="rId83"/>
    <p:sldId id="2147471328" r:id="rId84"/>
    <p:sldId id="2147472737" r:id="rId85"/>
    <p:sldId id="2147471329" r:id="rId86"/>
    <p:sldId id="2147471332" r:id="rId87"/>
    <p:sldId id="263" r:id="rId88"/>
    <p:sldId id="2147472733" r:id="rId89"/>
    <p:sldId id="265" r:id="rId90"/>
    <p:sldId id="2147471334" r:id="rId91"/>
    <p:sldId id="2147472734" r:id="rId92"/>
    <p:sldId id="273" r:id="rId93"/>
    <p:sldId id="275" r:id="rId94"/>
    <p:sldId id="2147483600" r:id="rId95"/>
    <p:sldId id="2147471134" r:id="rId96"/>
    <p:sldId id="2147483322" r:id="rId97"/>
    <p:sldId id="2147483319" r:id="rId98"/>
    <p:sldId id="319" r:id="rId99"/>
    <p:sldId id="2147483380" r:id="rId100"/>
    <p:sldId id="294" r:id="rId101"/>
    <p:sldId id="2147483602" r:id="rId102"/>
    <p:sldId id="2147483609" r:id="rId103"/>
    <p:sldId id="2147473011" r:id="rId104"/>
    <p:sldId id="2147483610" r:id="rId105"/>
    <p:sldId id="306" r:id="rId106"/>
    <p:sldId id="308" r:id="rId107"/>
    <p:sldId id="274" r:id="rId108"/>
    <p:sldId id="2147483646" r:id="rId109"/>
    <p:sldId id="2147483647" r:id="rId110"/>
    <p:sldId id="256" r:id="rId111"/>
    <p:sldId id="2147481792" r:id="rId112"/>
    <p:sldId id="266" r:id="rId113"/>
    <p:sldId id="291" r:id="rId114"/>
    <p:sldId id="2147481914" r:id="rId115"/>
    <p:sldId id="2147481919" r:id="rId116"/>
    <p:sldId id="2147479233" r:id="rId117"/>
    <p:sldId id="258" r:id="rId118"/>
    <p:sldId id="259" r:id="rId119"/>
    <p:sldId id="2147483635" r:id="rId120"/>
    <p:sldId id="260" r:id="rId121"/>
    <p:sldId id="261" r:id="rId122"/>
    <p:sldId id="262" r:id="rId123"/>
    <p:sldId id="2147482499" r:id="rId124"/>
    <p:sldId id="264" r:id="rId125"/>
    <p:sldId id="267" r:id="rId126"/>
    <p:sldId id="2147483594" r:id="rId127"/>
    <p:sldId id="297" r:id="rId128"/>
    <p:sldId id="257" r:id="rId129"/>
    <p:sldId id="2147483645" r:id="rId130"/>
    <p:sldId id="2147480083" r:id="rId131"/>
  </p:sldIdLst>
  <p:sldSz cx="12192000" cy="6858000"/>
  <p:notesSz cx="7772400" cy="10058400"/>
  <p:custDataLst>
    <p:tags r:id="rId13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3333CC"/>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87" autoAdjust="0"/>
    <p:restoredTop sz="91164" autoAdjust="0"/>
  </p:normalViewPr>
  <p:slideViewPr>
    <p:cSldViewPr>
      <p:cViewPr varScale="1">
        <p:scale>
          <a:sx n="111" d="100"/>
          <a:sy n="111" d="100"/>
        </p:scale>
        <p:origin x="552" y="192"/>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134" Type="http://schemas.openxmlformats.org/officeDocument/2006/relationships/tags" Target="tags/tag1.xml"/><Relationship Id="rId139" Type="http://schemas.openxmlformats.org/officeDocument/2006/relationships/tableStyles" Target="tableStyles.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presProps" Target="pres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8/14/25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104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BFA41-1CDE-ABB8-7447-89DC20B12508}"/>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447F00-4CEC-61AD-F30A-03CDED21751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453427B-0FB4-E5AB-2E54-8F218D861C1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95C8442E-3F22-BD47-C728-959C77E9F79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630959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4D85-D06E-02B7-09FA-73FEF76D6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BB76C-EF58-1087-68A7-7B6011371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6CDD-6E67-273F-D65E-02059111193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853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B0993-FE8C-3327-EAF2-F3E635979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3B053-38FF-D08B-4546-C68885396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54D37C-CCE1-5D59-A83F-1F303F2CB8C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473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22F9-7A27-A46A-0048-E9DC8C30A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7302C-C71D-8492-FFB6-B8590BDA3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60E94-FC8D-A4BE-139E-8E166C0E389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43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036F-C73F-5D8D-5A7B-1CBF70A24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FA03D-2FFE-DBFE-B1D5-CC573497D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FD59E-70E9-7CDF-4E32-7E736E3B8F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010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2B01E-319E-AE27-D349-E505D6897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5D51A-31C5-BFB4-1526-0BCD9AC3D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69844-817E-2163-4851-43B99F0A1D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9537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AF83-F7E3-A4EC-706A-3A93F8DF3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54308-7071-BD79-86EA-554C3027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115A1-3D3E-E7F7-35C6-81AF13AF731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2761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D3C1BA3E-9B16-524C-D333-77EA675015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a:extLst>
              <a:ext uri="{FF2B5EF4-FFF2-40B4-BE49-F238E27FC236}">
                <a16:creationId xmlns:a16="http://schemas.microsoft.com/office/drawing/2014/main" id="{688FB4EA-A177-0534-4014-7FE9A76194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O'Shaughnessy J et al. </a:t>
            </a:r>
            <a:r>
              <a:rPr lang="en-US" sz="1200" kern="1200" dirty="0" err="1">
                <a:solidFill>
                  <a:schemeClr val="tx1"/>
                </a:solidFill>
                <a:effectLst/>
                <a:latin typeface="+mn-lt"/>
                <a:ea typeface="+mn-ea"/>
                <a:cs typeface="+mn-cs"/>
              </a:rPr>
              <a:t>Imlunestrant</a:t>
            </a:r>
            <a:r>
              <a:rPr lang="en-US" sz="1200" kern="1200" dirty="0">
                <a:solidFill>
                  <a:schemeClr val="tx1"/>
                </a:solidFill>
                <a:effectLst/>
                <a:latin typeface="+mn-lt"/>
                <a:ea typeface="+mn-ea"/>
                <a:cs typeface="+mn-cs"/>
              </a:rPr>
              <a:t> with or without </a:t>
            </a:r>
            <a:r>
              <a:rPr lang="en-US" sz="1200" kern="1200" dirty="0" err="1">
                <a:solidFill>
                  <a:schemeClr val="tx1"/>
                </a:solidFill>
                <a:effectLst/>
                <a:latin typeface="+mn-lt"/>
                <a:ea typeface="+mn-ea"/>
                <a:cs typeface="+mn-cs"/>
              </a:rPr>
              <a:t>abemaciclib</a:t>
            </a:r>
            <a:r>
              <a:rPr lang="en-US" sz="1200" kern="1200" dirty="0">
                <a:solidFill>
                  <a:schemeClr val="tx1"/>
                </a:solidFill>
                <a:effectLst/>
                <a:latin typeface="+mn-lt"/>
                <a:ea typeface="+mn-ea"/>
                <a:cs typeface="+mn-cs"/>
              </a:rPr>
              <a:t> in advanced breast cancer (ABC): Safety analyses from the phase III EMBER-3 trial. ASCO 2025;Abstract 1060.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In addition to the abstracts listed, please address the following topic, which was not represented at ASCO 2025: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Published efficacy and safety data with </a:t>
            </a:r>
            <a:r>
              <a:rPr lang="en-US" sz="1200" kern="1200" dirty="0" err="1">
                <a:solidFill>
                  <a:schemeClr val="tx1"/>
                </a:solidFill>
                <a:effectLst/>
                <a:latin typeface="+mn-lt"/>
                <a:ea typeface="+mn-ea"/>
                <a:cs typeface="+mn-cs"/>
              </a:rPr>
              <a:t>capivasertib</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fulvestrant</a:t>
            </a:r>
            <a:r>
              <a:rPr lang="en-US" sz="1200" kern="1200" dirty="0">
                <a:solidFill>
                  <a:schemeClr val="tx1"/>
                </a:solidFill>
                <a:effectLst/>
                <a:latin typeface="+mn-lt"/>
                <a:ea typeface="+mn-ea"/>
                <a:cs typeface="+mn-cs"/>
              </a:rPr>
              <a:t> for HR-positive, HER2-negative </a:t>
            </a:r>
            <a:r>
              <a:rPr lang="en-US" sz="1200" kern="1200" dirty="0" err="1">
                <a:solidFill>
                  <a:schemeClr val="tx1"/>
                </a:solidFill>
                <a:effectLst/>
                <a:latin typeface="+mn-lt"/>
                <a:ea typeface="+mn-ea"/>
                <a:cs typeface="+mn-cs"/>
              </a:rPr>
              <a:t>mBC</a:t>
            </a:r>
            <a:r>
              <a:rPr lang="en-US" sz="1200" kern="1200" dirty="0">
                <a:solidFill>
                  <a:schemeClr val="tx1"/>
                </a:solidFill>
                <a:effectLst/>
                <a:latin typeface="+mn-lt"/>
                <a:ea typeface="+mn-ea"/>
                <a:cs typeface="+mn-cs"/>
              </a:rPr>
              <a:t> progressing on aromatase inhibitor therapy with or without a CDK4/6 inhibitor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Dent RA et al. Exploratory biomarker analysis of trastuzumab </a:t>
            </a:r>
            <a:r>
              <a:rPr lang="en-US" sz="1200" kern="1200" dirty="0" err="1">
                <a:solidFill>
                  <a:schemeClr val="tx1"/>
                </a:solidFill>
                <a:effectLst/>
                <a:latin typeface="+mn-lt"/>
                <a:ea typeface="+mn-ea"/>
                <a:cs typeface="+mn-cs"/>
              </a:rPr>
              <a:t>deruxtecan</a:t>
            </a:r>
            <a:r>
              <a:rPr lang="en-US" sz="1200" kern="1200" dirty="0">
                <a:solidFill>
                  <a:schemeClr val="tx1"/>
                </a:solidFill>
                <a:effectLst/>
                <a:latin typeface="+mn-lt"/>
                <a:ea typeface="+mn-ea"/>
                <a:cs typeface="+mn-cs"/>
              </a:rPr>
              <a:t> (T-</a:t>
            </a:r>
            <a:r>
              <a:rPr lang="en-US" sz="1200" kern="1200" dirty="0" err="1">
                <a:solidFill>
                  <a:schemeClr val="tx1"/>
                </a:solidFill>
                <a:effectLst/>
                <a:latin typeface="+mn-lt"/>
                <a:ea typeface="+mn-ea"/>
                <a:cs typeface="+mn-cs"/>
              </a:rPr>
              <a:t>DXd</a:t>
            </a:r>
            <a:r>
              <a:rPr lang="en-US" sz="1200" kern="1200" dirty="0">
                <a:solidFill>
                  <a:schemeClr val="tx1"/>
                </a:solidFill>
                <a:effectLst/>
                <a:latin typeface="+mn-lt"/>
                <a:ea typeface="+mn-ea"/>
                <a:cs typeface="+mn-cs"/>
              </a:rPr>
              <a:t>) vs physician’s choice of chemotherapy (TPC) in HER2-low/ultralow, hormone receptor–positive (HR+) metastatic breast cancer (</a:t>
            </a:r>
            <a:r>
              <a:rPr lang="en-US" sz="1200" kern="1200" dirty="0" err="1">
                <a:solidFill>
                  <a:schemeClr val="tx1"/>
                </a:solidFill>
                <a:effectLst/>
                <a:latin typeface="+mn-lt"/>
                <a:ea typeface="+mn-ea"/>
                <a:cs typeface="+mn-cs"/>
              </a:rPr>
              <a:t>mBC</a:t>
            </a:r>
            <a:r>
              <a:rPr lang="en-US" sz="1200" kern="1200" dirty="0">
                <a:solidFill>
                  <a:schemeClr val="tx1"/>
                </a:solidFill>
                <a:effectLst/>
                <a:latin typeface="+mn-lt"/>
                <a:ea typeface="+mn-ea"/>
                <a:cs typeface="+mn-cs"/>
              </a:rPr>
              <a:t>) in DESTINY-Breast06 (DB-06). ASCO 2025;Abstract 1013.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Brot</a:t>
            </a:r>
            <a:r>
              <a:rPr lang="en-US" sz="1200" kern="1200" dirty="0">
                <a:solidFill>
                  <a:schemeClr val="tx1"/>
                </a:solidFill>
                <a:effectLst/>
                <a:latin typeface="+mn-lt"/>
                <a:ea typeface="+mn-ea"/>
                <a:cs typeface="+mn-cs"/>
              </a:rPr>
              <a:t> M et al. Use of artificial intelligence–assistance software for HER2-low and HER2-ultralow IHC interpretation training to improve diagnostic accuracy of pathologists and expand patients' eligibility for HER2-targeted treatment. ASCO 2025;Abstract 1014.</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In addition to the abstracts listed, please address the following topic, which was not represented at ASCO 2025: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Major findings with </a:t>
            </a:r>
            <a:r>
              <a:rPr lang="en-US" sz="1200" kern="1200" dirty="0" err="1">
                <a:solidFill>
                  <a:schemeClr val="tx1"/>
                </a:solidFill>
                <a:effectLst/>
                <a:latin typeface="+mn-lt"/>
                <a:ea typeface="+mn-ea"/>
                <a:cs typeface="+mn-cs"/>
              </a:rPr>
              <a:t>datopotamab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deruxtecan</a:t>
            </a:r>
            <a:r>
              <a:rPr lang="en-US" sz="1200" kern="1200" dirty="0">
                <a:solidFill>
                  <a:schemeClr val="tx1"/>
                </a:solidFill>
                <a:effectLst/>
                <a:latin typeface="+mn-lt"/>
                <a:ea typeface="+mn-ea"/>
                <a:cs typeface="+mn-cs"/>
              </a:rPr>
              <a:t> versus investigator’s choice of chemotherapy for pretreated HR-positive, HER2-negative </a:t>
            </a:r>
            <a:r>
              <a:rPr lang="en-US" sz="1200" kern="1200" dirty="0" err="1">
                <a:solidFill>
                  <a:schemeClr val="tx1"/>
                </a:solidFill>
                <a:effectLst/>
                <a:latin typeface="+mn-lt"/>
                <a:ea typeface="+mn-ea"/>
                <a:cs typeface="+mn-cs"/>
              </a:rPr>
              <a:t>mBC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Cases:</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 patient with HR-positive breast cancer who received adjuvant </a:t>
            </a:r>
            <a:r>
              <a:rPr lang="en-US" sz="1200" kern="1200" dirty="0" err="1">
                <a:solidFill>
                  <a:schemeClr val="tx1"/>
                </a:solidFill>
                <a:effectLst/>
                <a:latin typeface="+mn-lt"/>
                <a:ea typeface="+mn-ea"/>
                <a:cs typeface="+mn-cs"/>
              </a:rPr>
              <a:t>ribociclib</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patient with HR-positive </a:t>
            </a:r>
            <a:r>
              <a:rPr lang="en-US" sz="1200" kern="1200" dirty="0" err="1">
                <a:solidFill>
                  <a:schemeClr val="tx1"/>
                </a:solidFill>
                <a:effectLst/>
                <a:latin typeface="+mn-lt"/>
                <a:ea typeface="+mn-ea"/>
                <a:cs typeface="+mn-cs"/>
              </a:rPr>
              <a:t>mBC</a:t>
            </a:r>
            <a:r>
              <a:rPr lang="en-US" sz="1200" kern="1200" dirty="0">
                <a:solidFill>
                  <a:schemeClr val="tx1"/>
                </a:solidFill>
                <a:effectLst/>
                <a:latin typeface="+mn-lt"/>
                <a:ea typeface="+mn-ea"/>
                <a:cs typeface="+mn-cs"/>
              </a:rPr>
              <a:t> who received </a:t>
            </a:r>
            <a:r>
              <a:rPr lang="en-US" sz="1200" kern="1200" dirty="0" err="1">
                <a:solidFill>
                  <a:schemeClr val="tx1"/>
                </a:solidFill>
                <a:effectLst/>
                <a:latin typeface="+mn-lt"/>
                <a:ea typeface="+mn-ea"/>
                <a:cs typeface="+mn-cs"/>
              </a:rPr>
              <a:t>imlunestrant</a:t>
            </a:r>
            <a:r>
              <a:rPr lang="en-US" sz="1200" kern="1200" dirty="0">
                <a:solidFill>
                  <a:schemeClr val="tx1"/>
                </a:solidFill>
                <a:effectLst/>
                <a:latin typeface="+mn-lt"/>
                <a:ea typeface="+mn-ea"/>
                <a:cs typeface="+mn-cs"/>
              </a:rPr>
              <a:t> with or without </a:t>
            </a:r>
            <a:r>
              <a:rPr lang="en-US" sz="1200" kern="1200" dirty="0" err="1">
                <a:solidFill>
                  <a:schemeClr val="tx1"/>
                </a:solidFill>
                <a:effectLst/>
                <a:latin typeface="+mn-lt"/>
                <a:ea typeface="+mn-ea"/>
                <a:cs typeface="+mn-cs"/>
              </a:rPr>
              <a:t>abemaciclib</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 patient with HR-positive </a:t>
            </a:r>
            <a:r>
              <a:rPr lang="en-US" sz="1200" kern="1200" dirty="0" err="1">
                <a:solidFill>
                  <a:schemeClr val="tx1"/>
                </a:solidFill>
                <a:effectLst/>
                <a:latin typeface="+mn-lt"/>
                <a:ea typeface="+mn-ea"/>
                <a:cs typeface="+mn-cs"/>
              </a:rPr>
              <a:t>mBC</a:t>
            </a:r>
            <a:r>
              <a:rPr lang="en-US" sz="1200" kern="1200" dirty="0">
                <a:solidFill>
                  <a:schemeClr val="tx1"/>
                </a:solidFill>
                <a:effectLst/>
                <a:latin typeface="+mn-lt"/>
                <a:ea typeface="+mn-ea"/>
                <a:cs typeface="+mn-cs"/>
              </a:rPr>
              <a:t> who received </a:t>
            </a:r>
            <a:r>
              <a:rPr lang="en-US" sz="1200" kern="1200" dirty="0" err="1">
                <a:solidFill>
                  <a:schemeClr val="tx1"/>
                </a:solidFill>
                <a:effectLst/>
                <a:latin typeface="+mn-lt"/>
                <a:ea typeface="+mn-ea"/>
                <a:cs typeface="+mn-cs"/>
              </a:rPr>
              <a:t>datopotamab</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deruxtecan</a:t>
            </a:r>
            <a:endParaRPr lang="en-US" sz="1200" kern="1200" dirty="0">
              <a:solidFill>
                <a:schemeClr val="tx1"/>
              </a:solidFill>
              <a:effectLst/>
              <a:latin typeface="+mn-lt"/>
              <a:ea typeface="+mn-ea"/>
              <a:cs typeface="+mn-cs"/>
            </a:endParaRPr>
          </a:p>
        </p:txBody>
      </p:sp>
      <p:sp>
        <p:nvSpPr>
          <p:cNvPr id="227332" name="Slide Number Placeholder 3">
            <a:extLst>
              <a:ext uri="{FF2B5EF4-FFF2-40B4-BE49-F238E27FC236}">
                <a16:creationId xmlns:a16="http://schemas.microsoft.com/office/drawing/2014/main" id="{BBB154EC-0E9F-8551-C24C-AD6FDC4A89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5613"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4C085954-609B-0644-A491-C1B60178821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455613"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406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980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756B-0A7B-321C-A47A-E9ECF07184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CAF16-09DB-247A-AD7B-1514C756E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2B617-C9B0-6C75-1140-354E5DA8D3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EDB8AC-D329-0F38-8D2B-324675EB3F4A}"/>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514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8348-5308-753C-DD7C-D537F0FEE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2F2DD-1F63-B758-805F-4D2C90D84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93DB40-F2D0-CF50-AAC8-4A1E418F2D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SERENA-6 study design makes interpreting PFS-2 by the traditional definition challenging, because of the imbalance in the number of therapies received by the second anatomic progression. Patients on the </a:t>
            </a:r>
            <a:r>
              <a:rPr lang="en-US" dirty="0" err="1"/>
              <a:t>camizestrant</a:t>
            </a:r>
            <a:r>
              <a:rPr lang="en-US" dirty="0"/>
              <a:t> arm have completed three lines of therapy by PFS-2 while those on the control arm have completed only 2.  This calls into question the validity of PFS-2 as a surrogate under these circumstances.</a:t>
            </a:r>
          </a:p>
          <a:p>
            <a:endParaRPr lang="en-US" dirty="0"/>
          </a:p>
        </p:txBody>
      </p:sp>
      <p:sp>
        <p:nvSpPr>
          <p:cNvPr id="4" name="Slide Number Placeholder 3">
            <a:extLst>
              <a:ext uri="{FF2B5EF4-FFF2-40B4-BE49-F238E27FC236}">
                <a16:creationId xmlns:a16="http://schemas.microsoft.com/office/drawing/2014/main" id="{98CEE4DC-CA8F-6DE7-838D-E61189ABD5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30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54020-4F18-4DAB-178A-2BACAF357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947A1-0C38-8A40-9269-A6E867C82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2B900E-C148-9B2A-07A9-9A86209833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crossover to </a:t>
            </a:r>
            <a:r>
              <a:rPr lang="en-US" dirty="0" err="1"/>
              <a:t>camizestrant</a:t>
            </a:r>
            <a:r>
              <a:rPr lang="en-US" dirty="0"/>
              <a:t> was not allowed in SERENA-6, so we are unable to assess whether the biological hypothesis was correct, nor can we assess the overall strategy of early vs. later treatment to determine whether giving </a:t>
            </a:r>
            <a:r>
              <a:rPr lang="en-US" dirty="0" err="1"/>
              <a:t>camizestrant</a:t>
            </a:r>
            <a:r>
              <a:rPr lang="en-US" dirty="0"/>
              <a:t> after progression, when added the the additional time on AI would equal or even exceed the time gained by switching to </a:t>
            </a:r>
            <a:r>
              <a:rPr lang="en-US" dirty="0" err="1"/>
              <a:t>camizestrant</a:t>
            </a:r>
            <a:r>
              <a:rPr lang="en-US" dirty="0"/>
              <a:t> early.</a:t>
            </a:r>
          </a:p>
          <a:p>
            <a:endParaRPr lang="en-US" dirty="0"/>
          </a:p>
        </p:txBody>
      </p:sp>
      <p:sp>
        <p:nvSpPr>
          <p:cNvPr id="4" name="Slide Number Placeholder 3">
            <a:extLst>
              <a:ext uri="{FF2B5EF4-FFF2-40B4-BE49-F238E27FC236}">
                <a16:creationId xmlns:a16="http://schemas.microsoft.com/office/drawing/2014/main" id="{E5D479C9-93AF-629F-FFA2-10B60939EE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0709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723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319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820738" y="1006475"/>
            <a:ext cx="6129337" cy="344805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185863" y="4787900"/>
            <a:ext cx="5407025" cy="3827463"/>
          </a:xfrm>
          <a:prstGeom prst="rect">
            <a:avLst/>
          </a:prstGeom>
          <a:noFill/>
          <a:ln>
            <a:miter lim="800000"/>
            <a:headEnd/>
            <a:tailEnd/>
          </a:ln>
        </p:spPr>
        <p:txBody>
          <a:bodyPr lIns="0" tIns="0" rIns="0" bIns="0">
            <a:spAutoFit/>
          </a:bodyPr>
          <a:lstStyle/>
          <a:p>
            <a:pPr marL="215900" indent="-2159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atin typeface="Arial" charset="0"/>
                <a:ea typeface="Gothic" charset="0"/>
                <a:cs typeface="Gothic" charset="0"/>
              </a:rPr>
              <a:t>Table 2 Most Frequent Adverse Events in the Overall Population (Safety Population).</a:t>
            </a:r>
            <a:endParaRPr lang="en-GB" dirty="0">
              <a:latin typeface="Arial" charset="0"/>
              <a:ea typeface="Gothic" charset="0"/>
              <a:cs typeface="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97C1-0A02-C04D-F58F-35D57560C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4E620-A1D5-03EA-83BE-A253FEF22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21B39-4E16-81CF-00D5-F887D84B326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58138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327A-B64B-57D4-BA24-F1CDA1AE6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9FB00-1EBC-F27C-4B75-7691341943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671AA-0897-D27B-6DCF-B4ACCE2551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8009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6929-6419-183E-F12E-1F6413F7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C526D-3EA6-42AA-CF5F-8D422F15A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95795-FCEB-6070-7C43-87A27FC3E4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F14313-A619-666C-D36B-A311B6CAC23A}"/>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S PGothic" panose="020B0600070205080204" pitchFamily="34" charset="-128"/>
                <a:cs typeface="+mn-cs"/>
              </a:rPr>
              <a:pPr marL="0" marR="0" lvl="0" indent="0" algn="r" defTabSz="91380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extLst>
      <p:ext uri="{BB962C8B-B14F-4D97-AF65-F5344CB8AC3E}">
        <p14:creationId xmlns:p14="http://schemas.microsoft.com/office/powerpoint/2010/main" val="3743952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9C764-AF52-9049-C15B-F0D148DCB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A03784-C2FB-8327-F194-7EC7B3C1A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E4FBC3-28F5-DCFE-46C1-42CE161F6D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807C5-56D6-3FC9-F257-8141BD2AC9F7}"/>
              </a:ext>
            </a:extLst>
          </p:cNvPr>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S PGothic" panose="020B0600070205080204" pitchFamily="34" charset="-128"/>
                <a:cs typeface="+mn-cs"/>
              </a:rPr>
              <a:pPr marL="0" marR="0" lvl="0" indent="0" algn="r" defTabSz="913807"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extLst>
      <p:ext uri="{BB962C8B-B14F-4D97-AF65-F5344CB8AC3E}">
        <p14:creationId xmlns:p14="http://schemas.microsoft.com/office/powerpoint/2010/main" val="2392445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807" rtl="0" eaLnBrk="1" fontAlgn="auto" latinLnBrk="0" hangingPunct="1">
              <a:lnSpc>
                <a:spcPct val="100000"/>
              </a:lnSpc>
              <a:spcBef>
                <a:spcPts val="0"/>
              </a:spcBef>
              <a:spcAft>
                <a:spcPts val="0"/>
              </a:spcAft>
              <a:buClrTx/>
              <a:buSzTx/>
              <a:buFontTx/>
              <a:buNone/>
              <a:tabLst/>
              <a:defRPr/>
            </a:pPr>
            <a:fld id="{E258DACF-8309-2044-8EF4-AA7C90F4E9AA}" type="slidenum">
              <a:rPr kumimoji="0" lang="en-US" sz="1200" b="0" i="0" u="none" strike="noStrike" kern="1200" cap="none" spc="0" normalizeH="0" baseline="0" noProof="0" smtClean="0">
                <a:ln>
                  <a:noFill/>
                </a:ln>
                <a:solidFill>
                  <a:prstClr val="black"/>
                </a:solidFill>
                <a:effectLst/>
                <a:uLnTx/>
                <a:uFillTx/>
                <a:latin typeface="Arial"/>
                <a:ea typeface="MS PGothic" panose="020B0600070205080204" pitchFamily="34" charset="-128"/>
                <a:cs typeface="+mn-cs"/>
              </a:rPr>
              <a:pPr marL="0" marR="0" lvl="0" indent="0" algn="r" defTabSz="913807"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a:ea typeface="MS PGothic" panose="020B0600070205080204" pitchFamily="34" charset="-128"/>
              <a:cs typeface="+mn-cs"/>
            </a:endParaRPr>
          </a:p>
        </p:txBody>
      </p:sp>
    </p:spTree>
    <p:extLst>
      <p:ext uri="{BB962C8B-B14F-4D97-AF65-F5344CB8AC3E}">
        <p14:creationId xmlns:p14="http://schemas.microsoft.com/office/powerpoint/2010/main" val="320654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endParaRPr lang="es-ES" sz="1800" dirty="0">
              <a:solidFill>
                <a:srgbClr val="4472C4"/>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8" name="Google Shape;10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ES" sz="14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79</a:t>
            </a:fld>
            <a:endParaRPr kumimoji="0" sz="1400" b="0" i="0" u="none" strike="noStrike" kern="0" cap="none" spc="0" normalizeH="0" baseline="0" noProof="0">
              <a:ln>
                <a:noFill/>
              </a:ln>
              <a:solidFill>
                <a:srgbClr val="000000"/>
              </a:solidFill>
              <a:effectLst/>
              <a:uLnTx/>
              <a:uFillTx/>
              <a:latin typeface="Arial"/>
              <a:ea typeface="MS PGothic" panose="020B0600070205080204" pitchFamily="34" charset="-128"/>
              <a:cs typeface="Arial"/>
              <a:sym typeface="Arial"/>
            </a:endParaRPr>
          </a:p>
        </p:txBody>
      </p:sp>
    </p:spTree>
    <p:extLst>
      <p:ext uri="{BB962C8B-B14F-4D97-AF65-F5344CB8AC3E}">
        <p14:creationId xmlns:p14="http://schemas.microsoft.com/office/powerpoint/2010/main" val="125427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557657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1D8B-70F7-9E8A-746E-718377929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39A755-9D44-9FCA-DF12-37AF5C03C6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D0213-F04D-5F94-F87D-ACB4CC05A583}"/>
              </a:ext>
            </a:extLst>
          </p:cNvPr>
          <p:cNvSpPr>
            <a:spLocks noGrp="1"/>
          </p:cNvSpPr>
          <p:nvPr>
            <p:ph type="body" idx="1"/>
          </p:nvPr>
        </p:nvSpPr>
        <p:spPr/>
        <p:txBody>
          <a:bodyPr/>
          <a:lstStyle/>
          <a:p>
            <a:pPr marL="171450" indent="-171450">
              <a:buFont typeface="Arial" panose="020B0604020202020204" pitchFamily="34" charset="0"/>
              <a:buChar char="•"/>
            </a:pPr>
            <a:r>
              <a:rPr lang="en-US" dirty="0"/>
              <a:t> of the 16 patients with G2 ILD rechallenged received intervening therapy, rechallenged 238 and 554 days later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7 patients with recurrent ILD from 26 RC after CT improvement: (5-G1, 1-G2, 1-G3)</a:t>
            </a:r>
          </a:p>
          <a:p>
            <a:pPr marL="171450" indent="-171450">
              <a:buFont typeface="Arial" panose="020B0604020202020204" pitchFamily="34" charset="0"/>
              <a:buChar char="•"/>
            </a:pPr>
            <a:r>
              <a:rPr lang="en-US" dirty="0"/>
              <a:t>5 patients with recurrent ILD from 18 RC BEFORE CT improvement (4-G1, 1-G2)</a:t>
            </a:r>
          </a:p>
          <a:p>
            <a:pPr marL="171450" indent="-171450">
              <a:buFont typeface="Arial" panose="020B0604020202020204" pitchFamily="34" charset="0"/>
              <a:buChar char="•"/>
            </a:pPr>
            <a:r>
              <a:rPr lang="en-US" dirty="0"/>
              <a:t>All 3 patients RC a 2</a:t>
            </a:r>
            <a:r>
              <a:rPr lang="en-US" baseline="30000" dirty="0"/>
              <a:t>nd</a:t>
            </a:r>
            <a:r>
              <a:rPr lang="en-US" dirty="0"/>
              <a:t> time, were RC within guidelines after CT Improvement</a:t>
            </a:r>
          </a:p>
          <a:p>
            <a:endParaRPr lang="en-US" dirty="0"/>
          </a:p>
          <a:p>
            <a:endParaRPr lang="en-US" dirty="0"/>
          </a:p>
        </p:txBody>
      </p:sp>
      <p:sp>
        <p:nvSpPr>
          <p:cNvPr id="4" name="Slide Number Placeholder 3">
            <a:extLst>
              <a:ext uri="{FF2B5EF4-FFF2-40B4-BE49-F238E27FC236}">
                <a16:creationId xmlns:a16="http://schemas.microsoft.com/office/drawing/2014/main" id="{337971A1-3D89-C76B-F068-74C632A169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1045398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15092419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solidFill>
                <a:schemeClr val="tx1"/>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6871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1"/>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1261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3508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32035-490D-4604-46FD-5E21B5D20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18DA8-9DAA-7F28-A48D-54DFE8B5E0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BF301-4912-9F0E-C92A-AA86E19AB9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9948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45C6-DBD7-4505-488A-341CCA211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238D22-8DB6-F81C-396D-A8E8B2738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A5502-B94E-1DA1-BD2A-CE490987A69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8332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1817D-96F8-8C46-98A9-E1A0F45D98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2778573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2870717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3875692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panose="020B0600070205080204" pitchFamily="34" charset="-128"/>
              <a:cs typeface="+mn-cs"/>
            </a:endParaRPr>
          </a:p>
        </p:txBody>
      </p:sp>
    </p:spTree>
    <p:extLst>
      <p:ext uri="{BB962C8B-B14F-4D97-AF65-F5344CB8AC3E}">
        <p14:creationId xmlns:p14="http://schemas.microsoft.com/office/powerpoint/2010/main" val="34226066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D416-8730-CFE6-0FE0-597B37C5B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893E5-9ACD-3BC4-0FDA-2FB3695CC8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A2C2C-1A21-C015-2153-215508EE5B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E97E5-B0AE-DBE2-F00E-336667A3B4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704107-7EA7-6041-A077-2B1EB7CB98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470602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a:extLst>
            <a:ext uri="{FF2B5EF4-FFF2-40B4-BE49-F238E27FC236}">
              <a16:creationId xmlns:a16="http://schemas.microsoft.com/office/drawing/2014/main" id="{DD129589-7474-C75D-A5C8-D7D71EA73F4E}"/>
            </a:ext>
          </a:extLst>
        </p:cNvPr>
        <p:cNvGrpSpPr/>
        <p:nvPr/>
      </p:nvGrpSpPr>
      <p:grpSpPr>
        <a:xfrm>
          <a:off x="0" y="0"/>
          <a:ext cx="0" cy="0"/>
          <a:chOff x="0" y="0"/>
          <a:chExt cx="0" cy="0"/>
        </a:xfrm>
      </p:grpSpPr>
      <p:sp>
        <p:nvSpPr>
          <p:cNvPr id="788" name="Google Shape;788;p18:notes">
            <a:extLst>
              <a:ext uri="{FF2B5EF4-FFF2-40B4-BE49-F238E27FC236}">
                <a16:creationId xmlns:a16="http://schemas.microsoft.com/office/drawing/2014/main" id="{39449102-0ECD-7BAA-02C2-A661297F708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18:notes">
            <a:extLst>
              <a:ext uri="{FF2B5EF4-FFF2-40B4-BE49-F238E27FC236}">
                <a16:creationId xmlns:a16="http://schemas.microsoft.com/office/drawing/2014/main" id="{AEC57A98-54A2-1D74-DD9F-9BC5F7B0624E}"/>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GB"/>
              <a:t>Data sources:</a:t>
            </a:r>
          </a:p>
          <a:p>
            <a:pPr marL="0" lvl="0" indent="0" algn="l" rtl="0">
              <a:spcBef>
                <a:spcPts val="0"/>
              </a:spcBef>
              <a:spcAft>
                <a:spcPts val="0"/>
              </a:spcAft>
              <a:buNone/>
            </a:pPr>
            <a:r>
              <a:rPr lang="en-GB"/>
              <a:t>TB-02: Dent 2023 for all content except number of randomized patients (</a:t>
            </a:r>
            <a:r>
              <a:rPr lang="en-GB" err="1"/>
              <a:t>clinicaltrials.gov</a:t>
            </a:r>
            <a:r>
              <a:rPr lang="en-GB"/>
              <a:t>)</a:t>
            </a:r>
          </a:p>
          <a:p>
            <a:pPr marL="0" lvl="0" indent="0" algn="l" rtl="0">
              <a:spcBef>
                <a:spcPts val="0"/>
              </a:spcBef>
              <a:spcAft>
                <a:spcPts val="0"/>
              </a:spcAft>
              <a:buNone/>
            </a:pPr>
            <a:r>
              <a:rPr lang="en-GB"/>
              <a:t>TB-05: Schmid (all content)</a:t>
            </a:r>
          </a:p>
          <a:p>
            <a:pPr marL="0" lvl="0" indent="0" algn="l" rtl="0">
              <a:spcBef>
                <a:spcPts val="0"/>
              </a:spcBef>
              <a:spcAft>
                <a:spcPts val="0"/>
              </a:spcAft>
              <a:buNone/>
            </a:pPr>
            <a:endParaRPr lang="en-GB"/>
          </a:p>
          <a:p>
            <a:pPr marL="228600" lvl="0" indent="-228600" algn="l" rtl="0">
              <a:spcBef>
                <a:spcPts val="0"/>
              </a:spcBef>
              <a:spcAft>
                <a:spcPts val="0"/>
              </a:spcAft>
              <a:buAutoNum type="arabicPeriod"/>
            </a:pPr>
            <a:endParaRPr/>
          </a:p>
        </p:txBody>
      </p:sp>
    </p:spTree>
    <p:extLst>
      <p:ext uri="{BB962C8B-B14F-4D97-AF65-F5344CB8AC3E}">
        <p14:creationId xmlns:p14="http://schemas.microsoft.com/office/powerpoint/2010/main" val="1951074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a:extLst>
            <a:ext uri="{FF2B5EF4-FFF2-40B4-BE49-F238E27FC236}">
              <a16:creationId xmlns:a16="http://schemas.microsoft.com/office/drawing/2014/main" id="{E972D708-3E12-8B89-2FA8-0E3919CEFEBF}"/>
            </a:ext>
          </a:extLst>
        </p:cNvPr>
        <p:cNvGrpSpPr/>
        <p:nvPr/>
      </p:nvGrpSpPr>
      <p:grpSpPr>
        <a:xfrm>
          <a:off x="0" y="0"/>
          <a:ext cx="0" cy="0"/>
          <a:chOff x="0" y="0"/>
          <a:chExt cx="0" cy="0"/>
        </a:xfrm>
      </p:grpSpPr>
      <p:sp>
        <p:nvSpPr>
          <p:cNvPr id="920" name="Google Shape;920;p28:notes">
            <a:extLst>
              <a:ext uri="{FF2B5EF4-FFF2-40B4-BE49-F238E27FC236}">
                <a16:creationId xmlns:a16="http://schemas.microsoft.com/office/drawing/2014/main" id="{121AD0C3-E624-E546-994D-6E8CB324DA23}"/>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28:notes">
            <a:extLst>
              <a:ext uri="{FF2B5EF4-FFF2-40B4-BE49-F238E27FC236}">
                <a16:creationId xmlns:a16="http://schemas.microsoft.com/office/drawing/2014/main" id="{A18CCD93-FE06-537F-2F3A-C92D61678AF5}"/>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GB" b="1" dirty="0"/>
              <a:t>Sources:</a:t>
            </a:r>
          </a:p>
          <a:p>
            <a:pPr marL="228600" indent="-228600">
              <a:buFont typeface="+mj-lt"/>
              <a:buAutoNum type="arabicPeriod"/>
            </a:pPr>
            <a:r>
              <a:rPr lang="en-GB" dirty="0"/>
              <a:t>NCCN Guidelines</a:t>
            </a:r>
          </a:p>
          <a:p>
            <a:pPr marL="228600" indent="-228600">
              <a:buFont typeface="+mj-lt"/>
              <a:buAutoNum type="arabicPeriod"/>
            </a:pPr>
            <a:r>
              <a:rPr lang="en-GB" dirty="0"/>
              <a:t>https://</a:t>
            </a:r>
            <a:r>
              <a:rPr lang="en-GB" dirty="0" err="1"/>
              <a:t>www.ema.europa.eu</a:t>
            </a:r>
            <a:r>
              <a:rPr lang="en-GB" dirty="0"/>
              <a:t>/</a:t>
            </a:r>
            <a:r>
              <a:rPr lang="en-GB" dirty="0" err="1"/>
              <a:t>en</a:t>
            </a:r>
            <a:r>
              <a:rPr lang="en-GB" dirty="0"/>
              <a:t>/documents/product-information/</a:t>
            </a:r>
            <a:r>
              <a:rPr lang="en-GB" dirty="0" err="1"/>
              <a:t>lynp</a:t>
            </a:r>
            <a:endParaRPr lang="en-GB" dirty="0"/>
          </a:p>
          <a:p>
            <a:pPr marL="228600" indent="-228600">
              <a:buFont typeface="+mj-lt"/>
              <a:buAutoNum type="arabicPeriod"/>
            </a:pPr>
            <a:r>
              <a:rPr lang="en-GB" dirty="0"/>
              <a:t>https://</a:t>
            </a:r>
            <a:r>
              <a:rPr lang="en-GB" dirty="0" err="1"/>
              <a:t>www.accessdata.fda.gov</a:t>
            </a:r>
            <a:r>
              <a:rPr lang="en-GB" dirty="0"/>
              <a:t>/</a:t>
            </a:r>
            <a:r>
              <a:rPr lang="en-GB" dirty="0" err="1"/>
              <a:t>drugsatfda_docs</a:t>
            </a:r>
            <a:r>
              <a:rPr lang="en-GB" dirty="0"/>
              <a:t>/label/2018/211651s000lbl.pdf</a:t>
            </a:r>
          </a:p>
          <a:p>
            <a:pPr marL="228600" indent="-228600">
              <a:buFont typeface="+mj-lt"/>
              <a:buAutoNum type="arabicPeriod"/>
            </a:pPr>
            <a:r>
              <a:rPr lang="en-GB" dirty="0"/>
              <a:t>https://</a:t>
            </a:r>
            <a:r>
              <a:rPr lang="en-GB" dirty="0" err="1"/>
              <a:t>www.ema.europa.eu</a:t>
            </a:r>
            <a:r>
              <a:rPr lang="en-GB" dirty="0"/>
              <a:t>/</a:t>
            </a:r>
            <a:r>
              <a:rPr lang="en-GB" dirty="0" err="1"/>
              <a:t>en</a:t>
            </a:r>
            <a:r>
              <a:rPr lang="en-GB" dirty="0"/>
              <a:t>/documents/product-information/</a:t>
            </a:r>
            <a:r>
              <a:rPr lang="en-GB" dirty="0" err="1"/>
              <a:t>talzenna</a:t>
            </a:r>
            <a:r>
              <a:rPr lang="en-GB" dirty="0"/>
              <a:t>-</a:t>
            </a:r>
            <a:r>
              <a:rPr lang="en-GB" dirty="0" err="1"/>
              <a:t>epar</a:t>
            </a:r>
            <a:r>
              <a:rPr lang="en-GB" dirty="0"/>
              <a:t>-product-</a:t>
            </a:r>
            <a:r>
              <a:rPr lang="en-GB" dirty="0" err="1"/>
              <a:t>information_en.pdf</a:t>
            </a:r>
            <a:endParaRPr lang="en-GB" dirty="0"/>
          </a:p>
          <a:p>
            <a:pPr marL="228600" indent="-228600">
              <a:buFont typeface="+mj-lt"/>
              <a:buAutoNum type="arabicPeriod"/>
            </a:pPr>
            <a:r>
              <a:rPr lang="en-GB" dirty="0"/>
              <a:t>https://</a:t>
            </a:r>
            <a:r>
              <a:rPr lang="en-GB" dirty="0" err="1"/>
              <a:t>www.accessdata.fda.gov</a:t>
            </a:r>
            <a:r>
              <a:rPr lang="en-GB" dirty="0"/>
              <a:t>/</a:t>
            </a:r>
            <a:r>
              <a:rPr lang="en-GB" dirty="0" err="1"/>
              <a:t>drugsatfda_docs</a:t>
            </a:r>
            <a:r>
              <a:rPr lang="en-GB" dirty="0"/>
              <a:t>/label/2020/208558s014lbl.pdf</a:t>
            </a:r>
          </a:p>
          <a:p>
            <a:pPr marL="228600" indent="-228600">
              <a:buFont typeface="+mj-lt"/>
              <a:buAutoNum type="arabicPeriod"/>
            </a:pPr>
            <a:r>
              <a:rPr lang="en-GB" dirty="0" err="1"/>
              <a:t>Clinicaltrials.gov</a:t>
            </a:r>
            <a:r>
              <a:rPr lang="en-GB" dirty="0"/>
              <a:t> (for future positioning information)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339117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48517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14F-4712-F7FF-0B8E-79CF48B22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4C9B8-4946-EA3B-B7CA-07076BF59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A13F2-12F8-71A2-2EB9-0DAB8BAA08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552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1EE70-EA19-D7BE-BFBA-A69819BE6B9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2A7BD0D-992D-32CC-E3CE-B63803D1900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89C13C97-749D-3BB9-1C76-C23568A4757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B8451B5F-216D-DCEE-D53C-412373AD87B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49941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3666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65514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818A3-C0EF-46F6-3593-844D17C63287}"/>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E4AC7F0-F081-EEF6-6370-708570453F5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A45B4D3-4783-1CCC-88E1-56EA3625CED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3DBACAB-5415-33AB-1167-EE73D73A0E7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80319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6614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g"/><Relationship Id="rId1" Type="http://schemas.openxmlformats.org/officeDocument/2006/relationships/slideMaster" Target="../slideMasters/slideMaster20.xml"/><Relationship Id="rId4" Type="http://schemas.openxmlformats.org/officeDocument/2006/relationships/image" Target="../media/image64.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8/14/25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en-US"/>
              <a:t>Click to edit Master subtitle style</a:t>
            </a:r>
          </a:p>
        </p:txBody>
      </p:sp>
    </p:spTree>
    <p:extLst>
      <p:ext uri="{BB962C8B-B14F-4D97-AF65-F5344CB8AC3E}">
        <p14:creationId xmlns:p14="http://schemas.microsoft.com/office/powerpoint/2010/main" val="7614372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222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en-US"/>
              <a:t>Click to edit Master text styles</a:t>
            </a:r>
          </a:p>
        </p:txBody>
      </p:sp>
    </p:spTree>
    <p:extLst>
      <p:ext uri="{BB962C8B-B14F-4D97-AF65-F5344CB8AC3E}">
        <p14:creationId xmlns:p14="http://schemas.microsoft.com/office/powerpoint/2010/main" val="34978550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67"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34"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071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4" y="1535113"/>
            <a:ext cx="5389033" cy="639763"/>
          </a:xfrm>
        </p:spPr>
        <p:txBody>
          <a:bodyPr anchor="b"/>
          <a:lstStyle>
            <a:lvl1pPr marL="0" indent="0">
              <a:buNone/>
              <a:defRPr sz="2400" b="1"/>
            </a:lvl1pPr>
            <a:lvl2pPr marL="456603" indent="0">
              <a:buNone/>
              <a:defRPr sz="2000" b="1"/>
            </a:lvl2pPr>
            <a:lvl3pPr marL="913201" indent="0">
              <a:buNone/>
              <a:defRPr sz="1800" b="1"/>
            </a:lvl3pPr>
            <a:lvl4pPr marL="1369804" indent="0">
              <a:buNone/>
              <a:defRPr sz="1600" b="1"/>
            </a:lvl4pPr>
            <a:lvl5pPr marL="1826404" indent="0">
              <a:buNone/>
              <a:defRPr sz="1600" b="1"/>
            </a:lvl5pPr>
            <a:lvl6pPr marL="2283006" indent="0">
              <a:buNone/>
              <a:defRPr sz="1600" b="1"/>
            </a:lvl6pPr>
            <a:lvl7pPr marL="2739604" indent="0">
              <a:buNone/>
              <a:defRPr sz="1600" b="1"/>
            </a:lvl7pPr>
            <a:lvl8pPr marL="3196207" indent="0">
              <a:buNone/>
              <a:defRPr sz="1600" b="1"/>
            </a:lvl8pPr>
            <a:lvl9pPr marL="36528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4793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31807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9837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en-US"/>
              <a:t>Click to edit Master text styles</a:t>
            </a:r>
          </a:p>
        </p:txBody>
      </p:sp>
    </p:spTree>
    <p:extLst>
      <p:ext uri="{BB962C8B-B14F-4D97-AF65-F5344CB8AC3E}">
        <p14:creationId xmlns:p14="http://schemas.microsoft.com/office/powerpoint/2010/main" val="1362558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03" indent="0">
              <a:buNone/>
              <a:defRPr sz="2800"/>
            </a:lvl2pPr>
            <a:lvl3pPr marL="913201" indent="0">
              <a:buNone/>
              <a:defRPr sz="2400"/>
            </a:lvl3pPr>
            <a:lvl4pPr marL="1369804" indent="0">
              <a:buNone/>
              <a:defRPr sz="2000"/>
            </a:lvl4pPr>
            <a:lvl5pPr marL="1826404" indent="0">
              <a:buNone/>
              <a:defRPr sz="2000"/>
            </a:lvl5pPr>
            <a:lvl6pPr marL="2283006" indent="0">
              <a:buNone/>
              <a:defRPr sz="2000"/>
            </a:lvl6pPr>
            <a:lvl7pPr marL="2739604" indent="0">
              <a:buNone/>
              <a:defRPr sz="2000"/>
            </a:lvl7pPr>
            <a:lvl8pPr marL="3196207" indent="0">
              <a:buNone/>
              <a:defRPr sz="2000"/>
            </a:lvl8pPr>
            <a:lvl9pPr marL="365280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6603" indent="0">
              <a:buNone/>
              <a:defRPr sz="1200"/>
            </a:lvl2pPr>
            <a:lvl3pPr marL="913201" indent="0">
              <a:buNone/>
              <a:defRPr sz="1000"/>
            </a:lvl3pPr>
            <a:lvl4pPr marL="1369804" indent="0">
              <a:buNone/>
              <a:defRPr sz="900"/>
            </a:lvl4pPr>
            <a:lvl5pPr marL="1826404" indent="0">
              <a:buNone/>
              <a:defRPr sz="900"/>
            </a:lvl5pPr>
            <a:lvl6pPr marL="2283006" indent="0">
              <a:buNone/>
              <a:defRPr sz="900"/>
            </a:lvl6pPr>
            <a:lvl7pPr marL="2739604" indent="0">
              <a:buNone/>
              <a:defRPr sz="900"/>
            </a:lvl7pPr>
            <a:lvl8pPr marL="3196207" indent="0">
              <a:buNone/>
              <a:defRPr sz="900"/>
            </a:lvl8pPr>
            <a:lvl9pPr marL="3652806" indent="0">
              <a:buNone/>
              <a:defRPr sz="900"/>
            </a:lvl9pPr>
          </a:lstStyle>
          <a:p>
            <a:pPr lvl="0"/>
            <a:r>
              <a:rPr lang="en-US"/>
              <a:t>Click to edit Master text styles</a:t>
            </a:r>
          </a:p>
        </p:txBody>
      </p:sp>
    </p:spTree>
    <p:extLst>
      <p:ext uri="{BB962C8B-B14F-4D97-AF65-F5344CB8AC3E}">
        <p14:creationId xmlns:p14="http://schemas.microsoft.com/office/powerpoint/2010/main" val="20727324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6203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01100" y="79375"/>
            <a:ext cx="2728384" cy="6161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5951" y="79375"/>
            <a:ext cx="7981949" cy="6161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8416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1"/>
            <a:ext cx="10972800" cy="2223261"/>
          </a:xfr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7"/>
            <a:ext cx="10972800" cy="948671"/>
          </a:xfrm>
        </p:spPr>
        <p:txBody>
          <a:bodyPr>
            <a:normAutofit/>
          </a:bodyPr>
          <a:lstStyle>
            <a:lvl1pPr marL="0" indent="0" algn="l">
              <a:buNone/>
              <a:defRPr sz="2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8"/>
            <a:ext cx="10972800" cy="594131"/>
          </a:xfrm>
        </p:spPr>
        <p:txBody>
          <a:bodyPr>
            <a:noAutofit/>
          </a:bodyPr>
          <a:lstStyle>
            <a:lvl1pPr marL="0" indent="0">
              <a:buFontTx/>
              <a:buNone/>
              <a:defRPr sz="2000">
                <a:solidFill>
                  <a:schemeClr val="bg1"/>
                </a:solidFill>
              </a:defRPr>
            </a:lvl1pPr>
            <a:lvl2pPr marL="457189" indent="0">
              <a:buFontTx/>
              <a:buNone/>
              <a:defRPr sz="1400">
                <a:solidFill>
                  <a:schemeClr val="bg1"/>
                </a:solidFill>
              </a:defRPr>
            </a:lvl2pPr>
            <a:lvl3pPr marL="914377" indent="0">
              <a:buFontTx/>
              <a:buNone/>
              <a:defRPr sz="1400">
                <a:solidFill>
                  <a:schemeClr val="bg1"/>
                </a:solidFill>
              </a:defRPr>
            </a:lvl3pPr>
            <a:lvl4pPr marL="1371566" indent="0">
              <a:buFontTx/>
              <a:buNone/>
              <a:defRPr sz="1400">
                <a:solidFill>
                  <a:schemeClr val="bg1"/>
                </a:solidFill>
              </a:defRPr>
            </a:lvl4pPr>
            <a:lvl5pPr marL="1828754"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3" cy="632904"/>
          </a:xfrm>
          <a:prstGeom prst="rect">
            <a:avLst/>
          </a:prstGeom>
        </p:spPr>
      </p:pic>
    </p:spTree>
    <p:extLst>
      <p:ext uri="{BB962C8B-B14F-4D97-AF65-F5344CB8AC3E}">
        <p14:creationId xmlns:p14="http://schemas.microsoft.com/office/powerpoint/2010/main" val="249804899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lvl1pPr>
              <a:defRPr>
                <a:solidFill>
                  <a:srgbClr val="FFFF00"/>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3680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9"/>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089690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4724895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AC4211-840C-844A-A1AF-83110C7CE3D9}"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18123477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4211-840C-844A-A1AF-83110C7CE3D9}"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36296590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C4211-840C-844A-A1AF-83110C7CE3D9}"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9732623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AC4211-840C-844A-A1AF-83110C7CE3D9}"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13115156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AC4211-840C-844A-A1AF-83110C7CE3D9}" type="datetimeFigureOut">
              <a:rPr lang="en-US" smtClean="0"/>
              <a:t>8/14/25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30680332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AC4211-840C-844A-A1AF-83110C7CE3D9}" type="datetimeFigureOut">
              <a:rPr lang="en-US" smtClean="0"/>
              <a:t>8/14/25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228335304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C4211-840C-844A-A1AF-83110C7CE3D9}" type="datetimeFigureOut">
              <a:rPr lang="en-US" smtClean="0"/>
              <a:t>8/14/25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125535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4211-840C-844A-A1AF-83110C7CE3D9}"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21011327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4211-840C-844A-A1AF-83110C7CE3D9}"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3713270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4211-840C-844A-A1AF-83110C7CE3D9}"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20314121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4211-840C-844A-A1AF-83110C7CE3D9}"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E8494-B37A-6D45-8504-6D5D6772D733}" type="slidenum">
              <a:rPr lang="en-US" smtClean="0"/>
              <a:t>‹#›</a:t>
            </a:fld>
            <a:endParaRPr lang="en-US"/>
          </a:p>
        </p:txBody>
      </p:sp>
    </p:spTree>
    <p:extLst>
      <p:ext uri="{BB962C8B-B14F-4D97-AF65-F5344CB8AC3E}">
        <p14:creationId xmlns:p14="http://schemas.microsoft.com/office/powerpoint/2010/main" val="4103692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E8ED2C5C-1721-77B2-B74F-57AAF3B2DF60}"/>
              </a:ext>
            </a:extLst>
          </p:cNvPr>
          <p:cNvSpPr/>
          <p:nvPr userDrawn="1"/>
        </p:nvSpPr>
        <p:spPr>
          <a:xfrm rot="5400000">
            <a:off x="50441" y="-50442"/>
            <a:ext cx="756424" cy="857307"/>
          </a:xfrm>
          <a:prstGeom prst="rtTriangle">
            <a:avLst/>
          </a:prstGeom>
          <a:solidFill>
            <a:srgbClr val="42C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1B61F871-DF2E-F5CC-CA50-C076B3E56530}"/>
              </a:ext>
            </a:extLst>
          </p:cNvPr>
          <p:cNvSpPr txBox="1">
            <a:spLocks/>
          </p:cNvSpPr>
          <p:nvPr userDrawn="1"/>
        </p:nvSpPr>
        <p:spPr>
          <a:xfrm>
            <a:off x="782965" y="1648522"/>
            <a:ext cx="11334695" cy="1092820"/>
          </a:xfrm>
          <a:prstGeom prst="rect">
            <a:avLst/>
          </a:prstGeom>
        </p:spPr>
        <p:txBody>
          <a:bodyPr anchor="b"/>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US" sz="4000" b="1" dirty="0">
              <a:solidFill>
                <a:srgbClr val="0064A0"/>
              </a:solidFill>
              <a:latin typeface="Arial" panose="020B0604020202020204" pitchFamily="34" charset="0"/>
              <a:cs typeface="Arial" panose="020B0604020202020204" pitchFamily="34" charset="0"/>
            </a:endParaRPr>
          </a:p>
        </p:txBody>
      </p:sp>
      <p:sp>
        <p:nvSpPr>
          <p:cNvPr id="12" name="Content Placeholder 7">
            <a:extLst>
              <a:ext uri="{FF2B5EF4-FFF2-40B4-BE49-F238E27FC236}">
                <a16:creationId xmlns:a16="http://schemas.microsoft.com/office/drawing/2014/main" id="{4C340B23-53F2-003A-EE79-2F57ECFB14B6}"/>
              </a:ext>
            </a:extLst>
          </p:cNvPr>
          <p:cNvSpPr>
            <a:spLocks noGrp="1"/>
          </p:cNvSpPr>
          <p:nvPr>
            <p:ph sz="quarter" idx="13"/>
          </p:nvPr>
        </p:nvSpPr>
        <p:spPr>
          <a:xfrm>
            <a:off x="963911" y="1927437"/>
            <a:ext cx="10972800" cy="4023360"/>
          </a:xfrm>
          <a:prstGeom prst="rect">
            <a:avLst/>
          </a:prstGeom>
        </p:spPr>
        <p:txBody>
          <a:bodyPr/>
          <a:lstStyle>
            <a:lvl1pPr marL="0" indent="0">
              <a:buFontTx/>
              <a:buNone/>
              <a:defRPr>
                <a:solidFill>
                  <a:srgbClr val="003353"/>
                </a:solidFill>
                <a:latin typeface="Arial" panose="020B0604020202020204" pitchFamily="34" charset="0"/>
                <a:cs typeface="Arial" panose="020B0604020202020204" pitchFamily="34" charset="0"/>
              </a:defRPr>
            </a:lvl1pPr>
            <a:lvl2pPr marL="457189" indent="0">
              <a:buFontTx/>
              <a:buNone/>
              <a:defRPr>
                <a:solidFill>
                  <a:srgbClr val="003353"/>
                </a:solidFill>
                <a:latin typeface="Arial" panose="020B0604020202020204" pitchFamily="34" charset="0"/>
                <a:cs typeface="Arial" panose="020B0604020202020204" pitchFamily="34" charset="0"/>
              </a:defRPr>
            </a:lvl2pPr>
            <a:lvl3pPr marL="914377" indent="0">
              <a:buFontTx/>
              <a:buNone/>
              <a:defRPr>
                <a:solidFill>
                  <a:srgbClr val="003353"/>
                </a:solidFill>
                <a:latin typeface="Arial" panose="020B0604020202020204" pitchFamily="34" charset="0"/>
                <a:cs typeface="Arial" panose="020B0604020202020204" pitchFamily="34" charset="0"/>
              </a:defRPr>
            </a:lvl3pPr>
            <a:lvl4pPr marL="1371566" indent="0">
              <a:buFontTx/>
              <a:buNone/>
              <a:defRPr>
                <a:solidFill>
                  <a:srgbClr val="003353"/>
                </a:solidFill>
                <a:latin typeface="Arial" panose="020B0604020202020204" pitchFamily="34" charset="0"/>
                <a:cs typeface="Arial" panose="020B0604020202020204" pitchFamily="34" charset="0"/>
              </a:defRPr>
            </a:lvl4pPr>
            <a:lvl5pPr marL="1828754" indent="0">
              <a:buFontTx/>
              <a:buNone/>
              <a:defRPr>
                <a:solidFill>
                  <a:srgbClr val="003353"/>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39FEC8B0-39F7-9EA4-AB80-A8450F5F5793}"/>
              </a:ext>
            </a:extLst>
          </p:cNvPr>
          <p:cNvSpPr>
            <a:spLocks noGrp="1"/>
          </p:cNvSpPr>
          <p:nvPr>
            <p:ph type="title"/>
          </p:nvPr>
        </p:nvSpPr>
        <p:spPr>
          <a:xfrm>
            <a:off x="838200" y="365125"/>
            <a:ext cx="10515600" cy="1325563"/>
          </a:xfrm>
          <a:prstGeom prst="rect">
            <a:avLst/>
          </a:prstGeom>
        </p:spPr>
        <p:txBody>
          <a:bodyPr/>
          <a:lstStyle>
            <a:lvl1pPr>
              <a:defRPr b="1">
                <a:solidFill>
                  <a:srgbClr val="42C6FE"/>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61940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80" y="1489131"/>
            <a:ext cx="10972800" cy="2223261"/>
          </a:xfrm>
          <a:prstGeom prst="rect">
            <a:avLst/>
          </a:prstGeom>
        </p:spPr>
        <p:txBody>
          <a:bodyPr anchor="b">
            <a:normAutofit/>
          </a:bodyPr>
          <a:lstStyle>
            <a:lvl1pPr algn="l">
              <a:defRPr sz="5400" b="1">
                <a:solidFill>
                  <a:schemeClr val="bg1"/>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p:cNvSpPr>
            <a:spLocks noGrp="1"/>
          </p:cNvSpPr>
          <p:nvPr>
            <p:ph type="subTitle" idx="1"/>
          </p:nvPr>
        </p:nvSpPr>
        <p:spPr>
          <a:xfrm>
            <a:off x="640080" y="3797537"/>
            <a:ext cx="10972800" cy="948671"/>
          </a:xfrm>
          <a:prstGeom prst="rect">
            <a:avLst/>
          </a:prstGeom>
        </p:spPr>
        <p:txBody>
          <a:bodyPr>
            <a:normAutofit/>
          </a:bodyPr>
          <a:lstStyle>
            <a:lvl1pPr marL="0" indent="0" algn="l">
              <a:buNone/>
              <a:defRPr sz="28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3" name="Text Placeholder 8"/>
          <p:cNvSpPr>
            <a:spLocks noGrp="1"/>
          </p:cNvSpPr>
          <p:nvPr>
            <p:ph type="body" sz="quarter" idx="14" hasCustomPrompt="1"/>
          </p:nvPr>
        </p:nvSpPr>
        <p:spPr>
          <a:xfrm>
            <a:off x="640080" y="5142188"/>
            <a:ext cx="10972800" cy="594131"/>
          </a:xfrm>
          <a:prstGeom prst="rect">
            <a:avLst/>
          </a:prstGeom>
        </p:spPr>
        <p:txBody>
          <a:bodyPr>
            <a:noAutofit/>
          </a:bodyPr>
          <a:lstStyle>
            <a:lvl1pPr marL="0" indent="0">
              <a:buFontTx/>
              <a:buNone/>
              <a:defRPr sz="2000">
                <a:solidFill>
                  <a:schemeClr val="bg1"/>
                </a:solidFill>
              </a:defRPr>
            </a:lvl1pPr>
            <a:lvl2pPr marL="457189" indent="0">
              <a:buFontTx/>
              <a:buNone/>
              <a:defRPr sz="1400">
                <a:solidFill>
                  <a:schemeClr val="bg1"/>
                </a:solidFill>
              </a:defRPr>
            </a:lvl2pPr>
            <a:lvl3pPr marL="914377" indent="0">
              <a:buFontTx/>
              <a:buNone/>
              <a:defRPr sz="1400">
                <a:solidFill>
                  <a:schemeClr val="bg1"/>
                </a:solidFill>
              </a:defRPr>
            </a:lvl3pPr>
            <a:lvl4pPr marL="1371566" indent="0">
              <a:buFontTx/>
              <a:buNone/>
              <a:defRPr sz="1400">
                <a:solidFill>
                  <a:schemeClr val="bg1"/>
                </a:solidFill>
              </a:defRPr>
            </a:lvl4pPr>
            <a:lvl5pPr marL="1828754" indent="0">
              <a:buFontTx/>
              <a:buNone/>
              <a:defRPr sz="1400">
                <a:solidFill>
                  <a:schemeClr val="bg1"/>
                </a:solidFill>
              </a:defRPr>
            </a:lvl5pPr>
          </a:lstStyle>
          <a:p>
            <a:pPr lvl="0"/>
            <a:r>
              <a:rPr lang="en-US"/>
              <a:t>Click to Edit Speaker</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640081" y="490957"/>
            <a:ext cx="2233783" cy="632904"/>
          </a:xfrm>
          <a:prstGeom prst="rect">
            <a:avLst/>
          </a:prstGeom>
        </p:spPr>
      </p:pic>
      <p:sp>
        <p:nvSpPr>
          <p:cNvPr id="8" name="Text Placeholder 4"/>
          <p:cNvSpPr>
            <a:spLocks noGrp="1"/>
          </p:cNvSpPr>
          <p:nvPr>
            <p:ph type="body" sz="quarter" idx="15" hasCustomPrompt="1"/>
          </p:nvPr>
        </p:nvSpPr>
        <p:spPr>
          <a:xfrm>
            <a:off x="3324404" y="6271847"/>
            <a:ext cx="5852160" cy="281355"/>
          </a:xfrm>
          <a:prstGeom prst="rect">
            <a:avLst/>
          </a:prstGeo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065658829"/>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_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2"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9" y="2017975"/>
            <a:ext cx="10025063" cy="4004495"/>
          </a:xfrm>
          <a:prstGeom prst="rect">
            <a:avLst/>
          </a:prstGeom>
        </p:spPr>
        <p:txBody>
          <a:bodyPr anchor="t">
            <a:normAutofit/>
          </a:bodyPr>
          <a:lstStyle>
            <a:lvl1pPr marL="761981" marR="0" indent="-761981" algn="l" defTabSz="914354"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9"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41249168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
        <p:nvSpPr>
          <p:cNvPr id="7" name="Text Placeholder 2">
            <a:extLst>
              <a:ext uri="{FF2B5EF4-FFF2-40B4-BE49-F238E27FC236}">
                <a16:creationId xmlns:a16="http://schemas.microsoft.com/office/drawing/2014/main" id="{2F229E5D-DAA9-4C5C-A19F-42C3FA4B4778}"/>
              </a:ext>
            </a:extLst>
          </p:cNvPr>
          <p:cNvSpPr>
            <a:spLocks noGrp="1"/>
          </p:cNvSpPr>
          <p:nvPr>
            <p:ph idx="1"/>
          </p:nvPr>
        </p:nvSpPr>
        <p:spPr>
          <a:xfrm>
            <a:off x="305555" y="1001171"/>
            <a:ext cx="11580892" cy="4847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plate&#10;&#10;Description automatically generated">
            <a:extLst>
              <a:ext uri="{FF2B5EF4-FFF2-40B4-BE49-F238E27FC236}">
                <a16:creationId xmlns:a16="http://schemas.microsoft.com/office/drawing/2014/main" id="{FCE0B1A2-82A5-4B3C-AB95-077695EB59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0265"/>
            <a:ext cx="422539" cy="261611"/>
          </a:xfrm>
          <a:prstGeom prst="rect">
            <a:avLst/>
          </a:prstGeom>
        </p:spPr>
      </p:pic>
      <p:sp>
        <p:nvSpPr>
          <p:cNvPr id="10" name="TextBox 9">
            <a:extLst>
              <a:ext uri="{FF2B5EF4-FFF2-40B4-BE49-F238E27FC236}">
                <a16:creationId xmlns:a16="http://schemas.microsoft.com/office/drawing/2014/main" id="{3B93F9C7-E095-4BEF-B680-9554BA83DBC5}"/>
              </a:ext>
            </a:extLst>
          </p:cNvPr>
          <p:cNvSpPr txBox="1"/>
          <p:nvPr userDrawn="1"/>
        </p:nvSpPr>
        <p:spPr>
          <a:xfrm>
            <a:off x="425806" y="37533"/>
            <a:ext cx="1708311" cy="307777"/>
          </a:xfrm>
          <a:prstGeom prst="rect">
            <a:avLst/>
          </a:prstGeom>
          <a:noFill/>
        </p:spPr>
        <p:txBody>
          <a:bodyPr wrap="square" rtlCol="0">
            <a:spAutoFit/>
          </a:bodyPr>
          <a:lstStyle/>
          <a:p>
            <a:r>
              <a:rPr lang="en-US" sz="1400" i="1" dirty="0">
                <a:solidFill>
                  <a:srgbClr val="000000"/>
                </a:solidFill>
              </a:rPr>
              <a:t>DESTINY-Breast04</a:t>
            </a:r>
          </a:p>
        </p:txBody>
      </p:sp>
    </p:spTree>
    <p:extLst>
      <p:ext uri="{BB962C8B-B14F-4D97-AF65-F5344CB8AC3E}">
        <p14:creationId xmlns:p14="http://schemas.microsoft.com/office/powerpoint/2010/main" val="108728970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40960149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94596481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717630484"/>
      </p:ext>
    </p:extLst>
  </p:cSld>
  <p:clrMapOvr>
    <a:masterClrMapping/>
  </p:clrMapOvr>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447953634"/>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820830989"/>
      </p:ext>
    </p:extLst>
  </p:cSld>
  <p:clrMapOvr>
    <a:masterClrMapping/>
  </p:clrMapOvr>
  <p:hf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2018818102"/>
      </p:ext>
    </p:extLst>
  </p:cSld>
  <p:clrMapOvr>
    <a:masterClrMapping/>
  </p:clrMapOvr>
  <p:hf hd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600186299"/>
      </p:ext>
    </p:extLst>
  </p:cSld>
  <p:clrMapOvr>
    <a:masterClrMapping/>
  </p:clrMapOvr>
  <p:hf hd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432749825"/>
      </p:ext>
    </p:extLst>
  </p:cSld>
  <p:clrMapOvr>
    <a:masterClrMapping/>
  </p:clrMapOvr>
  <p:hf hd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447195231"/>
      </p:ext>
    </p:extLst>
  </p:cSld>
  <p:clrMapOvr>
    <a:masterClrMapping/>
  </p:clrMapOvr>
  <p:hf hd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1208420520"/>
      </p:ext>
    </p:extLst>
  </p:cSld>
  <p:clrMapOvr>
    <a:masterClrMapping/>
  </p:clrMapOvr>
  <p:hf hd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030889016"/>
      </p:ext>
    </p:extLst>
  </p:cSld>
  <p:clrMapOvr>
    <a:masterClrMapping/>
  </p:clrMapOvr>
  <p:hf hd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a:t>PAGE </a:t>
            </a:r>
            <a:fld id="{BE33F7A0-71F0-446B-9DE8-6D75BE64EE0F}" type="slidenum">
              <a:rPr lang="en-US" smtClean="0"/>
              <a:pPr/>
              <a:t>‹#›</a:t>
            </a:fld>
            <a:endParaRPr lang="en-US" dirty="0"/>
          </a:p>
        </p:txBody>
      </p:sp>
    </p:spTree>
    <p:extLst>
      <p:ext uri="{BB962C8B-B14F-4D97-AF65-F5344CB8AC3E}">
        <p14:creationId xmlns:p14="http://schemas.microsoft.com/office/powerpoint/2010/main" val="377270699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6567551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5419019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1393377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03653473"/>
      </p:ext>
    </p:extLst>
  </p:cSld>
  <p:clrMapOvr>
    <a:masterClrMapping/>
  </p:clrMapOvr>
  <p:hf hd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927767"/>
      </p:ext>
    </p:extLst>
  </p:cSld>
  <p:clrMapOvr>
    <a:masterClrMapping/>
  </p:clrMapOvr>
  <p:hf hd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25103697"/>
      </p:ext>
    </p:extLst>
  </p:cSld>
  <p:clrMapOvr>
    <a:masterClrMapping/>
  </p:clrMapOvr>
  <p:hf hd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6175661"/>
      </p:ext>
    </p:extLst>
  </p:cSld>
  <p:clrMapOvr>
    <a:masterClrMapping/>
  </p:clrMapOvr>
  <p:hf hd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8/14/25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5785149"/>
      </p:ext>
    </p:extLst>
  </p:cSld>
  <p:clrMapOvr>
    <a:masterClrMapping/>
  </p:clrMapOvr>
  <p:hf hd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8/14/25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1061410"/>
      </p:ext>
    </p:extLst>
  </p:cSld>
  <p:clrMapOvr>
    <a:masterClrMapping/>
  </p:clrMapOvr>
  <p:hf hd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70014162"/>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11223621"/>
      </p:ext>
    </p:extLst>
  </p:cSld>
  <p:clrMapOvr>
    <a:masterClrMapping/>
  </p:clrMapOvr>
  <p:hf hd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7359183"/>
      </p:ext>
    </p:extLst>
  </p:cSld>
  <p:clrMapOvr>
    <a:masterClrMapping/>
  </p:clrMapOvr>
  <p:hf hd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8842550"/>
      </p:ext>
    </p:extLst>
  </p:cSld>
  <p:clrMapOvr>
    <a:masterClrMapping/>
  </p:clrMapOvr>
  <p:hf hd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8/14/25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0404679"/>
      </p:ext>
    </p:extLst>
  </p:cSld>
  <p:clrMapOvr>
    <a:masterClrMapping/>
  </p:clrMapOvr>
  <p:hf hdr="0" dt="0"/>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0"/>
            <a:ext cx="11161847" cy="564705"/>
          </a:xfrm>
        </p:spPr>
        <p:txBody>
          <a:bodyPr lIns="0"/>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52802"/>
            <a:ext cx="11580892" cy="169277"/>
          </a:xfrm>
        </p:spPr>
        <p:txBody>
          <a:bodyPr lIns="0" bIns="0" anchor="b">
            <a:spAutoFit/>
          </a:bodyPr>
          <a:lstStyle>
            <a:lvl1pPr marL="0" indent="0">
              <a:spcBef>
                <a:spcPts val="0"/>
              </a:spcBef>
              <a:buNone/>
              <a:defRPr sz="800">
                <a:solidFill>
                  <a:schemeClr val="tx1"/>
                </a:solidFill>
              </a:defRPr>
            </a:lvl1pPr>
          </a:lstStyle>
          <a:p>
            <a:pPr lvl="0"/>
            <a:r>
              <a:rPr lang="en-US"/>
              <a:t>Footer</a:t>
            </a:r>
          </a:p>
        </p:txBody>
      </p:sp>
      <p:pic>
        <p:nvPicPr>
          <p:cNvPr id="3" name="Picture 2" descr="A blue text on a black background&#10;&#10;Description automatically generated">
            <a:extLst>
              <a:ext uri="{FF2B5EF4-FFF2-40B4-BE49-F238E27FC236}">
                <a16:creationId xmlns:a16="http://schemas.microsoft.com/office/drawing/2014/main" id="{D4164E20-7C6B-B3AA-BE02-1C16D1F64F07}"/>
              </a:ext>
            </a:extLst>
          </p:cNvPr>
          <p:cNvPicPr>
            <a:picLocks noChangeAspect="1"/>
          </p:cNvPicPr>
          <p:nvPr userDrawn="1"/>
        </p:nvPicPr>
        <p:blipFill>
          <a:blip r:embed="rId2"/>
          <a:stretch>
            <a:fillRect/>
          </a:stretch>
        </p:blipFill>
        <p:spPr>
          <a:xfrm>
            <a:off x="10393198" y="51757"/>
            <a:ext cx="1686661" cy="276047"/>
          </a:xfrm>
          <a:prstGeom prst="rect">
            <a:avLst/>
          </a:prstGeom>
        </p:spPr>
      </p:pic>
    </p:spTree>
    <p:extLst>
      <p:ext uri="{BB962C8B-B14F-4D97-AF65-F5344CB8AC3E}">
        <p14:creationId xmlns:p14="http://schemas.microsoft.com/office/powerpoint/2010/main" val="1685299867"/>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581">
          <p15:clr>
            <a:srgbClr val="FBAE40"/>
          </p15:clr>
        </p15:guide>
        <p15:guide id="4" pos="256">
          <p15:clr>
            <a:srgbClr val="FBAE40"/>
          </p15:clr>
        </p15:guide>
        <p15:guide id="5" pos="998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0"/>
        <p:cNvGrpSpPr/>
        <p:nvPr/>
      </p:nvGrpSpPr>
      <p:grpSpPr>
        <a:xfrm>
          <a:off x="0" y="0"/>
          <a:ext cx="0" cy="0"/>
          <a:chOff x="0" y="0"/>
          <a:chExt cx="0" cy="0"/>
        </a:xfrm>
      </p:grpSpPr>
      <p:sp>
        <p:nvSpPr>
          <p:cNvPr id="6" name="Rettangolo 5">
            <a:extLst>
              <a:ext uri="{FF2B5EF4-FFF2-40B4-BE49-F238E27FC236}">
                <a16:creationId xmlns:a16="http://schemas.microsoft.com/office/drawing/2014/main" id="{A8E573D1-CB6F-6447-831F-0DAA0ABD5D20}"/>
              </a:ext>
            </a:extLst>
          </p:cNvPr>
          <p:cNvSpPr/>
          <p:nvPr userDrawn="1"/>
        </p:nvSpPr>
        <p:spPr>
          <a:xfrm>
            <a:off x="0" y="6529590"/>
            <a:ext cx="12192000" cy="357340"/>
          </a:xfrm>
          <a:prstGeom prst="rect">
            <a:avLst/>
          </a:prstGeom>
          <a:gradFill>
            <a:gsLst>
              <a:gs pos="100000">
                <a:srgbClr val="FE2043"/>
              </a:gs>
              <a:gs pos="0">
                <a:srgbClr val="FF783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asellaDiTesto 8">
            <a:extLst>
              <a:ext uri="{FF2B5EF4-FFF2-40B4-BE49-F238E27FC236}">
                <a16:creationId xmlns:a16="http://schemas.microsoft.com/office/drawing/2014/main" id="{1BAC11A3-68B3-A345-9323-085219E5760E}"/>
              </a:ext>
            </a:extLst>
          </p:cNvPr>
          <p:cNvSpPr txBox="1"/>
          <p:nvPr userDrawn="1"/>
        </p:nvSpPr>
        <p:spPr>
          <a:xfrm>
            <a:off x="10672764" y="6550223"/>
            <a:ext cx="1286314" cy="292388"/>
          </a:xfrm>
          <a:prstGeom prst="rect">
            <a:avLst/>
          </a:prstGeom>
          <a:noFill/>
        </p:spPr>
        <p:txBody>
          <a:bodyPr wrap="none" rtlCol="0">
            <a:spAutoFit/>
          </a:bodyPr>
          <a:lstStyle/>
          <a:p>
            <a:r>
              <a:rPr lang="en-GB" sz="1300" err="1">
                <a:solidFill>
                  <a:schemeClr val="bg1"/>
                </a:solidFill>
              </a:rPr>
              <a:t>www.medsir.org</a:t>
            </a:r>
            <a:endParaRPr lang="en-GB" sz="1300">
              <a:solidFill>
                <a:schemeClr val="bg1"/>
              </a:solidFill>
            </a:endParaRPr>
          </a:p>
        </p:txBody>
      </p:sp>
    </p:spTree>
    <p:extLst>
      <p:ext uri="{BB962C8B-B14F-4D97-AF65-F5344CB8AC3E}">
        <p14:creationId xmlns:p14="http://schemas.microsoft.com/office/powerpoint/2010/main" val="9599264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14"/>
        <p:cNvGrpSpPr/>
        <p:nvPr/>
      </p:nvGrpSpPr>
      <p:grpSpPr>
        <a:xfrm>
          <a:off x="0" y="0"/>
          <a:ext cx="0" cy="0"/>
          <a:chOff x="0" y="0"/>
          <a:chExt cx="0" cy="0"/>
        </a:xfrm>
      </p:grpSpPr>
      <p:sp>
        <p:nvSpPr>
          <p:cNvPr id="15" name="Google Shape;15;p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9"/>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chemeClr val="dk1"/>
              </a:buClr>
              <a:buSzPts val="1800"/>
              <a:buChar char="•"/>
              <a:defRPr/>
            </a:lvl1pPr>
            <a:lvl2pPr marL="914377" lvl="1" indent="-342891" algn="l">
              <a:lnSpc>
                <a:spcPct val="90000"/>
              </a:lnSpc>
              <a:spcBef>
                <a:spcPts val="500"/>
              </a:spcBef>
              <a:spcAft>
                <a:spcPts val="0"/>
              </a:spcAft>
              <a:buClr>
                <a:schemeClr val="dk1"/>
              </a:buClr>
              <a:buSzPts val="1800"/>
              <a:buChar char="•"/>
              <a:defRPr/>
            </a:lvl2pPr>
            <a:lvl3pPr marL="1371566" lvl="2" indent="-342891" algn="l">
              <a:lnSpc>
                <a:spcPct val="90000"/>
              </a:lnSpc>
              <a:spcBef>
                <a:spcPts val="500"/>
              </a:spcBef>
              <a:spcAft>
                <a:spcPts val="0"/>
              </a:spcAft>
              <a:buClr>
                <a:schemeClr val="dk1"/>
              </a:buClr>
              <a:buSzPts val="1800"/>
              <a:buChar char="•"/>
              <a:defRPr/>
            </a:lvl3pPr>
            <a:lvl4pPr marL="1828754" lvl="3" indent="-342891" algn="l">
              <a:lnSpc>
                <a:spcPct val="90000"/>
              </a:lnSpc>
              <a:spcBef>
                <a:spcPts val="500"/>
              </a:spcBef>
              <a:spcAft>
                <a:spcPts val="0"/>
              </a:spcAft>
              <a:buClr>
                <a:schemeClr val="dk1"/>
              </a:buClr>
              <a:buSzPts val="1800"/>
              <a:buChar char="•"/>
              <a:defRPr/>
            </a:lvl4pPr>
            <a:lvl5pPr marL="2285943" lvl="4" indent="-342891" algn="l">
              <a:lnSpc>
                <a:spcPct val="90000"/>
              </a:lnSpc>
              <a:spcBef>
                <a:spcPts val="500"/>
              </a:spcBef>
              <a:spcAft>
                <a:spcPts val="0"/>
              </a:spcAft>
              <a:buClr>
                <a:schemeClr val="dk1"/>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17" name="Google Shape;17;p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9412483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8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en-US"/>
              <a:t>Click to edit Master subtitle style</a:t>
            </a:r>
          </a:p>
        </p:txBody>
      </p:sp>
    </p:spTree>
    <p:extLst>
      <p:ext uri="{BB962C8B-B14F-4D97-AF65-F5344CB8AC3E}">
        <p14:creationId xmlns:p14="http://schemas.microsoft.com/office/powerpoint/2010/main" val="13494613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37135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03" indent="0">
              <a:buNone/>
              <a:defRPr sz="1800"/>
            </a:lvl2pPr>
            <a:lvl3pPr marL="913201" indent="0">
              <a:buNone/>
              <a:defRPr sz="1600"/>
            </a:lvl3pPr>
            <a:lvl4pPr marL="1369804" indent="0">
              <a:buNone/>
              <a:defRPr sz="1400"/>
            </a:lvl4pPr>
            <a:lvl5pPr marL="1826404" indent="0">
              <a:buNone/>
              <a:defRPr sz="1400"/>
            </a:lvl5pPr>
            <a:lvl6pPr marL="2283006" indent="0">
              <a:buNone/>
              <a:defRPr sz="1400"/>
            </a:lvl6pPr>
            <a:lvl7pPr marL="2739604" indent="0">
              <a:buNone/>
              <a:defRPr sz="1400"/>
            </a:lvl7pPr>
            <a:lvl8pPr marL="3196207" indent="0">
              <a:buNone/>
              <a:defRPr sz="1400"/>
            </a:lvl8pPr>
            <a:lvl9pPr marL="3652806" indent="0">
              <a:buNone/>
              <a:defRPr sz="1400"/>
            </a:lvl9pPr>
          </a:lstStyle>
          <a:p>
            <a:pPr lvl="0"/>
            <a:r>
              <a:rPr lang="en-US"/>
              <a:t>Click to edit Master text styles</a:t>
            </a:r>
          </a:p>
        </p:txBody>
      </p:sp>
    </p:spTree>
    <p:extLst>
      <p:ext uri="{BB962C8B-B14F-4D97-AF65-F5344CB8AC3E}">
        <p14:creationId xmlns:p14="http://schemas.microsoft.com/office/powerpoint/2010/main" val="1534454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967"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334" y="1290639"/>
            <a:ext cx="5355167"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0987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83882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000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0" y="121920"/>
            <a:ext cx="12192000" cy="853440"/>
          </a:xfrm>
          <a:prstGeom prst="rect">
            <a:avLst/>
          </a:prstGeom>
          <a:ln>
            <a:noFill/>
          </a:ln>
        </p:spPr>
        <p:txBody>
          <a:bodyPr>
            <a:noAutofit/>
          </a:bodyPr>
          <a:lstStyle>
            <a:lvl1pPr>
              <a:defRPr sz="3733">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94629682"/>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376" indent="-315376">
              <a:lnSpc>
                <a:spcPct val="100000"/>
              </a:lnSpc>
              <a:buFont typeface="Arial" panose="020B0604020202020204" pitchFamily="34" charset="0"/>
              <a:buChar char="•"/>
              <a:defRPr sz="3200" baseline="0"/>
            </a:lvl1pPr>
            <a:lvl2pPr marL="920728" indent="-311143">
              <a:lnSpc>
                <a:spcPct val="100000"/>
              </a:lnSpc>
              <a:buFont typeface="Arial" panose="020B0604020202020204" pitchFamily="34" charset="0"/>
              <a:buChar char="–"/>
              <a:defRPr sz="3200"/>
            </a:lvl2pPr>
            <a:lvl3pPr marL="1530312" indent="-311143">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0" y="121920"/>
            <a:ext cx="12192000" cy="85344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059800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84015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603" indent="0" algn="ctr">
              <a:buNone/>
              <a:defRPr/>
            </a:lvl2pPr>
            <a:lvl3pPr marL="913201" indent="0" algn="ctr">
              <a:buNone/>
              <a:defRPr/>
            </a:lvl3pPr>
            <a:lvl4pPr marL="1369804" indent="0" algn="ctr">
              <a:buNone/>
              <a:defRPr/>
            </a:lvl4pPr>
            <a:lvl5pPr marL="1826404" indent="0" algn="ctr">
              <a:buNone/>
              <a:defRPr/>
            </a:lvl5pPr>
            <a:lvl6pPr marL="2283006" indent="0" algn="ctr">
              <a:buNone/>
              <a:defRPr/>
            </a:lvl6pPr>
            <a:lvl7pPr marL="2739604" indent="0" algn="ctr">
              <a:buNone/>
              <a:defRPr/>
            </a:lvl7pPr>
            <a:lvl8pPr marL="3196207" indent="0" algn="ctr">
              <a:buNone/>
              <a:defRPr/>
            </a:lvl8pPr>
            <a:lvl9pPr marL="3652806" indent="0" algn="ctr">
              <a:buNone/>
              <a:defRPr/>
            </a:lvl9pPr>
          </a:lstStyle>
          <a:p>
            <a:r>
              <a:rPr lang="nl-NL"/>
              <a:t>Klik om het opmaakprofiel van de modelondertitel te bewerken</a:t>
            </a:r>
          </a:p>
        </p:txBody>
      </p:sp>
    </p:spTree>
    <p:extLst>
      <p:ext uri="{BB962C8B-B14F-4D97-AF65-F5344CB8AC3E}">
        <p14:creationId xmlns:p14="http://schemas.microsoft.com/office/powerpoint/2010/main" val="8652471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1584593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matchingName="1_Title Presentation" preserve="1" userDrawn="1">
  <p:cSld name="1_Title Presentation">
    <p:spTree>
      <p:nvGrpSpPr>
        <p:cNvPr id="1" name="Shape 10"/>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4C849E-8FDA-34A0-7CD2-64EDCAC9F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9" y="443048"/>
            <a:ext cx="3381255" cy="581153"/>
          </a:xfrm>
          <a:prstGeom prst="rect">
            <a:avLst/>
          </a:prstGeom>
        </p:spPr>
      </p:pic>
      <p:sp>
        <p:nvSpPr>
          <p:cNvPr id="9" name="Text Placeholder 3">
            <a:extLst>
              <a:ext uri="{FF2B5EF4-FFF2-40B4-BE49-F238E27FC236}">
                <a16:creationId xmlns:a16="http://schemas.microsoft.com/office/drawing/2014/main" id="{6FD46E52-FF66-4403-A46F-CC79558F4353}"/>
              </a:ext>
            </a:extLst>
          </p:cNvPr>
          <p:cNvSpPr>
            <a:spLocks noGrp="1"/>
          </p:cNvSpPr>
          <p:nvPr>
            <p:ph type="body" sz="half" idx="2" hasCustomPrompt="1"/>
          </p:nvPr>
        </p:nvSpPr>
        <p:spPr>
          <a:xfrm>
            <a:off x="624419" y="1984889"/>
            <a:ext cx="6011972" cy="1043619"/>
          </a:xfrm>
          <a:prstGeom prst="rect">
            <a:avLst/>
          </a:prstGeom>
        </p:spPr>
        <p:txBody>
          <a:bodyPr lIns="0">
            <a:normAutofit/>
          </a:bodyPr>
          <a:lstStyle>
            <a:lvl1pPr marL="0" indent="0">
              <a:spcBef>
                <a:spcPts val="0"/>
              </a:spcBef>
              <a:buNone/>
              <a:defRPr sz="4000" b="1" i="0">
                <a:solidFill>
                  <a:schemeClr val="bg2"/>
                </a:solidFill>
                <a:latin typeface="+mj-lt"/>
                <a:cs typeface="Arial Narrow" panose="020B0604020202020204" pitchFamily="34" charset="0"/>
              </a:defRPr>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GB"/>
              <a:t>Title of the presentation</a:t>
            </a:r>
          </a:p>
        </p:txBody>
      </p:sp>
      <p:sp>
        <p:nvSpPr>
          <p:cNvPr id="10" name="Text Placeholder 3">
            <a:extLst>
              <a:ext uri="{FF2B5EF4-FFF2-40B4-BE49-F238E27FC236}">
                <a16:creationId xmlns:a16="http://schemas.microsoft.com/office/drawing/2014/main" id="{798FF270-290D-497B-871A-6ADB099AB048}"/>
              </a:ext>
            </a:extLst>
          </p:cNvPr>
          <p:cNvSpPr>
            <a:spLocks noGrp="1"/>
          </p:cNvSpPr>
          <p:nvPr>
            <p:ph type="body" sz="half" idx="10" hasCustomPrompt="1"/>
          </p:nvPr>
        </p:nvSpPr>
        <p:spPr>
          <a:xfrm>
            <a:off x="624419" y="3028509"/>
            <a:ext cx="6011972" cy="533843"/>
          </a:xfrm>
          <a:prstGeom prst="rect">
            <a:avLst/>
          </a:prstGeom>
        </p:spPr>
        <p:txBody>
          <a:bodyPr lIns="0">
            <a:normAutofit/>
          </a:bodyPr>
          <a:lstStyle>
            <a:lvl1pPr marL="0" indent="0">
              <a:spcBef>
                <a:spcPts val="0"/>
              </a:spcBef>
              <a:buNone/>
              <a:defRPr sz="2000" b="0" i="0">
                <a:solidFill>
                  <a:schemeClr val="tx1"/>
                </a:solidFill>
                <a:latin typeface="+mj-lt"/>
                <a:cs typeface="Arial Narrow" panose="020B0604020202020204" pitchFamily="34" charset="0"/>
              </a:defRPr>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GB"/>
              <a:t>Subtitle of the presentation</a:t>
            </a:r>
          </a:p>
        </p:txBody>
      </p:sp>
      <p:sp>
        <p:nvSpPr>
          <p:cNvPr id="16" name="Text Placeholder 3">
            <a:extLst>
              <a:ext uri="{FF2B5EF4-FFF2-40B4-BE49-F238E27FC236}">
                <a16:creationId xmlns:a16="http://schemas.microsoft.com/office/drawing/2014/main" id="{5518978F-F373-430B-85CD-7F1D9672255F}"/>
              </a:ext>
            </a:extLst>
          </p:cNvPr>
          <p:cNvSpPr>
            <a:spLocks noGrp="1"/>
          </p:cNvSpPr>
          <p:nvPr>
            <p:ph type="body" sz="half" idx="11" hasCustomPrompt="1"/>
          </p:nvPr>
        </p:nvSpPr>
        <p:spPr>
          <a:xfrm>
            <a:off x="623889" y="4797991"/>
            <a:ext cx="6012503" cy="623252"/>
          </a:xfrm>
          <a:prstGeom prst="rect">
            <a:avLst/>
          </a:prstGeom>
        </p:spPr>
        <p:txBody>
          <a:bodyPr lIns="0">
            <a:noAutofit/>
          </a:bodyPr>
          <a:lstStyle>
            <a:lvl1pPr marL="0" indent="0">
              <a:lnSpc>
                <a:spcPct val="100000"/>
              </a:lnSpc>
              <a:spcBef>
                <a:spcPts val="0"/>
              </a:spcBef>
              <a:buNone/>
              <a:defRPr sz="1600" b="1" i="0">
                <a:solidFill>
                  <a:schemeClr val="bg2"/>
                </a:solidFill>
                <a:latin typeface="+mj-lt"/>
                <a:cs typeface="Arial Narrow" panose="020B0604020202020204" pitchFamily="34" charset="0"/>
              </a:defRPr>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GB"/>
              <a:t>Name of the speaker</a:t>
            </a:r>
          </a:p>
          <a:p>
            <a:pPr lvl="0"/>
            <a:r>
              <a:rPr lang="en-GB"/>
              <a:t>Position</a:t>
            </a:r>
          </a:p>
        </p:txBody>
      </p:sp>
      <p:sp>
        <p:nvSpPr>
          <p:cNvPr id="17" name="Text Placeholder 3">
            <a:extLst>
              <a:ext uri="{FF2B5EF4-FFF2-40B4-BE49-F238E27FC236}">
                <a16:creationId xmlns:a16="http://schemas.microsoft.com/office/drawing/2014/main" id="{BDF40534-86AB-4408-9234-40E0777315E7}"/>
              </a:ext>
            </a:extLst>
          </p:cNvPr>
          <p:cNvSpPr>
            <a:spLocks noGrp="1"/>
          </p:cNvSpPr>
          <p:nvPr>
            <p:ph type="body" sz="half" idx="12" hasCustomPrompt="1"/>
          </p:nvPr>
        </p:nvSpPr>
        <p:spPr>
          <a:xfrm>
            <a:off x="623889" y="5506877"/>
            <a:ext cx="6012503" cy="623252"/>
          </a:xfrm>
          <a:prstGeom prst="rect">
            <a:avLst/>
          </a:prstGeom>
        </p:spPr>
        <p:txBody>
          <a:bodyPr lIns="0">
            <a:noAutofit/>
          </a:bodyPr>
          <a:lstStyle>
            <a:lvl1pPr marL="0" indent="0">
              <a:lnSpc>
                <a:spcPct val="100000"/>
              </a:lnSpc>
              <a:spcBef>
                <a:spcPts val="0"/>
              </a:spcBef>
              <a:buNone/>
              <a:defRPr sz="1400" b="0" i="0">
                <a:solidFill>
                  <a:schemeClr val="tx1"/>
                </a:solidFill>
                <a:latin typeface="+mj-lt"/>
                <a:cs typeface="Arial Narrow" panose="020B0604020202020204" pitchFamily="34" charset="0"/>
              </a:defRPr>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CH"/>
              <a:t>City Nation, Date </a:t>
            </a:r>
            <a:endParaRPr lang="en-GB"/>
          </a:p>
        </p:txBody>
      </p:sp>
      <p:pic>
        <p:nvPicPr>
          <p:cNvPr id="2" name="Picture 1">
            <a:extLst>
              <a:ext uri="{FF2B5EF4-FFF2-40B4-BE49-F238E27FC236}">
                <a16:creationId xmlns:a16="http://schemas.microsoft.com/office/drawing/2014/main" id="{3A758B7F-4B8D-BB94-9292-DED031A5EC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8"/>
            <a:ext cx="5322627" cy="6490447"/>
          </a:xfrm>
          <a:prstGeom prst="rect">
            <a:avLst/>
          </a:prstGeom>
        </p:spPr>
      </p:pic>
    </p:spTree>
    <p:extLst>
      <p:ext uri="{BB962C8B-B14F-4D97-AF65-F5344CB8AC3E}">
        <p14:creationId xmlns:p14="http://schemas.microsoft.com/office/powerpoint/2010/main" val="2274284582"/>
      </p:ext>
    </p:extLst>
  </p:cSld>
  <p:clrMapOvr>
    <a:masterClrMapping/>
  </p:clrMapOvr>
  <p:extLst>
    <p:ext uri="{DCECCB84-F9BA-43D5-87BE-67443E8EF086}">
      <p15:sldGuideLst xmlns:p15="http://schemas.microsoft.com/office/powerpoint/2012/main">
        <p15:guide id="2" pos="524">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7" cy="540003"/>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9" y="365128"/>
            <a:ext cx="10944225" cy="579185"/>
          </a:xfrm>
        </p:spPr>
        <p:txBody>
          <a:bodyPr tIns="0"/>
          <a:lstStyle>
            <a:lvl1pPr>
              <a:defRPr>
                <a:solidFill>
                  <a:schemeClr val="bg2"/>
                </a:solidFill>
                <a:latin typeface="+mj-lt"/>
              </a:defRPr>
            </a:lvl1pPr>
          </a:lstStyle>
          <a:p>
            <a:r>
              <a:rPr lang="en-GB"/>
              <a:t>Click to edit Master title style</a:t>
            </a:r>
          </a:p>
        </p:txBody>
      </p:sp>
      <p:sp>
        <p:nvSpPr>
          <p:cNvPr id="5" name="Content Placeholder 4">
            <a:extLst>
              <a:ext uri="{FF2B5EF4-FFF2-40B4-BE49-F238E27FC236}">
                <a16:creationId xmlns:a16="http://schemas.microsoft.com/office/drawing/2014/main" id="{F36D9114-FA47-C1D0-64E5-F9EB2F42DB4D}"/>
              </a:ext>
            </a:extLst>
          </p:cNvPr>
          <p:cNvSpPr>
            <a:spLocks noGrp="1"/>
          </p:cNvSpPr>
          <p:nvPr>
            <p:ph sz="quarter" idx="10"/>
          </p:nvPr>
        </p:nvSpPr>
        <p:spPr>
          <a:xfrm>
            <a:off x="623889" y="1484313"/>
            <a:ext cx="10944225" cy="4105275"/>
          </a:xfrm>
        </p:spPr>
        <p:txBody>
          <a:bodyPr>
            <a:noAutofit/>
          </a:bodyPr>
          <a:lstStyle>
            <a:lvl1pPr>
              <a:buClr>
                <a:schemeClr val="bg2"/>
              </a:buClr>
              <a:defRPr sz="1800">
                <a:solidFill>
                  <a:schemeClr val="tx1"/>
                </a:solidFill>
                <a:latin typeface="+mj-lt"/>
              </a:defRPr>
            </a:lvl1pPr>
            <a:lvl2pPr>
              <a:buClr>
                <a:schemeClr val="bg2"/>
              </a:buClr>
              <a:defRPr sz="1600">
                <a:solidFill>
                  <a:schemeClr val="tx1"/>
                </a:solidFill>
                <a:latin typeface="+mj-lt"/>
              </a:defRPr>
            </a:lvl2pPr>
            <a:lvl3pPr>
              <a:buClr>
                <a:schemeClr val="bg2"/>
              </a:buClr>
              <a:defRPr sz="1400">
                <a:solidFill>
                  <a:schemeClr val="tx1"/>
                </a:solidFill>
                <a:latin typeface="+mj-lt"/>
              </a:defRPr>
            </a:lvl3pPr>
            <a:lvl4pPr>
              <a:defRPr sz="1800">
                <a:latin typeface="+mj-lt"/>
              </a:defRPr>
            </a:lvl4pPr>
            <a:lvl5pPr marL="0" indent="0">
              <a:buNone/>
              <a:defRPr/>
            </a:lvl5pPr>
          </a:lstStyle>
          <a:p>
            <a:pPr lvl="0"/>
            <a:r>
              <a:rPr lang="en-GB"/>
              <a:t>Click to edit Master text styles</a:t>
            </a:r>
          </a:p>
          <a:p>
            <a:pPr lvl="1"/>
            <a:r>
              <a:rPr lang="en-GB"/>
              <a:t>Second level</a:t>
            </a:r>
          </a:p>
          <a:p>
            <a:pPr lvl="2"/>
            <a:r>
              <a:rPr lang="en-GB"/>
              <a:t>Third level</a:t>
            </a:r>
          </a:p>
        </p:txBody>
      </p:sp>
      <p:sp>
        <p:nvSpPr>
          <p:cNvPr id="10" name="Google Shape;17;p14">
            <a:extLst>
              <a:ext uri="{FF2B5EF4-FFF2-40B4-BE49-F238E27FC236}">
                <a16:creationId xmlns:a16="http://schemas.microsoft.com/office/drawing/2014/main" id="{3B0BEAF1-919D-FF2C-152B-3BD5089875C2}"/>
              </a:ext>
            </a:extLst>
          </p:cNvPr>
          <p:cNvSpPr txBox="1">
            <a:spLocks noGrp="1"/>
          </p:cNvSpPr>
          <p:nvPr>
            <p:ph type="body" idx="12" hasCustomPrompt="1"/>
          </p:nvPr>
        </p:nvSpPr>
        <p:spPr>
          <a:xfrm>
            <a:off x="2607869" y="6393686"/>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9" y="5627297"/>
            <a:ext cx="10944225" cy="539751"/>
          </a:xfrm>
        </p:spPr>
        <p:txBody>
          <a:bodyPr anchor="b">
            <a:noAutofit/>
          </a:bodyPr>
          <a:lstStyle>
            <a:lvl1pPr marL="0" indent="0">
              <a:spcAft>
                <a:spcPts val="0"/>
              </a:spcAft>
              <a:buNone/>
              <a:defRPr sz="1000">
                <a:solidFill>
                  <a:schemeClr val="tx1"/>
                </a:solidFill>
                <a:latin typeface="+mj-lt"/>
              </a:defRPr>
            </a:lvl1pPr>
            <a:lvl2pPr marL="188909" indent="0">
              <a:buNone/>
              <a:defRPr/>
            </a:lvl2pPr>
          </a:lstStyle>
          <a:p>
            <a:pPr lvl="0"/>
            <a:r>
              <a:rPr lang="en-GB"/>
              <a:t>Click to add footnotes</a:t>
            </a:r>
          </a:p>
        </p:txBody>
      </p:sp>
    </p:spTree>
    <p:extLst>
      <p:ext uri="{BB962C8B-B14F-4D97-AF65-F5344CB8AC3E}">
        <p14:creationId xmlns:p14="http://schemas.microsoft.com/office/powerpoint/2010/main" val="3152838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Google Shape;19;p14">
            <a:extLst>
              <a:ext uri="{FF2B5EF4-FFF2-40B4-BE49-F238E27FC236}">
                <a16:creationId xmlns:a16="http://schemas.microsoft.com/office/drawing/2014/main" id="{7E29A2B3-2685-843A-6AAE-FC68E0B57C80}"/>
              </a:ext>
            </a:extLst>
          </p:cNvPr>
          <p:cNvSpPr txBox="1">
            <a:spLocks noGrp="1"/>
          </p:cNvSpPr>
          <p:nvPr>
            <p:ph type="subTitle" idx="2"/>
          </p:nvPr>
        </p:nvSpPr>
        <p:spPr>
          <a:xfrm>
            <a:off x="623887" y="944311"/>
            <a:ext cx="10944227" cy="540003"/>
          </a:xfrm>
          <a:prstGeom prst="rect">
            <a:avLst/>
          </a:prstGeom>
          <a:noFill/>
          <a:ln>
            <a:noFill/>
          </a:ln>
        </p:spPr>
        <p:txBody>
          <a:bodyPr spcFirstLastPara="1" wrap="square" lIns="0" tIns="45700" rIns="0" bIns="45700" anchor="ctr" anchorCtr="0">
            <a:noAutofit/>
          </a:bodyPr>
          <a:lstStyle>
            <a:lvl1pPr marL="0" marR="0" lvl="0" indent="0" algn="l" rtl="0">
              <a:lnSpc>
                <a:spcPct val="100000"/>
              </a:lnSpc>
              <a:spcBef>
                <a:spcPts val="533"/>
              </a:spcBef>
              <a:spcAft>
                <a:spcPts val="0"/>
              </a:spcAft>
              <a:buClr>
                <a:srgbClr val="05416B"/>
              </a:buClr>
              <a:buSzPts val="700"/>
              <a:buFont typeface="Noto Sans Symbols"/>
              <a:buNone/>
              <a:defRPr sz="2400" b="0" i="0" u="none" strike="noStrike" cap="none">
                <a:solidFill>
                  <a:schemeClr val="bg2"/>
                </a:solidFill>
                <a:latin typeface="+mj-lt"/>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9" y="365128"/>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9" y="5627297"/>
            <a:ext cx="10944225" cy="539751"/>
          </a:xfrm>
        </p:spPr>
        <p:txBody>
          <a:bodyPr anchor="b">
            <a:noAutofit/>
          </a:bodyPr>
          <a:lstStyle>
            <a:lvl1pPr marL="0" indent="0">
              <a:spcAft>
                <a:spcPts val="0"/>
              </a:spcAft>
              <a:buNone/>
              <a:defRPr sz="1000">
                <a:solidFill>
                  <a:schemeClr val="tx1"/>
                </a:solidFill>
                <a:latin typeface="+mj-lt"/>
              </a:defRPr>
            </a:lvl1pPr>
            <a:lvl2pPr marL="188909"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1A38A10E-72D1-C905-84AA-E205323098D0}"/>
              </a:ext>
            </a:extLst>
          </p:cNvPr>
          <p:cNvSpPr txBox="1">
            <a:spLocks noGrp="1"/>
          </p:cNvSpPr>
          <p:nvPr>
            <p:ph type="body" idx="14" hasCustomPrompt="1"/>
          </p:nvPr>
        </p:nvSpPr>
        <p:spPr>
          <a:xfrm>
            <a:off x="2607869" y="6393686"/>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386495035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Content_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9" y="365128"/>
            <a:ext cx="10944225" cy="579185"/>
          </a:xfrm>
        </p:spPr>
        <p:txBody>
          <a:bodyPr tIns="0"/>
          <a:lstStyle>
            <a:lvl1pPr>
              <a:defRPr>
                <a:solidFill>
                  <a:schemeClr val="bg2"/>
                </a:solidFill>
                <a:latin typeface="+mj-lt"/>
              </a:defRPr>
            </a:lvl1pPr>
          </a:lstStyle>
          <a:p>
            <a:r>
              <a:rPr lang="en-GB"/>
              <a:t>Click to edit Master title style</a:t>
            </a:r>
          </a:p>
        </p:txBody>
      </p:sp>
      <p:sp>
        <p:nvSpPr>
          <p:cNvPr id="5" name="Content Placeholder 4">
            <a:extLst>
              <a:ext uri="{FF2B5EF4-FFF2-40B4-BE49-F238E27FC236}">
                <a16:creationId xmlns:a16="http://schemas.microsoft.com/office/drawing/2014/main" id="{F36D9114-FA47-C1D0-64E5-F9EB2F42DB4D}"/>
              </a:ext>
            </a:extLst>
          </p:cNvPr>
          <p:cNvSpPr>
            <a:spLocks noGrp="1"/>
          </p:cNvSpPr>
          <p:nvPr>
            <p:ph sz="quarter" idx="10"/>
          </p:nvPr>
        </p:nvSpPr>
        <p:spPr>
          <a:xfrm>
            <a:off x="623889" y="1484313"/>
            <a:ext cx="10944225" cy="4105275"/>
          </a:xfrm>
        </p:spPr>
        <p:txBody>
          <a:bodyPr>
            <a:noAutofit/>
          </a:bodyPr>
          <a:lstStyle>
            <a:lvl1pPr>
              <a:buClr>
                <a:schemeClr val="bg2"/>
              </a:buClr>
              <a:defRPr sz="1800">
                <a:solidFill>
                  <a:schemeClr val="tx1"/>
                </a:solidFill>
                <a:latin typeface="+mj-lt"/>
              </a:defRPr>
            </a:lvl1pPr>
            <a:lvl2pPr>
              <a:buClr>
                <a:schemeClr val="bg2"/>
              </a:buClr>
              <a:defRPr sz="1600">
                <a:solidFill>
                  <a:schemeClr val="tx1"/>
                </a:solidFill>
                <a:latin typeface="+mj-lt"/>
              </a:defRPr>
            </a:lvl2pPr>
            <a:lvl3pPr>
              <a:buClr>
                <a:schemeClr val="bg2"/>
              </a:buClr>
              <a:defRPr sz="1400">
                <a:solidFill>
                  <a:schemeClr val="tx1"/>
                </a:solidFill>
                <a:latin typeface="+mj-lt"/>
              </a:defRPr>
            </a:lvl3pPr>
            <a:lvl4pPr>
              <a:defRPr sz="1800">
                <a:latin typeface="+mj-lt"/>
              </a:defRPr>
            </a:lvl4pPr>
            <a:lvl5pPr marL="0" indent="0">
              <a:buNone/>
              <a:defRPr/>
            </a:lvl5pPr>
          </a:lstStyle>
          <a:p>
            <a:pPr lvl="0"/>
            <a:r>
              <a:rPr lang="en-GB"/>
              <a:t>Click to edit Master text styles</a:t>
            </a:r>
          </a:p>
          <a:p>
            <a:pPr lvl="1"/>
            <a:r>
              <a:rPr lang="en-GB"/>
              <a:t>Second level</a:t>
            </a:r>
          </a:p>
          <a:p>
            <a:pPr lvl="2"/>
            <a:r>
              <a:rPr lang="en-GB"/>
              <a:t>Third level</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9" y="5627297"/>
            <a:ext cx="10944225" cy="539751"/>
          </a:xfrm>
        </p:spPr>
        <p:txBody>
          <a:bodyPr anchor="b">
            <a:noAutofit/>
          </a:bodyPr>
          <a:lstStyle>
            <a:lvl1pPr marL="0" indent="0">
              <a:spcAft>
                <a:spcPts val="0"/>
              </a:spcAft>
              <a:buNone/>
              <a:defRPr sz="1000">
                <a:solidFill>
                  <a:schemeClr val="tx1"/>
                </a:solidFill>
                <a:latin typeface="+mj-lt"/>
              </a:defRPr>
            </a:lvl1pPr>
            <a:lvl2pPr marL="188909"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A42F7D27-EEAB-5298-E9DA-63B5050EB863}"/>
              </a:ext>
            </a:extLst>
          </p:cNvPr>
          <p:cNvSpPr txBox="1">
            <a:spLocks noGrp="1"/>
          </p:cNvSpPr>
          <p:nvPr>
            <p:ph type="body" idx="14" hasCustomPrompt="1"/>
          </p:nvPr>
        </p:nvSpPr>
        <p:spPr>
          <a:xfrm>
            <a:off x="2607869" y="6393686"/>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0605692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_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368FA-02C7-52E1-4924-182C8108F731}"/>
              </a:ext>
            </a:extLst>
          </p:cNvPr>
          <p:cNvSpPr>
            <a:spLocks noGrp="1"/>
          </p:cNvSpPr>
          <p:nvPr>
            <p:ph type="title"/>
          </p:nvPr>
        </p:nvSpPr>
        <p:spPr>
          <a:xfrm>
            <a:off x="623889" y="365128"/>
            <a:ext cx="10944225" cy="579185"/>
          </a:xfrm>
        </p:spPr>
        <p:txBody>
          <a:bodyPr tIns="0"/>
          <a:lstStyle>
            <a:lvl1pPr>
              <a:defRPr>
                <a:solidFill>
                  <a:schemeClr val="bg2"/>
                </a:solidFill>
                <a:latin typeface="+mj-lt"/>
              </a:defRPr>
            </a:lvl1pPr>
          </a:lstStyle>
          <a:p>
            <a:r>
              <a:rPr lang="en-GB"/>
              <a:t>Click to edit Master title style</a:t>
            </a:r>
          </a:p>
        </p:txBody>
      </p:sp>
      <p:sp>
        <p:nvSpPr>
          <p:cNvPr id="4" name="Text Placeholder 3">
            <a:extLst>
              <a:ext uri="{FF2B5EF4-FFF2-40B4-BE49-F238E27FC236}">
                <a16:creationId xmlns:a16="http://schemas.microsoft.com/office/drawing/2014/main" id="{FE0C82CD-7852-72EA-AA88-875F4976E2E7}"/>
              </a:ext>
            </a:extLst>
          </p:cNvPr>
          <p:cNvSpPr>
            <a:spLocks noGrp="1"/>
          </p:cNvSpPr>
          <p:nvPr>
            <p:ph type="body" sz="quarter" idx="13" hasCustomPrompt="1"/>
          </p:nvPr>
        </p:nvSpPr>
        <p:spPr>
          <a:xfrm>
            <a:off x="623889" y="5627297"/>
            <a:ext cx="10944225" cy="539751"/>
          </a:xfrm>
        </p:spPr>
        <p:txBody>
          <a:bodyPr anchor="b">
            <a:noAutofit/>
          </a:bodyPr>
          <a:lstStyle>
            <a:lvl1pPr marL="0" indent="0">
              <a:spcAft>
                <a:spcPts val="0"/>
              </a:spcAft>
              <a:buNone/>
              <a:defRPr sz="1000">
                <a:solidFill>
                  <a:schemeClr val="tx1"/>
                </a:solidFill>
                <a:latin typeface="+mj-lt"/>
              </a:defRPr>
            </a:lvl1pPr>
            <a:lvl2pPr marL="188909" indent="0">
              <a:buNone/>
              <a:defRPr/>
            </a:lvl2pPr>
          </a:lstStyle>
          <a:p>
            <a:pPr lvl="0"/>
            <a:r>
              <a:rPr lang="en-GB"/>
              <a:t>Click to add footnotes</a:t>
            </a:r>
          </a:p>
        </p:txBody>
      </p:sp>
      <p:sp>
        <p:nvSpPr>
          <p:cNvPr id="3" name="Google Shape;17;p14">
            <a:extLst>
              <a:ext uri="{FF2B5EF4-FFF2-40B4-BE49-F238E27FC236}">
                <a16:creationId xmlns:a16="http://schemas.microsoft.com/office/drawing/2014/main" id="{066039AF-AE05-C3BF-8BAE-6AA5C7BC3E8C}"/>
              </a:ext>
            </a:extLst>
          </p:cNvPr>
          <p:cNvSpPr txBox="1">
            <a:spLocks noGrp="1"/>
          </p:cNvSpPr>
          <p:nvPr>
            <p:ph type="body" idx="14" hasCustomPrompt="1"/>
          </p:nvPr>
        </p:nvSpPr>
        <p:spPr>
          <a:xfrm>
            <a:off x="2607869" y="6393686"/>
            <a:ext cx="2859679" cy="240833"/>
          </a:xfrm>
          <a:prstGeom prst="rect">
            <a:avLst/>
          </a:prstGeom>
          <a:noFill/>
          <a:ln>
            <a:noFill/>
          </a:ln>
        </p:spPr>
        <p:txBody>
          <a:bodyPr spcFirstLastPara="1" vert="horz" wrap="square" lIns="0" tIns="0" rIns="0" bIns="0" anchor="ctr" anchorCtr="0">
            <a:noAutofit/>
          </a:bodyPr>
          <a:lstStyle>
            <a:lvl1pPr marL="0" marR="0" lvl="0" indent="0" algn="l" rtl="0">
              <a:lnSpc>
                <a:spcPct val="100000"/>
              </a:lnSpc>
              <a:spcBef>
                <a:spcPts val="427"/>
              </a:spcBef>
              <a:spcAft>
                <a:spcPts val="0"/>
              </a:spcAft>
              <a:buClr>
                <a:srgbClr val="05416B"/>
              </a:buClr>
              <a:buSzPts val="1600"/>
              <a:buFont typeface="Noto Sans Symbols"/>
              <a:buNone/>
              <a:defRPr sz="1200" b="1" i="0" u="none" strike="noStrike" cap="none">
                <a:solidFill>
                  <a:srgbClr val="AB0C23"/>
                </a:solidFill>
                <a:latin typeface="+mj-lt"/>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spTree>
    <p:extLst>
      <p:ext uri="{BB962C8B-B14F-4D97-AF65-F5344CB8AC3E}">
        <p14:creationId xmlns:p14="http://schemas.microsoft.com/office/powerpoint/2010/main" val="12018508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matchingName="7_Free Content" preserve="1" userDrawn="1">
  <p:cSld name="7_Free Content">
    <p:spTree>
      <p:nvGrpSpPr>
        <p:cNvPr id="1" name="Shape 44"/>
        <p:cNvGrpSpPr/>
        <p:nvPr/>
      </p:nvGrpSpPr>
      <p:grpSpPr>
        <a:xfrm>
          <a:off x="0" y="0"/>
          <a:ext cx="0" cy="0"/>
          <a:chOff x="0" y="0"/>
          <a:chExt cx="0" cy="0"/>
        </a:xfrm>
      </p:grpSpPr>
      <p:sp>
        <p:nvSpPr>
          <p:cNvPr id="10" name="Text Placeholder 3">
            <a:extLst>
              <a:ext uri="{FF2B5EF4-FFF2-40B4-BE49-F238E27FC236}">
                <a16:creationId xmlns:a16="http://schemas.microsoft.com/office/drawing/2014/main" id="{287D68E1-6054-41A0-9F7E-38209ACC31E6}"/>
              </a:ext>
            </a:extLst>
          </p:cNvPr>
          <p:cNvSpPr>
            <a:spLocks noGrp="1"/>
          </p:cNvSpPr>
          <p:nvPr>
            <p:ph type="body" sz="half" idx="10" hasCustomPrompt="1"/>
          </p:nvPr>
        </p:nvSpPr>
        <p:spPr>
          <a:xfrm>
            <a:off x="624418" y="2060011"/>
            <a:ext cx="5471583" cy="1502340"/>
          </a:xfrm>
          <a:prstGeom prst="rect">
            <a:avLst/>
          </a:prstGeom>
        </p:spPr>
        <p:txBody>
          <a:bodyPr>
            <a:normAutofit/>
          </a:bodyPr>
          <a:lstStyle>
            <a:lvl1pPr marL="0" indent="0">
              <a:spcBef>
                <a:spcPts val="0"/>
              </a:spcBef>
              <a:buNone/>
              <a:defRPr sz="2000" b="0" i="0">
                <a:solidFill>
                  <a:schemeClr val="tx1"/>
                </a:solidFill>
                <a:latin typeface="+mj-lt"/>
                <a:cs typeface="Arial Narrow" panose="020B0604020202020204" pitchFamily="34" charset="0"/>
              </a:defRPr>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CH"/>
              <a:t>Click to add text </a:t>
            </a:r>
            <a:endParaRPr lang="en-GB"/>
          </a:p>
        </p:txBody>
      </p:sp>
      <p:sp>
        <p:nvSpPr>
          <p:cNvPr id="11" name="Google Shape;48;p20">
            <a:extLst>
              <a:ext uri="{FF2B5EF4-FFF2-40B4-BE49-F238E27FC236}">
                <a16:creationId xmlns:a16="http://schemas.microsoft.com/office/drawing/2014/main" id="{233D06C7-442A-4E69-9D20-2D31FDBC308C}"/>
              </a:ext>
            </a:extLst>
          </p:cNvPr>
          <p:cNvSpPr txBox="1"/>
          <p:nvPr userDrawn="1"/>
        </p:nvSpPr>
        <p:spPr>
          <a:xfrm>
            <a:off x="624418" y="4664153"/>
            <a:ext cx="5471583" cy="1600384"/>
          </a:xfrm>
          <a:prstGeom prst="rect">
            <a:avLst/>
          </a:prstGeom>
          <a:noFill/>
          <a:ln>
            <a:noFill/>
          </a:ln>
        </p:spPr>
        <p:txBody>
          <a:bodyPr spcFirstLastPara="1" wrap="square" lIns="0" tIns="60933" rIns="121900" bIns="60933"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chemeClr val="bg2"/>
                </a:solidFill>
                <a:latin typeface="+mj-lt"/>
                <a:ea typeface="Arial Narrow"/>
                <a:cs typeface="Arial Narrow"/>
                <a:sym typeface="Arial Narrow"/>
              </a:rPr>
              <a:t>European Society for Medical Oncology (ESMO)</a:t>
            </a:r>
            <a:endParaRPr sz="1600" b="0" i="0" u="none" strike="noStrike" cap="none">
              <a:solidFill>
                <a:schemeClr val="bg2"/>
              </a:solidFill>
              <a:latin typeface="+mj-lt"/>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0" i="0" u="none" strike="noStrike" cap="none">
                <a:solidFill>
                  <a:schemeClr val="bg2"/>
                </a:solidFill>
                <a:latin typeface="+mj-lt"/>
                <a:ea typeface="Arial Narrow"/>
                <a:cs typeface="Arial Narrow"/>
                <a:sym typeface="Arial Narrow"/>
              </a:rPr>
              <a:t>Via Ginevra 4, CH-6900 Lugano</a:t>
            </a:r>
            <a:br>
              <a:rPr lang="en-US" sz="1600" b="0" i="0" u="none" strike="noStrike" cap="none">
                <a:solidFill>
                  <a:schemeClr val="bg2"/>
                </a:solidFill>
                <a:latin typeface="+mj-lt"/>
                <a:ea typeface="Arial Narrow"/>
                <a:cs typeface="Arial Narrow"/>
                <a:sym typeface="Arial Narrow"/>
              </a:rPr>
            </a:br>
            <a:r>
              <a:rPr lang="en-US" sz="1600" b="0" i="0" u="none" strike="noStrike" cap="none">
                <a:solidFill>
                  <a:schemeClr val="bg2"/>
                </a:solidFill>
                <a:latin typeface="+mj-lt"/>
                <a:ea typeface="Arial Narrow"/>
                <a:cs typeface="Arial Narrow"/>
                <a:sym typeface="Arial Narrow"/>
              </a:rPr>
              <a:t>T. +41 (0)91 973 19 00</a:t>
            </a:r>
            <a:br>
              <a:rPr lang="en-US" sz="1600" b="0" i="0" u="none" strike="noStrike" cap="none">
                <a:solidFill>
                  <a:schemeClr val="bg2"/>
                </a:solidFill>
                <a:latin typeface="+mj-lt"/>
                <a:ea typeface="Arial Narrow"/>
                <a:cs typeface="Arial Narrow"/>
                <a:sym typeface="Arial Narrow"/>
              </a:rPr>
            </a:br>
            <a:r>
              <a:rPr lang="en-US" sz="1600" b="0" i="0" u="none" strike="noStrike" cap="none">
                <a:solidFill>
                  <a:schemeClr val="bg2"/>
                </a:solidFill>
                <a:latin typeface="+mj-lt"/>
                <a:ea typeface="Arial Narrow"/>
                <a:cs typeface="Arial Narrow"/>
                <a:sym typeface="Arial Narrow"/>
              </a:rPr>
              <a:t>esmo@esmo.org</a:t>
            </a:r>
            <a:br>
              <a:rPr lang="en-US" sz="1600" b="0" i="0" u="none" strike="noStrike" cap="none">
                <a:solidFill>
                  <a:schemeClr val="bg2"/>
                </a:solidFill>
                <a:latin typeface="+mj-lt"/>
                <a:ea typeface="Arial Narrow"/>
                <a:cs typeface="Arial Narrow"/>
                <a:sym typeface="Arial Narrow"/>
              </a:rPr>
            </a:br>
            <a:endParaRPr sz="1600" b="0" i="0" u="none" strike="noStrike" cap="none">
              <a:solidFill>
                <a:schemeClr val="bg2"/>
              </a:solidFill>
              <a:latin typeface="+mj-lt"/>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a:buNone/>
            </a:pPr>
            <a:r>
              <a:rPr lang="en-US" sz="1600" b="1" i="0" u="none" strike="noStrike" cap="none">
                <a:solidFill>
                  <a:schemeClr val="bg2"/>
                </a:solidFill>
                <a:latin typeface="+mj-lt"/>
                <a:ea typeface="Arial Narrow"/>
                <a:cs typeface="Arial Narrow"/>
                <a:sym typeface="Arial Narrow"/>
              </a:rPr>
              <a:t>esmo.org</a:t>
            </a:r>
            <a:endParaRPr sz="1600" b="1" i="0" u="none" strike="noStrike" cap="none">
              <a:solidFill>
                <a:schemeClr val="bg2"/>
              </a:solidFill>
              <a:latin typeface="+mj-lt"/>
              <a:ea typeface="Arial Narrow"/>
              <a:cs typeface="Arial Narrow"/>
              <a:sym typeface="Arial Narrow"/>
            </a:endParaRPr>
          </a:p>
        </p:txBody>
      </p:sp>
      <p:pic>
        <p:nvPicPr>
          <p:cNvPr id="2" name="Picture 1" descr="Logo&#10;&#10;Description automatically generated">
            <a:extLst>
              <a:ext uri="{FF2B5EF4-FFF2-40B4-BE49-F238E27FC236}">
                <a16:creationId xmlns:a16="http://schemas.microsoft.com/office/drawing/2014/main" id="{CD8CCFD7-15E4-FC5A-FF84-42F24F7CF3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4419" y="443048"/>
            <a:ext cx="3381255" cy="581153"/>
          </a:xfrm>
          <a:prstGeom prst="rect">
            <a:avLst/>
          </a:prstGeom>
        </p:spPr>
      </p:pic>
      <p:pic>
        <p:nvPicPr>
          <p:cNvPr id="3" name="Picture 2">
            <a:extLst>
              <a:ext uri="{FF2B5EF4-FFF2-40B4-BE49-F238E27FC236}">
                <a16:creationId xmlns:a16="http://schemas.microsoft.com/office/drawing/2014/main" id="{1986E851-BD39-384D-50D1-FD36E94676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69373" y="365758"/>
            <a:ext cx="5322627" cy="6490447"/>
          </a:xfrm>
          <a:prstGeom prst="rect">
            <a:avLst/>
          </a:prstGeom>
        </p:spPr>
      </p:pic>
    </p:spTree>
    <p:extLst>
      <p:ext uri="{BB962C8B-B14F-4D97-AF65-F5344CB8AC3E}">
        <p14:creationId xmlns:p14="http://schemas.microsoft.com/office/powerpoint/2010/main" val="24243901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1851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Text Box 4"/>
          <p:cNvSpPr txBox="1">
            <a:spLocks noGrp="1" noChangeArrowheads="1"/>
          </p:cNvSpPr>
          <p:nvPr>
            <p:ph type="sldNum" sz="quarter" idx="10"/>
          </p:nvPr>
        </p:nvSpPr>
        <p:spPr>
          <a:ln/>
        </p:spPr>
        <p:txBody>
          <a:bodyPr/>
          <a:lstStyle>
            <a:lvl1pPr>
              <a:defRPr/>
            </a:lvl1pPr>
          </a:lstStyle>
          <a:p>
            <a:pPr>
              <a:defRPr/>
            </a:pPr>
            <a:fld id="{0EB59561-48DA-453E-A2B4-F2DD6AE16A18}" type="slidenum">
              <a:rPr lang="en-US"/>
              <a:pPr>
                <a:defRPr/>
              </a:pPr>
              <a:t>‹#›</a:t>
            </a:fld>
            <a:endParaRPr lang="en-US"/>
          </a:p>
        </p:txBody>
      </p:sp>
    </p:spTree>
    <p:extLst>
      <p:ext uri="{BB962C8B-B14F-4D97-AF65-F5344CB8AC3E}">
        <p14:creationId xmlns:p14="http://schemas.microsoft.com/office/powerpoint/2010/main" val="2758011514"/>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a:defRPr/>
            </a:pPr>
            <a:fld id="{0C417C25-A036-4392-9150-1CCF9606F998}" type="slidenum">
              <a:rPr lang="en-US"/>
              <a:pPr>
                <a:defRPr/>
              </a:pPr>
              <a:t>‹#›</a:t>
            </a:fld>
            <a:endParaRPr lang="en-US"/>
          </a:p>
        </p:txBody>
      </p:sp>
    </p:spTree>
    <p:extLst>
      <p:ext uri="{BB962C8B-B14F-4D97-AF65-F5344CB8AC3E}">
        <p14:creationId xmlns:p14="http://schemas.microsoft.com/office/powerpoint/2010/main" val="1229218727"/>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585D7B7F-97A0-4D29-9A1A-15E0C90E1D79}" type="slidenum">
              <a:rPr lang="en-US"/>
              <a:pPr>
                <a:defRPr/>
              </a:pPr>
              <a:t>‹#›</a:t>
            </a:fld>
            <a:endParaRPr lang="en-US"/>
          </a:p>
        </p:txBody>
      </p:sp>
    </p:spTree>
    <p:extLst>
      <p:ext uri="{BB962C8B-B14F-4D97-AF65-F5344CB8AC3E}">
        <p14:creationId xmlns:p14="http://schemas.microsoft.com/office/powerpoint/2010/main" val="394898155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4"/>
          <p:cNvSpPr txBox="1">
            <a:spLocks noGrp="1" noChangeArrowheads="1"/>
          </p:cNvSpPr>
          <p:nvPr>
            <p:ph type="sldNum" sz="quarter" idx="10"/>
          </p:nvPr>
        </p:nvSpPr>
        <p:spPr>
          <a:ln/>
        </p:spPr>
        <p:txBody>
          <a:bodyPr/>
          <a:lstStyle>
            <a:lvl1pPr>
              <a:defRPr/>
            </a:lvl1pPr>
          </a:lstStyle>
          <a:p>
            <a:pPr>
              <a:defRPr/>
            </a:pPr>
            <a:fld id="{18901645-6A39-44DE-A0B2-C0E7A42C8707}" type="slidenum">
              <a:rPr lang="en-US"/>
              <a:pPr>
                <a:defRPr/>
              </a:pPr>
              <a:t>‹#›</a:t>
            </a:fld>
            <a:endParaRPr lang="en-US"/>
          </a:p>
        </p:txBody>
      </p:sp>
    </p:spTree>
    <p:extLst>
      <p:ext uri="{BB962C8B-B14F-4D97-AF65-F5344CB8AC3E}">
        <p14:creationId xmlns:p14="http://schemas.microsoft.com/office/powerpoint/2010/main" val="408173011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4"/>
          <p:cNvSpPr txBox="1">
            <a:spLocks noGrp="1" noChangeArrowheads="1"/>
          </p:cNvSpPr>
          <p:nvPr>
            <p:ph type="sldNum" sz="quarter" idx="10"/>
          </p:nvPr>
        </p:nvSpPr>
        <p:spPr>
          <a:ln/>
        </p:spPr>
        <p:txBody>
          <a:bodyPr/>
          <a:lstStyle>
            <a:lvl1pPr>
              <a:defRPr/>
            </a:lvl1pPr>
          </a:lstStyle>
          <a:p>
            <a:pPr>
              <a:defRPr/>
            </a:pPr>
            <a:fld id="{DADE0E27-915B-49EF-AAEE-F65836231AF9}" type="slidenum">
              <a:rPr lang="en-US"/>
              <a:pPr>
                <a:defRPr/>
              </a:pPr>
              <a:t>‹#›</a:t>
            </a:fld>
            <a:endParaRPr lang="en-US"/>
          </a:p>
        </p:txBody>
      </p:sp>
    </p:spTree>
    <p:extLst>
      <p:ext uri="{BB962C8B-B14F-4D97-AF65-F5344CB8AC3E}">
        <p14:creationId xmlns:p14="http://schemas.microsoft.com/office/powerpoint/2010/main" val="40218652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4"/>
          <p:cNvSpPr txBox="1">
            <a:spLocks noGrp="1" noChangeArrowheads="1"/>
          </p:cNvSpPr>
          <p:nvPr>
            <p:ph type="sldNum" sz="quarter" idx="10"/>
          </p:nvPr>
        </p:nvSpPr>
        <p:spPr>
          <a:ln/>
        </p:spPr>
        <p:txBody>
          <a:bodyPr/>
          <a:lstStyle>
            <a:lvl1pPr>
              <a:defRPr/>
            </a:lvl1pPr>
          </a:lstStyle>
          <a:p>
            <a:pPr>
              <a:defRPr/>
            </a:pPr>
            <a:fld id="{96791F4C-D321-4C96-BC1E-18E1DBF329D3}" type="slidenum">
              <a:rPr lang="en-US"/>
              <a:pPr>
                <a:defRPr/>
              </a:pPr>
              <a:t>‹#›</a:t>
            </a:fld>
            <a:endParaRPr lang="en-US"/>
          </a:p>
        </p:txBody>
      </p:sp>
    </p:spTree>
    <p:extLst>
      <p:ext uri="{BB962C8B-B14F-4D97-AF65-F5344CB8AC3E}">
        <p14:creationId xmlns:p14="http://schemas.microsoft.com/office/powerpoint/2010/main" val="158570492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0E742D66-7A9E-4166-99D3-8FEA55C50967}" type="slidenum">
              <a:rPr lang="en-US"/>
              <a:pPr>
                <a:defRPr/>
              </a:pPr>
              <a:t>‹#›</a:t>
            </a:fld>
            <a:endParaRPr lang="en-US"/>
          </a:p>
        </p:txBody>
      </p:sp>
    </p:spTree>
    <p:extLst>
      <p:ext uri="{BB962C8B-B14F-4D97-AF65-F5344CB8AC3E}">
        <p14:creationId xmlns:p14="http://schemas.microsoft.com/office/powerpoint/2010/main" val="943350005"/>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431AC1E3-48B1-4A96-B6DB-C01804169A17}" type="slidenum">
              <a:rPr lang="en-US"/>
              <a:pPr>
                <a:defRPr/>
              </a:pPr>
              <a:t>‹#›</a:t>
            </a:fld>
            <a:endParaRPr lang="en-US"/>
          </a:p>
        </p:txBody>
      </p:sp>
    </p:spTree>
    <p:extLst>
      <p:ext uri="{BB962C8B-B14F-4D97-AF65-F5344CB8AC3E}">
        <p14:creationId xmlns:p14="http://schemas.microsoft.com/office/powerpoint/2010/main" val="368105731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Adobe Garamond Pro"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7CBD2BFB-4EBD-4F36-8D9D-61DD2609B4FC}" type="slidenum">
              <a:rPr lang="en-US"/>
              <a:pPr>
                <a:defRPr/>
              </a:pPr>
              <a:t>‹#›</a:t>
            </a:fld>
            <a:endParaRPr lang="en-US"/>
          </a:p>
        </p:txBody>
      </p:sp>
    </p:spTree>
    <p:extLst>
      <p:ext uri="{BB962C8B-B14F-4D97-AF65-F5344CB8AC3E}">
        <p14:creationId xmlns:p14="http://schemas.microsoft.com/office/powerpoint/2010/main" val="73585027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a:defRPr/>
            </a:pPr>
            <a:fld id="{5F8B3E6C-7CB0-4E60-9A3D-810857E6A18B}" type="slidenum">
              <a:rPr lang="en-US"/>
              <a:pPr>
                <a:defRPr/>
              </a:pPr>
              <a:t>‹#›</a:t>
            </a:fld>
            <a:endParaRPr lang="en-US"/>
          </a:p>
        </p:txBody>
      </p:sp>
    </p:spTree>
    <p:extLst>
      <p:ext uri="{BB962C8B-B14F-4D97-AF65-F5344CB8AC3E}">
        <p14:creationId xmlns:p14="http://schemas.microsoft.com/office/powerpoint/2010/main" val="405690768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0488"/>
            <a:ext cx="2743200" cy="676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0488"/>
            <a:ext cx="80264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4"/>
          <p:cNvSpPr txBox="1">
            <a:spLocks noGrp="1" noChangeArrowheads="1"/>
          </p:cNvSpPr>
          <p:nvPr>
            <p:ph type="sldNum" sz="quarter" idx="10"/>
          </p:nvPr>
        </p:nvSpPr>
        <p:spPr>
          <a:ln/>
        </p:spPr>
        <p:txBody>
          <a:bodyPr/>
          <a:lstStyle>
            <a:lvl1pPr>
              <a:defRPr/>
            </a:lvl1pPr>
          </a:lstStyle>
          <a:p>
            <a:pPr>
              <a:defRPr/>
            </a:pPr>
            <a:fld id="{82632842-891F-483A-96C7-6FE73FCFA377}" type="slidenum">
              <a:rPr lang="en-US"/>
              <a:pPr>
                <a:defRPr/>
              </a:pPr>
              <a:t>‹#›</a:t>
            </a:fld>
            <a:endParaRPr lang="en-US"/>
          </a:p>
        </p:txBody>
      </p:sp>
    </p:spTree>
    <p:extLst>
      <p:ext uri="{BB962C8B-B14F-4D97-AF65-F5344CB8AC3E}">
        <p14:creationId xmlns:p14="http://schemas.microsoft.com/office/powerpoint/2010/main" val="2160132360"/>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White_Title, subtitl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01223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48">
          <p15:clr>
            <a:srgbClr val="FBAE40"/>
          </p15:clr>
        </p15:guide>
        <p15:guide id="3" pos="3840">
          <p15:clr>
            <a:srgbClr val="FBAE40"/>
          </p15:clr>
        </p15:guide>
        <p15:guide id="4" pos="332">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9981353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2570592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388CC-078C-364C-99DA-88CAFC0F48AE}"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871292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8388CC-078C-364C-99DA-88CAFC0F48AE}"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6223874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8388CC-078C-364C-99DA-88CAFC0F48AE}" type="datetimeFigureOut">
              <a:rPr lang="en-US" smtClean="0"/>
              <a:t>8/14/25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35858821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8388CC-078C-364C-99DA-88CAFC0F48AE}" type="datetimeFigureOut">
              <a:rPr lang="en-US" smtClean="0"/>
              <a:t>8/14/25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91844207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388CC-078C-364C-99DA-88CAFC0F48AE}" type="datetimeFigureOut">
              <a:rPr lang="en-US" smtClean="0"/>
              <a:t>8/14/25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36808859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388CC-078C-364C-99DA-88CAFC0F48AE}"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3538534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388CC-078C-364C-99DA-88CAFC0F48AE}" type="datetimeFigureOut">
              <a:rPr lang="en-US" smtClean="0"/>
              <a:t>8/14/25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5920773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6969371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388CC-078C-364C-99DA-88CAFC0F48AE}" type="datetimeFigureOut">
              <a:rPr lang="en-US" smtClean="0"/>
              <a:t>8/14/25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2653DD-7431-224F-9BFD-837337536351}" type="slidenum">
              <a:rPr lang="en-US" smtClean="0"/>
              <a:t>‹#›</a:t>
            </a:fld>
            <a:endParaRPr lang="en-US"/>
          </a:p>
        </p:txBody>
      </p:sp>
    </p:spTree>
    <p:extLst>
      <p:ext uri="{BB962C8B-B14F-4D97-AF65-F5344CB8AC3E}">
        <p14:creationId xmlns:p14="http://schemas.microsoft.com/office/powerpoint/2010/main" val="28561132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algn="l" defTabSz="1219140">
              <a:defRPr/>
            </a:pPr>
            <a:endParaRPr lang="en-US" sz="1067" dirty="0">
              <a:solidFill>
                <a:srgbClr val="000000"/>
              </a:solidFill>
              <a:latin typeface="Arial" panose="020B0604020202020204" pitchFamily="34" charset="0"/>
              <a:cs typeface="Arial" panose="020B0604020202020204" pitchFamily="34" charset="0"/>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64890891"/>
      </p:ext>
    </p:extLst>
  </p:cSld>
  <p:clrMapOvr>
    <a:overrideClrMapping bg1="lt1" tx1="dk1" bg2="lt2" tx2="dk2" accent1="accent1" accent2="accent2" accent3="accent3" accent4="accent4" accent5="accent5" accent6="accent6" hlink="hlink" folHlink="folHlink"/>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defTabSz="914377" eaLnBrk="1" fontAlgn="auto" hangingPunct="1">
              <a:spcBef>
                <a:spcPts val="0"/>
              </a:spcBef>
              <a:spcAft>
                <a:spcPts val="0"/>
              </a:spcAft>
              <a:defRPr/>
            </a:pPr>
            <a:fld id="{E018F977-6C15-49B1-AA07-BEE9975E7737}" type="slidenum">
              <a:rPr lang="en-US" smtClean="0">
                <a:solidFill>
                  <a:prstClr val="black">
                    <a:tint val="75000"/>
                  </a:prstClr>
                </a:solidFill>
                <a:latin typeface="Calibri"/>
                <a:ea typeface="+mn-ea"/>
              </a:rPr>
              <a:pPr defTabSz="914377" eaLnBrk="1" fontAlgn="auto" hangingPunct="1">
                <a:spcBef>
                  <a:spcPts val="0"/>
                </a:spcBef>
                <a:spcAft>
                  <a:spcPts val="0"/>
                </a:spcAft>
                <a:defRPr/>
              </a:pPr>
              <a:t>‹#›</a:t>
            </a:fld>
            <a:endParaRPr lang="en-US" dirty="0">
              <a:solidFill>
                <a:prstClr val="black">
                  <a:tint val="75000"/>
                </a:prstClr>
              </a:solidFill>
              <a:latin typeface="Calibri"/>
              <a:ea typeface="+mn-ea"/>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3848733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 Titel | Inhalt leer ">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Mastertitelformat bearbeiten</a:t>
            </a:r>
          </a:p>
        </p:txBody>
      </p:sp>
      <p:sp>
        <p:nvSpPr>
          <p:cNvPr id="12" name="Textplatzhalter 4"/>
          <p:cNvSpPr>
            <a:spLocks noGrp="1"/>
          </p:cNvSpPr>
          <p:nvPr>
            <p:ph type="body" sz="quarter" idx="10" hasCustomPrompt="1"/>
          </p:nvPr>
        </p:nvSpPr>
        <p:spPr>
          <a:xfrm>
            <a:off x="482599" y="6400831"/>
            <a:ext cx="6145592" cy="344231"/>
          </a:xfrm>
        </p:spPr>
        <p:txBody>
          <a:bodyPr anchor="b" anchorCtr="0"/>
          <a:lstStyle>
            <a:lvl1pPr marL="0" indent="0">
              <a:lnSpc>
                <a:spcPts val="1387"/>
              </a:lnSpc>
              <a:buFontTx/>
              <a:buNone/>
              <a:defRPr sz="1600" b="0" i="0" baseline="0"/>
            </a:lvl1pPr>
          </a:lstStyle>
          <a:p>
            <a:pPr lvl="0"/>
            <a:r>
              <a:rPr lang="de-DE" dirty="0"/>
              <a:t>Platzhalter: Hinweise zu Autoren, Grafiken ... oder zusätzliche Logos</a:t>
            </a:r>
          </a:p>
        </p:txBody>
      </p:sp>
      <p:sp>
        <p:nvSpPr>
          <p:cNvPr id="14" name="Textplatzhalter 6"/>
          <p:cNvSpPr>
            <a:spLocks noGrp="1"/>
          </p:cNvSpPr>
          <p:nvPr>
            <p:ph type="body" idx="14" hasCustomPrompt="1"/>
          </p:nvPr>
        </p:nvSpPr>
        <p:spPr>
          <a:xfrm>
            <a:off x="8308650" y="6653629"/>
            <a:ext cx="3457927" cy="152393"/>
          </a:xfrm>
        </p:spPr>
        <p:txBody>
          <a:bodyPr/>
          <a:lstStyle>
            <a:lvl1pPr marL="0" indent="0" algn="r" rtl="0">
              <a:buFontTx/>
              <a:buNone/>
              <a:defRPr lang="de-DE" sz="1600" b="0" i="0" u="none" strike="noStrike" baseline="30000" smtClean="0"/>
            </a:lvl1pPr>
          </a:lstStyle>
          <a:p>
            <a:pPr lvl="0"/>
            <a:r>
              <a:rPr lang="de-DE" dirty="0"/>
              <a:t>Hier steht das ©Copyright</a:t>
            </a:r>
          </a:p>
        </p:txBody>
      </p:sp>
    </p:spTree>
    <p:extLst>
      <p:ext uri="{BB962C8B-B14F-4D97-AF65-F5344CB8AC3E}">
        <p14:creationId xmlns:p14="http://schemas.microsoft.com/office/powerpoint/2010/main" val="33423409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269855" indent="-269855">
              <a:lnSpc>
                <a:spcPct val="100000"/>
              </a:lnSpc>
              <a:spcBef>
                <a:spcPts val="0"/>
              </a:spcBef>
              <a:buClrTx/>
              <a:buFont typeface="+mj-lt"/>
              <a:buAutoNum type="arabicPeriod"/>
              <a:defRPr sz="1800" b="1">
                <a:solidFill>
                  <a:schemeClr val="tx1"/>
                </a:solidFill>
                <a:latin typeface="Arial" pitchFamily="34" charset="0"/>
                <a:cs typeface="Arial" pitchFamily="34" charset="0"/>
              </a:defRPr>
            </a:lvl1pPr>
            <a:lvl2pPr marL="472464" indent="-134991">
              <a:lnSpc>
                <a:spcPct val="100000"/>
              </a:lnSpc>
              <a:spcBef>
                <a:spcPts val="0"/>
              </a:spcBef>
              <a:buClrTx/>
              <a:buFont typeface="Arial" pitchFamily="34" charset="0"/>
              <a:buChar char="•"/>
              <a:defRPr sz="1600" baseline="0">
                <a:solidFill>
                  <a:schemeClr val="tx1"/>
                </a:solidFill>
                <a:latin typeface="Arial" pitchFamily="34" charset="0"/>
                <a:cs typeface="Arial" pitchFamily="34" charset="0"/>
              </a:defRPr>
            </a:lvl2pPr>
            <a:lvl3pPr>
              <a:defRPr sz="1051" baseline="0">
                <a:latin typeface="Arial" pitchFamily="34" charset="0"/>
                <a:cs typeface="Arial" pitchFamily="34" charset="0"/>
              </a:defRPr>
            </a:lvl3pPr>
            <a:lvl4pPr marL="467064" indent="-134991">
              <a:defRPr sz="1051">
                <a:latin typeface="Arial" pitchFamily="34" charset="0"/>
                <a:cs typeface="Arial" pitchFamily="34" charset="0"/>
              </a:defRPr>
            </a:lvl4pPr>
            <a:lvl5pPr marL="467064">
              <a:defRPr sz="1051">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pPr/>
              <a:t>‹#›</a:t>
            </a:fld>
            <a:endParaRPr lang="en-GB"/>
          </a:p>
        </p:txBody>
      </p:sp>
      <p:sp>
        <p:nvSpPr>
          <p:cNvPr id="9" name="Title 8"/>
          <p:cNvSpPr>
            <a:spLocks noGrp="1"/>
          </p:cNvSpPr>
          <p:nvPr>
            <p:ph type="title" hasCustomPrompt="1"/>
          </p:nvPr>
        </p:nvSpPr>
        <p:spPr>
          <a:xfrm>
            <a:off x="316087" y="192000"/>
            <a:ext cx="11687535" cy="672000"/>
          </a:xfrm>
          <a:prstGeom prst="rect">
            <a:avLst/>
          </a:prstGeom>
        </p:spPr>
        <p:txBody>
          <a:bodyPr vert="horz"/>
          <a:lstStyle>
            <a:lvl1pPr algn="l" defTabSz="457167" rtl="0" eaLnBrk="1" latinLnBrk="0" hangingPunct="1">
              <a:lnSpc>
                <a:spcPct val="100000"/>
              </a:lnSpc>
              <a:spcBef>
                <a:spcPct val="0"/>
              </a:spcBef>
              <a:buNone/>
              <a:defRPr lang="en-GB" sz="24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283775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8" name="Text Placeholder 4">
            <a:extLst>
              <a:ext uri="{FF2B5EF4-FFF2-40B4-BE49-F238E27FC236}">
                <a16:creationId xmlns:a16="http://schemas.microsoft.com/office/drawing/2014/main" id="{73341939-600B-4FD3-A505-665DAC390AAE}"/>
              </a:ext>
            </a:extLst>
          </p:cNvPr>
          <p:cNvSpPr>
            <a:spLocks noGrp="1"/>
          </p:cNvSpPr>
          <p:nvPr>
            <p:ph type="body" sz="quarter" idx="15" hasCustomPrompt="1"/>
          </p:nvPr>
        </p:nvSpPr>
        <p:spPr>
          <a:xfrm>
            <a:off x="3446096" y="6527258"/>
            <a:ext cx="4058675"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5919501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36064267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9"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801395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41803704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4" y="1371603"/>
            <a:ext cx="11205943" cy="4559300"/>
          </a:xfrm>
        </p:spPr>
        <p:txBody>
          <a:bodyPr/>
          <a:lstStyle>
            <a:lvl1pPr marL="179376" indent="-179376">
              <a:spcAft>
                <a:spcPts val="1200"/>
              </a:spcAft>
              <a:buClr>
                <a:schemeClr val="accent1"/>
              </a:buClr>
              <a:defRPr>
                <a:solidFill>
                  <a:schemeClr val="tx2"/>
                </a:solidFill>
              </a:defRPr>
            </a:lvl1pPr>
            <a:lvl2pPr marL="457167" indent="-179376">
              <a:spcAft>
                <a:spcPts val="1200"/>
              </a:spcAft>
              <a:buClr>
                <a:schemeClr val="accent1"/>
              </a:buClr>
              <a:defRPr>
                <a:solidFill>
                  <a:schemeClr val="tx2"/>
                </a:solidFill>
              </a:defRPr>
            </a:lvl2pPr>
            <a:lvl3pPr marL="685750" indent="-179376">
              <a:spcAft>
                <a:spcPts val="1200"/>
              </a:spcAft>
              <a:buClr>
                <a:schemeClr val="accent1"/>
              </a:buClr>
              <a:defRPr>
                <a:solidFill>
                  <a:schemeClr val="tx2"/>
                </a:solidFill>
              </a:defRPr>
            </a:lvl3pPr>
            <a:lvl4pPr marL="914332" indent="-179376">
              <a:spcAft>
                <a:spcPts val="1200"/>
              </a:spcAft>
              <a:buClr>
                <a:schemeClr val="accent1"/>
              </a:buClr>
              <a:defRPr>
                <a:solidFill>
                  <a:schemeClr val="tx2"/>
                </a:solidFill>
              </a:defRPr>
            </a:lvl4pPr>
            <a:lvl5pPr marL="1142914" indent="-179376">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3" y="421385"/>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3"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253377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8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9"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71870382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27115257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4" y="1371603"/>
            <a:ext cx="11205943" cy="4559300"/>
          </a:xfrm>
        </p:spPr>
        <p:txBody>
          <a:bodyPr/>
          <a:lstStyle>
            <a:lvl1pPr marL="179376" indent="-179376">
              <a:spcAft>
                <a:spcPts val="1200"/>
              </a:spcAft>
              <a:buClr>
                <a:schemeClr val="accent1"/>
              </a:buClr>
              <a:defRPr>
                <a:solidFill>
                  <a:schemeClr val="tx2"/>
                </a:solidFill>
              </a:defRPr>
            </a:lvl1pPr>
            <a:lvl2pPr marL="457167" indent="-179376">
              <a:spcAft>
                <a:spcPts val="1200"/>
              </a:spcAft>
              <a:buClr>
                <a:schemeClr val="accent1"/>
              </a:buClr>
              <a:defRPr>
                <a:solidFill>
                  <a:schemeClr val="tx2"/>
                </a:solidFill>
              </a:defRPr>
            </a:lvl2pPr>
            <a:lvl3pPr marL="685750" indent="-179376">
              <a:spcAft>
                <a:spcPts val="1200"/>
              </a:spcAft>
              <a:buClr>
                <a:schemeClr val="accent1"/>
              </a:buClr>
              <a:defRPr>
                <a:solidFill>
                  <a:schemeClr val="tx2"/>
                </a:solidFill>
              </a:defRPr>
            </a:lvl3pPr>
            <a:lvl4pPr marL="914332" indent="-179376">
              <a:spcAft>
                <a:spcPts val="1200"/>
              </a:spcAft>
              <a:buClr>
                <a:schemeClr val="accent1"/>
              </a:buClr>
              <a:defRPr>
                <a:solidFill>
                  <a:schemeClr val="tx2"/>
                </a:solidFill>
              </a:defRPr>
            </a:lvl4pPr>
            <a:lvl5pPr marL="1142914" indent="-179376">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3" y="421385"/>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3"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20375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a:defRPr/>
            </a:pPr>
            <a:fld id="{BE33F7A0-71F0-446B-9DE8-6D75BE64EE0F}" type="slidenum">
              <a:rPr lang="en-US" smtClean="0">
                <a:solidFill>
                  <a:prstClr val="white"/>
                </a:solidFill>
              </a:rPr>
              <a:pPr>
                <a:defRPr/>
              </a:pPr>
              <a:t>‹#›</a:t>
            </a:fld>
            <a:endParaRPr lang="en-US">
              <a:solidFill>
                <a:prstClr val="white"/>
              </a:solidFill>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483276"/>
      </p:ext>
    </p:extLst>
  </p:cSld>
  <p:clrMapOvr>
    <a:masterClrMapping/>
  </p:clrMapOvr>
  <p:extLst>
    <p:ext uri="{DCECCB84-F9BA-43D5-87BE-67443E8EF086}">
      <p15:sldGuideLst xmlns:p15="http://schemas.microsoft.com/office/powerpoint/2012/main">
        <p15:guide id="1" pos="5120">
          <p15:clr>
            <a:srgbClr val="FBAE40"/>
          </p15:clr>
        </p15:guide>
        <p15:guide id="2" pos="609">
          <p15:clr>
            <a:srgbClr val="FBAE40"/>
          </p15:clr>
        </p15:guide>
        <p15:guide id="3" orient="horz" pos="2880">
          <p15:clr>
            <a:srgbClr val="FBAE40"/>
          </p15:clr>
        </p15:guide>
        <p15:guide id="4" orient="horz" pos="992">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pPr>
              <a:defRPr/>
            </a:pPr>
            <a:fld id="{BE33F7A0-71F0-446B-9DE8-6D75BE64EE0F}" type="slidenum">
              <a:rPr lang="en-US" smtClean="0">
                <a:solidFill>
                  <a:prstClr val="white"/>
                </a:solidFill>
              </a:rPr>
              <a:pPr>
                <a:defRPr/>
              </a:pPr>
              <a:t>‹#›</a:t>
            </a:fld>
            <a:endParaRPr lang="en-US">
              <a:solidFill>
                <a:prstClr val="white"/>
              </a:solidFill>
            </a:endParaRP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508115"/>
      </p:ext>
    </p:extLst>
  </p:cSld>
  <p:clrMapOvr>
    <a:masterClrMapping/>
  </p:clrMapOvr>
  <p:extLst>
    <p:ext uri="{DCECCB84-F9BA-43D5-87BE-67443E8EF086}">
      <p15:sldGuideLst xmlns:p15="http://schemas.microsoft.com/office/powerpoint/2012/main">
        <p15:guide id="1" pos="5120">
          <p15:clr>
            <a:srgbClr val="FBAE40"/>
          </p15:clr>
        </p15:guide>
        <p15:guide id="2" pos="609">
          <p15:clr>
            <a:srgbClr val="FBAE40"/>
          </p15:clr>
        </p15:guide>
        <p15:guide id="3" orient="horz" pos="2880">
          <p15:clr>
            <a:srgbClr val="FBAE40"/>
          </p15:clr>
        </p15:guide>
        <p15:guide id="4" orient="horz" pos="992">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1" y="1"/>
            <a:ext cx="12192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831849" y="1302299"/>
            <a:ext cx="10515600" cy="4207548"/>
          </a:xfrm>
          <a:prstGeom prst="rect">
            <a:avLst/>
          </a:prstGeom>
          <a:ln w="3175">
            <a:noFill/>
          </a:ln>
        </p:spPr>
        <p:txBody>
          <a:bodyPr anchor="ctr"/>
          <a:lstStyle>
            <a:lvl1pPr algn="ctr">
              <a:lnSpc>
                <a:spcPct val="100000"/>
              </a:lnSpc>
              <a:defRPr sz="4500" b="1" i="0">
                <a:solidFill>
                  <a:schemeClr val="bg1"/>
                </a:solidFill>
                <a:latin typeface="Trebuchet MS" panose="020B0703020202090204" pitchFamily="34" charset="0"/>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a:stretch>
            <a:fillRect/>
          </a:stretch>
        </p:blipFill>
        <p:spPr>
          <a:xfrm>
            <a:off x="11784591" y="6415616"/>
            <a:ext cx="196395" cy="261859"/>
          </a:xfrm>
          <a:prstGeom prst="rect">
            <a:avLst/>
          </a:prstGeom>
        </p:spPr>
      </p:pic>
      <p:sp>
        <p:nvSpPr>
          <p:cNvPr id="7" name="Rectangle 6">
            <a:extLst>
              <a:ext uri="{FF2B5EF4-FFF2-40B4-BE49-F238E27FC236}">
                <a16:creationId xmlns:a16="http://schemas.microsoft.com/office/drawing/2014/main" id="{2E2A5CE7-C140-35C8-C4FE-A4C7C1F9FC5A}"/>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7728047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6096000" cy="6858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357189" y="1189899"/>
            <a:ext cx="5220003" cy="4351339"/>
          </a:xfrm>
          <a:prstGeom prst="rect">
            <a:avLst/>
          </a:prstGeom>
          <a:ln>
            <a:noFill/>
          </a:ln>
        </p:spPr>
        <p:txBody>
          <a:bodyPr anchor="ctr">
            <a:normAutofit/>
          </a:bodyPr>
          <a:lstStyle>
            <a:lvl1pPr marL="0" indent="0" algn="r">
              <a:lnSpc>
                <a:spcPct val="80000"/>
              </a:lnSpc>
              <a:buNone/>
              <a:defRPr sz="32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6614809" y="1189899"/>
            <a:ext cx="5150843" cy="4351339"/>
          </a:xfrm>
          <a:prstGeom prst="rect">
            <a:avLst/>
          </a:prstGeom>
        </p:spPr>
        <p:txBody>
          <a:bodyPr anchor="ctr">
            <a:normAutofit/>
          </a:bodyPr>
          <a:lstStyle>
            <a:lvl1pPr marL="0" indent="0" algn="l">
              <a:lnSpc>
                <a:spcPct val="80000"/>
              </a:lnSpc>
              <a:buNone/>
              <a:defRPr sz="4000" b="0" i="0">
                <a:solidFill>
                  <a:schemeClr val="tx1"/>
                </a:solidFill>
                <a:latin typeface="+mj-lt"/>
                <a:cs typeface="Rockwell Nova Light" panose="02060303020205020403" pitchFamily="18" charset="0"/>
              </a:defRPr>
            </a:lvl1pPr>
          </a:lstStyle>
          <a:p>
            <a:pPr lvl="0"/>
            <a:r>
              <a:rPr lang="en-US"/>
              <a:t>Edit master text styles</a:t>
            </a:r>
          </a:p>
        </p:txBody>
      </p:sp>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9" name="Rectangle 8">
            <a:extLst>
              <a:ext uri="{FF2B5EF4-FFF2-40B4-BE49-F238E27FC236}">
                <a16:creationId xmlns:a16="http://schemas.microsoft.com/office/drawing/2014/main" id="{FBB3E5C9-DE14-1885-42F5-987427FED248}"/>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40023570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hasCustomPrompt="1"/>
          </p:nvPr>
        </p:nvSpPr>
        <p:spPr>
          <a:xfrm>
            <a:off x="609599" y="1794617"/>
            <a:ext cx="10894997" cy="4497200"/>
          </a:xfrm>
        </p:spPr>
        <p:txBody>
          <a:bodyPr lIns="0" tIns="0" rIns="0" b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6F9E32B9-8402-F641-A94F-A5FC8809EA80}"/>
              </a:ext>
            </a:extLst>
          </p:cNvPr>
          <p:cNvSpPr>
            <a:spLocks noGrp="1"/>
          </p:cNvSpPr>
          <p:nvPr>
            <p:ph type="sldNum" sz="quarter" idx="11"/>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15034132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5" name="Title 4"/>
          <p:cNvSpPr>
            <a:spLocks noGrp="1"/>
          </p:cNvSpPr>
          <p:nvPr>
            <p:ph type="title"/>
          </p:nvPr>
        </p:nvSpPr>
        <p:spPr>
          <a:xfrm>
            <a:off x="648789" y="50516"/>
            <a:ext cx="10924675" cy="981232"/>
          </a:xfrm>
        </p:spPr>
        <p:txBody>
          <a:bodyPr lIns="0" tIns="0" rIns="0" bIns="0">
            <a:noAutofit/>
          </a:bodyPr>
          <a:lstStyle/>
          <a:p>
            <a:r>
              <a:rPr lang="en-US"/>
              <a:t>Click to edit Master title style</a:t>
            </a:r>
          </a:p>
        </p:txBody>
      </p:sp>
      <p:sp>
        <p:nvSpPr>
          <p:cNvPr id="2" name="Slide Number Placeholder 1">
            <a:extLst>
              <a:ext uri="{FF2B5EF4-FFF2-40B4-BE49-F238E27FC236}">
                <a16:creationId xmlns:a16="http://schemas.microsoft.com/office/drawing/2014/main" id="{F95EE847-D408-D24A-8DAB-19C7FEC25FD0}"/>
              </a:ext>
            </a:extLst>
          </p:cNvPr>
          <p:cNvSpPr>
            <a:spLocks noGrp="1"/>
          </p:cNvSpPr>
          <p:nvPr>
            <p:ph type="sldNum" sz="quarter" idx="10"/>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12903689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Subdivider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1726666"/>
            <a:ext cx="12192000" cy="3404671"/>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647700" y="1726666"/>
            <a:ext cx="11026005" cy="3404671"/>
          </a:xfrm>
          <a:prstGeom prst="rect">
            <a:avLst/>
          </a:prstGeom>
          <a:ln>
            <a:noFill/>
          </a:ln>
        </p:spPr>
        <p:txBody>
          <a:bodyPr lIns="91440" tIns="91440" rIns="91440" bIns="91440" anchor="ctr">
            <a:noAutofit/>
          </a:bodyPr>
          <a:lstStyle>
            <a:lvl1pPr marL="0" indent="0" algn="l">
              <a:lnSpc>
                <a:spcPct val="80000"/>
              </a:lnSpc>
              <a:buNone/>
              <a:defRPr sz="2400" b="1" i="0">
                <a:ln>
                  <a:noFill/>
                </a:ln>
                <a:solidFill>
                  <a:schemeClr val="bg1"/>
                </a:solidFill>
                <a:latin typeface="Trebuchet MS" panose="020B0703020202090204" pitchFamily="34" charset="0"/>
                <a:cs typeface="Trebuchet MS" panose="020B0703020202090204" pitchFamily="34" charset="0"/>
              </a:defRPr>
            </a:lvl1pPr>
          </a:lstStyle>
          <a:p>
            <a:pPr lvl="0"/>
            <a:r>
              <a:rPr lang="en-US"/>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6" name="Slide Number Placeholder 5">
            <a:extLst>
              <a:ext uri="{FF2B5EF4-FFF2-40B4-BE49-F238E27FC236}">
                <a16:creationId xmlns:a16="http://schemas.microsoft.com/office/drawing/2014/main" id="{E0603ADB-4D5D-4544-A559-72B1C132866B}"/>
              </a:ext>
            </a:extLst>
          </p:cNvPr>
          <p:cNvSpPr>
            <a:spLocks noGrp="1"/>
          </p:cNvSpPr>
          <p:nvPr>
            <p:ph type="sldNum" sz="quarter" idx="11"/>
          </p:nvPr>
        </p:nvSpPr>
        <p:spPr/>
        <p:txBody>
          <a:bodyPr/>
          <a:lstStyle/>
          <a:p>
            <a:fld id="{4BEAA09E-D67E-864E-8466-C38E88600C4F}" type="slidenum">
              <a:rPr lang="en-US" smtClean="0"/>
              <a:pPr/>
              <a:t>‹#›</a:t>
            </a:fld>
            <a:endParaRPr lang="en-US"/>
          </a:p>
        </p:txBody>
      </p:sp>
      <p:sp>
        <p:nvSpPr>
          <p:cNvPr id="7" name="Rectangle 6">
            <a:extLst>
              <a:ext uri="{FF2B5EF4-FFF2-40B4-BE49-F238E27FC236}">
                <a16:creationId xmlns:a16="http://schemas.microsoft.com/office/drawing/2014/main" id="{FDBE6796-A0B8-BA7E-3156-80C03FC3946D}"/>
              </a:ext>
            </a:extLst>
          </p:cNvPr>
          <p:cNvSpPr/>
          <p:nvPr userDrawn="1"/>
        </p:nvSpPr>
        <p:spPr>
          <a:xfrm>
            <a:off x="5906083" y="6493373"/>
            <a:ext cx="5835764" cy="215444"/>
          </a:xfrm>
          <a:prstGeom prst="rect">
            <a:avLst/>
          </a:prstGeom>
        </p:spPr>
        <p:txBody>
          <a:bodyPr wrap="square">
            <a:spAutoFit/>
          </a:bodyPr>
          <a:lstStyle/>
          <a:p>
            <a:pPr algn="r"/>
            <a:r>
              <a:rPr lang="en-US" sz="800">
                <a:solidFill>
                  <a:schemeClr val="bg2"/>
                </a:solidFill>
              </a:rPr>
              <a:t>Confidential – For Internal Use Only. Not for Promotion.</a:t>
            </a:r>
          </a:p>
        </p:txBody>
      </p:sp>
    </p:spTree>
    <p:extLst>
      <p:ext uri="{BB962C8B-B14F-4D97-AF65-F5344CB8AC3E}">
        <p14:creationId xmlns:p14="http://schemas.microsoft.com/office/powerpoint/2010/main" val="25846393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2"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9" y="2017975"/>
            <a:ext cx="10025063" cy="4004495"/>
          </a:xfrm>
          <a:prstGeom prst="rect">
            <a:avLst/>
          </a:prstGeom>
        </p:spPr>
        <p:txBody>
          <a:bodyPr anchor="t">
            <a:normAutofit/>
          </a:bodyPr>
          <a:lstStyle>
            <a:lvl1pPr marL="761981" marR="0" indent="-761981" algn="l" defTabSz="914354"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9"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336614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9118-D5DF-4616-9A59-FEDA41231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4091EA-3EA8-4ECF-BC79-D9AAEA26CB99}"/>
              </a:ext>
            </a:extLst>
          </p:cNvPr>
          <p:cNvSpPr>
            <a:spLocks noGrp="1"/>
          </p:cNvSpPr>
          <p:nvPr>
            <p:ph idx="1"/>
          </p:nvPr>
        </p:nvSpPr>
        <p:spPr>
          <a:xfrm>
            <a:off x="228600" y="1828800"/>
            <a:ext cx="10515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48645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9A92-3552-4BCE-B9D4-6444DD604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1F1495-F926-40E1-B00B-C107659CE353}"/>
              </a:ext>
            </a:extLst>
          </p:cNvPr>
          <p:cNvSpPr>
            <a:spLocks noGrp="1"/>
          </p:cNvSpPr>
          <p:nvPr>
            <p:ph sz="half" idx="1"/>
          </p:nvPr>
        </p:nvSpPr>
        <p:spPr>
          <a:xfrm>
            <a:off x="838197" y="1790972"/>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a:extLst>
              <a:ext uri="{FF2B5EF4-FFF2-40B4-BE49-F238E27FC236}">
                <a16:creationId xmlns:a16="http://schemas.microsoft.com/office/drawing/2014/main" id="{170D1C39-CBB6-4DE1-956A-066F546C0231}"/>
              </a:ext>
            </a:extLst>
          </p:cNvPr>
          <p:cNvSpPr>
            <a:spLocks noGrp="1"/>
          </p:cNvSpPr>
          <p:nvPr>
            <p:ph sz="half" idx="2"/>
          </p:nvPr>
        </p:nvSpPr>
        <p:spPr>
          <a:xfrm>
            <a:off x="6172203" y="1790972"/>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7003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F435-A878-41F5-AA6F-FE1FC92F45A8}"/>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B94EC75-9823-4846-B600-C0831CE0204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FBB3BE-F69A-44C4-B4CC-419D64EF7A7C}"/>
              </a:ext>
            </a:extLst>
          </p:cNvPr>
          <p:cNvSpPr>
            <a:spLocks noGrp="1"/>
          </p:cNvSpPr>
          <p:nvPr>
            <p:ph sz="half" idx="2"/>
          </p:nvPr>
        </p:nvSpPr>
        <p:spPr>
          <a:xfrm>
            <a:off x="839789"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4">
            <a:extLst>
              <a:ext uri="{FF2B5EF4-FFF2-40B4-BE49-F238E27FC236}">
                <a16:creationId xmlns:a16="http://schemas.microsoft.com/office/drawing/2014/main" id="{ADC8BA3B-F2E6-4EEA-8839-D81381B4C72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CF5A80-5B7D-4830-8B66-71C2CFD55218}"/>
              </a:ext>
            </a:extLst>
          </p:cNvPr>
          <p:cNvSpPr>
            <a:spLocks noGrp="1"/>
          </p:cNvSpPr>
          <p:nvPr>
            <p:ph sz="quarter" idx="4"/>
          </p:nvPr>
        </p:nvSpPr>
        <p:spPr>
          <a:xfrm>
            <a:off x="6169025"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632576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657225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661602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LBU 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7"/>
            <a:ext cx="10752667" cy="828675"/>
          </a:xfrm>
          <a:prstGeom prst="rect">
            <a:avLst/>
          </a:prstGeom>
        </p:spPr>
        <p:txBody>
          <a:bodyPr lIns="0" tIns="0" rIns="0" bIns="0" anchor="ctr" anchorCtr="0">
            <a:normAutofit/>
          </a:bodyPr>
          <a:lstStyle>
            <a:lvl1pPr>
              <a:lnSpc>
                <a:spcPct val="90000"/>
              </a:lnSpc>
              <a:defRPr b="0" i="0">
                <a:latin typeface="Roboto Condensed" panose="02000000000000000000" pitchFamily="2" charset="0"/>
              </a:defRPr>
            </a:lvl1pPr>
          </a:lstStyle>
          <a:p>
            <a:r>
              <a:rPr lang="en-US"/>
              <a:t>Click to edit Master title style</a:t>
            </a:r>
          </a:p>
        </p:txBody>
      </p:sp>
      <p:sp>
        <p:nvSpPr>
          <p:cNvPr id="7" name="Text Placeholder 3"/>
          <p:cNvSpPr>
            <a:spLocks noGrp="1"/>
          </p:cNvSpPr>
          <p:nvPr>
            <p:ph type="body" sz="quarter" idx="14" hasCustomPrompt="1"/>
          </p:nvPr>
        </p:nvSpPr>
        <p:spPr>
          <a:xfrm>
            <a:off x="3" y="6416319"/>
            <a:ext cx="12191999" cy="262815"/>
          </a:xfrm>
          <a:noFill/>
        </p:spPr>
        <p:txBody>
          <a:bodyPr wrap="square" lIns="180000" tIns="36000" rIns="180000" bIns="72000" anchor="b" anchorCtr="0">
            <a:spAutoFit/>
          </a:bodyPr>
          <a:lstStyle>
            <a:lvl1pPr>
              <a:lnSpc>
                <a:spcPct val="100000"/>
              </a:lnSpc>
              <a:spcAft>
                <a:spcPts val="0"/>
              </a:spcAft>
              <a:defRPr sz="999" b="0" i="0"/>
            </a:lvl1pPr>
          </a:lstStyle>
          <a:p>
            <a:pPr lvl="0"/>
            <a:r>
              <a:rPr lang="en-US"/>
              <a:t>Reference</a:t>
            </a:r>
          </a:p>
        </p:txBody>
      </p:sp>
      <p:sp>
        <p:nvSpPr>
          <p:cNvPr id="42" name="TextBox 41">
            <a:extLst>
              <a:ext uri="{FF2B5EF4-FFF2-40B4-BE49-F238E27FC236}">
                <a16:creationId xmlns:a16="http://schemas.microsoft.com/office/drawing/2014/main" id="{F4CB7ED1-6C81-4DFC-84A1-473C4827680B}"/>
              </a:ext>
            </a:extLst>
          </p:cNvPr>
          <p:cNvSpPr txBox="1"/>
          <p:nvPr userDrawn="1"/>
        </p:nvSpPr>
        <p:spPr>
          <a:xfrm>
            <a:off x="0" y="6661793"/>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spc="-31" baseline="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0503807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41"/>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2"/>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377216548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7_Text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7409753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4_Text Slid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4" y="1792184"/>
            <a:ext cx="11259065" cy="4698949"/>
          </a:xfrm>
          <a:prstGeom prst="rect">
            <a:avLst/>
          </a:prstGeom>
        </p:spPr>
        <p:txBody>
          <a:bodyPr/>
          <a:lstStyle>
            <a:lvl1pPr>
              <a:defRPr sz="2115">
                <a:solidFill>
                  <a:srgbClr val="767A7C"/>
                </a:solidFill>
                <a:latin typeface="Arial Narrow" panose="020B0606020202030204" pitchFamily="34" charset="0"/>
              </a:defRPr>
            </a:lvl1pPr>
          </a:lstStyle>
          <a:p>
            <a:r>
              <a:rPr lang="en-US" dirty="0"/>
              <a:t>Click here to add table</a:t>
            </a:r>
            <a:endParaRPr lang="x-none" dirty="0"/>
          </a:p>
        </p:txBody>
      </p:sp>
    </p:spTree>
    <p:extLst>
      <p:ext uri="{BB962C8B-B14F-4D97-AF65-F5344CB8AC3E}">
        <p14:creationId xmlns:p14="http://schemas.microsoft.com/office/powerpoint/2010/main" val="36747386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2_Text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10"/>
            <a:ext cx="8303175" cy="508084"/>
          </a:xfrm>
          <a:prstGeom prst="rect">
            <a:avLst/>
          </a:prstGeom>
        </p:spPr>
        <p:txBody>
          <a:bodyPr/>
          <a:lstStyle>
            <a:lvl1pPr>
              <a:defRPr sz="3172" b="1" i="0">
                <a:solidFill>
                  <a:srgbClr val="418E97"/>
                </a:solidFill>
                <a:latin typeface="Arial Narrow" panose="020B0606020202030204" pitchFamily="34" charset="0"/>
              </a:defRPr>
            </a:lvl1pPr>
          </a:lstStyle>
          <a:p>
            <a:pPr lvl="0"/>
            <a:r>
              <a:rPr lang="en-GB" dirty="0"/>
              <a:t>Click here to enter Title of the slide </a:t>
            </a:r>
            <a:endParaRPr lang="x-none"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7"/>
            <a:ext cx="11261596" cy="508084"/>
          </a:xfrm>
          <a:prstGeom prst="rect">
            <a:avLst/>
          </a:prstGeom>
        </p:spPr>
        <p:txBody>
          <a:bodyPr/>
          <a:lstStyle>
            <a:lvl1pPr>
              <a:defRPr sz="2467" b="0" i="0">
                <a:solidFill>
                  <a:srgbClr val="418E97"/>
                </a:solidFill>
                <a:latin typeface="Arial Narrow" panose="020B0606020202030204" pitchFamily="34" charset="0"/>
              </a:defRPr>
            </a:lvl1pPr>
          </a:lstStyle>
          <a:p>
            <a:pPr lvl="0"/>
            <a:r>
              <a:rPr lang="en-GB" dirty="0"/>
              <a:t>Click here to enter Subtitle of the slide </a:t>
            </a:r>
            <a:endParaRPr lang="x-none"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2115"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x-none"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2" y="1777729"/>
            <a:ext cx="5301777" cy="4621019"/>
          </a:xfrm>
          <a:prstGeom prst="rect">
            <a:avLst/>
          </a:prstGeom>
        </p:spPr>
        <p:txBody>
          <a:bodyPr/>
          <a:lstStyle>
            <a:lvl1pPr>
              <a:defRPr lang="x-none" sz="2115"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x-none" dirty="0"/>
          </a:p>
        </p:txBody>
      </p:sp>
    </p:spTree>
    <p:extLst>
      <p:ext uri="{BB962C8B-B14F-4D97-AF65-F5344CB8AC3E}">
        <p14:creationId xmlns:p14="http://schemas.microsoft.com/office/powerpoint/2010/main" val="15966855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C7367-95B9-CC46-91F5-AB20BC183242}"/>
              </a:ext>
            </a:extLst>
          </p:cNvPr>
          <p:cNvSpPr/>
          <p:nvPr userDrawn="1"/>
        </p:nvSpPr>
        <p:spPr>
          <a:xfrm>
            <a:off x="0" y="1"/>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2" name="Title 1">
            <a:extLst>
              <a:ext uri="{FF2B5EF4-FFF2-40B4-BE49-F238E27FC236}">
                <a16:creationId xmlns:a16="http://schemas.microsoft.com/office/drawing/2014/main" id="{3CD54CE6-B8CC-48FA-B64F-7AE27BFA6E49}"/>
              </a:ext>
            </a:extLst>
          </p:cNvPr>
          <p:cNvSpPr>
            <a:spLocks noGrp="1"/>
          </p:cNvSpPr>
          <p:nvPr>
            <p:ph type="ctrTitle" hasCustomPrompt="1"/>
          </p:nvPr>
        </p:nvSpPr>
        <p:spPr>
          <a:xfrm>
            <a:off x="322729" y="258185"/>
            <a:ext cx="11521440" cy="2693479"/>
          </a:xfrm>
        </p:spPr>
        <p:txBody>
          <a:bodyPr anchor="b">
            <a:normAutofit/>
          </a:bodyPr>
          <a:lstStyle>
            <a:lvl1pPr algn="ctr">
              <a:lnSpc>
                <a:spcPct val="100000"/>
              </a:lnSpc>
              <a:defRPr sz="3397" b="1">
                <a:solidFill>
                  <a:schemeClr val="bg1"/>
                </a:solidFill>
                <a:latin typeface="Arial" panose="020B0604020202020204" pitchFamily="34" charset="0"/>
                <a:cs typeface="Arial" panose="020B0604020202020204" pitchFamily="34" charset="0"/>
              </a:defRPr>
            </a:lvl1pPr>
          </a:lstStyle>
          <a:p>
            <a:r>
              <a:rPr lang="en-US" dirty="0"/>
              <a:t>Oral Presentation Title</a:t>
            </a:r>
          </a:p>
        </p:txBody>
      </p:sp>
      <p:sp>
        <p:nvSpPr>
          <p:cNvPr id="3" name="Subtitle 2">
            <a:extLst>
              <a:ext uri="{FF2B5EF4-FFF2-40B4-BE49-F238E27FC236}">
                <a16:creationId xmlns:a16="http://schemas.microsoft.com/office/drawing/2014/main" id="{0C613AC9-12F9-4A4F-8DE9-1F9E454D4425}"/>
              </a:ext>
            </a:extLst>
          </p:cNvPr>
          <p:cNvSpPr>
            <a:spLocks noGrp="1"/>
          </p:cNvSpPr>
          <p:nvPr>
            <p:ph type="subTitle" idx="1" hasCustomPrompt="1"/>
          </p:nvPr>
        </p:nvSpPr>
        <p:spPr>
          <a:xfrm>
            <a:off x="322731" y="2962417"/>
            <a:ext cx="11521439" cy="1155531"/>
          </a:xfrm>
        </p:spPr>
        <p:txBody>
          <a:bodyPr>
            <a:normAutofit/>
          </a:bodyPr>
          <a:lstStyle>
            <a:lvl1pPr marL="0" indent="0" algn="ctr">
              <a:lnSpc>
                <a:spcPct val="100000"/>
              </a:lnSpc>
              <a:buNone/>
              <a:defRPr sz="1799">
                <a:solidFill>
                  <a:schemeClr val="bg1"/>
                </a:solidFill>
                <a:latin typeface="Arial" panose="020B0604020202020204" pitchFamily="34" charset="0"/>
                <a:cs typeface="Arial" panose="020B0604020202020204" pitchFamily="34" charset="0"/>
              </a:defRPr>
            </a:lvl1pPr>
            <a:lvl2pPr marL="456766" indent="0" algn="ctr">
              <a:buNone/>
              <a:defRPr sz="1999"/>
            </a:lvl2pPr>
            <a:lvl3pPr marL="913532" indent="0" algn="ctr">
              <a:buNone/>
              <a:defRPr sz="1799"/>
            </a:lvl3pPr>
            <a:lvl4pPr marL="1370296" indent="0" algn="ctr">
              <a:buNone/>
              <a:defRPr sz="1599"/>
            </a:lvl4pPr>
            <a:lvl5pPr marL="1827062" indent="0" algn="ctr">
              <a:buNone/>
              <a:defRPr sz="1599"/>
            </a:lvl5pPr>
            <a:lvl6pPr marL="2283828" indent="0" algn="ctr">
              <a:buNone/>
              <a:defRPr sz="1599"/>
            </a:lvl6pPr>
            <a:lvl7pPr marL="2740594" indent="0" algn="ctr">
              <a:buNone/>
              <a:defRPr sz="1599"/>
            </a:lvl7pPr>
            <a:lvl8pPr marL="3197360" indent="0" algn="ctr">
              <a:buNone/>
              <a:defRPr sz="1599"/>
            </a:lvl8pPr>
            <a:lvl9pPr marL="3654126" indent="0" algn="ctr">
              <a:buNone/>
              <a:defRPr sz="1599"/>
            </a:lvl9pPr>
          </a:lstStyle>
          <a:p>
            <a:r>
              <a:rPr lang="en-US" dirty="0"/>
              <a:t>Authors</a:t>
            </a:r>
          </a:p>
        </p:txBody>
      </p:sp>
      <p:sp>
        <p:nvSpPr>
          <p:cNvPr id="6" name="Slide Number Placeholder 5">
            <a:extLst>
              <a:ext uri="{FF2B5EF4-FFF2-40B4-BE49-F238E27FC236}">
                <a16:creationId xmlns:a16="http://schemas.microsoft.com/office/drawing/2014/main" id="{2E00D6F3-F7A0-4570-877C-BC9CE21E28F3}"/>
              </a:ext>
            </a:extLst>
          </p:cNvPr>
          <p:cNvSpPr>
            <a:spLocks noGrp="1"/>
          </p:cNvSpPr>
          <p:nvPr>
            <p:ph type="sldNum" sz="quarter" idx="12"/>
          </p:nvPr>
        </p:nvSpPr>
        <p:spPr/>
        <p:txBody>
          <a:bodyPr/>
          <a:lstStyle>
            <a:lvl1pPr>
              <a:defRPr>
                <a:solidFill>
                  <a:schemeClr val="bg1"/>
                </a:solidFill>
              </a:defRPr>
            </a:lvl1pPr>
          </a:lstStyle>
          <a:p>
            <a:fld id="{E018F977-6C15-49B1-AA07-BEE9975E7737}" type="slidenum">
              <a:rPr lang="en-US" smtClean="0"/>
              <a:pPr/>
              <a:t>‹#›</a:t>
            </a:fld>
            <a:endParaRPr lang="en-US" dirty="0"/>
          </a:p>
        </p:txBody>
      </p:sp>
      <p:sp>
        <p:nvSpPr>
          <p:cNvPr id="19" name="Text Placeholder 18">
            <a:extLst>
              <a:ext uri="{FF2B5EF4-FFF2-40B4-BE49-F238E27FC236}">
                <a16:creationId xmlns:a16="http://schemas.microsoft.com/office/drawing/2014/main" id="{345E5192-CECC-D747-8E15-0CCEA9D9A0C0}"/>
              </a:ext>
            </a:extLst>
          </p:cNvPr>
          <p:cNvSpPr>
            <a:spLocks noGrp="1"/>
          </p:cNvSpPr>
          <p:nvPr>
            <p:ph type="body" sz="quarter" idx="13" hasCustomPrompt="1"/>
          </p:nvPr>
        </p:nvSpPr>
        <p:spPr>
          <a:xfrm>
            <a:off x="322265" y="4192955"/>
            <a:ext cx="11522075" cy="1366520"/>
          </a:xfrm>
        </p:spPr>
        <p:txBody>
          <a:bodyPr>
            <a:normAutofit/>
          </a:bodyPr>
          <a:lstStyle>
            <a:lvl1pPr marL="0" indent="0" algn="ctr">
              <a:lnSpc>
                <a:spcPct val="100000"/>
              </a:lnSpc>
              <a:buNone/>
              <a:defRPr sz="1299">
                <a:solidFill>
                  <a:schemeClr val="bg1"/>
                </a:solidFill>
                <a:latin typeface="Arial" panose="020B0604020202020204" pitchFamily="34" charset="0"/>
                <a:cs typeface="Arial" panose="020B0604020202020204" pitchFamily="34" charset="0"/>
              </a:defRPr>
            </a:lvl1pPr>
            <a:lvl2pPr marL="456766" indent="0" algn="ctr">
              <a:buNone/>
              <a:defRPr sz="1799"/>
            </a:lvl2pPr>
            <a:lvl3pPr marL="913532" indent="0" algn="ctr">
              <a:buNone/>
              <a:defRPr sz="1799"/>
            </a:lvl3pPr>
            <a:lvl4pPr marL="1370296" indent="0" algn="ctr">
              <a:buNone/>
              <a:defRPr sz="1799"/>
            </a:lvl4pPr>
            <a:lvl5pPr marL="1827062" indent="0" algn="ctr">
              <a:buNone/>
              <a:defRPr sz="1799"/>
            </a:lvl5pPr>
          </a:lstStyle>
          <a:p>
            <a:pPr lvl="0"/>
            <a:r>
              <a:rPr lang="en-US" dirty="0"/>
              <a:t>Affiliations</a:t>
            </a:r>
          </a:p>
        </p:txBody>
      </p:sp>
      <p:grpSp>
        <p:nvGrpSpPr>
          <p:cNvPr id="12" name="Group 11">
            <a:extLst>
              <a:ext uri="{FF2B5EF4-FFF2-40B4-BE49-F238E27FC236}">
                <a16:creationId xmlns:a16="http://schemas.microsoft.com/office/drawing/2014/main" id="{13320C7A-7450-45E6-96CD-113FD8BA4548}"/>
              </a:ext>
            </a:extLst>
          </p:cNvPr>
          <p:cNvGrpSpPr/>
          <p:nvPr userDrawn="1"/>
        </p:nvGrpSpPr>
        <p:grpSpPr>
          <a:xfrm>
            <a:off x="10223352" y="11976"/>
            <a:ext cx="1968648" cy="979353"/>
            <a:chOff x="0" y="5177142"/>
            <a:chExt cx="2940518" cy="1682621"/>
          </a:xfrm>
        </p:grpSpPr>
        <p:sp>
          <p:nvSpPr>
            <p:cNvPr id="13" name="Right Triangle 12">
              <a:extLst>
                <a:ext uri="{FF2B5EF4-FFF2-40B4-BE49-F238E27FC236}">
                  <a16:creationId xmlns:a16="http://schemas.microsoft.com/office/drawing/2014/main" id="{295D02AC-52EE-4F33-8426-CF6661671927}"/>
                </a:ext>
              </a:extLst>
            </p:cNvPr>
            <p:cNvSpPr/>
            <p:nvPr userDrawn="1"/>
          </p:nvSpPr>
          <p:spPr>
            <a:xfrm>
              <a:off x="0" y="5177142"/>
              <a:ext cx="2940518" cy="1680857"/>
            </a:xfrm>
            <a:prstGeom prst="rtTriangle">
              <a:avLst/>
            </a:prstGeom>
            <a:solidFill>
              <a:srgbClr val="81B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sp>
          <p:nvSpPr>
            <p:cNvPr id="14" name="Right Triangle 13">
              <a:extLst>
                <a:ext uri="{FF2B5EF4-FFF2-40B4-BE49-F238E27FC236}">
                  <a16:creationId xmlns:a16="http://schemas.microsoft.com/office/drawing/2014/main" id="{BB80C084-B54C-499F-9E70-8EF20E259441}"/>
                </a:ext>
              </a:extLst>
            </p:cNvPr>
            <p:cNvSpPr/>
            <p:nvPr userDrawn="1"/>
          </p:nvSpPr>
          <p:spPr>
            <a:xfrm>
              <a:off x="0" y="5236143"/>
              <a:ext cx="2940518" cy="16236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dirty="0"/>
            </a:p>
          </p:txBody>
        </p:sp>
      </p:grpSp>
    </p:spTree>
    <p:extLst>
      <p:ext uri="{BB962C8B-B14F-4D97-AF65-F5344CB8AC3E}">
        <p14:creationId xmlns:p14="http://schemas.microsoft.com/office/powerpoint/2010/main" val="7286325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55600" y="1499640"/>
            <a:ext cx="10742400" cy="4013627"/>
          </a:xfrm>
        </p:spPr>
        <p:txBody>
          <a:bodyPr>
            <a:noAutofit/>
          </a:bodyPr>
          <a:lstStyle>
            <a:lvl1pPr marL="304503" indent="-304503">
              <a:buSzPct val="100000"/>
              <a:buFont typeface="Wingdings" panose="05000000000000000000" pitchFamily="2" charset="2"/>
              <a:buChar char="§"/>
              <a:defRPr/>
            </a:lvl1pPr>
          </a:lstStyle>
          <a:p>
            <a:pPr lvl="0"/>
            <a:r>
              <a:rPr lang="en-US" dirty="0"/>
              <a:t>Click to 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55599" y="242909"/>
            <a:ext cx="11412780" cy="553999"/>
          </a:xfrm>
        </p:spPr>
        <p:txBody>
          <a:bodyPr anchor="b">
            <a:noAutofit/>
          </a:bodyPr>
          <a:lstStyle>
            <a:lvl1pPr>
              <a:defRPr sz="3197" cap="none" baseline="0"/>
            </a:lvl1pPr>
          </a:lstStyle>
          <a:p>
            <a:r>
              <a:rPr lang="en-US" dirty="0"/>
              <a:t>Click to edit Master title style</a:t>
            </a:r>
          </a:p>
        </p:txBody>
      </p:sp>
      <p:sp>
        <p:nvSpPr>
          <p:cNvPr id="6" name="Slide Number Placeholder 5"/>
          <p:cNvSpPr>
            <a:spLocks noGrp="1"/>
          </p:cNvSpPr>
          <p:nvPr>
            <p:ph type="sldNum" sz="quarter" idx="14"/>
          </p:nvPr>
        </p:nvSpPr>
        <p:spPr/>
        <p:txBody>
          <a:bodyPr/>
          <a:lstStyle>
            <a:lvl1pPr>
              <a:defRPr sz="1199"/>
            </a:lvl1pPr>
          </a:lstStyle>
          <a:p>
            <a:pPr>
              <a:defRPr/>
            </a:pPr>
            <a:fld id="{08D83D96-D520-43E8-9FE3-99F474E31BD7}" type="slidenum">
              <a:rPr lang="en-US" altLang="en-US" smtClean="0"/>
              <a:pPr>
                <a:defRPr/>
              </a:pPr>
              <a:t>‹#›</a:t>
            </a:fld>
            <a:endParaRPr lang="en-US" altLang="en-US" dirty="0"/>
          </a:p>
        </p:txBody>
      </p:sp>
    </p:spTree>
    <p:extLst>
      <p:ext uri="{BB962C8B-B14F-4D97-AF65-F5344CB8AC3E}">
        <p14:creationId xmlns:p14="http://schemas.microsoft.com/office/powerpoint/2010/main" val="3199215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32309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2" y="2"/>
            <a:ext cx="1722361" cy="309639"/>
          </a:xfrm>
        </p:spPr>
        <p:txBody>
          <a:bodyPr lIns="91440" bIns="45720" anchor="t" anchorCtr="0">
            <a:noAutofit/>
          </a:bodyPr>
          <a:lstStyle>
            <a:lvl1pPr marL="0" indent="0" algn="r">
              <a:spcBef>
                <a:spcPts val="0"/>
              </a:spcBef>
              <a:buNone/>
              <a:defRPr sz="1332">
                <a:solidFill>
                  <a:schemeClr val="tx1"/>
                </a:solidFill>
                <a:latin typeface="Arial" panose="020B0604020202020204" pitchFamily="34" charset="0"/>
                <a:cs typeface="Arial" panose="020B0604020202020204" pitchFamily="34" charset="0"/>
              </a:defRPr>
            </a:lvl1pPr>
            <a:lvl2pPr marL="226821" indent="0">
              <a:spcBef>
                <a:spcPts val="0"/>
              </a:spcBef>
              <a:buNone/>
              <a:defRPr sz="1199"/>
            </a:lvl2pPr>
            <a:lvl3pPr marL="459987" indent="0">
              <a:spcBef>
                <a:spcPts val="0"/>
              </a:spcBef>
              <a:buNone/>
              <a:defRPr sz="1199"/>
            </a:lvl3pPr>
            <a:lvl4pPr marL="686808" indent="0">
              <a:spcBef>
                <a:spcPts val="0"/>
              </a:spcBef>
              <a:buNone/>
              <a:defRPr sz="1199"/>
            </a:lvl4pPr>
            <a:lvl5pPr marL="913630" indent="0">
              <a:spcBef>
                <a:spcPts val="0"/>
              </a:spcBef>
              <a:buNone/>
              <a:defRPr sz="1199"/>
            </a:lvl5pPr>
          </a:lstStyle>
          <a:p>
            <a:pPr lvl="0"/>
            <a:r>
              <a:rPr lang="en-US" dirty="0"/>
              <a:t>Label for Locking</a:t>
            </a:r>
          </a:p>
        </p:txBody>
      </p:sp>
    </p:spTree>
    <p:extLst>
      <p:ext uri="{BB962C8B-B14F-4D97-AF65-F5344CB8AC3E}">
        <p14:creationId xmlns:p14="http://schemas.microsoft.com/office/powerpoint/2010/main" val="8493573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50875"/>
            <a:ext cx="11208792" cy="908180"/>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6152879"/>
            <a:ext cx="10244668" cy="694267"/>
          </a:xfrm>
          <a:prstGeom prst="rect">
            <a:avLst/>
          </a:prstGeom>
        </p:spPr>
        <p:txBody>
          <a:bodyPr anchor="b">
            <a:normAutofit/>
          </a:bodyPr>
          <a:lstStyle>
            <a:lvl1pPr marL="0" algn="l" defTabSz="913486" rtl="0" eaLnBrk="1" fontAlgn="base" latinLnBrk="0" hangingPunct="1">
              <a:spcBef>
                <a:spcPct val="0"/>
              </a:spcBef>
              <a:spcAft>
                <a:spcPct val="0"/>
              </a:spcAft>
              <a:buClr>
                <a:schemeClr val="tx2"/>
              </a:buClr>
              <a:defRPr lang="en-US" sz="799"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1212693" y="6180270"/>
            <a:ext cx="385755" cy="462289"/>
          </a:xfrm>
          <a:prstGeom prst="rect">
            <a:avLst/>
          </a:prstGeom>
          <a:noFill/>
          <a:ln w="9525">
            <a:noFill/>
            <a:miter lim="800000"/>
            <a:headEnd/>
            <a:tailEnd/>
          </a:ln>
        </p:spPr>
      </p:pic>
      <p:sp>
        <p:nvSpPr>
          <p:cNvPr id="7" name="Text Placeholder 7"/>
          <p:cNvSpPr>
            <a:spLocks noGrp="1"/>
          </p:cNvSpPr>
          <p:nvPr>
            <p:ph type="body" sz="quarter" idx="12"/>
          </p:nvPr>
        </p:nvSpPr>
        <p:spPr>
          <a:xfrm>
            <a:off x="423107" y="1057824"/>
            <a:ext cx="11204788" cy="701273"/>
          </a:xfrm>
          <a:prstGeom prst="rect">
            <a:avLst/>
          </a:prstGeom>
          <a:noFill/>
          <a:ln>
            <a:noFill/>
          </a:ln>
        </p:spPr>
        <p:txBody>
          <a:bodyPr anchor="t">
            <a:noAutofit/>
          </a:bodyPr>
          <a:lstStyle>
            <a:lvl1pPr marL="0" indent="0">
              <a:lnSpc>
                <a:spcPct val="100000"/>
              </a:lnSpc>
              <a:buNone/>
              <a:defRPr sz="1999"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430606" y="1686985"/>
            <a:ext cx="10443633" cy="4451349"/>
          </a:xfrm>
        </p:spPr>
        <p:txBody>
          <a:bodyPr>
            <a:normAutofit/>
          </a:bodyPr>
          <a:lstStyle>
            <a:lvl1pPr>
              <a:spcAft>
                <a:spcPts val="400"/>
              </a:spcAft>
              <a:defRPr sz="2131" b="0">
                <a:solidFill>
                  <a:srgbClr val="4B306A"/>
                </a:solidFill>
              </a:defRPr>
            </a:lvl1pPr>
            <a:lvl2pPr marL="241061" indent="-238946">
              <a:lnSpc>
                <a:spcPct val="100000"/>
              </a:lnSpc>
              <a:spcAft>
                <a:spcPts val="400"/>
              </a:spcAft>
              <a:defRPr sz="2131" b="0">
                <a:solidFill>
                  <a:schemeClr val="tx1"/>
                </a:solidFill>
              </a:defRPr>
            </a:lvl2pPr>
            <a:lvl3pPr marL="666086" indent="-188195">
              <a:lnSpc>
                <a:spcPct val="100000"/>
              </a:lnSpc>
              <a:spcAft>
                <a:spcPts val="400"/>
              </a:spcAft>
              <a:buSzPct val="80000"/>
              <a:buFont typeface="Arial" panose="020B0604020202020204" pitchFamily="34" charset="0"/>
              <a:buChar char="–"/>
              <a:defRPr sz="1599">
                <a:solidFill>
                  <a:schemeClr val="tx1"/>
                </a:solidFill>
              </a:defRPr>
            </a:lvl3pPr>
            <a:lvl4pPr>
              <a:lnSpc>
                <a:spcPct val="100000"/>
              </a:lnSpc>
              <a:spcAft>
                <a:spcPts val="400"/>
              </a:spcAft>
              <a:defRPr sz="1465">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9347200" y="6491819"/>
            <a:ext cx="2844800" cy="366184"/>
          </a:xfrm>
          <a:prstGeom prst="rect">
            <a:avLst/>
          </a:prstGeom>
        </p:spPr>
        <p:txBody>
          <a:bodyPr vert="horz" lIns="91440" tIns="45720" rIns="91440" bIns="45720" rtlCol="0" anchor="ctr"/>
          <a:lstStyle>
            <a:lvl1pPr algn="r">
              <a:defRPr sz="932">
                <a:solidFill>
                  <a:schemeClr val="tx1">
                    <a:tint val="75000"/>
                  </a:schemeClr>
                </a:solidFill>
              </a:defRPr>
            </a:lvl1pPr>
          </a:lstStyle>
          <a:p>
            <a:fld id="{4FF61421-0D1F-374C-A6EF-D3B8E531EC5C}" type="slidenum">
              <a:rPr lang="en-US" smtClean="0"/>
              <a:pPr/>
              <a:t>‹#›</a:t>
            </a:fld>
            <a:endParaRPr lang="en-US"/>
          </a:p>
        </p:txBody>
      </p:sp>
    </p:spTree>
    <p:extLst>
      <p:ext uri="{BB962C8B-B14F-4D97-AF65-F5344CB8AC3E}">
        <p14:creationId xmlns:p14="http://schemas.microsoft.com/office/powerpoint/2010/main" val="23199157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85600" y="6492878"/>
            <a:ext cx="406400" cy="365125"/>
          </a:xfrm>
        </p:spPr>
        <p:txBody>
          <a:bodyPr/>
          <a:lstStyle/>
          <a:p>
            <a:fld id="{6DD83045-6CB7-4C88-8A4E-57AB94F29488}" type="slidenum">
              <a:rPr lang="en-US" smtClean="0"/>
              <a:t>‹#›</a:t>
            </a:fld>
            <a:endParaRPr lang="en-US" dirty="0"/>
          </a:p>
        </p:txBody>
      </p:sp>
      <p:sp>
        <p:nvSpPr>
          <p:cNvPr id="5" name="Text Placeholder 4">
            <a:extLst>
              <a:ext uri="{FF2B5EF4-FFF2-40B4-BE49-F238E27FC236}">
                <a16:creationId xmlns:a16="http://schemas.microsoft.com/office/drawing/2014/main" id="{CB0E951A-BA13-4E3E-8DC2-A54D7B0E259B}"/>
              </a:ext>
            </a:extLst>
          </p:cNvPr>
          <p:cNvSpPr>
            <a:spLocks noGrp="1"/>
          </p:cNvSpPr>
          <p:nvPr>
            <p:ph type="body" sz="quarter" idx="13"/>
          </p:nvPr>
        </p:nvSpPr>
        <p:spPr>
          <a:xfrm>
            <a:off x="406400" y="6526216"/>
            <a:ext cx="11379200" cy="331787"/>
          </a:xfrm>
        </p:spPr>
        <p:txBody>
          <a:bodyPr anchor="b"/>
          <a:lstStyle>
            <a:lvl1pPr marL="0" indent="0">
              <a:spcBef>
                <a:spcPts val="0"/>
              </a:spcBef>
              <a:buNone/>
              <a:defRPr sz="999"/>
            </a:lvl1pPr>
          </a:lstStyle>
          <a:p>
            <a:pPr lvl="0"/>
            <a:r>
              <a:rPr lang="en-US" dirty="0"/>
              <a:t>Click to edit Master text styles</a:t>
            </a:r>
          </a:p>
        </p:txBody>
      </p:sp>
    </p:spTree>
    <p:extLst>
      <p:ext uri="{BB962C8B-B14F-4D97-AF65-F5344CB8AC3E}">
        <p14:creationId xmlns:p14="http://schemas.microsoft.com/office/powerpoint/2010/main" val="10556819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ext Placeholder 6"/>
          <p:cNvSpPr>
            <a:spLocks noGrp="1"/>
          </p:cNvSpPr>
          <p:nvPr>
            <p:ph type="body" sz="quarter" idx="12"/>
          </p:nvPr>
        </p:nvSpPr>
        <p:spPr>
          <a:xfrm>
            <a:off x="914400" y="5946777"/>
            <a:ext cx="7890933" cy="415927"/>
          </a:xfrm>
        </p:spPr>
        <p:txBody>
          <a:bodyPr anchor="b">
            <a:noAutofit/>
          </a:bodyPr>
          <a:lstStyle>
            <a:lvl1pPr marL="0" indent="0" algn="l">
              <a:spcBef>
                <a:spcPts val="599"/>
              </a:spcBef>
              <a:buNone/>
              <a:defRPr sz="699">
                <a:solidFill>
                  <a:schemeClr val="tx1"/>
                </a:solidFill>
              </a:defRPr>
            </a:lvl1pPr>
            <a:lvl2pPr marL="228384" indent="0" algn="l">
              <a:buNone/>
              <a:defRPr sz="899">
                <a:solidFill>
                  <a:schemeClr val="tx1"/>
                </a:solidFill>
              </a:defRPr>
            </a:lvl2pPr>
            <a:lvl3pPr marL="456766" indent="0" algn="l">
              <a:buNone/>
              <a:defRPr sz="899">
                <a:solidFill>
                  <a:schemeClr val="tx1"/>
                </a:solidFill>
              </a:defRPr>
            </a:lvl3pPr>
            <a:lvl4pPr marL="685150" indent="0" algn="l">
              <a:buNone/>
              <a:defRPr sz="899">
                <a:solidFill>
                  <a:schemeClr val="tx1"/>
                </a:solidFill>
              </a:defRPr>
            </a:lvl4pPr>
            <a:lvl5pPr marL="913532" indent="0" algn="l">
              <a:buNone/>
              <a:defRPr sz="899">
                <a:solidFill>
                  <a:schemeClr val="tx1"/>
                </a:solidFill>
              </a:defRPr>
            </a:lvl5pPr>
          </a:lstStyle>
          <a:p>
            <a:pPr lvl="0"/>
            <a:r>
              <a:rPr lang="en-US" dirty="0"/>
              <a:t>Edit</a:t>
            </a:r>
          </a:p>
        </p:txBody>
      </p:sp>
    </p:spTree>
    <p:extLst>
      <p:ext uri="{BB962C8B-B14F-4D97-AF65-F5344CB8AC3E}">
        <p14:creationId xmlns:p14="http://schemas.microsoft.com/office/powerpoint/2010/main" val="38750252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1752" y="246888"/>
            <a:ext cx="10341864" cy="777240"/>
          </a:xfrm>
        </p:spPr>
        <p:txBody>
          <a:bodyPr lIns="0" tIns="0" rIns="0" bIns="0">
            <a:normAutofit/>
          </a:bodyPr>
          <a:lstStyle>
            <a:lvl1pPr>
              <a:defRPr sz="2797"/>
            </a:lvl1pPr>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pPr defTabSz="913532">
              <a:defRPr/>
            </a:pPr>
            <a:fld id="{BE33F7A0-71F0-446B-9DE8-6D75BE64EE0F}" type="slidenum">
              <a:rPr lang="en-US" smtClean="0"/>
              <a:pPr defTabSz="913532">
                <a:defRPr/>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301752" y="1280161"/>
            <a:ext cx="11576304" cy="4663440"/>
          </a:xfrm>
        </p:spPr>
        <p:txBody>
          <a:bodyPr/>
          <a:lstStyle>
            <a:lvl1pPr marL="228384" indent="-228384">
              <a:buClr>
                <a:srgbClr val="002557"/>
              </a:buClr>
              <a:defRPr sz="1999"/>
            </a:lvl1pPr>
            <a:lvl2pPr marL="456766" indent="-228384">
              <a:buClr>
                <a:srgbClr val="002557"/>
              </a:buClr>
              <a:buFont typeface="Arial" panose="020B0604020202020204" pitchFamily="34" charset="0"/>
              <a:buChar char="•"/>
              <a:defRPr sz="1599"/>
            </a:lvl2pPr>
            <a:lvl3pPr marL="685150" indent="-228384">
              <a:buClr>
                <a:srgbClr val="002557"/>
              </a:buClr>
              <a:buFont typeface="Wingdings" panose="05000000000000000000" pitchFamily="2" charset="2"/>
              <a:buChar char="§"/>
              <a:defRPr sz="1399"/>
            </a:lvl3pPr>
            <a:lvl4pPr marL="913532" indent="-228384">
              <a:buClr>
                <a:srgbClr val="002557"/>
              </a:buClr>
              <a:defRPr sz="1399"/>
            </a:lvl4pPr>
            <a:lvl5pPr marL="1141914" indent="-228384">
              <a:buClr>
                <a:srgbClr val="002557"/>
              </a:buClr>
              <a:defRPr sz="139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a:extLst>
              <a:ext uri="{FF2B5EF4-FFF2-40B4-BE49-F238E27FC236}">
                <a16:creationId xmlns:a16="http://schemas.microsoft.com/office/drawing/2014/main" id="{7D98B28F-0491-4E60-BD3C-00698389517F}"/>
              </a:ext>
            </a:extLst>
          </p:cNvPr>
          <p:cNvSpPr>
            <a:spLocks noGrp="1"/>
          </p:cNvSpPr>
          <p:nvPr>
            <p:ph type="body" sz="quarter" idx="15" hasCustomPrompt="1"/>
          </p:nvPr>
        </p:nvSpPr>
        <p:spPr>
          <a:xfrm>
            <a:off x="3446096" y="6527259"/>
            <a:ext cx="4058675" cy="330743"/>
          </a:xfrm>
        </p:spPr>
        <p:txBody>
          <a:bodyPr lIns="0" tIns="0" rIns="0" bIns="0" anchor="t" anchorCtr="0">
            <a:noAutofit/>
          </a:bodyPr>
          <a:lstStyle>
            <a:lvl1pPr marL="0" indent="0">
              <a:spcBef>
                <a:spcPts val="0"/>
              </a:spcBef>
              <a:buFontTx/>
              <a:buNone/>
              <a:defRPr sz="999">
                <a:solidFill>
                  <a:srgbClr val="002557"/>
                </a:solidFill>
              </a:defRPr>
            </a:lvl1pPr>
            <a:lvl2pPr>
              <a:defRPr sz="899">
                <a:solidFill>
                  <a:srgbClr val="002557"/>
                </a:solidFill>
              </a:defRPr>
            </a:lvl2pPr>
            <a:lvl3pPr>
              <a:defRPr sz="899">
                <a:solidFill>
                  <a:srgbClr val="002557"/>
                </a:solidFill>
              </a:defRPr>
            </a:lvl3pPr>
            <a:lvl4pPr>
              <a:defRPr sz="899">
                <a:solidFill>
                  <a:srgbClr val="002557"/>
                </a:solidFill>
              </a:defRPr>
            </a:lvl4pPr>
            <a:lvl5pPr>
              <a:defRPr sz="899">
                <a:solidFill>
                  <a:srgbClr val="002557"/>
                </a:solidFill>
              </a:defRPr>
            </a:lvl5pPr>
          </a:lstStyle>
          <a:p>
            <a:pPr lvl="0"/>
            <a:r>
              <a:rPr lang="en-US" dirty="0"/>
              <a:t>Ian E. </a:t>
            </a:r>
            <a:r>
              <a:rPr lang="en-US" dirty="0" err="1"/>
              <a:t>Krop</a:t>
            </a:r>
            <a:r>
              <a:rPr lang="en-US" dirty="0"/>
              <a:t>, MD, PhD</a:t>
            </a:r>
          </a:p>
        </p:txBody>
      </p:sp>
    </p:spTree>
    <p:extLst>
      <p:ext uri="{BB962C8B-B14F-4D97-AF65-F5344CB8AC3E}">
        <p14:creationId xmlns:p14="http://schemas.microsoft.com/office/powerpoint/2010/main" val="3697252534"/>
      </p:ext>
    </p:extLst>
  </p:cSld>
  <p:clrMapOvr>
    <a:masterClrMapping/>
  </p:clrMapOvr>
  <p:extLst>
    <p:ext uri="{DCECCB84-F9BA-43D5-87BE-67443E8EF086}">
      <p15:sldGuideLst xmlns:p15="http://schemas.microsoft.com/office/powerpoint/2012/main">
        <p15:guide id="1" pos="9760">
          <p15:clr>
            <a:srgbClr val="FBAE40"/>
          </p15:clr>
        </p15:guide>
        <p15:guide id="2" pos="512">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61799641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41755190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8608847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1679465883"/>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20345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90498690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90765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19901677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8"/>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8119190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139198078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8/14/25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24" b="27519"/>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71.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image" Target="../media/image43.jpeg"/><Relationship Id="rId5" Type="http://schemas.openxmlformats.org/officeDocument/2006/relationships/theme" Target="../theme/theme10.xml"/><Relationship Id="rId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heme" Target="../theme/theme11.xml"/><Relationship Id="rId2" Type="http://schemas.openxmlformats.org/officeDocument/2006/relationships/slideLayout" Target="../slideLayouts/slideLayout174.xml"/><Relationship Id="rId16" Type="http://schemas.openxmlformats.org/officeDocument/2006/relationships/slideLayout" Target="../slideLayouts/slideLayout188.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slideLayout" Target="../slideLayouts/slideLayout18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slideLayout" Target="../slideLayouts/slideLayout1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image" Target="../media/image47.jpe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theme" Target="../theme/theme12.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13.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image" Target="../media/image47.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4" Type="http://schemas.openxmlformats.org/officeDocument/2006/relationships/image" Target="../media/image49.png"/></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5" Type="http://schemas.openxmlformats.org/officeDocument/2006/relationships/slideLayout" Target="../slideLayouts/slideLayout221.xml"/><Relationship Id="rId4" Type="http://schemas.openxmlformats.org/officeDocument/2006/relationships/slideLayout" Target="../slideLayouts/slideLayout22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5" Type="http://schemas.openxmlformats.org/officeDocument/2006/relationships/theme" Target="../theme/theme16.xml"/><Relationship Id="rId4" Type="http://schemas.openxmlformats.org/officeDocument/2006/relationships/slideLayout" Target="../slideLayouts/slideLayout227.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5" Type="http://schemas.openxmlformats.org/officeDocument/2006/relationships/slideLayout" Target="../slideLayouts/slideLayout232.xml"/><Relationship Id="rId10" Type="http://schemas.openxmlformats.org/officeDocument/2006/relationships/image" Target="../media/image51.png"/><Relationship Id="rId4" Type="http://schemas.openxmlformats.org/officeDocument/2006/relationships/slideLayout" Target="../slideLayouts/slideLayout231.xml"/><Relationship Id="rId9" Type="http://schemas.openxmlformats.org/officeDocument/2006/relationships/image" Target="../media/image5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18.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slideLayout" Target="../slideLayouts/slideLayout288.xml"/><Relationship Id="rId47" Type="http://schemas.openxmlformats.org/officeDocument/2006/relationships/slideLayout" Target="../slideLayouts/slideLayout293.xml"/><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9" Type="http://schemas.openxmlformats.org/officeDocument/2006/relationships/slideLayout" Target="../slideLayouts/slideLayout275.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45" Type="http://schemas.openxmlformats.org/officeDocument/2006/relationships/slideLayout" Target="../slideLayouts/slideLayout291.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49" Type="http://schemas.openxmlformats.org/officeDocument/2006/relationships/theme" Target="../theme/theme19.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4" Type="http://schemas.openxmlformats.org/officeDocument/2006/relationships/slideLayout" Target="../slideLayouts/slideLayout290.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43" Type="http://schemas.openxmlformats.org/officeDocument/2006/relationships/slideLayout" Target="../slideLayouts/slideLayout289.xml"/><Relationship Id="rId48" Type="http://schemas.openxmlformats.org/officeDocument/2006/relationships/slideLayout" Target="../slideLayouts/slideLayout294.xml"/><Relationship Id="rId8" Type="http://schemas.openxmlformats.org/officeDocument/2006/relationships/slideLayout" Target="../slideLayouts/slideLayout254.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 Id="rId46" Type="http://schemas.openxmlformats.org/officeDocument/2006/relationships/slideLayout" Target="../slideLayouts/slideLayout292.xml"/><Relationship Id="rId20" Type="http://schemas.openxmlformats.org/officeDocument/2006/relationships/slideLayout" Target="../slideLayouts/slideLayout266.xml"/><Relationship Id="rId41" Type="http://schemas.openxmlformats.org/officeDocument/2006/relationships/slideLayout" Target="../slideLayouts/slideLayout287.xml"/><Relationship Id="rId1" Type="http://schemas.openxmlformats.org/officeDocument/2006/relationships/slideLayout" Target="../slideLayouts/slideLayout247.xml"/><Relationship Id="rId6" Type="http://schemas.openxmlformats.org/officeDocument/2006/relationships/slideLayout" Target="../slideLayouts/slideLayout2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image" Target="../media/image57.png"/><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theme" Target="../theme/theme20.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25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5" y="217035"/>
            <a:ext cx="874487"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 y="6238561"/>
            <a:ext cx="12198051" cy="628961"/>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3" y="6446454"/>
            <a:ext cx="696547"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7" name="TextBox 6">
            <a:extLst>
              <a:ext uri="{FF2B5EF4-FFF2-40B4-BE49-F238E27FC236}">
                <a16:creationId xmlns:a16="http://schemas.microsoft.com/office/drawing/2014/main" id="{358D88A5-2FFA-C84D-FB82-E1EAF7722831}"/>
              </a:ext>
            </a:extLst>
          </p:cNvPr>
          <p:cNvSpPr txBox="1"/>
          <p:nvPr userDrawn="1"/>
        </p:nvSpPr>
        <p:spPr>
          <a:xfrm>
            <a:off x="3366159" y="6303734"/>
            <a:ext cx="6165908" cy="276999"/>
          </a:xfrm>
          <a:prstGeom prst="rect">
            <a:avLst/>
          </a:prstGeom>
          <a:noFill/>
        </p:spPr>
        <p:txBody>
          <a:bodyPr wrap="square">
            <a:spAutoFit/>
          </a:bodyPr>
          <a:lstStyle/>
          <a:p>
            <a:pPr lvl="0"/>
            <a:r>
              <a:rPr lang="en-US" sz="1200" baseline="0" dirty="0"/>
              <a:t>Angela DeMichele, MD, MSCE, FASCO</a:t>
            </a:r>
          </a:p>
        </p:txBody>
      </p:sp>
    </p:spTree>
    <p:extLst>
      <p:ext uri="{BB962C8B-B14F-4D97-AF65-F5344CB8AC3E}">
        <p14:creationId xmlns:p14="http://schemas.microsoft.com/office/powerpoint/2010/main" val="4155619645"/>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Lst>
  <p:hf hdr="0" dt="0"/>
  <p:txStyles>
    <p:titleStyle>
      <a:lvl1pPr algn="ctr" defTabSz="914377" rtl="0" eaLnBrk="1" latinLnBrk="0" hangingPunct="1">
        <a:lnSpc>
          <a:spcPct val="100000"/>
        </a:lnSpc>
        <a:spcBef>
          <a:spcPct val="0"/>
        </a:spcBef>
        <a:spcAft>
          <a:spcPts val="600"/>
        </a:spcAft>
        <a:buNone/>
        <a:defRPr sz="4400" b="1" kern="1200" baseline="0">
          <a:solidFill>
            <a:srgbClr val="FFFF00"/>
          </a:solidFill>
          <a:latin typeface="Calibri" panose="020F0502020204030204" pitchFamily="34" charset="0"/>
          <a:ea typeface="+mj-ea"/>
          <a:cs typeface="Arial" panose="020B0604020202020204" pitchFamily="34" charset="0"/>
        </a:defRPr>
      </a:lvl1pPr>
    </p:titleStyle>
    <p:bodyStyle>
      <a:lvl1pPr marL="342891" indent="-342891" algn="l" defTabSz="914377" rtl="0" eaLnBrk="1" latinLnBrk="0" hangingPunct="1">
        <a:lnSpc>
          <a:spcPct val="100000"/>
        </a:lnSpc>
        <a:spcBef>
          <a:spcPts val="1000"/>
        </a:spcBef>
        <a:buClr>
          <a:schemeClr val="bg1"/>
        </a:buClr>
        <a:buFont typeface="Arial" panose="020B0604020202020204" pitchFamily="34" charset="0"/>
        <a:buChar char="•"/>
        <a:defRPr lang="en-US" sz="2400" kern="1200" baseline="0" dirty="0">
          <a:solidFill>
            <a:schemeClr val="bg1"/>
          </a:solidFill>
          <a:latin typeface="Calibri" panose="020F0502020204030204" pitchFamily="34" charset="0"/>
          <a:ea typeface="+mn-ea"/>
          <a:cs typeface="Arial" panose="020B0604020202020204" pitchFamily="34" charset="0"/>
        </a:defRPr>
      </a:lvl1pPr>
      <a:lvl2pPr marL="685783" indent="-228594" algn="l" defTabSz="914377" rtl="0" eaLnBrk="1" latinLnBrk="0" hangingPunct="1">
        <a:lnSpc>
          <a:spcPct val="100000"/>
        </a:lnSpc>
        <a:spcBef>
          <a:spcPts val="500"/>
        </a:spcBef>
        <a:buClr>
          <a:schemeClr val="bg1"/>
        </a:buClr>
        <a:buFont typeface="Wingdings" panose="05000000000000000000" pitchFamily="2" charset="2"/>
        <a:buChar char="§"/>
        <a:defRPr lang="en-US" sz="2400" kern="1200" baseline="0" dirty="0">
          <a:solidFill>
            <a:schemeClr val="bg1"/>
          </a:solidFill>
          <a:latin typeface="Calibri" panose="020F0502020204030204" pitchFamily="34" charset="0"/>
          <a:ea typeface="+mn-ea"/>
          <a:cs typeface="Arial" panose="020B0604020202020204" pitchFamily="34" charset="0"/>
        </a:defRPr>
      </a:lvl2pPr>
      <a:lvl3pPr marL="1142971" indent="-228594" algn="l" defTabSz="914377" rtl="0" eaLnBrk="1" latinLnBrk="0" hangingPunct="1">
        <a:lnSpc>
          <a:spcPct val="100000"/>
        </a:lnSpc>
        <a:spcBef>
          <a:spcPts val="500"/>
        </a:spcBef>
        <a:buClr>
          <a:schemeClr val="bg1"/>
        </a:buClr>
        <a:buFont typeface="Courier New" panose="02070309020205020404" pitchFamily="49" charset="0"/>
        <a:buChar char="o"/>
        <a:defRPr lang="en-US" sz="1800" kern="1200" baseline="0" dirty="0">
          <a:solidFill>
            <a:schemeClr val="bg1"/>
          </a:solidFill>
          <a:latin typeface="Calibri" panose="020F0502020204030204" pitchFamily="34" charset="0"/>
          <a:ea typeface="+mn-ea"/>
          <a:cs typeface="Arial" panose="020B0604020202020204" pitchFamily="34" charset="0"/>
        </a:defRPr>
      </a:lvl3pPr>
      <a:lvl4pPr marL="1600160" indent="-228594" algn="l" defTabSz="914377" rtl="0" eaLnBrk="1" latinLnBrk="0" hangingPunct="1">
        <a:lnSpc>
          <a:spcPct val="100000"/>
        </a:lnSpc>
        <a:spcBef>
          <a:spcPts val="500"/>
        </a:spcBef>
        <a:buClr>
          <a:schemeClr val="bg1"/>
        </a:buClr>
        <a:buFont typeface="Arial" panose="020B0604020202020204" pitchFamily="34" charset="0"/>
        <a:buChar char="•"/>
        <a:defRPr lang="en-US" sz="1800" kern="1200" baseline="0" dirty="0">
          <a:solidFill>
            <a:schemeClr val="bg1"/>
          </a:solidFill>
          <a:latin typeface="Calibri" panose="020F0502020204030204" pitchFamily="34" charset="0"/>
          <a:ea typeface="+mn-ea"/>
          <a:cs typeface="Arial" panose="020B0604020202020204" pitchFamily="34" charset="0"/>
        </a:defRPr>
      </a:lvl4pPr>
      <a:lvl5pPr marL="2057349" indent="-228594" algn="l" defTabSz="914377" rtl="0" eaLnBrk="1" latinLnBrk="0" hangingPunct="1">
        <a:lnSpc>
          <a:spcPct val="100000"/>
        </a:lnSpc>
        <a:spcBef>
          <a:spcPts val="500"/>
        </a:spcBef>
        <a:buClr>
          <a:schemeClr val="bg1"/>
        </a:buClr>
        <a:buFont typeface="Arial" panose="020B0604020202020204" pitchFamily="34" charset="0"/>
        <a:buChar char="•"/>
        <a:defRPr lang="en-US" sz="1800" kern="1200" baseline="0" dirty="0">
          <a:solidFill>
            <a:schemeClr val="bg1"/>
          </a:solidFill>
          <a:latin typeface="Calibri" panose="020F050202020403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8/14/25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3355185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 id="2147485777" r:id="rId12"/>
    <p:sldLayoutId id="2147485779" r:id="rId13"/>
    <p:sldLayoutId id="2147485780" r:id="rId14"/>
    <p:sldLayoutId id="2147485781" r:id="rId15"/>
    <p:sldLayoutId id="21474857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8/14/25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itle Placeholder 1">
            <a:extLst>
              <a:ext uri="{FF2B5EF4-FFF2-40B4-BE49-F238E27FC236}">
                <a16:creationId xmlns:a16="http://schemas.microsoft.com/office/drawing/2014/main" id="{BE079EDF-3CCB-42D8-E5E5-EA6B1E19AFBF}"/>
              </a:ext>
            </a:extLst>
          </p:cNvPr>
          <p:cNvSpPr>
            <a:spLocks noGrp="1"/>
          </p:cNvSpPr>
          <p:nvPr>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2">
            <a:extLst>
              <a:ext uri="{FF2B5EF4-FFF2-40B4-BE49-F238E27FC236}">
                <a16:creationId xmlns:a16="http://schemas.microsoft.com/office/drawing/2014/main" id="{C756DB69-C9D6-3A8C-7B3B-4CFF50EAFC36}"/>
              </a:ext>
            </a:extLst>
          </p:cNvPr>
          <p:cNvSpPr>
            <a:spLocks noGrp="1"/>
          </p:cNvSpPr>
          <p:nvPr>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2375199E-D0D2-9C5B-676F-4A5215D0C8DC}"/>
              </a:ext>
            </a:extLst>
          </p:cNvPr>
          <p:cNvSpPr>
            <a:spLocks noGrp="1"/>
          </p:cNvSpPr>
          <p:nvPr>
            <p:ph type="sldNum" sz="quarter" idx="4"/>
          </p:nvPr>
        </p:nvSpPr>
        <p:spPr>
          <a:xfrm>
            <a:off x="11083565" y="217035"/>
            <a:ext cx="874487"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dirty="0"/>
              <a:t>PAGE </a:t>
            </a:r>
            <a:fld id="{BE33F7A0-71F0-446B-9DE8-6D75BE64EE0F}" type="slidenum">
              <a:rPr lang="en-US" smtClean="0"/>
              <a:pPr/>
              <a:t>‹#›</a:t>
            </a:fld>
            <a:endParaRPr lang="en-US" dirty="0"/>
          </a:p>
        </p:txBody>
      </p:sp>
      <p:pic>
        <p:nvPicPr>
          <p:cNvPr id="10" name="Picture 9">
            <a:extLst>
              <a:ext uri="{FF2B5EF4-FFF2-40B4-BE49-F238E27FC236}">
                <a16:creationId xmlns:a16="http://schemas.microsoft.com/office/drawing/2014/main" id="{2A58CCDB-03CF-6B6C-5792-5305ACBA249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3" y="6238561"/>
            <a:ext cx="12198031" cy="628961"/>
          </a:xfrm>
          <a:prstGeom prst="rect">
            <a:avLst/>
          </a:prstGeom>
        </p:spPr>
      </p:pic>
      <p:sp>
        <p:nvSpPr>
          <p:cNvPr id="11" name="TextBox 10">
            <a:extLst>
              <a:ext uri="{FF2B5EF4-FFF2-40B4-BE49-F238E27FC236}">
                <a16:creationId xmlns:a16="http://schemas.microsoft.com/office/drawing/2014/main" id="{7A348813-ADC0-64FA-F1CF-2D7DA7CA8ED6}"/>
              </a:ext>
            </a:extLst>
          </p:cNvPr>
          <p:cNvSpPr txBox="1"/>
          <p:nvPr userDrawn="1"/>
        </p:nvSpPr>
        <p:spPr>
          <a:xfrm>
            <a:off x="2659933" y="6446455"/>
            <a:ext cx="696547"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372043664"/>
      </p:ext>
    </p:extLst>
  </p:cSld>
  <p:clrMap bg1="lt1" tx1="dk1" bg2="lt2" tx2="dk2" accent1="accent1" accent2="accent2" accent3="accent3" accent4="accent4" accent5="accent5" accent6="accent6" hlink="hlink" folHlink="folHlink"/>
  <p:sldLayoutIdLst>
    <p:sldLayoutId id="2147485784" r:id="rId1"/>
    <p:sldLayoutId id="2147485785" r:id="rId2"/>
    <p:sldLayoutId id="2147485786" r:id="rId3"/>
    <p:sldLayoutId id="2147485787" r:id="rId4"/>
    <p:sldLayoutId id="2147485788" r:id="rId5"/>
    <p:sldLayoutId id="2147485789" r:id="rId6"/>
    <p:sldLayoutId id="2147485790" r:id="rId7"/>
    <p:sldLayoutId id="2147485791" r:id="rId8"/>
    <p:sldLayoutId id="2147485792" r:id="rId9"/>
    <p:sldLayoutId id="2147485793" r:id="rId10"/>
    <p:sldLayoutId id="2147485794" r:id="rId11"/>
    <p:sldLayoutId id="2147485796" r:id="rId12"/>
    <p:sldLayoutId id="2147485797" r:id="rId13"/>
    <p:sldLayoutId id="214748580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8/14/25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0FC41B17-636D-4E6C-AD70-C1FFCFF86D79}"/>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3" y="6238561"/>
            <a:ext cx="12198031" cy="628961"/>
          </a:xfrm>
          <a:prstGeom prst="rect">
            <a:avLst/>
          </a:prstGeom>
        </p:spPr>
      </p:pic>
      <p:sp>
        <p:nvSpPr>
          <p:cNvPr id="8" name="Title Placeholder 1">
            <a:extLst>
              <a:ext uri="{FF2B5EF4-FFF2-40B4-BE49-F238E27FC236}">
                <a16:creationId xmlns:a16="http://schemas.microsoft.com/office/drawing/2014/main" id="{54FA4D48-5C78-3D39-C7A3-3769A891A27D}"/>
              </a:ext>
            </a:extLst>
          </p:cNvPr>
          <p:cNvSpPr>
            <a:spLocks noGrp="1"/>
          </p:cNvSpPr>
          <p:nvPr>
            <p:ph type="title"/>
          </p:nvPr>
        </p:nvSpPr>
        <p:spPr>
          <a:xfrm>
            <a:off x="305555" y="259334"/>
            <a:ext cx="11123752" cy="564705"/>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9E2789B9-15B9-ABCC-4F59-869C7700DFEE}"/>
              </a:ext>
            </a:extLst>
          </p:cNvPr>
          <p:cNvSpPr>
            <a:spLocks noGrp="1"/>
          </p:cNvSpPr>
          <p:nvPr>
            <p:ph type="body" idx="1"/>
          </p:nvPr>
        </p:nvSpPr>
        <p:spPr>
          <a:xfrm>
            <a:off x="305555" y="1001171"/>
            <a:ext cx="11580892" cy="4847816"/>
          </a:xfrm>
          <a:prstGeom prst="rect">
            <a:avLst/>
          </a:prstGeom>
        </p:spPr>
        <p:txBody>
          <a:bodyPr vert="horz" lIns="91440" tIns="45720" rIns="91440" bIns="45720" rtlCol="0">
            <a:normAutofit/>
          </a:bodyPr>
          <a:lstStyle/>
          <a:p>
            <a:pPr marL="342891" lvl="0" indent="-342891" defTabSz="914377">
              <a:buClr>
                <a:srgbClr val="008764"/>
              </a:buClr>
            </a:pPr>
            <a:r>
              <a:rPr lang="en-US"/>
              <a:t>Click to edit Master text styles</a:t>
            </a:r>
          </a:p>
          <a:p>
            <a:pPr marL="685783" lvl="1" indent="-228594" defTabSz="914377">
              <a:buClr>
                <a:srgbClr val="008764"/>
              </a:buClr>
            </a:pPr>
            <a:r>
              <a:rPr lang="en-US"/>
              <a:t>Second level</a:t>
            </a:r>
          </a:p>
          <a:p>
            <a:pPr marL="1142971" lvl="2" indent="-228594" defTabSz="914377">
              <a:buClr>
                <a:srgbClr val="008764"/>
              </a:buClr>
              <a:buFont typeface="Courier New" panose="02070309020205020404" pitchFamily="49" charset="0"/>
            </a:pPr>
            <a:r>
              <a:rPr lang="en-US"/>
              <a:t>Third level</a:t>
            </a:r>
          </a:p>
          <a:p>
            <a:pPr marL="1600160" lvl="3" indent="-228594" defTabSz="914377">
              <a:buClr>
                <a:srgbClr val="008764"/>
              </a:buClr>
            </a:pPr>
            <a:r>
              <a:rPr lang="en-US"/>
              <a:t>Fourth level</a:t>
            </a:r>
          </a:p>
          <a:p>
            <a:pPr marL="2057349" lvl="4" indent="-228594" defTabSz="914377">
              <a:buClr>
                <a:srgbClr val="008764"/>
              </a:buClr>
            </a:pPr>
            <a:r>
              <a:rPr lang="en-US"/>
              <a:t>Fifth level</a:t>
            </a:r>
          </a:p>
        </p:txBody>
      </p:sp>
      <p:sp>
        <p:nvSpPr>
          <p:cNvPr id="10" name="Text Placeholder 4">
            <a:extLst>
              <a:ext uri="{FF2B5EF4-FFF2-40B4-BE49-F238E27FC236}">
                <a16:creationId xmlns:a16="http://schemas.microsoft.com/office/drawing/2014/main" id="{1EB6D0B7-3ABE-F851-8DA6-5D020014FB33}"/>
              </a:ext>
            </a:extLst>
          </p:cNvPr>
          <p:cNvSpPr txBox="1">
            <a:spLocks/>
          </p:cNvSpPr>
          <p:nvPr userDrawn="1"/>
        </p:nvSpPr>
        <p:spPr>
          <a:xfrm>
            <a:off x="3338724" y="6262808"/>
            <a:ext cx="5852160" cy="281355"/>
          </a:xfrm>
          <a:prstGeom prst="rect">
            <a:avLst/>
          </a:prstGeom>
        </p:spPr>
        <p:txBody>
          <a:bodyPr lIns="0" tIns="0" rIns="0" bIns="0" anchor="b" anchorCtr="0">
            <a:noAutofit/>
          </a:bodyPr>
          <a:lstStyle>
            <a:lvl1pPr marL="0" indent="0" algn="l" defTabSz="914171" rtl="0" eaLnBrk="1" latinLnBrk="0" hangingPunct="1">
              <a:lnSpc>
                <a:spcPct val="100000"/>
              </a:lnSpc>
              <a:spcBef>
                <a:spcPts val="0"/>
              </a:spcBef>
              <a:buClr>
                <a:srgbClr val="0076A9"/>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629" indent="-228543" algn="l" defTabSz="914171" rtl="0" eaLnBrk="1" latinLnBrk="0" hangingPunct="1">
              <a:lnSpc>
                <a:spcPct val="100000"/>
              </a:lnSpc>
              <a:spcBef>
                <a:spcPts val="500"/>
              </a:spcBef>
              <a:buClr>
                <a:srgbClr val="0076A9"/>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2714" indent="-228543" algn="l" defTabSz="914171" rtl="0" eaLnBrk="1" latinLnBrk="0" hangingPunct="1">
              <a:lnSpc>
                <a:spcPct val="100000"/>
              </a:lnSpc>
              <a:spcBef>
                <a:spcPts val="500"/>
              </a:spcBef>
              <a:buClr>
                <a:srgbClr val="0076A9"/>
              </a:buClr>
              <a:buFont typeface="Arial" panose="020B0604020202020204" pitchFamily="34"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599800"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6886" indent="-228543" algn="l" defTabSz="914171" rtl="0" eaLnBrk="1" latinLnBrk="0" hangingPunct="1">
              <a:lnSpc>
                <a:spcPct val="100000"/>
              </a:lnSpc>
              <a:spcBef>
                <a:spcPts val="500"/>
              </a:spcBef>
              <a:buClr>
                <a:srgbClr val="0076A9"/>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3971"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57"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2"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29" indent="-228543" algn="l" defTabSz="9141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t>Sara M Tolaney, MD, MPH</a:t>
            </a:r>
          </a:p>
        </p:txBody>
      </p:sp>
      <p:sp>
        <p:nvSpPr>
          <p:cNvPr id="11" name="TextBox 10">
            <a:extLst>
              <a:ext uri="{FF2B5EF4-FFF2-40B4-BE49-F238E27FC236}">
                <a16:creationId xmlns:a16="http://schemas.microsoft.com/office/drawing/2014/main" id="{153A5944-6893-9C6A-ECBA-5031C584E995}"/>
              </a:ext>
            </a:extLst>
          </p:cNvPr>
          <p:cNvSpPr txBox="1"/>
          <p:nvPr userDrawn="1"/>
        </p:nvSpPr>
        <p:spPr>
          <a:xfrm>
            <a:off x="2659933" y="6446454"/>
            <a:ext cx="696547" cy="92333"/>
          </a:xfrm>
          <a:prstGeom prst="rect">
            <a:avLst/>
          </a:prstGeom>
          <a:noFill/>
        </p:spPr>
        <p:txBody>
          <a:bodyPr wrap="square" lIns="0" tIns="0" rIns="0" bIns="0" rtlCol="0">
            <a:spAutoFit/>
          </a:bodyPr>
          <a:lstStyle/>
          <a:p>
            <a:r>
              <a:rPr lang="en-US" sz="600" b="1">
                <a:solidFill>
                  <a:srgbClr val="002557"/>
                </a:solidFill>
              </a:rPr>
              <a:t>PRESENTED BY:</a:t>
            </a:r>
          </a:p>
        </p:txBody>
      </p:sp>
      <p:sp>
        <p:nvSpPr>
          <p:cNvPr id="12" name="Rectangle 11">
            <a:extLst>
              <a:ext uri="{FF2B5EF4-FFF2-40B4-BE49-F238E27FC236}">
                <a16:creationId xmlns:a16="http://schemas.microsoft.com/office/drawing/2014/main" id="{64222846-AF27-5429-67C9-AD77FB1B0C27}"/>
              </a:ext>
            </a:extLst>
          </p:cNvPr>
          <p:cNvSpPr/>
          <p:nvPr userDrawn="1"/>
        </p:nvSpPr>
        <p:spPr>
          <a:xfrm>
            <a:off x="2578813" y="6637705"/>
            <a:ext cx="3965825" cy="2202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9078746"/>
      </p:ext>
    </p:extLst>
  </p:cSld>
  <p:clrMap bg1="lt1" tx1="dk1" bg2="lt2" tx2="dk2" accent1="accent1" accent2="accent2" accent3="accent3" accent4="accent4" accent5="accent5" accent6="accent6" hlink="hlink" folHlink="folHlink"/>
  <p:sldLayoutIdLst>
    <p:sldLayoutId id="2147485803" r:id="rId1"/>
    <p:sldLayoutId id="2147485804" r:id="rId2"/>
    <p:sldLayoutId id="2147485805" r:id="rId3"/>
    <p:sldLayoutId id="2147485806" r:id="rId4"/>
    <p:sldLayoutId id="2147485807" r:id="rId5"/>
    <p:sldLayoutId id="2147485808" r:id="rId6"/>
    <p:sldLayoutId id="2147485809" r:id="rId7"/>
    <p:sldLayoutId id="2147485810" r:id="rId8"/>
    <p:sldLayoutId id="2147485811" r:id="rId9"/>
    <p:sldLayoutId id="2147485812" r:id="rId10"/>
    <p:sldLayoutId id="2147485813" r:id="rId11"/>
    <p:sldLayoutId id="21474858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2" name="Google Shape;12;p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 name="Rettangolo 5">
            <a:extLst>
              <a:ext uri="{FF2B5EF4-FFF2-40B4-BE49-F238E27FC236}">
                <a16:creationId xmlns:a16="http://schemas.microsoft.com/office/drawing/2014/main" id="{40DE7E8E-5419-EC41-83C1-375BDE6DFA99}"/>
              </a:ext>
            </a:extLst>
          </p:cNvPr>
          <p:cNvSpPr/>
          <p:nvPr userDrawn="1"/>
        </p:nvSpPr>
        <p:spPr>
          <a:xfrm>
            <a:off x="0" y="6554163"/>
            <a:ext cx="12192000" cy="332767"/>
          </a:xfrm>
          <a:prstGeom prst="rect">
            <a:avLst/>
          </a:prstGeom>
          <a:gradFill>
            <a:gsLst>
              <a:gs pos="100000">
                <a:srgbClr val="FE2043"/>
              </a:gs>
              <a:gs pos="0">
                <a:srgbClr val="FF783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magine 8">
            <a:extLst>
              <a:ext uri="{FF2B5EF4-FFF2-40B4-BE49-F238E27FC236}">
                <a16:creationId xmlns:a16="http://schemas.microsoft.com/office/drawing/2014/main" id="{11403B60-F039-D240-80A4-F64E190707A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986119" y="129918"/>
            <a:ext cx="1942024" cy="564349"/>
          </a:xfrm>
          <a:prstGeom prst="rect">
            <a:avLst/>
          </a:prstGeom>
        </p:spPr>
      </p:pic>
    </p:spTree>
    <p:extLst>
      <p:ext uri="{BB962C8B-B14F-4D97-AF65-F5344CB8AC3E}">
        <p14:creationId xmlns:p14="http://schemas.microsoft.com/office/powerpoint/2010/main" val="1860851566"/>
      </p:ext>
    </p:extLst>
  </p:cSld>
  <p:clrMap bg1="lt1" tx1="dk1" bg2="dk2" tx2="lt2" accent1="accent1" accent2="accent2" accent3="accent3" accent4="accent4" accent5="accent5" accent6="accent6" hlink="hlink" folHlink="folHlink"/>
  <p:sldLayoutIdLst>
    <p:sldLayoutId id="2147485816" r:id="rId1"/>
    <p:sldLayoutId id="2147485817"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799"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212267"/>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B08A415-E7F1-33E8-695D-E47256307561}"/>
              </a:ext>
            </a:extLst>
          </p:cNvPr>
          <p:cNvSpPr>
            <a:spLocks noGrp="1" noChangeArrowheads="1"/>
          </p:cNvSpPr>
          <p:nvPr>
            <p:ph type="body" idx="1"/>
          </p:nvPr>
        </p:nvSpPr>
        <p:spPr bwMode="auto">
          <a:xfrm>
            <a:off x="615951" y="1290639"/>
            <a:ext cx="1091353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DD1079E4-0906-3347-82E6-D880681C2DC7}"/>
              </a:ext>
            </a:extLst>
          </p:cNvPr>
          <p:cNvSpPr>
            <a:spLocks noGrp="1" noChangeArrowheads="1"/>
          </p:cNvSpPr>
          <p:nvPr>
            <p:ph type="title"/>
          </p:nvPr>
        </p:nvSpPr>
        <p:spPr bwMode="auto">
          <a:xfrm>
            <a:off x="0" y="121920"/>
            <a:ext cx="12192000" cy="85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141B8B33-CED5-1956-8E1C-C871DDC89E67}"/>
              </a:ext>
            </a:extLst>
          </p:cNvPr>
          <p:cNvSpPr>
            <a:spLocks noChangeArrowheads="1"/>
          </p:cNvSpPr>
          <p:nvPr/>
        </p:nvSpPr>
        <p:spPr bwMode="auto">
          <a:xfrm>
            <a:off x="0" y="1014414"/>
            <a:ext cx="12192000" cy="57151"/>
          </a:xfrm>
          <a:prstGeom prst="rect">
            <a:avLst/>
          </a:prstGeom>
          <a:gradFill rotWithShape="0">
            <a:gsLst>
              <a:gs pos="0">
                <a:srgbClr val="D2D2D2"/>
              </a:gs>
              <a:gs pos="100000">
                <a:srgbClr val="616161">
                  <a:alpha val="20000"/>
                </a:srgbClr>
              </a:gs>
            </a:gsLst>
            <a:lin ang="0" scaled="1"/>
          </a:gradFill>
          <a:ln>
            <a:noFill/>
          </a:ln>
        </p:spPr>
        <p:txBody>
          <a:bodyPr wrap="none" lIns="91323" tIns="45663" rIns="91323" bIns="45663"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400" dirty="0"/>
          </a:p>
        </p:txBody>
      </p:sp>
    </p:spTree>
    <p:extLst>
      <p:ext uri="{BB962C8B-B14F-4D97-AF65-F5344CB8AC3E}">
        <p14:creationId xmlns:p14="http://schemas.microsoft.com/office/powerpoint/2010/main" val="2539307311"/>
      </p:ext>
    </p:extLst>
  </p:cSld>
  <p:clrMap bg1="dk2" tx1="lt1" bg2="dk1" tx2="lt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Lst>
  <p:txStyles>
    <p:titleStyle>
      <a:lvl1pPr algn="ctr" rtl="0" eaLnBrk="0" fontAlgn="base" hangingPunct="0">
        <a:spcBef>
          <a:spcPct val="0"/>
        </a:spcBef>
        <a:spcAft>
          <a:spcPct val="0"/>
        </a:spcAft>
        <a:defRPr sz="4267" b="1">
          <a:solidFill>
            <a:srgbClr val="E3C76C"/>
          </a:solidFill>
          <a:latin typeface="+mj-lt"/>
          <a:ea typeface="+mj-ea"/>
          <a:cs typeface="ＭＳ Ｐゴシック"/>
        </a:defRPr>
      </a:lvl1pPr>
      <a:lvl2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5pPr>
      <a:lvl6pPr marL="456603" algn="ctr" rtl="0" fontAlgn="base">
        <a:spcBef>
          <a:spcPct val="0"/>
        </a:spcBef>
        <a:spcAft>
          <a:spcPct val="0"/>
        </a:spcAft>
        <a:defRPr sz="3200" b="1">
          <a:solidFill>
            <a:srgbClr val="E3C76C"/>
          </a:solidFill>
          <a:latin typeface="Arial" charset="0"/>
          <a:ea typeface="ＭＳ Ｐゴシック" charset="-128"/>
        </a:defRPr>
      </a:lvl6pPr>
      <a:lvl7pPr marL="913201" algn="ctr" rtl="0" fontAlgn="base">
        <a:spcBef>
          <a:spcPct val="0"/>
        </a:spcBef>
        <a:spcAft>
          <a:spcPct val="0"/>
        </a:spcAft>
        <a:defRPr sz="3200" b="1">
          <a:solidFill>
            <a:srgbClr val="E3C76C"/>
          </a:solidFill>
          <a:latin typeface="Arial" charset="0"/>
          <a:ea typeface="ＭＳ Ｐゴシック" charset="-128"/>
        </a:defRPr>
      </a:lvl7pPr>
      <a:lvl8pPr marL="1369804" algn="ctr" rtl="0" fontAlgn="base">
        <a:spcBef>
          <a:spcPct val="0"/>
        </a:spcBef>
        <a:spcAft>
          <a:spcPct val="0"/>
        </a:spcAft>
        <a:defRPr sz="3200" b="1">
          <a:solidFill>
            <a:srgbClr val="E3C76C"/>
          </a:solidFill>
          <a:latin typeface="Arial" charset="0"/>
          <a:ea typeface="ＭＳ Ｐゴシック" charset="-128"/>
        </a:defRPr>
      </a:lvl8pPr>
      <a:lvl9pPr marL="1826404" algn="ctr" rtl="0" fontAlgn="base">
        <a:spcBef>
          <a:spcPct val="0"/>
        </a:spcBef>
        <a:spcAft>
          <a:spcPct val="0"/>
        </a:spcAft>
        <a:defRPr sz="3200" b="1">
          <a:solidFill>
            <a:srgbClr val="E3C76C"/>
          </a:solidFill>
          <a:latin typeface="Arial" charset="0"/>
          <a:ea typeface="ＭＳ Ｐゴシック" charset="-128"/>
        </a:defRPr>
      </a:lvl9pPr>
    </p:titleStyle>
    <p:bodyStyle>
      <a:lvl1pPr marL="171446" indent="-1714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1pPr>
      <a:lvl2pPr marL="514338"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2pPr>
      <a:lvl3pPr marL="803255" indent="-173034"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3pPr>
      <a:lvl4pPr marL="1309655"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4pPr>
      <a:lvl5pPr marL="1766844"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5pPr>
      <a:lvl6pPr marL="2224344" indent="-228302" algn="l" rtl="0" fontAlgn="base">
        <a:spcBef>
          <a:spcPct val="20000"/>
        </a:spcBef>
        <a:spcAft>
          <a:spcPct val="35000"/>
        </a:spcAft>
        <a:buClr>
          <a:srgbClr val="E3C76C"/>
        </a:buClr>
        <a:buChar char="»"/>
        <a:defRPr sz="2000">
          <a:solidFill>
            <a:srgbClr val="FFFFFF"/>
          </a:solidFill>
          <a:latin typeface="+mn-lt"/>
          <a:ea typeface="+mn-ea"/>
        </a:defRPr>
      </a:lvl6pPr>
      <a:lvl7pPr marL="2680944" indent="-228302" algn="l" rtl="0" fontAlgn="base">
        <a:spcBef>
          <a:spcPct val="20000"/>
        </a:spcBef>
        <a:spcAft>
          <a:spcPct val="35000"/>
        </a:spcAft>
        <a:buClr>
          <a:srgbClr val="E3C76C"/>
        </a:buClr>
        <a:buChar char="»"/>
        <a:defRPr sz="2000">
          <a:solidFill>
            <a:srgbClr val="FFFFFF"/>
          </a:solidFill>
          <a:latin typeface="+mn-lt"/>
          <a:ea typeface="+mn-ea"/>
        </a:defRPr>
      </a:lvl7pPr>
      <a:lvl8pPr marL="3137548" indent="-228302" algn="l" rtl="0" fontAlgn="base">
        <a:spcBef>
          <a:spcPct val="20000"/>
        </a:spcBef>
        <a:spcAft>
          <a:spcPct val="35000"/>
        </a:spcAft>
        <a:buClr>
          <a:srgbClr val="E3C76C"/>
        </a:buClr>
        <a:buChar char="»"/>
        <a:defRPr sz="2000">
          <a:solidFill>
            <a:srgbClr val="FFFFFF"/>
          </a:solidFill>
          <a:latin typeface="+mn-lt"/>
          <a:ea typeface="+mn-ea"/>
        </a:defRPr>
      </a:lvl8pPr>
      <a:lvl9pPr marL="3594149" indent="-228302" algn="l" rtl="0" fontAlgn="base">
        <a:spcBef>
          <a:spcPct val="20000"/>
        </a:spcBef>
        <a:spcAft>
          <a:spcPct val="35000"/>
        </a:spcAft>
        <a:buClr>
          <a:srgbClr val="E3C76C"/>
        </a:buClr>
        <a:buChar char="»"/>
        <a:defRPr sz="2000">
          <a:solidFill>
            <a:srgbClr val="FFFFFF"/>
          </a:solidFill>
          <a:latin typeface="+mn-lt"/>
          <a:ea typeface="+mn-ea"/>
        </a:defRPr>
      </a:lvl9pPr>
    </p:bodyStyle>
    <p:otherStyle>
      <a:defPPr>
        <a:defRPr lang="en-US"/>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 Placeholder 3"/>
          <p:cNvSpPr>
            <a:spLocks noGrp="1"/>
          </p:cNvSpPr>
          <p:nvPr>
            <p:ph type="body" idx="1"/>
          </p:nvPr>
        </p:nvSpPr>
        <p:spPr>
          <a:xfrm>
            <a:off x="304800" y="1382974"/>
            <a:ext cx="11582400" cy="4720188"/>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0" y="121920"/>
            <a:ext cx="12192000" cy="853440"/>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3326194684"/>
      </p:ext>
    </p:extLst>
  </p:cSld>
  <p:clrMap bg1="lt1" tx1="dk1" bg2="lt2" tx2="dk2" accent1="accent1" accent2="accent2" accent3="accent3" accent4="accent4" accent5="accent5" accent6="accent6" hlink="hlink" folHlink="folHlink"/>
  <p:sldLayoutIdLst>
    <p:sldLayoutId id="2147485827" r:id="rId1"/>
    <p:sldLayoutId id="2147485828" r:id="rId2"/>
    <p:sldLayoutId id="2147485829" r:id="rId3"/>
    <p:sldLayoutId id="2147485830" r:id="rId4"/>
  </p:sldLayoutIdLst>
  <p:hf sldNum="0" hdr="0" ftr="0" dt="0"/>
  <p:txStyles>
    <p:titleStyle>
      <a:lvl1pPr algn="ctr" defTabSz="1219170" rtl="0" eaLnBrk="1" latinLnBrk="0" hangingPunct="1">
        <a:spcBef>
          <a:spcPct val="0"/>
        </a:spcBef>
        <a:buNone/>
        <a:defRPr sz="32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0BD1D-3BF6-5DF6-E397-3FE816E36A27}"/>
              </a:ext>
            </a:extLst>
          </p:cNvPr>
          <p:cNvSpPr>
            <a:spLocks noGrp="1"/>
          </p:cNvSpPr>
          <p:nvPr>
            <p:ph type="title"/>
          </p:nvPr>
        </p:nvSpPr>
        <p:spPr>
          <a:xfrm>
            <a:off x="623889" y="368301"/>
            <a:ext cx="10944225" cy="1116015"/>
          </a:xfrm>
          <a:prstGeom prst="rect">
            <a:avLst/>
          </a:prstGeom>
          <a:noFill/>
          <a:ln>
            <a:noFill/>
          </a:ln>
        </p:spPr>
        <p:txBody>
          <a:bodyPr spcFirstLastPara="1" vert="horz" wrap="square" lIns="0" tIns="0" rIns="0" bIns="0" rtlCol="0" anchor="t" anchorCtr="0">
            <a:noAutofit/>
          </a:bodyPr>
          <a:lstStyle/>
          <a:p>
            <a:pPr lvl="0"/>
            <a:r>
              <a:rPr lang="en-GB"/>
              <a:t>Click to edit Master title style</a:t>
            </a:r>
          </a:p>
        </p:txBody>
      </p:sp>
      <p:sp>
        <p:nvSpPr>
          <p:cNvPr id="3" name="Text Placeholder 2">
            <a:extLst>
              <a:ext uri="{FF2B5EF4-FFF2-40B4-BE49-F238E27FC236}">
                <a16:creationId xmlns:a16="http://schemas.microsoft.com/office/drawing/2014/main" id="{55DD2B38-B380-2E88-4AD7-413E78907B3C}"/>
              </a:ext>
            </a:extLst>
          </p:cNvPr>
          <p:cNvSpPr>
            <a:spLocks noGrp="1"/>
          </p:cNvSpPr>
          <p:nvPr>
            <p:ph type="body" idx="1"/>
          </p:nvPr>
        </p:nvSpPr>
        <p:spPr>
          <a:xfrm>
            <a:off x="623888" y="1484315"/>
            <a:ext cx="10944224" cy="410527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p:txBody>
      </p:sp>
      <p:pic>
        <p:nvPicPr>
          <p:cNvPr id="6" name="Picture 5" descr="Logo&#10;&#10;Description automatically generated">
            <a:extLst>
              <a:ext uri="{FF2B5EF4-FFF2-40B4-BE49-F238E27FC236}">
                <a16:creationId xmlns:a16="http://schemas.microsoft.com/office/drawing/2014/main" id="{F83AED07-4D5D-5D60-6B16-BA2EA80B7D3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23173" y="6281527"/>
            <a:ext cx="1843199" cy="316800"/>
          </a:xfrm>
          <a:prstGeom prst="rect">
            <a:avLst/>
          </a:prstGeom>
        </p:spPr>
      </p:pic>
      <p:sp>
        <p:nvSpPr>
          <p:cNvPr id="4" name="TextBox 3">
            <a:extLst>
              <a:ext uri="{FF2B5EF4-FFF2-40B4-BE49-F238E27FC236}">
                <a16:creationId xmlns:a16="http://schemas.microsoft.com/office/drawing/2014/main" id="{FDB60284-EA7C-7CC9-7D86-629DC3CB4A4B}"/>
              </a:ext>
            </a:extLst>
          </p:cNvPr>
          <p:cNvSpPr txBox="1"/>
          <p:nvPr userDrawn="1"/>
        </p:nvSpPr>
        <p:spPr>
          <a:xfrm>
            <a:off x="5562953" y="6480631"/>
            <a:ext cx="6005160" cy="153888"/>
          </a:xfrm>
          <a:prstGeom prst="rect">
            <a:avLst/>
          </a:prstGeom>
          <a:noFill/>
        </p:spPr>
        <p:txBody>
          <a:bodyPr wrap="square" lIns="0" tIns="0" rIns="0" bIns="0" rtlCol="0" anchor="b">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000" b="0" i="0">
                <a:solidFill>
                  <a:srgbClr val="AB0C23"/>
                </a:solidFill>
                <a:effectLst/>
                <a:latin typeface="+mj-lt"/>
              </a:rPr>
              <a:t>Content of this presentation is copyright</a:t>
            </a:r>
            <a:r>
              <a:rPr lang="en-CH" sz="1000" b="0" i="0">
                <a:solidFill>
                  <a:srgbClr val="AB0C23"/>
                </a:solidFill>
                <a:effectLst/>
                <a:latin typeface="+mj-lt"/>
              </a:rPr>
              <a:t> </a:t>
            </a:r>
            <a:r>
              <a:rPr lang="en-US" sz="1000" b="0" i="0">
                <a:solidFill>
                  <a:srgbClr val="AB0C23"/>
                </a:solidFill>
                <a:effectLst/>
                <a:latin typeface="+mj-lt"/>
              </a:rPr>
              <a:t>and responsibility of the author. Permission is required for re-use</a:t>
            </a:r>
            <a:r>
              <a:rPr lang="en-CH" sz="1000" b="0" i="0">
                <a:solidFill>
                  <a:srgbClr val="AB0C23"/>
                </a:solidFill>
                <a:effectLst/>
                <a:latin typeface="+mj-lt"/>
              </a:rPr>
              <a:t>.</a:t>
            </a:r>
            <a:endParaRPr lang="en-US" sz="1000" b="0" i="0">
              <a:solidFill>
                <a:srgbClr val="AB0C23"/>
              </a:solidFill>
              <a:effectLst/>
              <a:latin typeface="+mj-lt"/>
            </a:endParaRPr>
          </a:p>
        </p:txBody>
      </p:sp>
      <p:pic>
        <p:nvPicPr>
          <p:cNvPr id="7" name="Picture 6">
            <a:extLst>
              <a:ext uri="{FF2B5EF4-FFF2-40B4-BE49-F238E27FC236}">
                <a16:creationId xmlns:a16="http://schemas.microsoft.com/office/drawing/2014/main" id="{28DF87D3-0C1F-0F3E-8F9D-F60D0AD8F9AB}"/>
              </a:ext>
            </a:extLst>
          </p:cNvPr>
          <p:cNvPicPr>
            <a:picLocks noChangeAspect="1"/>
          </p:cNvPicPr>
          <p:nvPr userDrawn="1"/>
        </p:nvPicPr>
        <p:blipFill>
          <a:blip r:embed="rId10"/>
          <a:srcRect/>
          <a:stretch/>
        </p:blipFill>
        <p:spPr>
          <a:xfrm>
            <a:off x="10065256" y="128864"/>
            <a:ext cx="1974683" cy="323187"/>
          </a:xfrm>
          <a:prstGeom prst="rect">
            <a:avLst/>
          </a:prstGeom>
        </p:spPr>
      </p:pic>
    </p:spTree>
    <p:extLst>
      <p:ext uri="{BB962C8B-B14F-4D97-AF65-F5344CB8AC3E}">
        <p14:creationId xmlns:p14="http://schemas.microsoft.com/office/powerpoint/2010/main" val="295658116"/>
      </p:ext>
    </p:extLst>
  </p:cSld>
  <p:clrMap bg1="lt1" tx1="dk1" bg2="dk2" tx2="lt2" accent1="accent1" accent2="accent2" accent3="accent3" accent4="accent4" accent5="accent5" accent6="accent6" hlink="hlink" folHlink="folHlink"/>
  <p:sldLayoutIdLst>
    <p:sldLayoutId id="2147485832" r:id="rId1"/>
    <p:sldLayoutId id="2147485833" r:id="rId2"/>
    <p:sldLayoutId id="2147485834" r:id="rId3"/>
    <p:sldLayoutId id="2147485835" r:id="rId4"/>
    <p:sldLayoutId id="2147485836" r:id="rId5"/>
    <p:sldLayoutId id="2147485837" r:id="rId6"/>
    <p:sldLayoutId id="214748583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lang="en-GB" sz="3600" b="1" i="0" u="none" strike="noStrike" cap="none" dirty="0" smtClean="0">
          <a:solidFill>
            <a:schemeClr val="bg2"/>
          </a:solidFill>
          <a:latin typeface="+mj-lt"/>
          <a:ea typeface="Arial Narrow"/>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88909" marR="0" lvl="0" indent="-188909" algn="l" rtl="0">
        <a:lnSpc>
          <a:spcPct val="100000"/>
        </a:lnSpc>
        <a:spcBef>
          <a:spcPts val="0"/>
        </a:spcBef>
        <a:spcAft>
          <a:spcPts val="400"/>
        </a:spcAft>
        <a:buClr>
          <a:schemeClr val="bg2"/>
        </a:buClr>
        <a:buFont typeface="Arial" panose="020B0604020202020204" pitchFamily="34" charset="0"/>
        <a:buChar char="•"/>
        <a:defRPr sz="1800" b="0" i="0" u="none" strike="noStrike" cap="none">
          <a:solidFill>
            <a:srgbClr val="000000"/>
          </a:solidFill>
          <a:latin typeface="+mj-lt"/>
          <a:ea typeface="Arial"/>
          <a:cs typeface="Arial"/>
          <a:sym typeface="Arial"/>
        </a:defRPr>
      </a:lvl1pPr>
      <a:lvl2pPr marL="442902" marR="0" lvl="1" indent="-253994" algn="l" rtl="0">
        <a:lnSpc>
          <a:spcPct val="100000"/>
        </a:lnSpc>
        <a:spcBef>
          <a:spcPts val="0"/>
        </a:spcBef>
        <a:spcAft>
          <a:spcPts val="400"/>
        </a:spcAft>
        <a:buClr>
          <a:schemeClr val="bg2"/>
        </a:buClr>
        <a:buFont typeface="Arial" panose="020B0604020202020204" pitchFamily="34" charset="0"/>
        <a:buChar char="–"/>
        <a:defRPr sz="1600" b="0" i="0" u="none" strike="noStrike" cap="none">
          <a:solidFill>
            <a:srgbClr val="000000"/>
          </a:solidFill>
          <a:latin typeface="+mj-lt"/>
          <a:ea typeface="Arial"/>
          <a:cs typeface="Arial"/>
          <a:sym typeface="Arial"/>
        </a:defRPr>
      </a:lvl2pPr>
      <a:lvl3pPr marL="669909" marR="0" lvl="2" indent="-217483" algn="l" rtl="0">
        <a:lnSpc>
          <a:spcPct val="100000"/>
        </a:lnSpc>
        <a:spcBef>
          <a:spcPts val="0"/>
        </a:spcBef>
        <a:spcAft>
          <a:spcPts val="400"/>
        </a:spcAft>
        <a:buClr>
          <a:schemeClr val="bg2"/>
        </a:buClr>
        <a:buFont typeface="Arial" panose="020B0604020202020204" pitchFamily="34" charset="0"/>
        <a:buChar char="•"/>
        <a:defRPr sz="1400" b="0" i="0" u="none" strike="noStrike" cap="none">
          <a:solidFill>
            <a:srgbClr val="000000"/>
          </a:solidFill>
          <a:latin typeface="+mj-lt"/>
          <a:ea typeface="Arial"/>
          <a:cs typeface="Arial"/>
          <a:sym typeface="Arial"/>
        </a:defRPr>
      </a:lvl3pPr>
      <a:lvl4pPr marL="962001" marR="0" lvl="3" indent="-301618" algn="l" rtl="0">
        <a:lnSpc>
          <a:spcPct val="100000"/>
        </a:lnSpc>
        <a:spcBef>
          <a:spcPts val="0"/>
        </a:spcBef>
        <a:spcAft>
          <a:spcPts val="400"/>
        </a:spcAft>
        <a:buClr>
          <a:schemeClr val="accent6"/>
        </a:buClr>
        <a:buFont typeface="Arial" panose="020B0604020202020204" pitchFamily="34" charset="0"/>
        <a:buChar char="–"/>
        <a:defRPr sz="1800" b="0" i="0" u="none" strike="noStrike" cap="none">
          <a:solidFill>
            <a:srgbClr val="000000"/>
          </a:solidFill>
          <a:latin typeface="+mj-lt"/>
          <a:ea typeface="Arial"/>
          <a:cs typeface="Arial"/>
          <a:sym typeface="Arial"/>
        </a:defRPr>
      </a:lvl4pPr>
      <a:lvl5pPr marL="342891" marR="0" lvl="4" indent="-342891" algn="l" rtl="0">
        <a:lnSpc>
          <a:spcPct val="100000"/>
        </a:lnSpc>
        <a:spcBef>
          <a:spcPts val="0"/>
        </a:spcBef>
        <a:spcAft>
          <a:spcPts val="0"/>
        </a:spcAft>
        <a:buClr>
          <a:srgbClr val="000000"/>
        </a:buClr>
        <a:buFont typeface="Arial" panose="020B0604020202020204" pitchFamily="34" charset="0"/>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524">
          <p15:clr>
            <a:srgbClr val="F26B43"/>
          </p15:clr>
        </p15:guide>
        <p15:guide id="4" pos="9716">
          <p15:clr>
            <a:srgbClr val="F26B43"/>
          </p15:clr>
        </p15:guide>
        <p15:guide id="5" orient="horz" pos="5541">
          <p15:clr>
            <a:srgbClr val="F26B43"/>
          </p15:clr>
        </p15:guide>
        <p15:guide id="6" orient="horz" pos="309">
          <p15:clr>
            <a:srgbClr val="F26B43"/>
          </p15:clr>
        </p15:guide>
        <p15:guide id="7" orient="horz" pos="1247">
          <p15:clr>
            <a:srgbClr val="F26B43"/>
          </p15:clr>
        </p15:guide>
        <p15:guide id="8" orient="horz" pos="5148">
          <p15:clr>
            <a:srgbClr val="F26B43"/>
          </p15:clr>
        </p15:guide>
        <p15:guide id="9" orient="horz" pos="4695">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90488"/>
            <a:ext cx="10972800" cy="1509712"/>
          </a:xfrm>
          <a:prstGeom prst="rect">
            <a:avLst/>
          </a:prstGeom>
          <a:noFill/>
          <a:ln w="12700">
            <a:noFill/>
            <a:miter lim="800000"/>
            <a:headEnd/>
            <a:tailEnd/>
          </a:ln>
        </p:spPr>
        <p:txBody>
          <a:bodyPr vert="horz" wrap="square" lIns="137160" tIns="0" rIns="164592" bIns="0" numCol="1" anchor="ctr" anchorCtr="0" compatLnSpc="1">
            <a:prstTxWarp prst="textNoShape">
              <a:avLst/>
            </a:prstTxWarp>
          </a:bodyPr>
          <a:lstStyle/>
          <a:p>
            <a:pPr lvl="0"/>
            <a:r>
              <a:rPr lang="en-US">
                <a:sym typeface="Adobe Garamond Pro"/>
              </a:rPr>
              <a:t>Title Text</a:t>
            </a:r>
          </a:p>
        </p:txBody>
      </p:sp>
      <p:sp>
        <p:nvSpPr>
          <p:cNvPr id="3075" name="Rectangle 3"/>
          <p:cNvSpPr>
            <a:spLocks noGrp="1" noChangeArrowheads="1"/>
          </p:cNvSpPr>
          <p:nvPr>
            <p:ph type="body" idx="1"/>
          </p:nvPr>
        </p:nvSpPr>
        <p:spPr bwMode="auto">
          <a:xfrm>
            <a:off x="609600" y="1600200"/>
            <a:ext cx="10972800" cy="5257800"/>
          </a:xfrm>
          <a:prstGeom prst="rect">
            <a:avLst/>
          </a:prstGeom>
          <a:noFill/>
          <a:ln w="12700">
            <a:noFill/>
            <a:miter lim="800000"/>
            <a:headEnd/>
            <a:tailEnd/>
          </a:ln>
        </p:spPr>
        <p:txBody>
          <a:bodyPr vert="horz" wrap="square" lIns="45720" tIns="0" rIns="45720" bIns="0" numCol="1" anchor="t" anchorCtr="0" compatLnSpc="1">
            <a:prstTxWarp prst="textNoShape">
              <a:avLst/>
            </a:prstTxWarp>
          </a:bodyPr>
          <a:lstStyle/>
          <a:p>
            <a:pPr lvl="0"/>
            <a:r>
              <a:rPr lang="en-US">
                <a:sym typeface="Adobe Garamond Pro"/>
              </a:rPr>
              <a:t>Body Level One</a:t>
            </a:r>
          </a:p>
          <a:p>
            <a:pPr lvl="1"/>
            <a:r>
              <a:rPr lang="en-US">
                <a:sym typeface="Adobe Garamond Pro"/>
              </a:rPr>
              <a:t>Body Level Two</a:t>
            </a:r>
          </a:p>
          <a:p>
            <a:pPr lvl="2"/>
            <a:r>
              <a:rPr lang="en-US">
                <a:sym typeface="Adobe Garamond Pro"/>
              </a:rPr>
              <a:t>Body Level Three</a:t>
            </a:r>
          </a:p>
          <a:p>
            <a:pPr lvl="3"/>
            <a:r>
              <a:rPr lang="en-US">
                <a:sym typeface="Adobe Garamond Pro"/>
              </a:rPr>
              <a:t>Body Level Four</a:t>
            </a:r>
          </a:p>
          <a:p>
            <a:pPr lvl="4"/>
            <a:r>
              <a:rPr lang="en-US">
                <a:sym typeface="Adobe Garamond Pro"/>
              </a:rPr>
              <a:t>Body Level Five</a:t>
            </a:r>
          </a:p>
        </p:txBody>
      </p:sp>
      <p:sp>
        <p:nvSpPr>
          <p:cNvPr id="735236" name="Text Box 4"/>
          <p:cNvSpPr txBox="1">
            <a:spLocks noGrp="1" noChangeArrowheads="1"/>
          </p:cNvSpPr>
          <p:nvPr>
            <p:ph type="sldNum" sz="quarter" idx="4"/>
          </p:nvPr>
        </p:nvSpPr>
        <p:spPr bwMode="auto">
          <a:xfrm>
            <a:off x="9965268" y="6245225"/>
            <a:ext cx="389467" cy="279400"/>
          </a:xfrm>
          <a:prstGeom prst="rect">
            <a:avLst/>
          </a:prstGeom>
          <a:noFill/>
          <a:ln w="12700">
            <a:noFill/>
            <a:miter lim="800000"/>
            <a:headEnd/>
            <a:tailEnd/>
          </a:ln>
        </p:spPr>
        <p:txBody>
          <a:bodyPr vert="horz" wrap="none" lIns="91440" tIns="45720" rIns="91440" bIns="45720" numCol="1" anchor="t" anchorCtr="0" compatLnSpc="1">
            <a:prstTxWarp prst="textNoShape">
              <a:avLst/>
            </a:prstTxWarp>
          </a:bodyPr>
          <a:lstStyle>
            <a:lvl1pPr algn="ctr">
              <a:defRPr sz="1400" b="0">
                <a:latin typeface="+mn-lt"/>
                <a:cs typeface="+mn-cs"/>
                <a:sym typeface="Adobe Garamond Pro" charset="0"/>
              </a:defRPr>
            </a:lvl1pPr>
          </a:lstStyle>
          <a:p>
            <a:pPr>
              <a:defRPr/>
            </a:pPr>
            <a:fld id="{CD40C549-91F5-4527-8A71-3A5DEF055B14}" type="slidenum">
              <a:rPr lang="en-US"/>
              <a:pPr>
                <a:defRPr/>
              </a:pPr>
              <a:t>‹#›</a:t>
            </a:fld>
            <a:endParaRPr lang="en-US"/>
          </a:p>
        </p:txBody>
      </p:sp>
    </p:spTree>
    <p:extLst>
      <p:ext uri="{BB962C8B-B14F-4D97-AF65-F5344CB8AC3E}">
        <p14:creationId xmlns:p14="http://schemas.microsoft.com/office/powerpoint/2010/main" val="2516426268"/>
      </p:ext>
    </p:extLst>
  </p:cSld>
  <p:clrMap bg1="lt1" tx1="dk1" bg2="lt2" tx2="dk2" accent1="accent1" accent2="accent2" accent3="accent3" accent4="accent4" accent5="accent5" accent6="accent6" hlink="hlink" folHlink="folHlink"/>
  <p:sldLayoutIdLst>
    <p:sldLayoutId id="2147485840" r:id="rId1"/>
    <p:sldLayoutId id="2147485841" r:id="rId2"/>
    <p:sldLayoutId id="2147485842" r:id="rId3"/>
    <p:sldLayoutId id="2147485843" r:id="rId4"/>
    <p:sldLayoutId id="2147485844" r:id="rId5"/>
    <p:sldLayoutId id="2147485845" r:id="rId6"/>
    <p:sldLayoutId id="2147485846" r:id="rId7"/>
    <p:sldLayoutId id="2147485847" r:id="rId8"/>
    <p:sldLayoutId id="2147485848" r:id="rId9"/>
    <p:sldLayoutId id="2147485849" r:id="rId10"/>
    <p:sldLayoutId id="2147485850" r:id="rId11"/>
    <p:sldLayoutId id="2147485851" r:id="rId12"/>
  </p:sldLayoutIdLst>
  <p:transition/>
  <p:txStyles>
    <p:titleStyle>
      <a:lvl1pPr marL="65086" indent="-39687" algn="ctr" rtl="0" eaLnBrk="0" fontAlgn="base" hangingPunct="0">
        <a:spcBef>
          <a:spcPct val="0"/>
        </a:spcBef>
        <a:spcAft>
          <a:spcPct val="0"/>
        </a:spcAft>
        <a:defRPr sz="4400">
          <a:solidFill>
            <a:schemeClr val="tx1"/>
          </a:solidFill>
          <a:latin typeface="+mj-lt"/>
          <a:ea typeface="+mj-ea"/>
          <a:cs typeface="+mj-cs"/>
          <a:sym typeface="Adobe Garamond Pro"/>
        </a:defRPr>
      </a:lvl1pPr>
      <a:lvl2pPr marL="65086" indent="-39687" algn="ctr" rtl="0" eaLnBrk="0" fontAlgn="base" hangingPunct="0">
        <a:spcBef>
          <a:spcPct val="0"/>
        </a:spcBef>
        <a:spcAft>
          <a:spcPct val="0"/>
        </a:spcAft>
        <a:defRPr sz="4400">
          <a:solidFill>
            <a:schemeClr val="tx1"/>
          </a:solidFill>
          <a:latin typeface="Adobe Garamond Pro" charset="0"/>
          <a:sym typeface="Adobe Garamond Pro"/>
        </a:defRPr>
      </a:lvl2pPr>
      <a:lvl3pPr marL="65086" indent="-39687" algn="ctr" rtl="0" eaLnBrk="0" fontAlgn="base" hangingPunct="0">
        <a:spcBef>
          <a:spcPct val="0"/>
        </a:spcBef>
        <a:spcAft>
          <a:spcPct val="0"/>
        </a:spcAft>
        <a:defRPr sz="4400">
          <a:solidFill>
            <a:schemeClr val="tx1"/>
          </a:solidFill>
          <a:latin typeface="Adobe Garamond Pro" charset="0"/>
          <a:sym typeface="Adobe Garamond Pro"/>
        </a:defRPr>
      </a:lvl3pPr>
      <a:lvl4pPr marL="65086" indent="-39687" algn="ctr" rtl="0" eaLnBrk="0" fontAlgn="base" hangingPunct="0">
        <a:spcBef>
          <a:spcPct val="0"/>
        </a:spcBef>
        <a:spcAft>
          <a:spcPct val="0"/>
        </a:spcAft>
        <a:defRPr sz="4400">
          <a:solidFill>
            <a:schemeClr val="tx1"/>
          </a:solidFill>
          <a:latin typeface="Adobe Garamond Pro" charset="0"/>
          <a:sym typeface="Adobe Garamond Pro"/>
        </a:defRPr>
      </a:lvl4pPr>
      <a:lvl5pPr marL="65086" indent="-39687" algn="ctr" rtl="0" eaLnBrk="0" fontAlgn="base" hangingPunct="0">
        <a:spcBef>
          <a:spcPct val="0"/>
        </a:spcBef>
        <a:spcAft>
          <a:spcPct val="0"/>
        </a:spcAft>
        <a:defRPr sz="4400">
          <a:solidFill>
            <a:schemeClr val="tx1"/>
          </a:solidFill>
          <a:latin typeface="Adobe Garamond Pro" charset="0"/>
          <a:sym typeface="Adobe Garamond Pro"/>
        </a:defRPr>
      </a:lvl5pPr>
      <a:lvl6pPr marL="522275" indent="-39687" algn="ctr" rtl="0" fontAlgn="base">
        <a:spcBef>
          <a:spcPct val="0"/>
        </a:spcBef>
        <a:spcAft>
          <a:spcPct val="0"/>
        </a:spcAft>
        <a:defRPr sz="4400">
          <a:solidFill>
            <a:schemeClr val="tx1"/>
          </a:solidFill>
          <a:latin typeface="Adobe Garamond Pro" charset="0"/>
          <a:sym typeface="Adobe Garamond Pro" charset="0"/>
        </a:defRPr>
      </a:lvl6pPr>
      <a:lvl7pPr marL="979464" indent="-39687" algn="ctr" rtl="0" fontAlgn="base">
        <a:spcBef>
          <a:spcPct val="0"/>
        </a:spcBef>
        <a:spcAft>
          <a:spcPct val="0"/>
        </a:spcAft>
        <a:defRPr sz="4400">
          <a:solidFill>
            <a:schemeClr val="tx1"/>
          </a:solidFill>
          <a:latin typeface="Adobe Garamond Pro" charset="0"/>
          <a:sym typeface="Adobe Garamond Pro" charset="0"/>
        </a:defRPr>
      </a:lvl7pPr>
      <a:lvl8pPr marL="1436652" indent="-39687" algn="ctr" rtl="0" fontAlgn="base">
        <a:spcBef>
          <a:spcPct val="0"/>
        </a:spcBef>
        <a:spcAft>
          <a:spcPct val="0"/>
        </a:spcAft>
        <a:defRPr sz="4400">
          <a:solidFill>
            <a:schemeClr val="tx1"/>
          </a:solidFill>
          <a:latin typeface="Adobe Garamond Pro" charset="0"/>
          <a:sym typeface="Adobe Garamond Pro" charset="0"/>
        </a:defRPr>
      </a:lvl8pPr>
      <a:lvl9pPr marL="1893841" indent="-39687" algn="ctr" rtl="0" fontAlgn="base">
        <a:spcBef>
          <a:spcPct val="0"/>
        </a:spcBef>
        <a:spcAft>
          <a:spcPct val="0"/>
        </a:spcAft>
        <a:defRPr sz="4400">
          <a:solidFill>
            <a:schemeClr val="tx1"/>
          </a:solidFill>
          <a:latin typeface="Adobe Garamond Pro" charset="0"/>
          <a:sym typeface="Adobe Garamond Pro" charset="0"/>
        </a:defRPr>
      </a:lvl9pPr>
    </p:titleStyle>
    <p:bodyStyle>
      <a:lvl1pPr marL="382578" indent="-342891" algn="l" rtl="0" eaLnBrk="0" fontAlgn="base" hangingPunct="0">
        <a:spcBef>
          <a:spcPts val="800"/>
        </a:spcBef>
        <a:spcAft>
          <a:spcPct val="0"/>
        </a:spcAft>
        <a:buClr>
          <a:srgbClr val="000000"/>
        </a:buClr>
        <a:buSzPct val="100000"/>
        <a:buFont typeface="Lucida Grande"/>
        <a:buChar char="•"/>
        <a:defRPr sz="3200">
          <a:solidFill>
            <a:schemeClr val="tx1"/>
          </a:solidFill>
          <a:latin typeface="+mn-lt"/>
          <a:ea typeface="+mn-ea"/>
          <a:cs typeface="+mn-cs"/>
          <a:sym typeface="Adobe Garamond Pro"/>
        </a:defRPr>
      </a:lvl1pPr>
      <a:lvl2pPr marL="736582" indent="-285744" algn="l" rtl="0" eaLnBrk="0" fontAlgn="base" hangingPunct="0">
        <a:spcBef>
          <a:spcPts val="700"/>
        </a:spcBef>
        <a:spcAft>
          <a:spcPct val="0"/>
        </a:spcAft>
        <a:buClr>
          <a:srgbClr val="000000"/>
        </a:buClr>
        <a:buSzPct val="100000"/>
        <a:buFont typeface="Lucida Grande"/>
        <a:buChar char="–"/>
        <a:defRPr sz="2800">
          <a:solidFill>
            <a:schemeClr val="tx1"/>
          </a:solidFill>
          <a:latin typeface="+mn-lt"/>
          <a:sym typeface="Adobe Garamond Pro"/>
        </a:defRPr>
      </a:lvl2pPr>
      <a:lvl3pPr marL="1136622" indent="-228594" algn="l" rtl="0" eaLnBrk="0" fontAlgn="base" hangingPunct="0">
        <a:spcBef>
          <a:spcPts val="600"/>
        </a:spcBef>
        <a:spcAft>
          <a:spcPct val="0"/>
        </a:spcAft>
        <a:buClr>
          <a:srgbClr val="000000"/>
        </a:buClr>
        <a:buSzPct val="100000"/>
        <a:buFont typeface="Lucida Grande"/>
        <a:buChar char="•"/>
        <a:defRPr sz="2400">
          <a:solidFill>
            <a:schemeClr val="tx1"/>
          </a:solidFill>
          <a:latin typeface="+mn-lt"/>
          <a:sym typeface="Adobe Garamond Pro"/>
        </a:defRPr>
      </a:lvl3pPr>
      <a:lvl4pPr marL="1593811" indent="-228594" algn="l" rtl="0" eaLnBrk="0" fontAlgn="base" hangingPunct="0">
        <a:spcBef>
          <a:spcPts val="500"/>
        </a:spcBef>
        <a:spcAft>
          <a:spcPct val="0"/>
        </a:spcAft>
        <a:buClr>
          <a:srgbClr val="000000"/>
        </a:buClr>
        <a:buSzPct val="100000"/>
        <a:buFont typeface="Lucida Grande"/>
        <a:buChar char="–"/>
        <a:defRPr sz="2000">
          <a:solidFill>
            <a:schemeClr val="tx1"/>
          </a:solidFill>
          <a:latin typeface="+mn-lt"/>
          <a:sym typeface="Adobe Garamond Pro"/>
        </a:defRPr>
      </a:lvl4pPr>
      <a:lvl5pPr marL="2050999" indent="-228594" algn="l" rtl="0" eaLnBrk="0" fontAlgn="base" hangingPunct="0">
        <a:spcBef>
          <a:spcPts val="500"/>
        </a:spcBef>
        <a:spcAft>
          <a:spcPct val="0"/>
        </a:spcAft>
        <a:buClr>
          <a:srgbClr val="000000"/>
        </a:buClr>
        <a:buSzPct val="100000"/>
        <a:buFont typeface="Lucida Grande"/>
        <a:buChar char="»"/>
        <a:defRPr sz="2000">
          <a:solidFill>
            <a:schemeClr val="tx1"/>
          </a:solidFill>
          <a:latin typeface="+mn-lt"/>
          <a:sym typeface="Adobe Garamond Pro"/>
        </a:defRPr>
      </a:lvl5pPr>
      <a:lvl6pPr marL="2508188" indent="-228594" algn="l" rtl="0" fontAlgn="base">
        <a:spcBef>
          <a:spcPts val="500"/>
        </a:spcBef>
        <a:spcAft>
          <a:spcPct val="0"/>
        </a:spcAft>
        <a:buClr>
          <a:srgbClr val="000000"/>
        </a:buClr>
        <a:buSzPct val="100000"/>
        <a:buFont typeface="Lucida Grande" charset="0"/>
        <a:buChar char="»"/>
        <a:defRPr sz="2000">
          <a:solidFill>
            <a:schemeClr val="tx1"/>
          </a:solidFill>
          <a:latin typeface="+mn-lt"/>
          <a:sym typeface="Adobe Garamond Pro" charset="0"/>
        </a:defRPr>
      </a:lvl6pPr>
      <a:lvl7pPr marL="2965377" indent="-228594" algn="l" rtl="0" fontAlgn="base">
        <a:spcBef>
          <a:spcPts val="500"/>
        </a:spcBef>
        <a:spcAft>
          <a:spcPct val="0"/>
        </a:spcAft>
        <a:buClr>
          <a:srgbClr val="000000"/>
        </a:buClr>
        <a:buSzPct val="100000"/>
        <a:buFont typeface="Lucida Grande" charset="0"/>
        <a:buChar char="»"/>
        <a:defRPr sz="2000">
          <a:solidFill>
            <a:schemeClr val="tx1"/>
          </a:solidFill>
          <a:latin typeface="+mn-lt"/>
          <a:sym typeface="Adobe Garamond Pro" charset="0"/>
        </a:defRPr>
      </a:lvl7pPr>
      <a:lvl8pPr marL="3422565" indent="-228594" algn="l" rtl="0" fontAlgn="base">
        <a:spcBef>
          <a:spcPts val="500"/>
        </a:spcBef>
        <a:spcAft>
          <a:spcPct val="0"/>
        </a:spcAft>
        <a:buClr>
          <a:srgbClr val="000000"/>
        </a:buClr>
        <a:buSzPct val="100000"/>
        <a:buFont typeface="Lucida Grande" charset="0"/>
        <a:buChar char="»"/>
        <a:defRPr sz="2000">
          <a:solidFill>
            <a:schemeClr val="tx1"/>
          </a:solidFill>
          <a:latin typeface="+mn-lt"/>
          <a:sym typeface="Adobe Garamond Pro" charset="0"/>
        </a:defRPr>
      </a:lvl8pPr>
      <a:lvl9pPr marL="3879754" indent="-228594" algn="l" rtl="0" fontAlgn="base">
        <a:spcBef>
          <a:spcPts val="500"/>
        </a:spcBef>
        <a:spcAft>
          <a:spcPct val="0"/>
        </a:spcAft>
        <a:buClr>
          <a:srgbClr val="000000"/>
        </a:buClr>
        <a:buSzPct val="100000"/>
        <a:buFont typeface="Lucida Grande" charset="0"/>
        <a:buChar char="»"/>
        <a:defRPr sz="2000">
          <a:solidFill>
            <a:schemeClr val="tx1"/>
          </a:solidFill>
          <a:latin typeface="+mn-lt"/>
          <a:sym typeface="Adobe Garamond Pro"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8/14/25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39135449"/>
      </p:ext>
    </p:extLst>
  </p:cSld>
  <p:clrMap bg1="lt1" tx1="dk1" bg2="lt2" tx2="dk2" accent1="accent1" accent2="accent2" accent3="accent3" accent4="accent4" accent5="accent5" accent6="accent6" hlink="hlink" folHlink="folHlink"/>
  <p:sldLayoutIdLst>
    <p:sldLayoutId id="2147485853" r:id="rId1"/>
    <p:sldLayoutId id="2147485854" r:id="rId2"/>
    <p:sldLayoutId id="2147485855" r:id="rId3"/>
    <p:sldLayoutId id="2147485856" r:id="rId4"/>
    <p:sldLayoutId id="2147485857" r:id="rId5"/>
    <p:sldLayoutId id="2147485858" r:id="rId6"/>
    <p:sldLayoutId id="2147485859" r:id="rId7"/>
    <p:sldLayoutId id="2147485860" r:id="rId8"/>
    <p:sldLayoutId id="2147485861" r:id="rId9"/>
    <p:sldLayoutId id="2147485862" r:id="rId10"/>
    <p:sldLayoutId id="2147485863" r:id="rId11"/>
    <p:sldLayoutId id="2147485864" r:id="rId12"/>
    <p:sldLayoutId id="2147485865" r:id="rId13"/>
    <p:sldLayoutId id="2147485866" r:id="rId14"/>
    <p:sldLayoutId id="2147485867" r:id="rId15"/>
    <p:sldLayoutId id="2147485868" r:id="rId16"/>
    <p:sldLayoutId id="2147485869" r:id="rId17"/>
    <p:sldLayoutId id="2147485874" r:id="rId18"/>
    <p:sldLayoutId id="2147485875" r:id="rId19"/>
    <p:sldLayoutId id="2147485876" r:id="rId20"/>
    <p:sldLayoutId id="2147485877" r:id="rId21"/>
    <p:sldLayoutId id="2147485878" r:id="rId22"/>
    <p:sldLayoutId id="2147485879" r:id="rId23"/>
    <p:sldLayoutId id="2147485880" r:id="rId24"/>
    <p:sldLayoutId id="2147485881" r:id="rId25"/>
    <p:sldLayoutId id="2147485882" r:id="rId26"/>
    <p:sldLayoutId id="2147485883" r:id="rId27"/>
    <p:sldLayoutId id="2147485884" r:id="rId28"/>
    <p:sldLayoutId id="2147485885" r:id="rId29"/>
    <p:sldLayoutId id="2147485886" r:id="rId30"/>
    <p:sldLayoutId id="2147485887" r:id="rId31"/>
    <p:sldLayoutId id="2147485888" r:id="rId32"/>
    <p:sldLayoutId id="2147485889" r:id="rId33"/>
    <p:sldLayoutId id="2147485890" r:id="rId34"/>
    <p:sldLayoutId id="2147485891" r:id="rId35"/>
    <p:sldLayoutId id="2147485892" r:id="rId36"/>
    <p:sldLayoutId id="2147485893" r:id="rId37"/>
    <p:sldLayoutId id="2147485894" r:id="rId38"/>
    <p:sldLayoutId id="2147485895" r:id="rId39"/>
    <p:sldLayoutId id="2147485896" r:id="rId40"/>
    <p:sldLayoutId id="2147485897" r:id="rId41"/>
    <p:sldLayoutId id="2147485898" r:id="rId42"/>
    <p:sldLayoutId id="2147485899" r:id="rId43"/>
    <p:sldLayoutId id="2147485900" r:id="rId44"/>
    <p:sldLayoutId id="2147485901" r:id="rId45"/>
    <p:sldLayoutId id="2147485902" r:id="rId46"/>
    <p:sldLayoutId id="2147485903" r:id="rId47"/>
    <p:sldLayoutId id="2147485904"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3720133709"/>
      </p:ext>
    </p:extLst>
  </p:cSld>
  <p:clrMap bg1="lt1" tx1="dk1" bg2="lt2" tx2="dk2" accent1="accent1" accent2="accent2" accent3="accent3" accent4="accent4" accent5="accent5" accent6="accent6" hlink="hlink" folHlink="folHlink"/>
  <p:sldLayoutIdLst>
    <p:sldLayoutId id="2147485986" r:id="rId1"/>
    <p:sldLayoutId id="2147485987" r:id="rId2"/>
    <p:sldLayoutId id="2147485988" r:id="rId3"/>
    <p:sldLayoutId id="2147485989" r:id="rId4"/>
    <p:sldLayoutId id="2147485990" r:id="rId5"/>
    <p:sldLayoutId id="2147485991" r:id="rId6"/>
    <p:sldLayoutId id="2147485992" r:id="rId7"/>
    <p:sldLayoutId id="2147485993" r:id="rId8"/>
    <p:sldLayoutId id="2147485994" r:id="rId9"/>
    <p:sldLayoutId id="2147485995" r:id="rId10"/>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8/14/25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212267"/>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CB08A415-E7F1-33E8-695D-E47256307561}"/>
              </a:ext>
            </a:extLst>
          </p:cNvPr>
          <p:cNvSpPr>
            <a:spLocks noGrp="1" noChangeArrowheads="1"/>
          </p:cNvSpPr>
          <p:nvPr>
            <p:ph type="body" idx="1"/>
          </p:nvPr>
        </p:nvSpPr>
        <p:spPr bwMode="auto">
          <a:xfrm>
            <a:off x="615951" y="1290639"/>
            <a:ext cx="1091353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2">
            <a:extLst>
              <a:ext uri="{FF2B5EF4-FFF2-40B4-BE49-F238E27FC236}">
                <a16:creationId xmlns:a16="http://schemas.microsoft.com/office/drawing/2014/main" id="{DD1079E4-0906-3347-82E6-D880681C2DC7}"/>
              </a:ext>
            </a:extLst>
          </p:cNvPr>
          <p:cNvSpPr>
            <a:spLocks noGrp="1" noChangeArrowheads="1"/>
          </p:cNvSpPr>
          <p:nvPr>
            <p:ph type="title"/>
          </p:nvPr>
        </p:nvSpPr>
        <p:spPr bwMode="auto">
          <a:xfrm>
            <a:off x="914400" y="79375"/>
            <a:ext cx="10363200" cy="93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ltLang="en-US"/>
              <a:t>Click to edit Master title style</a:t>
            </a:r>
          </a:p>
        </p:txBody>
      </p:sp>
      <p:sp>
        <p:nvSpPr>
          <p:cNvPr id="1028" name="Rectangle 10">
            <a:extLst>
              <a:ext uri="{FF2B5EF4-FFF2-40B4-BE49-F238E27FC236}">
                <a16:creationId xmlns:a16="http://schemas.microsoft.com/office/drawing/2014/main" id="{141B8B33-CED5-1956-8E1C-C871DDC89E67}"/>
              </a:ext>
            </a:extLst>
          </p:cNvPr>
          <p:cNvSpPr>
            <a:spLocks noChangeArrowheads="1"/>
          </p:cNvSpPr>
          <p:nvPr/>
        </p:nvSpPr>
        <p:spPr bwMode="auto">
          <a:xfrm>
            <a:off x="0" y="1014414"/>
            <a:ext cx="12192000" cy="57151"/>
          </a:xfrm>
          <a:prstGeom prst="rect">
            <a:avLst/>
          </a:prstGeom>
          <a:gradFill rotWithShape="0">
            <a:gsLst>
              <a:gs pos="0">
                <a:srgbClr val="D2D2D2"/>
              </a:gs>
              <a:gs pos="100000">
                <a:srgbClr val="616161">
                  <a:alpha val="20000"/>
                </a:srgbClr>
              </a:gs>
            </a:gsLst>
            <a:lin ang="0" scaled="1"/>
          </a:gradFill>
          <a:ln>
            <a:noFill/>
          </a:ln>
        </p:spPr>
        <p:txBody>
          <a:bodyPr wrap="none" lIns="91323" tIns="45663" rIns="91323" bIns="45663" anchor="ct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2400"/>
          </a:p>
        </p:txBody>
      </p:sp>
    </p:spTree>
    <p:extLst>
      <p:ext uri="{BB962C8B-B14F-4D97-AF65-F5344CB8AC3E}">
        <p14:creationId xmlns:p14="http://schemas.microsoft.com/office/powerpoint/2010/main" val="1773218821"/>
      </p:ext>
    </p:extLst>
  </p:cSld>
  <p:clrMap bg1="dk2" tx1="lt1" bg2="dk1" tx2="lt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rtl="0" eaLnBrk="0" fontAlgn="base" hangingPunct="0">
        <a:spcBef>
          <a:spcPct val="0"/>
        </a:spcBef>
        <a:spcAft>
          <a:spcPct val="0"/>
        </a:spcAft>
        <a:defRPr sz="3200" b="1">
          <a:solidFill>
            <a:srgbClr val="E3C76C"/>
          </a:solidFill>
          <a:latin typeface="+mj-lt"/>
          <a:ea typeface="+mj-ea"/>
          <a:cs typeface="ＭＳ Ｐゴシック"/>
        </a:defRPr>
      </a:lvl1pPr>
      <a:lvl2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3200" b="1">
          <a:solidFill>
            <a:srgbClr val="E3C76C"/>
          </a:solidFill>
          <a:latin typeface="Arial" charset="0"/>
          <a:ea typeface="ＭＳ Ｐゴシック" charset="-128"/>
          <a:cs typeface="ＭＳ Ｐゴシック"/>
        </a:defRPr>
      </a:lvl5pPr>
      <a:lvl6pPr marL="456603" algn="ctr" rtl="0" fontAlgn="base">
        <a:spcBef>
          <a:spcPct val="0"/>
        </a:spcBef>
        <a:spcAft>
          <a:spcPct val="0"/>
        </a:spcAft>
        <a:defRPr sz="3200" b="1">
          <a:solidFill>
            <a:srgbClr val="E3C76C"/>
          </a:solidFill>
          <a:latin typeface="Arial" charset="0"/>
          <a:ea typeface="ＭＳ Ｐゴシック" charset="-128"/>
        </a:defRPr>
      </a:lvl6pPr>
      <a:lvl7pPr marL="913201" algn="ctr" rtl="0" fontAlgn="base">
        <a:spcBef>
          <a:spcPct val="0"/>
        </a:spcBef>
        <a:spcAft>
          <a:spcPct val="0"/>
        </a:spcAft>
        <a:defRPr sz="3200" b="1">
          <a:solidFill>
            <a:srgbClr val="E3C76C"/>
          </a:solidFill>
          <a:latin typeface="Arial" charset="0"/>
          <a:ea typeface="ＭＳ Ｐゴシック" charset="-128"/>
        </a:defRPr>
      </a:lvl7pPr>
      <a:lvl8pPr marL="1369804" algn="ctr" rtl="0" fontAlgn="base">
        <a:spcBef>
          <a:spcPct val="0"/>
        </a:spcBef>
        <a:spcAft>
          <a:spcPct val="0"/>
        </a:spcAft>
        <a:defRPr sz="3200" b="1">
          <a:solidFill>
            <a:srgbClr val="E3C76C"/>
          </a:solidFill>
          <a:latin typeface="Arial" charset="0"/>
          <a:ea typeface="ＭＳ Ｐゴシック" charset="-128"/>
        </a:defRPr>
      </a:lvl8pPr>
      <a:lvl9pPr marL="1826404" algn="ctr" rtl="0" fontAlgn="base">
        <a:spcBef>
          <a:spcPct val="0"/>
        </a:spcBef>
        <a:spcAft>
          <a:spcPct val="0"/>
        </a:spcAft>
        <a:defRPr sz="3200" b="1">
          <a:solidFill>
            <a:srgbClr val="E3C76C"/>
          </a:solidFill>
          <a:latin typeface="Arial" charset="0"/>
          <a:ea typeface="ＭＳ Ｐゴシック" charset="-128"/>
        </a:defRPr>
      </a:lvl9pPr>
    </p:titleStyle>
    <p:bodyStyle>
      <a:lvl1pPr marL="171446" indent="-171446" algn="l" rtl="0" eaLnBrk="0" fontAlgn="base" hangingPunct="0">
        <a:spcBef>
          <a:spcPct val="20000"/>
        </a:spcBef>
        <a:spcAft>
          <a:spcPct val="35000"/>
        </a:spcAft>
        <a:buClr>
          <a:srgbClr val="E3C76C"/>
        </a:buClr>
        <a:buChar char="•"/>
        <a:defRPr sz="2400">
          <a:solidFill>
            <a:srgbClr val="FFFFFF"/>
          </a:solidFill>
          <a:latin typeface="+mn-lt"/>
          <a:ea typeface="+mn-ea"/>
          <a:cs typeface="ＭＳ Ｐゴシック"/>
        </a:defRPr>
      </a:lvl1pPr>
      <a:lvl2pPr marL="514338"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2pPr>
      <a:lvl3pPr marL="803255" indent="-173034"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3pPr>
      <a:lvl4pPr marL="1309655"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4pPr>
      <a:lvl5pPr marL="1766844" indent="-227008" algn="l" rtl="0" eaLnBrk="0" fontAlgn="base" hangingPunct="0">
        <a:spcBef>
          <a:spcPct val="20000"/>
        </a:spcBef>
        <a:spcAft>
          <a:spcPct val="35000"/>
        </a:spcAft>
        <a:buClr>
          <a:srgbClr val="E3C76C"/>
        </a:buClr>
        <a:buChar char="»"/>
        <a:defRPr sz="2000">
          <a:solidFill>
            <a:srgbClr val="FFFFFF"/>
          </a:solidFill>
          <a:latin typeface="+mn-lt"/>
          <a:ea typeface="+mn-ea"/>
          <a:cs typeface="ＭＳ Ｐゴシック"/>
        </a:defRPr>
      </a:lvl5pPr>
      <a:lvl6pPr marL="2224344" indent="-228302" algn="l" rtl="0" fontAlgn="base">
        <a:spcBef>
          <a:spcPct val="20000"/>
        </a:spcBef>
        <a:spcAft>
          <a:spcPct val="35000"/>
        </a:spcAft>
        <a:buClr>
          <a:srgbClr val="E3C76C"/>
        </a:buClr>
        <a:buChar char="»"/>
        <a:defRPr sz="2000">
          <a:solidFill>
            <a:srgbClr val="FFFFFF"/>
          </a:solidFill>
          <a:latin typeface="+mn-lt"/>
          <a:ea typeface="+mn-ea"/>
        </a:defRPr>
      </a:lvl6pPr>
      <a:lvl7pPr marL="2680944" indent="-228302" algn="l" rtl="0" fontAlgn="base">
        <a:spcBef>
          <a:spcPct val="20000"/>
        </a:spcBef>
        <a:spcAft>
          <a:spcPct val="35000"/>
        </a:spcAft>
        <a:buClr>
          <a:srgbClr val="E3C76C"/>
        </a:buClr>
        <a:buChar char="»"/>
        <a:defRPr sz="2000">
          <a:solidFill>
            <a:srgbClr val="FFFFFF"/>
          </a:solidFill>
          <a:latin typeface="+mn-lt"/>
          <a:ea typeface="+mn-ea"/>
        </a:defRPr>
      </a:lvl7pPr>
      <a:lvl8pPr marL="3137548" indent="-228302" algn="l" rtl="0" fontAlgn="base">
        <a:spcBef>
          <a:spcPct val="20000"/>
        </a:spcBef>
        <a:spcAft>
          <a:spcPct val="35000"/>
        </a:spcAft>
        <a:buClr>
          <a:srgbClr val="E3C76C"/>
        </a:buClr>
        <a:buChar char="»"/>
        <a:defRPr sz="2000">
          <a:solidFill>
            <a:srgbClr val="FFFFFF"/>
          </a:solidFill>
          <a:latin typeface="+mn-lt"/>
          <a:ea typeface="+mn-ea"/>
        </a:defRPr>
      </a:lvl8pPr>
      <a:lvl9pPr marL="3594149" indent="-228302" algn="l" rtl="0" fontAlgn="base">
        <a:spcBef>
          <a:spcPct val="20000"/>
        </a:spcBef>
        <a:spcAft>
          <a:spcPct val="35000"/>
        </a:spcAft>
        <a:buClr>
          <a:srgbClr val="E3C76C"/>
        </a:buClr>
        <a:buChar char="»"/>
        <a:defRPr sz="2000">
          <a:solidFill>
            <a:srgbClr val="FFFFFF"/>
          </a:solidFill>
          <a:latin typeface="+mn-lt"/>
          <a:ea typeface="+mn-ea"/>
        </a:defRPr>
      </a:lvl9pPr>
    </p:bodyStyle>
    <p:otherStyle>
      <a:defPPr>
        <a:defRPr lang="en-US"/>
      </a:defPPr>
      <a:lvl1pPr marL="0" algn="l" defTabSz="913201" rtl="0" eaLnBrk="1" latinLnBrk="0" hangingPunct="1">
        <a:defRPr sz="1800" kern="1200">
          <a:solidFill>
            <a:schemeClr val="tx1"/>
          </a:solidFill>
          <a:latin typeface="+mn-lt"/>
          <a:ea typeface="+mn-ea"/>
          <a:cs typeface="+mn-cs"/>
        </a:defRPr>
      </a:lvl1pPr>
      <a:lvl2pPr marL="456603" algn="l" defTabSz="913201" rtl="0" eaLnBrk="1" latinLnBrk="0" hangingPunct="1">
        <a:defRPr sz="1800" kern="1200">
          <a:solidFill>
            <a:schemeClr val="tx1"/>
          </a:solidFill>
          <a:latin typeface="+mn-lt"/>
          <a:ea typeface="+mn-ea"/>
          <a:cs typeface="+mn-cs"/>
        </a:defRPr>
      </a:lvl2pPr>
      <a:lvl3pPr marL="913201" algn="l" defTabSz="913201" rtl="0" eaLnBrk="1" latinLnBrk="0" hangingPunct="1">
        <a:defRPr sz="1800" kern="1200">
          <a:solidFill>
            <a:schemeClr val="tx1"/>
          </a:solidFill>
          <a:latin typeface="+mn-lt"/>
          <a:ea typeface="+mn-ea"/>
          <a:cs typeface="+mn-cs"/>
        </a:defRPr>
      </a:lvl3pPr>
      <a:lvl4pPr marL="1369804" algn="l" defTabSz="913201" rtl="0" eaLnBrk="1" latinLnBrk="0" hangingPunct="1">
        <a:defRPr sz="1800" kern="1200">
          <a:solidFill>
            <a:schemeClr val="tx1"/>
          </a:solidFill>
          <a:latin typeface="+mn-lt"/>
          <a:ea typeface="+mn-ea"/>
          <a:cs typeface="+mn-cs"/>
        </a:defRPr>
      </a:lvl4pPr>
      <a:lvl5pPr marL="1826404" algn="l" defTabSz="913201" rtl="0" eaLnBrk="1" latinLnBrk="0" hangingPunct="1">
        <a:defRPr sz="1800" kern="1200">
          <a:solidFill>
            <a:schemeClr val="tx1"/>
          </a:solidFill>
          <a:latin typeface="+mn-lt"/>
          <a:ea typeface="+mn-ea"/>
          <a:cs typeface="+mn-cs"/>
        </a:defRPr>
      </a:lvl5pPr>
      <a:lvl6pPr marL="2283006" algn="l" defTabSz="913201" rtl="0" eaLnBrk="1" latinLnBrk="0" hangingPunct="1">
        <a:defRPr sz="1800" kern="1200">
          <a:solidFill>
            <a:schemeClr val="tx1"/>
          </a:solidFill>
          <a:latin typeface="+mn-lt"/>
          <a:ea typeface="+mn-ea"/>
          <a:cs typeface="+mn-cs"/>
        </a:defRPr>
      </a:lvl6pPr>
      <a:lvl7pPr marL="2739604" algn="l" defTabSz="913201" rtl="0" eaLnBrk="1" latinLnBrk="0" hangingPunct="1">
        <a:defRPr sz="1800" kern="1200">
          <a:solidFill>
            <a:schemeClr val="tx1"/>
          </a:solidFill>
          <a:latin typeface="+mn-lt"/>
          <a:ea typeface="+mn-ea"/>
          <a:cs typeface="+mn-cs"/>
        </a:defRPr>
      </a:lvl7pPr>
      <a:lvl8pPr marL="3196207" algn="l" defTabSz="913201" rtl="0" eaLnBrk="1" latinLnBrk="0" hangingPunct="1">
        <a:defRPr sz="1800" kern="1200">
          <a:solidFill>
            <a:schemeClr val="tx1"/>
          </a:solidFill>
          <a:latin typeface="+mn-lt"/>
          <a:ea typeface="+mn-ea"/>
          <a:cs typeface="+mn-cs"/>
        </a:defRPr>
      </a:lvl8pPr>
      <a:lvl9pPr marL="3652806" algn="l" defTabSz="9132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1.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52.xml"/><Relationship Id="rId1" Type="http://schemas.openxmlformats.org/officeDocument/2006/relationships/slideLayout" Target="../slideLayouts/slideLayout252.xml"/></Relationships>
</file>

<file path=ppt/slides/_rels/slide102.xml.rels><?xml version="1.0" encoding="UTF-8" standalone="yes"?>
<Relationships xmlns="http://schemas.openxmlformats.org/package/2006/relationships"><Relationship Id="rId3" Type="http://schemas.openxmlformats.org/officeDocument/2006/relationships/hyperlink" Target="https://clinicaltrials.gov/study/NCT05374512" TargetMode="External"/><Relationship Id="rId2" Type="http://schemas.openxmlformats.org/officeDocument/2006/relationships/notesSlide" Target="../notesSlides/notesSlide53.xml"/><Relationship Id="rId1" Type="http://schemas.openxmlformats.org/officeDocument/2006/relationships/slideLayout" Target="../slideLayouts/slideLayout25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52.xml"/><Relationship Id="rId4" Type="http://schemas.openxmlformats.org/officeDocument/2006/relationships/image" Target="../media/image142.svg"/></Relationships>
</file>

<file path=ppt/slides/_rels/slide104.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5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48.xml"/></Relationships>
</file>

<file path=ppt/slides/_rels/slide10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03.xml"/><Relationship Id="rId6" Type="http://schemas.openxmlformats.org/officeDocument/2006/relationships/image" Target="../media/image148.emf"/><Relationship Id="rId5" Type="http://schemas.microsoft.com/office/2007/relationships/hdphoto" Target="../media/hdphoto9.wdp"/><Relationship Id="rId4" Type="http://schemas.openxmlformats.org/officeDocument/2006/relationships/image" Target="../media/image147.png"/></Relationships>
</file>

<file path=ppt/slides/_rels/slide10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5.xml"/><Relationship Id="rId1" Type="http://schemas.openxmlformats.org/officeDocument/2006/relationships/slideLayout" Target="../slideLayouts/slideLayout252.xml"/><Relationship Id="rId5" Type="http://schemas.openxmlformats.org/officeDocument/2006/relationships/image" Target="../media/image151.png"/><Relationship Id="rId4" Type="http://schemas.openxmlformats.org/officeDocument/2006/relationships/image" Target="../media/image1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58.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6.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159.xml"/></Relationships>
</file>

<file path=ppt/slides/_rels/slide44.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59.xml"/></Relationships>
</file>

<file path=ppt/slides/_rels/slide4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59.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159.xml"/><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59.xml"/></Relationships>
</file>

<file path=ppt/slides/_rels/slide4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59.xml"/></Relationships>
</file>

<file path=ppt/slides/_rels/slide5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59.xml"/></Relationships>
</file>

<file path=ppt/slides/_rels/slide5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0.xml"/></Relationships>
</file>

<file path=ppt/slides/_rels/slide5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159.xml"/></Relationships>
</file>

<file path=ppt/slides/_rels/slide5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59.xml"/></Relationships>
</file>

<file path=ppt/slides/_rels/slide58.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59.xml"/><Relationship Id="rId5" Type="http://schemas.openxmlformats.org/officeDocument/2006/relationships/image" Target="../media/image101.emf"/><Relationship Id="rId4" Type="http://schemas.openxmlformats.org/officeDocument/2006/relationships/image" Target="../media/image100.emf"/></Relationships>
</file>

<file path=ppt/slides/_rels/slide5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1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64.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159.xml"/><Relationship Id="rId4" Type="http://schemas.openxmlformats.org/officeDocument/2006/relationships/image" Target="../media/image114.jpg"/></Relationships>
</file>

<file path=ppt/slides/_rels/slide6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jpg"/><Relationship Id="rId1" Type="http://schemas.openxmlformats.org/officeDocument/2006/relationships/slideLayout" Target="../slideLayouts/slideLayout15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159.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75.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22.jpeg"/><Relationship Id="rId1" Type="http://schemas.openxmlformats.org/officeDocument/2006/relationships/slideLayout" Target="../slideLayouts/slideLayout17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4.xml"/></Relationships>
</file>

<file path=ppt/slides/_rels/slide7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15.xml"/><Relationship Id="rId4" Type="http://schemas.openxmlformats.org/officeDocument/2006/relationships/image" Target="../media/image1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200.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41.xml"/><Relationship Id="rId1" Type="http://schemas.openxmlformats.org/officeDocument/2006/relationships/slideLayout" Target="../slideLayouts/slideLayout20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18.xml"/></Relationships>
</file>

<file path=ppt/slides/_rels/slide8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42.xml"/><Relationship Id="rId1" Type="http://schemas.openxmlformats.org/officeDocument/2006/relationships/slideLayout" Target="../slideLayouts/slideLayout225.xml"/><Relationship Id="rId6" Type="http://schemas.microsoft.com/office/2007/relationships/hdphoto" Target="../media/hdphoto4.wdp"/><Relationship Id="rId5" Type="http://schemas.openxmlformats.org/officeDocument/2006/relationships/image" Target="../media/image13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3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3.png"/><Relationship Id="rId1" Type="http://schemas.openxmlformats.org/officeDocument/2006/relationships/slideLayout" Target="../slideLayouts/slideLayout173.xml"/></Relationships>
</file>

<file path=ppt/slides/_rels/slide9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73.xml"/></Relationships>
</file>

<file path=ppt/slides/_rels/slide9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3.xml"/></Relationships>
</file>

<file path=ppt/slides/_rels/slide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74.xml"/></Relationships>
</file>

<file path=ppt/slides/_rels/slide9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36.xml"/></Relationships>
</file>

<file path=ppt/slides/_rels/slide9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9.png"/><Relationship Id="rId1" Type="http://schemas.openxmlformats.org/officeDocument/2006/relationships/slideLayout" Target="../slideLayouts/slideLayout23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3879144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279B-947F-3326-815F-32F8DCECDD55}"/>
              </a:ext>
            </a:extLst>
          </p:cNvPr>
          <p:cNvSpPr>
            <a:spLocks noGrp="1"/>
          </p:cNvSpPr>
          <p:nvPr>
            <p:ph type="title"/>
          </p:nvPr>
        </p:nvSpPr>
        <p:spPr>
          <a:xfrm>
            <a:off x="640080" y="365125"/>
            <a:ext cx="10972800" cy="854076"/>
          </a:xfrm>
        </p:spPr>
        <p:txBody>
          <a:bodyPr/>
          <a:lstStyle/>
          <a:p>
            <a:r>
              <a:rPr lang="en-US" dirty="0"/>
              <a:t>Conclusions</a:t>
            </a:r>
          </a:p>
        </p:txBody>
      </p:sp>
      <p:sp>
        <p:nvSpPr>
          <p:cNvPr id="3" name="Slide Number Placeholder 2">
            <a:extLst>
              <a:ext uri="{FF2B5EF4-FFF2-40B4-BE49-F238E27FC236}">
                <a16:creationId xmlns:a16="http://schemas.microsoft.com/office/drawing/2014/main" id="{1689722F-B1DE-7A4B-2C66-0411B2DA4B7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 name="Content Placeholder 3">
            <a:extLst>
              <a:ext uri="{FF2B5EF4-FFF2-40B4-BE49-F238E27FC236}">
                <a16:creationId xmlns:a16="http://schemas.microsoft.com/office/drawing/2014/main" id="{B90A8422-2824-6848-4CE5-8CE388E4DFEF}"/>
              </a:ext>
            </a:extLst>
          </p:cNvPr>
          <p:cNvSpPr>
            <a:spLocks noGrp="1"/>
          </p:cNvSpPr>
          <p:nvPr>
            <p:ph sz="quarter" idx="13"/>
          </p:nvPr>
        </p:nvSpPr>
        <p:spPr>
          <a:xfrm>
            <a:off x="640080" y="1171721"/>
            <a:ext cx="10972800" cy="3664705"/>
          </a:xfrm>
        </p:spPr>
        <p:txBody>
          <a:bodyPr>
            <a:normAutofit/>
          </a:bodyPr>
          <a:lstStyle/>
          <a:p>
            <a:r>
              <a:rPr lang="en-US" sz="1800" dirty="0"/>
              <a:t>ASCENT-04/KEYNOTE-D19 is the first randomized, phase 3 study to evaluate the efficacy and safety of an ADC/checkpoint inhibitor combination for first-line treatment of patients with PD-L1+</a:t>
            </a:r>
            <a:r>
              <a:rPr lang="en-US" sz="1800" baseline="30000" dirty="0"/>
              <a:t>a</a:t>
            </a:r>
            <a:r>
              <a:rPr lang="en-US" sz="1800" dirty="0"/>
              <a:t> mTNBC</a:t>
            </a:r>
          </a:p>
          <a:p>
            <a:r>
              <a:rPr lang="en-US" sz="1800" dirty="0"/>
              <a:t>SG + </a:t>
            </a:r>
            <a:r>
              <a:rPr lang="en-US" sz="1800" dirty="0" err="1"/>
              <a:t>pembro</a:t>
            </a:r>
            <a:r>
              <a:rPr lang="en-US" sz="1800" dirty="0"/>
              <a:t> led to a statistically significant and clinically meaningful improvement in PFS vs chemo + </a:t>
            </a:r>
            <a:r>
              <a:rPr lang="en-US" sz="1800" dirty="0" err="1"/>
              <a:t>pembro</a:t>
            </a:r>
            <a:r>
              <a:rPr lang="en-US" sz="1800" dirty="0"/>
              <a:t> (median 11.2 vs 7.8 months; HR, 0.65; 95% CI, 0.51-0.84; </a:t>
            </a:r>
            <a:r>
              <a:rPr lang="en-US" sz="1800" i="1" dirty="0"/>
              <a:t>P</a:t>
            </a:r>
            <a:r>
              <a:rPr lang="en-US" sz="1800" dirty="0"/>
              <a:t> &lt; 0.001) </a:t>
            </a:r>
          </a:p>
          <a:p>
            <a:pPr lvl="1"/>
            <a:r>
              <a:rPr lang="en-US" sz="1600" dirty="0"/>
              <a:t>PFS benefit was observed across prespecified subgroups</a:t>
            </a:r>
          </a:p>
          <a:p>
            <a:r>
              <a:rPr lang="en-US" sz="1800" dirty="0"/>
              <a:t>OS data are immature, but an early trend in improvement was observed</a:t>
            </a:r>
          </a:p>
          <a:p>
            <a:r>
              <a:rPr lang="en-US" sz="1800" dirty="0"/>
              <a:t>ORR was higher (including an increased complete response rate), and responses were more durable with SG + pembro vs chemo + pembro </a:t>
            </a:r>
          </a:p>
          <a:p>
            <a:r>
              <a:rPr lang="en-US" sz="1800" dirty="0"/>
              <a:t>The safety profile of SG + pembro was consistent with the established profiles of either agent; no additive toxicity was observed</a:t>
            </a:r>
          </a:p>
        </p:txBody>
      </p:sp>
      <p:sp>
        <p:nvSpPr>
          <p:cNvPr id="6" name="Rectangle: Rounded Corners 5">
            <a:extLst>
              <a:ext uri="{FF2B5EF4-FFF2-40B4-BE49-F238E27FC236}">
                <a16:creationId xmlns:a16="http://schemas.microsoft.com/office/drawing/2014/main" id="{757C4805-3647-4DC1-4D20-A4E68B14CDB7}"/>
              </a:ext>
            </a:extLst>
          </p:cNvPr>
          <p:cNvSpPr/>
          <p:nvPr/>
        </p:nvSpPr>
        <p:spPr>
          <a:xfrm>
            <a:off x="652957" y="4709162"/>
            <a:ext cx="11042361" cy="951359"/>
          </a:xfrm>
          <a:prstGeom prst="roundRect">
            <a:avLst/>
          </a:prstGeom>
          <a:solidFill>
            <a:srgbClr val="2D425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sym typeface="Arial"/>
              </a:rPr>
              <a:t>Results from ASCENT-04/KEYNOTE-D19 support the use of SG + pembro as a potential new standard of care for patients with previously untreated, PD-L1+, locally advanced unresectable or metastatic TNBC</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7EA6D35F-FB88-A409-E4AF-05626A16CE5D}"/>
              </a:ext>
            </a:extLst>
          </p:cNvPr>
          <p:cNvSpPr txBox="1"/>
          <p:nvPr/>
        </p:nvSpPr>
        <p:spPr>
          <a:xfrm>
            <a:off x="652956" y="5775626"/>
            <a:ext cx="10972800" cy="430887"/>
          </a:xfrm>
          <a:prstGeom prst="rect">
            <a:avLst/>
          </a:prstGeom>
          <a:noFill/>
        </p:spPr>
        <p:txBody>
          <a:bodyPr wrap="square" lIns="0" tIns="0" rIns="0" bIns="0" rtlCol="0" anchor="b">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Data cutoff date: </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March 3, 2025</a:t>
            </a:r>
            <a:endParaRPr kumimoji="0" lang="en-US" sz="700" b="0" i="0" u="none" strike="noStrike" kern="1200" cap="none" spc="0" normalizeH="0" baseline="3000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a</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CPS</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 ≥ 10 per IHC 22C3 assay (</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Dako, Agilent Technologies)</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a:t>
            </a:r>
            <a:r>
              <a:rPr kumimoji="0" lang="en-US" sz="700" b="0" i="0" u="none" strike="noStrike" kern="1200" cap="none" spc="0" normalizeH="0" baseline="3000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ADC, antibody drug conjugate; </a:t>
            </a:r>
            <a:r>
              <a:rPr kumimoji="0" lang="en-US" sz="7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Arial" panose="020B0604020202020204" pitchFamily="34" charset="0"/>
              </a:rPr>
              <a:t>chemo, chemotherapy; CPS, combined positive score; DOR, duration of response; HR, hazard ratio; IHC, immunohistochemistry; mTNBC; metastatic triple-negative breast cancer; ORR, objective response rate; OS, overall survival; PD-L1, programmed cell death ligand 1; pembro, pembrolizumab; PFS, progression-free survival; SG, sacituzumab govitecan; TNBC, triple-negative breast cancer.</a:t>
            </a:r>
            <a:endParaRPr kumimoji="0" lang="en-US" sz="700" b="0" i="0" u="none" strike="sng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A889F9E1-4FD1-DC3A-BF86-23F761AD7A37}"/>
              </a:ext>
            </a:extLst>
          </p:cNvPr>
          <p:cNvSpPr txBox="1"/>
          <p:nvPr/>
        </p:nvSpPr>
        <p:spPr>
          <a:xfrm>
            <a:off x="5320553" y="6468090"/>
            <a:ext cx="6871447"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Tolaney SM et al. ASCO 2025;Abstract LBA109 </a:t>
            </a:r>
          </a:p>
        </p:txBody>
      </p:sp>
    </p:spTree>
    <p:extLst>
      <p:ext uri="{BB962C8B-B14F-4D97-AF65-F5344CB8AC3E}">
        <p14:creationId xmlns:p14="http://schemas.microsoft.com/office/powerpoint/2010/main" val="293489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A5F3-9AD9-AAD1-7FBC-C9EDC8F9AB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0650759-2463-8E86-522B-42AEF236815C}"/>
              </a:ext>
            </a:extLst>
          </p:cNvPr>
          <p:cNvPicPr>
            <a:picLocks noChangeAspect="1"/>
          </p:cNvPicPr>
          <p:nvPr/>
        </p:nvPicPr>
        <p:blipFill>
          <a:blip r:embed="rId3"/>
          <a:stretch>
            <a:fillRect/>
          </a:stretch>
        </p:blipFill>
        <p:spPr>
          <a:xfrm>
            <a:off x="3658926" y="0"/>
            <a:ext cx="5363017" cy="2383565"/>
          </a:xfrm>
          <a:prstGeom prst="rect">
            <a:avLst/>
          </a:prstGeom>
        </p:spPr>
      </p:pic>
      <p:sp>
        <p:nvSpPr>
          <p:cNvPr id="8" name="TextBox 7">
            <a:extLst>
              <a:ext uri="{FF2B5EF4-FFF2-40B4-BE49-F238E27FC236}">
                <a16:creationId xmlns:a16="http://schemas.microsoft.com/office/drawing/2014/main" id="{2508D31D-F016-CC58-842E-D810D5C02953}"/>
              </a:ext>
            </a:extLst>
          </p:cNvPr>
          <p:cNvSpPr txBox="1"/>
          <p:nvPr/>
        </p:nvSpPr>
        <p:spPr>
          <a:xfrm>
            <a:off x="307590" y="2472414"/>
            <a:ext cx="11396041" cy="4288418"/>
          </a:xfrm>
          <a:prstGeom prst="rect">
            <a:avLst/>
          </a:prstGeom>
          <a:solidFill>
            <a:schemeClr val="bg1"/>
          </a:solidFill>
        </p:spPr>
        <p:txBody>
          <a:bodyPr wrap="square" anchor="b">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May 23, 2025</a:t>
            </a:r>
          </a:p>
          <a:p>
            <a:pPr marL="0" marR="0" lvl="0" indent="0" algn="l" defTabSz="457189"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rPr>
              <a:t>ASCENT-03: Sacituzumab Govitecan Demonstrates Highly Statistically Significant &amp; Clinically Meaningful Improvement in Progression Free Survival in Patients With First-line Metastatic Triple-Negative Breast Cancer Who Are Not Candidates for Checkpoint Inhibitors</a:t>
            </a:r>
          </a:p>
          <a:p>
            <a:pPr marL="0" marR="0" lvl="0" indent="0" algn="l" defTabSz="457189" rtl="0" eaLnBrk="1" fontAlgn="auto" latinLnBrk="0" hangingPunct="1">
              <a:lnSpc>
                <a:spcPct val="100000"/>
              </a:lnSpc>
              <a:spcBef>
                <a:spcPts val="0"/>
              </a:spcBef>
              <a:spcAft>
                <a:spcPts val="1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The study met its primary endpoint, demonstrating a highly statistically significant and clinically meaningful improvement in progression-free survival (PFS) compared to chemotherapy in patients with first-line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mTNBC</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who are not candidates for PD-1/PD-L1 inhibitors, meaning they are PD-L1 negative or are ineligible to receive immunotherapy.</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l" defTabSz="457189" rtl="0" eaLnBrk="1" fontAlgn="auto" latinLnBrk="0" hangingPunct="1">
              <a:lnSpc>
                <a:spcPct val="100000"/>
              </a:lnSpc>
              <a:spcBef>
                <a:spcPts val="0"/>
              </a:spcBef>
              <a:spcAft>
                <a:spcPts val="1800"/>
              </a:spcAft>
              <a:buClrTx/>
              <a:buSzTx/>
              <a:buFontTx/>
              <a:buNone/>
              <a:tabLst/>
              <a:defRPr/>
            </a:pPr>
            <a:endParaRPr kumimoji="0" lang="en-US" sz="2667" b="0" i="0" u="none" strike="noStrike" kern="1200" cap="none" spc="0" normalizeH="0" baseline="0" noProof="0" dirty="0">
              <a:ln>
                <a:noFill/>
              </a:ln>
              <a:solidFill>
                <a:srgbClr val="00206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4470063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Shape 791">
          <a:extLst>
            <a:ext uri="{FF2B5EF4-FFF2-40B4-BE49-F238E27FC236}">
              <a16:creationId xmlns:a16="http://schemas.microsoft.com/office/drawing/2014/main" id="{97F1CFC1-1F92-637F-B421-46E3454C4A20}"/>
            </a:ext>
          </a:extLst>
        </p:cNvPr>
        <p:cNvGrpSpPr/>
        <p:nvPr/>
      </p:nvGrpSpPr>
      <p:grpSpPr>
        <a:xfrm>
          <a:off x="0" y="0"/>
          <a:ext cx="0" cy="0"/>
          <a:chOff x="0" y="0"/>
          <a:chExt cx="0" cy="0"/>
        </a:xfrm>
      </p:grpSpPr>
      <p:sp>
        <p:nvSpPr>
          <p:cNvPr id="792" name="Google Shape;792;p18">
            <a:extLst>
              <a:ext uri="{FF2B5EF4-FFF2-40B4-BE49-F238E27FC236}">
                <a16:creationId xmlns:a16="http://schemas.microsoft.com/office/drawing/2014/main" id="{555D8888-55EE-14FC-FADD-079A541EA34C}"/>
              </a:ext>
            </a:extLst>
          </p:cNvPr>
          <p:cNvSpPr txBox="1"/>
          <p:nvPr/>
        </p:nvSpPr>
        <p:spPr>
          <a:xfrm>
            <a:off x="483845" y="159086"/>
            <a:ext cx="11115488" cy="368764"/>
          </a:xfrm>
          <a:prstGeom prst="rect">
            <a:avLst/>
          </a:prstGeom>
          <a:noFill/>
          <a:ln>
            <a:noFill/>
          </a:ln>
        </p:spPr>
        <p:txBody>
          <a:bodyPr spcFirstLastPara="1" wrap="square" lIns="121900" tIns="60951" rIns="121900" bIns="60951" anchor="b" anchorCtr="0">
            <a:noAutofit/>
          </a:bodyPr>
          <a:lstStyle/>
          <a:p>
            <a:pPr marL="0" marR="0" lvl="0" indent="0" algn="l" defTabSz="914377" rtl="0" eaLnBrk="1" fontAlgn="auto" latinLnBrk="0" hangingPunct="1">
              <a:lnSpc>
                <a:spcPct val="80000"/>
              </a:lnSpc>
              <a:spcBef>
                <a:spcPts val="0"/>
              </a:spcBef>
              <a:spcAft>
                <a:spcPts val="0"/>
              </a:spcAft>
              <a:buClr>
                <a:srgbClr val="28457D"/>
              </a:buClr>
              <a:buSzPts val="1467"/>
              <a:buFontTx/>
              <a:buNone/>
              <a:tabLst/>
              <a:defRPr/>
            </a:pPr>
            <a:endParaRPr kumimoji="0" lang="en-US" sz="1467" b="0" i="0" u="none" strike="noStrike" kern="0" cap="none" spc="0" normalizeH="0" baseline="0" noProof="0" dirty="0">
              <a:ln>
                <a:noFill/>
              </a:ln>
              <a:solidFill>
                <a:srgbClr val="28457D"/>
              </a:solidFill>
              <a:effectLst/>
              <a:uLnTx/>
              <a:uFillTx/>
              <a:latin typeface="Arial Black"/>
              <a:ea typeface="Arial Black"/>
              <a:cs typeface="Arial Black"/>
              <a:sym typeface="Arial Black"/>
            </a:endParaRPr>
          </a:p>
        </p:txBody>
      </p:sp>
      <p:sp>
        <p:nvSpPr>
          <p:cNvPr id="843" name="Google Shape;936;p29">
            <a:extLst>
              <a:ext uri="{FF2B5EF4-FFF2-40B4-BE49-F238E27FC236}">
                <a16:creationId xmlns:a16="http://schemas.microsoft.com/office/drawing/2014/main" id="{C14BDE91-5BA5-F19A-F2D7-3F84DC71F305}"/>
              </a:ext>
            </a:extLst>
          </p:cNvPr>
          <p:cNvSpPr/>
          <p:nvPr/>
        </p:nvSpPr>
        <p:spPr>
          <a:xfrm>
            <a:off x="239118" y="6108994"/>
            <a:ext cx="11120780" cy="584775"/>
          </a:xfrm>
          <a:prstGeom prst="rect">
            <a:avLst/>
          </a:prstGeom>
          <a:noFill/>
          <a:ln>
            <a:noFill/>
          </a:ln>
        </p:spPr>
        <p:txBody>
          <a:bodyPr spcFirstLastPara="1" wrap="square" lIns="0" tIns="0" rIns="0" bIns="0" anchor="b" anchorCtr="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30000" noProof="0" dirty="0" err="1">
                <a:ln>
                  <a:noFill/>
                </a:ln>
                <a:solidFill>
                  <a:srgbClr val="54565B"/>
                </a:solidFill>
                <a:effectLst/>
                <a:uLnTx/>
                <a:uFillTx/>
                <a:latin typeface="Arial"/>
                <a:ea typeface="Trebuchet MS"/>
                <a:cs typeface="Trebuchet MS"/>
                <a:sym typeface="Trebuchet MS"/>
              </a:rPr>
              <a:t>a</a:t>
            </a:r>
            <a:r>
              <a:rPr kumimoji="0" lang="en-US" sz="1000" b="0" i="0" u="none" strike="noStrike" kern="0" cap="none" spc="0" normalizeH="0" baseline="0" noProof="0" dirty="0" err="1">
                <a:ln>
                  <a:noFill/>
                </a:ln>
                <a:solidFill>
                  <a:srgbClr val="54565B"/>
                </a:solidFill>
                <a:effectLst/>
                <a:uLnTx/>
                <a:uFillTx/>
                <a:latin typeface="Arial"/>
                <a:ea typeface="Trebuchet MS"/>
                <a:cs typeface="Trebuchet MS"/>
                <a:sym typeface="Trebuchet MS"/>
              </a:rPr>
              <a:t>Secondary</a:t>
            </a:r>
            <a:r>
              <a:rPr kumimoji="0" lang="en-US" sz="1000" b="0" i="0" u="none" strike="noStrike" kern="0" cap="none" spc="0" normalizeH="0" baseline="0" noProof="0" dirty="0">
                <a:ln>
                  <a:noFill/>
                </a:ln>
                <a:solidFill>
                  <a:srgbClr val="54565B"/>
                </a:solidFill>
                <a:effectLst/>
                <a:uLnTx/>
                <a:uFillTx/>
                <a:latin typeface="Arial"/>
                <a:ea typeface="Trebuchet MS"/>
                <a:cs typeface="Trebuchet MS"/>
                <a:sym typeface="Trebuchet MS"/>
              </a:rPr>
              <a:t> endpoints not exhaustive.</a:t>
            </a:r>
            <a:br>
              <a:rPr kumimoji="0" lang="en-US" sz="1000" b="0" i="0" u="none" strike="noStrike" kern="0" cap="none" spc="0" normalizeH="0" baseline="0" noProof="0" dirty="0">
                <a:ln>
                  <a:noFill/>
                </a:ln>
                <a:solidFill>
                  <a:srgbClr val="54565B"/>
                </a:solidFill>
                <a:effectLst/>
                <a:uLnTx/>
                <a:uFillTx/>
                <a:latin typeface="Arial"/>
                <a:ea typeface="Trebuchet MS"/>
                <a:cs typeface="Trebuchet MS"/>
                <a:sym typeface="Trebuchet MS"/>
              </a:rPr>
            </a:b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1L, first line; BICR, blinded independent central review; carbo, carboplatin; chemo, chemotherapy; CPS, combined positive score; Dato-DXd, datopotamab deruxtecan; DFI, disease-free interval; </a:t>
            </a:r>
            <a:r>
              <a:rPr kumimoji="0" lang="en-US" sz="700" b="0" i="0" u="none" strike="noStrike" kern="0" cap="none" spc="0" normalizeH="0" baseline="0" noProof="0" dirty="0" err="1">
                <a:ln>
                  <a:noFill/>
                </a:ln>
                <a:solidFill>
                  <a:srgbClr val="54565B"/>
                </a:solidFill>
                <a:effectLst/>
                <a:uLnTx/>
                <a:uFillTx/>
                <a:latin typeface="Arial"/>
                <a:ea typeface="Trebuchet MS"/>
                <a:cs typeface="Trebuchet MS"/>
                <a:sym typeface="Trebuchet MS"/>
              </a:rPr>
              <a:t>eBC</a:t>
            </a: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 early-stage breast cancer; gem, gemcitabine; </a:t>
            </a: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nab-</a:t>
            </a:r>
            <a:r>
              <a:rPr kumimoji="0" lang="en-US" sz="700" b="0" i="0" u="none" strike="noStrike" kern="0" cap="none" spc="0" normalizeH="0" baseline="0" noProof="0" dirty="0" err="1">
                <a:ln>
                  <a:noFill/>
                </a:ln>
                <a:solidFill>
                  <a:srgbClr val="54565B"/>
                </a:solidFill>
                <a:effectLst/>
                <a:uLnTx/>
                <a:uFillTx/>
                <a:latin typeface="Arial"/>
                <a:ea typeface="Trebuchet MS"/>
                <a:cs typeface="Trebuchet MS"/>
                <a:sym typeface="Trebuchet MS"/>
              </a:rPr>
              <a:t>pac</a:t>
            </a: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 nab-paclitaxel; ORR, objective response rate; OS, overall survival; </a:t>
            </a:r>
            <a:r>
              <a:rPr kumimoji="0" lang="en-US" sz="700" b="0" i="0" u="none" strike="noStrike" kern="0" cap="none" spc="0" normalizeH="0" baseline="0" noProof="0" dirty="0" err="1">
                <a:ln>
                  <a:noFill/>
                </a:ln>
                <a:solidFill>
                  <a:srgbClr val="54565B"/>
                </a:solidFill>
                <a:effectLst/>
                <a:uLnTx/>
                <a:uFillTx/>
                <a:latin typeface="Arial"/>
                <a:ea typeface="Trebuchet MS"/>
                <a:cs typeface="Trebuchet MS"/>
                <a:sym typeface="Trebuchet MS"/>
              </a:rPr>
              <a:t>pac</a:t>
            </a: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 paclitaxel; PD-1, programmed death protein 1; PD-L1, programmed death ligand 1; PD-L1</a:t>
            </a:r>
            <a:r>
              <a:rPr kumimoji="0" lang="en-US" sz="700" b="0" i="0" u="none" strike="noStrike" kern="0" cap="none" spc="0" normalizeH="0" baseline="0" noProof="0" dirty="0">
                <a:ln>
                  <a:noFill/>
                </a:ln>
                <a:solidFill>
                  <a:srgbClr val="54565B"/>
                </a:solidFill>
                <a:effectLst/>
                <a:uLnTx/>
                <a:uFillTx/>
                <a:latin typeface="Arial"/>
                <a:ea typeface="MS PGothic" panose="020B0600070205080204" pitchFamily="34" charset="-128"/>
                <a:cs typeface="+mn-cs"/>
                <a:sym typeface="Arial"/>
              </a:rPr>
              <a:t>−</a:t>
            </a:r>
            <a:r>
              <a:rPr kumimoji="0" lang="en-US" sz="700" b="0" i="0" u="none" strike="noStrike" kern="0" cap="none" spc="0" normalizeH="0" baseline="0" noProof="0" dirty="0">
                <a:ln>
                  <a:noFill/>
                </a:ln>
                <a:solidFill>
                  <a:srgbClr val="54565B"/>
                </a:solidFill>
                <a:effectLst/>
                <a:uLnTx/>
                <a:uFillTx/>
                <a:latin typeface="Arial"/>
                <a:ea typeface="Trebuchet MS"/>
                <a:cs typeface="Trebuchet MS"/>
                <a:sym typeface="Trebuchet MS"/>
              </a:rPr>
              <a:t>, programmed death ligand 1-negative; PD-L1+, programmed death ligand 1-positive; PFS, progression-free survival; PROs, patient-reported outcomes; R, randomization; TNBC, metastatic triple-negative breast cancer; TPC, treatment of physician’s choice; Tx, therapy. </a:t>
            </a: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1. Dent RA, et al. </a:t>
            </a:r>
            <a:r>
              <a:rPr kumimoji="0" lang="en-US" sz="700" b="0" i="1"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Future Oncol</a:t>
            </a:r>
            <a:r>
              <a:rPr kumimoji="0" lang="en-US" sz="7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 2023;19(35):2349–2359; 2. </a:t>
            </a:r>
            <a:r>
              <a:rPr kumimoji="0" lang="en-US" sz="7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hlinkClick r:id="rId3"/>
              </a:rPr>
              <a:t>https://clinicaltrials.gov/study/NCT05374512</a:t>
            </a:r>
            <a:r>
              <a:rPr kumimoji="0" lang="en-US" sz="7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 3. Schmid P, et al. </a:t>
            </a:r>
            <a:r>
              <a:rPr kumimoji="0" lang="en-US" sz="700" b="0" i="1"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Ther Adv Med Oncol</a:t>
            </a:r>
            <a:r>
              <a:rPr kumimoji="0" lang="en-US" sz="7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rPr>
              <a:t>. 2025;17:17588359251327992. </a:t>
            </a:r>
          </a:p>
        </p:txBody>
      </p:sp>
      <p:grpSp>
        <p:nvGrpSpPr>
          <p:cNvPr id="799" name="Group 798">
            <a:extLst>
              <a:ext uri="{FF2B5EF4-FFF2-40B4-BE49-F238E27FC236}">
                <a16:creationId xmlns:a16="http://schemas.microsoft.com/office/drawing/2014/main" id="{4EEA0D1C-939A-9969-E251-E54C04A2AF70}"/>
              </a:ext>
            </a:extLst>
          </p:cNvPr>
          <p:cNvGrpSpPr/>
          <p:nvPr/>
        </p:nvGrpSpPr>
        <p:grpSpPr>
          <a:xfrm>
            <a:off x="76671" y="1162067"/>
            <a:ext cx="6058037" cy="4809531"/>
            <a:chOff x="76670" y="1299952"/>
            <a:chExt cx="6058037" cy="4809531"/>
          </a:xfrm>
        </p:grpSpPr>
        <p:sp>
          <p:nvSpPr>
            <p:cNvPr id="11" name="Round Same Side Corner Rectangle 78">
              <a:extLst>
                <a:ext uri="{FF2B5EF4-FFF2-40B4-BE49-F238E27FC236}">
                  <a16:creationId xmlns:a16="http://schemas.microsoft.com/office/drawing/2014/main" id="{43083234-3DB0-9506-5D78-9A24E3DA49AB}"/>
                </a:ext>
              </a:extLst>
            </p:cNvPr>
            <p:cNvSpPr>
              <a:spLocks/>
            </p:cNvSpPr>
            <p:nvPr/>
          </p:nvSpPr>
          <p:spPr>
            <a:xfrm rot="16200000">
              <a:off x="-191741" y="2059437"/>
              <a:ext cx="1683700" cy="1042905"/>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Patient Population</a:t>
              </a:r>
            </a:p>
          </p:txBody>
        </p:sp>
        <p:sp>
          <p:nvSpPr>
            <p:cNvPr id="12" name="Round Same Side Corner Rectangle 78">
              <a:extLst>
                <a:ext uri="{FF2B5EF4-FFF2-40B4-BE49-F238E27FC236}">
                  <a16:creationId xmlns:a16="http://schemas.microsoft.com/office/drawing/2014/main" id="{BE0719EB-EEAE-9C68-962E-6F70F96E0C4B}"/>
                </a:ext>
              </a:extLst>
            </p:cNvPr>
            <p:cNvSpPr>
              <a:spLocks/>
            </p:cNvSpPr>
            <p:nvPr/>
          </p:nvSpPr>
          <p:spPr>
            <a:xfrm rot="16200000">
              <a:off x="-364014" y="3957180"/>
              <a:ext cx="2028244" cy="1042905"/>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Study Design</a:t>
              </a:r>
            </a:p>
          </p:txBody>
        </p:sp>
        <p:sp>
          <p:nvSpPr>
            <p:cNvPr id="13" name="Round Same Side Corner Rectangle 78">
              <a:extLst>
                <a:ext uri="{FF2B5EF4-FFF2-40B4-BE49-F238E27FC236}">
                  <a16:creationId xmlns:a16="http://schemas.microsoft.com/office/drawing/2014/main" id="{A1212906-18FA-4054-3364-0870B41D0040}"/>
                </a:ext>
              </a:extLst>
            </p:cNvPr>
            <p:cNvSpPr>
              <a:spLocks/>
            </p:cNvSpPr>
            <p:nvPr/>
          </p:nvSpPr>
          <p:spPr>
            <a:xfrm rot="16200000">
              <a:off x="421493" y="5289751"/>
              <a:ext cx="510536" cy="1042905"/>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Key Endpoints</a:t>
              </a:r>
              <a:r>
                <a:rPr kumimoji="0" lang="en-US" sz="1300" b="1" i="0" u="none" strike="noStrike" kern="1200" cap="none" spc="0" normalizeH="0" baseline="30000" noProof="0" dirty="0">
                  <a:ln>
                    <a:noFill/>
                  </a:ln>
                  <a:solidFill>
                    <a:srgbClr val="FFFFFF"/>
                  </a:solidFill>
                  <a:effectLst/>
                  <a:uLnTx/>
                  <a:uFillTx/>
                  <a:latin typeface="Arial"/>
                  <a:ea typeface="MS PGothic" panose="020B0600070205080204" pitchFamily="34" charset="-128"/>
                  <a:cs typeface="Arial"/>
                  <a:sym typeface="Arial"/>
                </a:rPr>
                <a:t>a</a:t>
              </a:r>
            </a:p>
          </p:txBody>
        </p:sp>
        <p:sp>
          <p:nvSpPr>
            <p:cNvPr id="15" name="Rounded Rectangle 14">
              <a:extLst>
                <a:ext uri="{FF2B5EF4-FFF2-40B4-BE49-F238E27FC236}">
                  <a16:creationId xmlns:a16="http://schemas.microsoft.com/office/drawing/2014/main" id="{724863FB-64FF-F4B1-2109-E84F51AA4F2E}"/>
                </a:ext>
              </a:extLst>
            </p:cNvPr>
            <p:cNvSpPr/>
            <p:nvPr/>
          </p:nvSpPr>
          <p:spPr>
            <a:xfrm>
              <a:off x="1265231" y="1710162"/>
              <a:ext cx="4869476" cy="4338054"/>
            </a:xfrm>
            <a:prstGeom prst="roundRect">
              <a:avLst>
                <a:gd name="adj" fmla="val 34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7" name="Round Same Side Corner Rectangle 78">
              <a:extLst>
                <a:ext uri="{FF2B5EF4-FFF2-40B4-BE49-F238E27FC236}">
                  <a16:creationId xmlns:a16="http://schemas.microsoft.com/office/drawing/2014/main" id="{A19D3C72-9417-9C28-7370-F04B2737F862}"/>
                </a:ext>
              </a:extLst>
            </p:cNvPr>
            <p:cNvSpPr>
              <a:spLocks/>
            </p:cNvSpPr>
            <p:nvPr/>
          </p:nvSpPr>
          <p:spPr>
            <a:xfrm>
              <a:off x="128655" y="1339519"/>
              <a:ext cx="5886497" cy="368764"/>
            </a:xfrm>
            <a:prstGeom prst="round2SameRect">
              <a:avLst>
                <a:gd name="adj1" fmla="val 14899"/>
                <a:gd name="adj2" fmla="val 0"/>
              </a:avLst>
            </a:prstGeom>
            <a:solidFill>
              <a:srgbClr val="ECF294"/>
            </a:solidFill>
          </p:spPr>
          <p:txBody>
            <a:bodyPr lIns="91440" tIns="46800" rIns="9144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3661"/>
                  </a:solidFill>
                  <a:effectLst/>
                  <a:uLnTx/>
                  <a:uFillTx/>
                  <a:latin typeface="Arial"/>
                  <a:ea typeface="MS PGothic" panose="020B0600070205080204" pitchFamily="34" charset="-128"/>
                  <a:cs typeface="Arial"/>
                  <a:sym typeface="Arial"/>
                </a:rPr>
                <a:t>TROPION-Breast02</a:t>
              </a:r>
              <a:r>
                <a:rPr kumimoji="0" lang="en-US" sz="1400" b="1" i="0" u="none" strike="noStrike" kern="1200" cap="none" spc="0" normalizeH="0" baseline="30000" noProof="0" dirty="0">
                  <a:ln>
                    <a:noFill/>
                  </a:ln>
                  <a:solidFill>
                    <a:srgbClr val="203661"/>
                  </a:solidFill>
                  <a:effectLst/>
                  <a:uLnTx/>
                  <a:uFillTx/>
                  <a:latin typeface="Arial"/>
                  <a:ea typeface="MS PGothic" panose="020B0600070205080204" pitchFamily="34" charset="-128"/>
                  <a:cs typeface="Arial"/>
                  <a:sym typeface="Arial"/>
                </a:rPr>
                <a:t>1,2</a:t>
              </a:r>
              <a:endParaRPr kumimoji="0" lang="en-US" sz="1400" b="1" i="0" u="none" strike="noStrike" kern="1200" cap="none" spc="0" normalizeH="0" baseline="0" noProof="0" dirty="0">
                <a:ln>
                  <a:noFill/>
                </a:ln>
                <a:solidFill>
                  <a:srgbClr val="203661"/>
                </a:solidFill>
                <a:effectLst/>
                <a:uLnTx/>
                <a:uFillTx/>
                <a:latin typeface="Arial"/>
                <a:ea typeface="MS PGothic" panose="020B0600070205080204" pitchFamily="34" charset="-128"/>
                <a:cs typeface="Arial"/>
                <a:sym typeface="Arial"/>
              </a:endParaRPr>
            </a:p>
          </p:txBody>
        </p:sp>
        <p:sp>
          <p:nvSpPr>
            <p:cNvPr id="21" name="Rounded Rectangle 20">
              <a:extLst>
                <a:ext uri="{FF2B5EF4-FFF2-40B4-BE49-F238E27FC236}">
                  <a16:creationId xmlns:a16="http://schemas.microsoft.com/office/drawing/2014/main" id="{B685A47C-3CEE-B928-7819-A69D5B477D01}"/>
                </a:ext>
              </a:extLst>
            </p:cNvPr>
            <p:cNvSpPr/>
            <p:nvPr/>
          </p:nvSpPr>
          <p:spPr>
            <a:xfrm>
              <a:off x="1368073" y="1739040"/>
              <a:ext cx="4647083" cy="1683701"/>
            </a:xfrm>
            <a:prstGeom prst="roundRect">
              <a:avLst>
                <a:gd name="adj" fmla="val 12973"/>
              </a:avLst>
            </a:prstGeom>
            <a:solidFill>
              <a:schemeClr val="bg1"/>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Untreated, inoperable/locally advanced or metastatic TNBC</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PD-L1− (CPS</a:t>
              </a: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 &lt;10) </a:t>
              </a:r>
              <a:r>
                <a:rPr kumimoji="0" lang="en-US" sz="1200" b="1" i="0" u="sng" strike="noStrike" kern="1200" cap="none" spc="0" normalizeH="0" baseline="0" noProof="0" dirty="0">
                  <a:ln>
                    <a:noFill/>
                  </a:ln>
                  <a:solidFill>
                    <a:srgbClr val="203661"/>
                  </a:solidFill>
                  <a:effectLst/>
                  <a:uLnTx/>
                  <a:uFillTx/>
                  <a:latin typeface="Arial"/>
                  <a:ea typeface="+mn-ea"/>
                  <a:cs typeface="+mn-cs"/>
                  <a:sym typeface="Arial"/>
                </a:rPr>
                <a:t>OR </a:t>
              </a: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PD-L1+ </a:t>
              </a: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(CPS</a:t>
              </a: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 ≥10)</a:t>
              </a: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 </a:t>
              </a: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if treated with an anti-PD-(L)1 agent for </a:t>
              </a:r>
              <a:r>
                <a:rPr kumimoji="0" lang="en-US" sz="1200" b="0" i="0" u="none" strike="noStrike" kern="0" cap="none" spc="0" normalizeH="0" baseline="0" noProof="0" dirty="0" err="1">
                  <a:ln>
                    <a:noFill/>
                  </a:ln>
                  <a:solidFill>
                    <a:srgbClr val="203661"/>
                  </a:solidFill>
                  <a:effectLst/>
                  <a:uLnTx/>
                  <a:uFillTx/>
                  <a:latin typeface="Arial"/>
                  <a:ea typeface="+mn-ea"/>
                  <a:cs typeface="+mn-cs"/>
                  <a:sym typeface="Arial"/>
                </a:rPr>
                <a:t>eBC</a:t>
              </a: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 or if they cannot be treated with an anti-PD-(L)1 agent due to a comorbidity, or if no regulatory access to an anti-PD-(L)1 agent </a:t>
              </a:r>
              <a:endParaRPr kumimoji="0" lang="en-US" sz="1200" b="1" i="0" u="none" strike="noStrike" kern="1200" cap="none" spc="0" normalizeH="0" baseline="0" noProof="0" dirty="0">
                <a:ln>
                  <a:noFill/>
                </a:ln>
                <a:solidFill>
                  <a:srgbClr val="203661"/>
                </a:solidFill>
                <a:effectLst/>
                <a:uLnTx/>
                <a:uFillTx/>
                <a:latin typeface="Arial"/>
                <a:ea typeface="+mn-ea"/>
                <a:cs typeface="+mn-cs"/>
                <a:sym typeface="Arial"/>
              </a:endParaRP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No minimum DFI since completion of Tx in curative setting </a:t>
              </a:r>
              <a:r>
                <a:rPr kumimoji="0" lang="en-US" sz="1200" b="0" i="0" u="none" strike="noStrike" kern="1200" cap="none" spc="0" normalizeH="0" baseline="0" noProof="0" dirty="0">
                  <a:ln>
                    <a:noFill/>
                  </a:ln>
                  <a:solidFill>
                    <a:srgbClr val="203661"/>
                  </a:solidFill>
                  <a:effectLst/>
                  <a:uLnTx/>
                  <a:uFillTx/>
                  <a:latin typeface="Arial"/>
                  <a:ea typeface="+mn-ea"/>
                  <a:cs typeface="+mn-cs"/>
                  <a:sym typeface="Arial"/>
                </a:rPr>
                <a:t>(DFI ≤12 months capped at 20%)</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03661"/>
                  </a:solidFill>
                  <a:effectLst/>
                  <a:uLnTx/>
                  <a:uFillTx/>
                  <a:latin typeface="Arial"/>
                  <a:ea typeface="+mn-ea"/>
                  <a:cs typeface="+mn-cs"/>
                  <a:sym typeface="Arial"/>
                </a:rPr>
                <a:t>History of ILD/pneumonitis and clinically significant corneal disease excluded</a:t>
              </a:r>
            </a:p>
          </p:txBody>
        </p:sp>
        <p:sp>
          <p:nvSpPr>
            <p:cNvPr id="22" name="Rounded Rectangle 21">
              <a:extLst>
                <a:ext uri="{FF2B5EF4-FFF2-40B4-BE49-F238E27FC236}">
                  <a16:creationId xmlns:a16="http://schemas.microsoft.com/office/drawing/2014/main" id="{C88FA47D-3521-6B91-2E06-976260467211}"/>
                </a:ext>
              </a:extLst>
            </p:cNvPr>
            <p:cNvSpPr/>
            <p:nvPr/>
          </p:nvSpPr>
          <p:spPr>
            <a:xfrm>
              <a:off x="1368072" y="3464512"/>
              <a:ext cx="4647084" cy="2018405"/>
            </a:xfrm>
            <a:prstGeom prst="roundRect">
              <a:avLst>
                <a:gd name="adj" fmla="val 7221"/>
              </a:avLst>
            </a:prstGeom>
            <a:solidFill>
              <a:schemeClr val="accent3">
                <a:lumMod val="20000"/>
                <a:lumOff val="80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3" name="Rounded Rectangle 22">
              <a:extLst>
                <a:ext uri="{FF2B5EF4-FFF2-40B4-BE49-F238E27FC236}">
                  <a16:creationId xmlns:a16="http://schemas.microsoft.com/office/drawing/2014/main" id="{241D5951-9D02-9409-CBC4-47906F4CB54B}"/>
                </a:ext>
              </a:extLst>
            </p:cNvPr>
            <p:cNvSpPr/>
            <p:nvPr/>
          </p:nvSpPr>
          <p:spPr>
            <a:xfrm>
              <a:off x="1368069" y="5555937"/>
              <a:ext cx="4647083" cy="510537"/>
            </a:xfrm>
            <a:prstGeom prst="roundRect">
              <a:avLst>
                <a:gd name="adj" fmla="val 12973"/>
              </a:avLst>
            </a:prstGeom>
            <a:solidFill>
              <a:schemeClr val="bg1"/>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Primary: PFS by BICR, OS</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Secondary: ORR, DOR, PFS (investigator), safety, PROs</a:t>
              </a:r>
            </a:p>
          </p:txBody>
        </p:sp>
        <p:grpSp>
          <p:nvGrpSpPr>
            <p:cNvPr id="27" name="Group 26">
              <a:extLst>
                <a:ext uri="{FF2B5EF4-FFF2-40B4-BE49-F238E27FC236}">
                  <a16:creationId xmlns:a16="http://schemas.microsoft.com/office/drawing/2014/main" id="{73501029-0B9A-B7DE-D36D-783650729338}"/>
                </a:ext>
              </a:extLst>
            </p:cNvPr>
            <p:cNvGrpSpPr/>
            <p:nvPr/>
          </p:nvGrpSpPr>
          <p:grpSpPr>
            <a:xfrm>
              <a:off x="1421336" y="3892026"/>
              <a:ext cx="1067335" cy="531145"/>
              <a:chOff x="4771430" y="3618309"/>
              <a:chExt cx="1195895" cy="979549"/>
            </a:xfrm>
          </p:grpSpPr>
          <p:cxnSp>
            <p:nvCxnSpPr>
              <p:cNvPr id="28" name="Elbow Connector 27">
                <a:extLst>
                  <a:ext uri="{FF2B5EF4-FFF2-40B4-BE49-F238E27FC236}">
                    <a16:creationId xmlns:a16="http://schemas.microsoft.com/office/drawing/2014/main" id="{9C3A5B9B-C742-222B-73E7-C389B7A34387}"/>
                  </a:ext>
                </a:extLst>
              </p:cNvPr>
              <p:cNvCxnSpPr>
                <a:cxnSpLocks/>
                <a:endCxn id="31" idx="2"/>
              </p:cNvCxnSpPr>
              <p:nvPr/>
            </p:nvCxnSpPr>
            <p:spPr>
              <a:xfrm flipV="1">
                <a:off x="4771430" y="3618309"/>
                <a:ext cx="1195895" cy="497042"/>
              </a:xfrm>
              <a:prstGeom prst="bentConnector3">
                <a:avLst>
                  <a:gd name="adj1" fmla="val 74121"/>
                </a:avLst>
              </a:prstGeom>
              <a:ln w="222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Elbow Connector 28">
                <a:extLst>
                  <a:ext uri="{FF2B5EF4-FFF2-40B4-BE49-F238E27FC236}">
                    <a16:creationId xmlns:a16="http://schemas.microsoft.com/office/drawing/2014/main" id="{46B6BD0A-8806-F5E3-9BA3-D64480477C85}"/>
                  </a:ext>
                </a:extLst>
              </p:cNvPr>
              <p:cNvCxnSpPr>
                <a:cxnSpLocks/>
                <a:endCxn id="32" idx="2"/>
              </p:cNvCxnSpPr>
              <p:nvPr/>
            </p:nvCxnSpPr>
            <p:spPr>
              <a:xfrm>
                <a:off x="4771432" y="4118816"/>
                <a:ext cx="1195893" cy="479042"/>
              </a:xfrm>
              <a:prstGeom prst="bentConnector3">
                <a:avLst>
                  <a:gd name="adj1" fmla="val 73988"/>
                </a:avLst>
              </a:prstGeom>
              <a:ln w="222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0" name="TextBox 29">
              <a:extLst>
                <a:ext uri="{FF2B5EF4-FFF2-40B4-BE49-F238E27FC236}">
                  <a16:creationId xmlns:a16="http://schemas.microsoft.com/office/drawing/2014/main" id="{4A2879E1-BAD4-7B1F-FAD8-2349A0468171}"/>
                </a:ext>
              </a:extLst>
            </p:cNvPr>
            <p:cNvSpPr txBox="1"/>
            <p:nvPr/>
          </p:nvSpPr>
          <p:spPr>
            <a:xfrm>
              <a:off x="1511667" y="4169376"/>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N=644</a:t>
              </a:r>
            </a:p>
          </p:txBody>
        </p:sp>
        <p:sp>
          <p:nvSpPr>
            <p:cNvPr id="31" name="Round Same Side Corner Rectangle 78">
              <a:extLst>
                <a:ext uri="{FF2B5EF4-FFF2-40B4-BE49-F238E27FC236}">
                  <a16:creationId xmlns:a16="http://schemas.microsoft.com/office/drawing/2014/main" id="{83A010ED-E375-4450-340D-14F066027B00}"/>
                </a:ext>
              </a:extLst>
            </p:cNvPr>
            <p:cNvSpPr>
              <a:spLocks/>
            </p:cNvSpPr>
            <p:nvPr/>
          </p:nvSpPr>
          <p:spPr>
            <a:xfrm>
              <a:off x="2435402" y="3548137"/>
              <a:ext cx="3442270" cy="439200"/>
            </a:xfrm>
            <a:prstGeom prst="round2SameRect">
              <a:avLst>
                <a:gd name="adj1" fmla="val 50000"/>
                <a:gd name="adj2" fmla="val 50000"/>
              </a:avLst>
            </a:prstGeom>
            <a:solidFill>
              <a:schemeClr val="accent3"/>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Dato-DXd monotherapy</a:t>
              </a:r>
            </a:p>
          </p:txBody>
        </p:sp>
        <p:sp>
          <p:nvSpPr>
            <p:cNvPr id="32" name="Round Same Side Corner Rectangle 78">
              <a:extLst>
                <a:ext uri="{FF2B5EF4-FFF2-40B4-BE49-F238E27FC236}">
                  <a16:creationId xmlns:a16="http://schemas.microsoft.com/office/drawing/2014/main" id="{3A3682D9-09DE-1A13-8F3F-5EF1FA9B548B}"/>
                </a:ext>
              </a:extLst>
            </p:cNvPr>
            <p:cNvSpPr>
              <a:spLocks/>
            </p:cNvSpPr>
            <p:nvPr/>
          </p:nvSpPr>
          <p:spPr>
            <a:xfrm>
              <a:off x="2435402" y="4079281"/>
              <a:ext cx="3442270" cy="439200"/>
            </a:xfrm>
            <a:prstGeom prst="round2SameRect">
              <a:avLst>
                <a:gd name="adj1" fmla="val 50000"/>
                <a:gd name="adj2" fmla="val 50000"/>
              </a:avLst>
            </a:prstGeom>
            <a:solidFill>
              <a:schemeClr val="tx1">
                <a:lumMod val="60000"/>
                <a:lumOff val="40000"/>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TPC chemo</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a:t>
              </a:r>
              <a:r>
                <a:rPr kumimoji="0" lang="en-US" sz="1000" b="1" i="1"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pac</a:t>
              </a: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 nab-</a:t>
              </a:r>
              <a:r>
                <a:rPr kumimoji="0" lang="en-US" sz="1000" b="1" i="1"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pac</a:t>
              </a: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 capecitabine, carboplatin, </a:t>
              </a:r>
              <a:r>
                <a:rPr kumimoji="0" lang="en-US" sz="1000" b="1" i="1"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eribulin</a:t>
              </a: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a:t>
              </a:r>
              <a:endParaRPr kumimoji="0" lang="en-US" sz="9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endParaRPr>
            </a:p>
          </p:txBody>
        </p:sp>
        <p:sp>
          <p:nvSpPr>
            <p:cNvPr id="33" name="TextBox 32">
              <a:extLst>
                <a:ext uri="{FF2B5EF4-FFF2-40B4-BE49-F238E27FC236}">
                  <a16:creationId xmlns:a16="http://schemas.microsoft.com/office/drawing/2014/main" id="{635CF22F-D1C8-177B-2FDC-AFFD8EFEE8AD}"/>
                </a:ext>
              </a:extLst>
            </p:cNvPr>
            <p:cNvSpPr txBox="1"/>
            <p:nvPr/>
          </p:nvSpPr>
          <p:spPr>
            <a:xfrm>
              <a:off x="1623529" y="3707711"/>
              <a:ext cx="397866" cy="46166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1:1</a:t>
              </a:r>
            </a:p>
          </p:txBody>
        </p:sp>
        <p:sp>
          <p:nvSpPr>
            <p:cNvPr id="5" name="TextBox 4">
              <a:extLst>
                <a:ext uri="{FF2B5EF4-FFF2-40B4-BE49-F238E27FC236}">
                  <a16:creationId xmlns:a16="http://schemas.microsoft.com/office/drawing/2014/main" id="{46D02DB4-7C3C-045C-26BC-B3232055422D}"/>
                </a:ext>
              </a:extLst>
            </p:cNvPr>
            <p:cNvSpPr txBox="1"/>
            <p:nvPr/>
          </p:nvSpPr>
          <p:spPr>
            <a:xfrm>
              <a:off x="1459986" y="4571678"/>
              <a:ext cx="4410446" cy="907941"/>
            </a:xfrm>
            <a:prstGeom prst="rect">
              <a:avLst/>
            </a:prstGeom>
            <a:noFill/>
          </p:spPr>
          <p:txBody>
            <a:bodyPr wrap="square">
              <a:spAutoFit/>
            </a:bodyPr>
            <a:lstStyle/>
            <a:p>
              <a:pPr marL="0" marR="0" lvl="0" indent="0" algn="l" defTabSz="914377" rtl="0" eaLnBrk="1" fontAlgn="auto" latinLnBrk="0" hangingPunct="1">
                <a:lnSpc>
                  <a:spcPct val="100000"/>
                </a:lnSpc>
                <a:spcBef>
                  <a:spcPts val="200"/>
                </a:spcBef>
                <a:spcAft>
                  <a:spcPts val="0"/>
                </a:spcAft>
                <a:buClr>
                  <a:srgbClr val="000000"/>
                </a:buClr>
                <a:buSzTx/>
                <a:buFontTx/>
                <a:buNone/>
                <a:tabLst/>
                <a:defRPr/>
              </a:pPr>
              <a:r>
                <a:rPr kumimoji="0" lang="en-US" sz="1200" b="1"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Stratification</a:t>
              </a:r>
              <a:r>
                <a:rPr kumimoji="0" lang="en-US" sz="1200" b="1"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sym typeface="Arial"/>
                </a:rPr>
                <a:t> </a:t>
              </a:r>
              <a:r>
                <a:rPr kumimoji="0" lang="en-US" sz="1200" b="1"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Factors</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Geographic region </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PD-L1 status </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De novo vs prior DFI ≤12 months vs prior DFI &gt;12 months</a:t>
              </a:r>
            </a:p>
          </p:txBody>
        </p:sp>
        <p:sp>
          <p:nvSpPr>
            <p:cNvPr id="41" name="Rectangle 40">
              <a:extLst>
                <a:ext uri="{FF2B5EF4-FFF2-40B4-BE49-F238E27FC236}">
                  <a16:creationId xmlns:a16="http://schemas.microsoft.com/office/drawing/2014/main" id="{3EAC00A4-AC42-A0A1-C3E5-8929A077578D}"/>
                </a:ext>
              </a:extLst>
            </p:cNvPr>
            <p:cNvSpPr/>
            <p:nvPr/>
          </p:nvSpPr>
          <p:spPr>
            <a:xfrm>
              <a:off x="76670" y="1299952"/>
              <a:ext cx="6028065" cy="4809531"/>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nvGrpSpPr>
          <p:cNvPr id="798" name="Group 797">
            <a:extLst>
              <a:ext uri="{FF2B5EF4-FFF2-40B4-BE49-F238E27FC236}">
                <a16:creationId xmlns:a16="http://schemas.microsoft.com/office/drawing/2014/main" id="{68A2DC9B-5C0F-E8F6-328F-CCC5A276235D}"/>
              </a:ext>
            </a:extLst>
          </p:cNvPr>
          <p:cNvGrpSpPr/>
          <p:nvPr/>
        </p:nvGrpSpPr>
        <p:grpSpPr>
          <a:xfrm>
            <a:off x="6199775" y="1203774"/>
            <a:ext cx="5961175" cy="4733167"/>
            <a:chOff x="6199775" y="1341660"/>
            <a:chExt cx="5961174" cy="4733166"/>
          </a:xfrm>
        </p:grpSpPr>
        <p:sp>
          <p:nvSpPr>
            <p:cNvPr id="3" name="Round Same Side Corner Rectangle 78">
              <a:extLst>
                <a:ext uri="{FF2B5EF4-FFF2-40B4-BE49-F238E27FC236}">
                  <a16:creationId xmlns:a16="http://schemas.microsoft.com/office/drawing/2014/main" id="{F5CC9C69-42C3-1741-CA1A-D7328C024168}"/>
                </a:ext>
              </a:extLst>
            </p:cNvPr>
            <p:cNvSpPr>
              <a:spLocks/>
            </p:cNvSpPr>
            <p:nvPr/>
          </p:nvSpPr>
          <p:spPr>
            <a:xfrm rot="16200000">
              <a:off x="6031735" y="1922872"/>
              <a:ext cx="1394778" cy="1027114"/>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Patient Population</a:t>
              </a:r>
            </a:p>
          </p:txBody>
        </p:sp>
        <p:sp>
          <p:nvSpPr>
            <p:cNvPr id="6" name="Round Same Side Corner Rectangle 78">
              <a:extLst>
                <a:ext uri="{FF2B5EF4-FFF2-40B4-BE49-F238E27FC236}">
                  <a16:creationId xmlns:a16="http://schemas.microsoft.com/office/drawing/2014/main" id="{873913B2-944E-271D-8AFF-BFF3A8172AE3}"/>
                </a:ext>
              </a:extLst>
            </p:cNvPr>
            <p:cNvSpPr>
              <a:spLocks/>
            </p:cNvSpPr>
            <p:nvPr/>
          </p:nvSpPr>
          <p:spPr>
            <a:xfrm rot="16200000">
              <a:off x="5576181" y="3826176"/>
              <a:ext cx="2290093" cy="1042905"/>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Study Design</a:t>
              </a:r>
            </a:p>
          </p:txBody>
        </p:sp>
        <p:sp>
          <p:nvSpPr>
            <p:cNvPr id="8" name="Round Same Side Corner Rectangle 78">
              <a:extLst>
                <a:ext uri="{FF2B5EF4-FFF2-40B4-BE49-F238E27FC236}">
                  <a16:creationId xmlns:a16="http://schemas.microsoft.com/office/drawing/2014/main" id="{BB645311-24CB-384C-868F-55F650C6A5C9}"/>
                </a:ext>
              </a:extLst>
            </p:cNvPr>
            <p:cNvSpPr>
              <a:spLocks/>
            </p:cNvSpPr>
            <p:nvPr/>
          </p:nvSpPr>
          <p:spPr>
            <a:xfrm rot="16200000">
              <a:off x="6479072" y="5294572"/>
              <a:ext cx="515896" cy="1042905"/>
            </a:xfrm>
            <a:prstGeom prst="round2SameRect">
              <a:avLst>
                <a:gd name="adj1" fmla="val 14899"/>
                <a:gd name="adj2" fmla="val 0"/>
              </a:avLst>
            </a:prstGeom>
            <a:solidFill>
              <a:schemeClr val="accent1"/>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Key Endpoints</a:t>
              </a:r>
              <a:r>
                <a:rPr kumimoji="0" lang="en-US" sz="1300" b="1" i="0" u="none" strike="noStrike" kern="1200" cap="none" spc="0" normalizeH="0" baseline="30000" noProof="0" dirty="0">
                  <a:ln>
                    <a:noFill/>
                  </a:ln>
                  <a:solidFill>
                    <a:srgbClr val="FFFFFF"/>
                  </a:solidFill>
                  <a:effectLst/>
                  <a:uLnTx/>
                  <a:uFillTx/>
                  <a:latin typeface="Arial"/>
                  <a:ea typeface="MS PGothic" panose="020B0600070205080204" pitchFamily="34" charset="-128"/>
                  <a:cs typeface="Arial"/>
                  <a:sym typeface="Arial"/>
                </a:rPr>
                <a:t>a</a:t>
              </a:r>
              <a:endParaRPr kumimoji="0" lang="en-US" sz="13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endParaRPr>
            </a:p>
          </p:txBody>
        </p:sp>
        <p:sp>
          <p:nvSpPr>
            <p:cNvPr id="9" name="Rounded Rectangle 15">
              <a:extLst>
                <a:ext uri="{FF2B5EF4-FFF2-40B4-BE49-F238E27FC236}">
                  <a16:creationId xmlns:a16="http://schemas.microsoft.com/office/drawing/2014/main" id="{F016B3AF-BDDA-7838-9CC2-DD0F1AD0D3C6}"/>
                </a:ext>
              </a:extLst>
            </p:cNvPr>
            <p:cNvSpPr/>
            <p:nvPr/>
          </p:nvSpPr>
          <p:spPr>
            <a:xfrm>
              <a:off x="7291473" y="1708338"/>
              <a:ext cx="4869476" cy="4338054"/>
            </a:xfrm>
            <a:prstGeom prst="roundRect">
              <a:avLst>
                <a:gd name="adj" fmla="val 34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Round Same Side Corner Rectangle 78">
              <a:extLst>
                <a:ext uri="{FF2B5EF4-FFF2-40B4-BE49-F238E27FC236}">
                  <a16:creationId xmlns:a16="http://schemas.microsoft.com/office/drawing/2014/main" id="{4948D6F3-8A65-CCEB-D612-06219842740B}"/>
                </a:ext>
              </a:extLst>
            </p:cNvPr>
            <p:cNvSpPr>
              <a:spLocks/>
            </p:cNvSpPr>
            <p:nvPr/>
          </p:nvSpPr>
          <p:spPr>
            <a:xfrm>
              <a:off x="6214808" y="1341660"/>
              <a:ext cx="5814086" cy="368764"/>
            </a:xfrm>
            <a:prstGeom prst="round2SameRect">
              <a:avLst>
                <a:gd name="adj1" fmla="val 14899"/>
                <a:gd name="adj2" fmla="val 0"/>
              </a:avLst>
            </a:prstGeom>
            <a:solidFill>
              <a:srgbClr val="ECF294"/>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03661"/>
                  </a:solidFill>
                  <a:effectLst/>
                  <a:uLnTx/>
                  <a:uFillTx/>
                  <a:latin typeface="Arial"/>
                  <a:ea typeface="MS PGothic" panose="020B0600070205080204" pitchFamily="34" charset="-128"/>
                  <a:cs typeface="Arial"/>
                  <a:sym typeface="Arial"/>
                </a:rPr>
                <a:t>TROPION-Breast05</a:t>
              </a:r>
              <a:r>
                <a:rPr kumimoji="0" lang="en-US" sz="1400" b="1" i="0" u="none" strike="noStrike" kern="1200" cap="none" spc="0" normalizeH="0" baseline="30000" noProof="0" dirty="0">
                  <a:ln>
                    <a:noFill/>
                  </a:ln>
                  <a:solidFill>
                    <a:srgbClr val="203661"/>
                  </a:solidFill>
                  <a:effectLst/>
                  <a:uLnTx/>
                  <a:uFillTx/>
                  <a:latin typeface="Arial"/>
                  <a:ea typeface="MS PGothic" panose="020B0600070205080204" pitchFamily="34" charset="-128"/>
                  <a:cs typeface="Arial"/>
                  <a:sym typeface="Arial"/>
                </a:rPr>
                <a:t>3</a:t>
              </a:r>
              <a:endParaRPr kumimoji="0" lang="en-US" sz="1400" b="1" i="0" u="none" strike="noStrike" kern="1200" cap="none" spc="0" normalizeH="0" baseline="0" noProof="0" dirty="0">
                <a:ln>
                  <a:noFill/>
                </a:ln>
                <a:solidFill>
                  <a:srgbClr val="203661"/>
                </a:solidFill>
                <a:effectLst/>
                <a:uLnTx/>
                <a:uFillTx/>
                <a:latin typeface="Arial"/>
                <a:ea typeface="MS PGothic" panose="020B0600070205080204" pitchFamily="34" charset="-128"/>
                <a:cs typeface="Arial"/>
                <a:sym typeface="Arial"/>
              </a:endParaRPr>
            </a:p>
          </p:txBody>
        </p:sp>
        <p:sp>
          <p:nvSpPr>
            <p:cNvPr id="14" name="Rounded Rectangle 23">
              <a:extLst>
                <a:ext uri="{FF2B5EF4-FFF2-40B4-BE49-F238E27FC236}">
                  <a16:creationId xmlns:a16="http://schemas.microsoft.com/office/drawing/2014/main" id="{7DD5C848-CA37-EF8C-6F39-014560BAFB31}"/>
                </a:ext>
              </a:extLst>
            </p:cNvPr>
            <p:cNvSpPr/>
            <p:nvPr/>
          </p:nvSpPr>
          <p:spPr>
            <a:xfrm>
              <a:off x="7399501" y="1737655"/>
              <a:ext cx="4629395" cy="1396163"/>
            </a:xfrm>
            <a:prstGeom prst="roundRect">
              <a:avLst>
                <a:gd name="adj" fmla="val 12973"/>
              </a:avLst>
            </a:prstGeom>
            <a:solidFill>
              <a:schemeClr val="bg1"/>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PD-L1+ (CPS</a:t>
              </a: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 ≥10)</a:t>
              </a: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 </a:t>
              </a: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untreated, inoperable/locally advanced or metastatic TNBC</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203661"/>
                  </a:solidFill>
                  <a:effectLst/>
                  <a:uLnTx/>
                  <a:uFillTx/>
                  <a:latin typeface="Arial"/>
                  <a:ea typeface="+mn-ea"/>
                  <a:cs typeface="+mn-cs"/>
                  <a:sym typeface="Arial"/>
                </a:rPr>
                <a:t>DFI ≥6 months since Tx in curative setting </a:t>
              </a:r>
              <a:r>
                <a:rPr kumimoji="0" lang="en-US" sz="1200" b="0" i="0" u="none" strike="noStrike" kern="1200" cap="none" spc="0" normalizeH="0" baseline="0" noProof="0" dirty="0">
                  <a:ln>
                    <a:noFill/>
                  </a:ln>
                  <a:solidFill>
                    <a:srgbClr val="203661"/>
                  </a:solidFill>
                  <a:effectLst/>
                  <a:uLnTx/>
                  <a:uFillTx/>
                  <a:latin typeface="Arial"/>
                  <a:ea typeface="+mn-ea"/>
                  <a:cs typeface="+mn-cs"/>
                  <a:sym typeface="Arial"/>
                </a:rPr>
                <a:t>(DFI 6–12 months capped at 20%)</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03661"/>
                  </a:solidFill>
                  <a:effectLst/>
                  <a:uLnTx/>
                  <a:uFillTx/>
                  <a:latin typeface="Arial"/>
                  <a:ea typeface="+mn-ea"/>
                  <a:cs typeface="+mn-cs"/>
                  <a:sym typeface="Arial"/>
                </a:rPr>
                <a:t>Prior PD-(L)1 use allowed in this setting</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03661"/>
                  </a:solidFill>
                  <a:effectLst/>
                  <a:uLnTx/>
                  <a:uFillTx/>
                  <a:latin typeface="Arial"/>
                  <a:ea typeface="+mn-ea"/>
                  <a:cs typeface="+mn-cs"/>
                  <a:sym typeface="Arial"/>
                </a:rPr>
                <a:t>History of ILD/pneumonitis and clinically significant corneal disease excluded</a:t>
              </a:r>
            </a:p>
          </p:txBody>
        </p:sp>
        <p:sp>
          <p:nvSpPr>
            <p:cNvPr id="16" name="Rounded Rectangle 24">
              <a:extLst>
                <a:ext uri="{FF2B5EF4-FFF2-40B4-BE49-F238E27FC236}">
                  <a16:creationId xmlns:a16="http://schemas.microsoft.com/office/drawing/2014/main" id="{F487FABA-A5FE-4212-7CDB-AEDDCB1768C1}"/>
                </a:ext>
              </a:extLst>
            </p:cNvPr>
            <p:cNvSpPr/>
            <p:nvPr/>
          </p:nvSpPr>
          <p:spPr>
            <a:xfrm>
              <a:off x="7424160" y="3202582"/>
              <a:ext cx="4629395" cy="2290174"/>
            </a:xfrm>
            <a:prstGeom prst="roundRect">
              <a:avLst>
                <a:gd name="adj" fmla="val 7221"/>
              </a:avLst>
            </a:prstGeom>
            <a:solidFill>
              <a:schemeClr val="accent3">
                <a:lumMod val="20000"/>
                <a:lumOff val="80000"/>
              </a:schemeClr>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Rounded Rectangle 25">
              <a:extLst>
                <a:ext uri="{FF2B5EF4-FFF2-40B4-BE49-F238E27FC236}">
                  <a16:creationId xmlns:a16="http://schemas.microsoft.com/office/drawing/2014/main" id="{48D8CCC7-7594-4081-34E4-22250954D605}"/>
                </a:ext>
              </a:extLst>
            </p:cNvPr>
            <p:cNvSpPr/>
            <p:nvPr/>
          </p:nvSpPr>
          <p:spPr>
            <a:xfrm>
              <a:off x="7399498" y="5558075"/>
              <a:ext cx="4629395" cy="516751"/>
            </a:xfrm>
            <a:prstGeom prst="roundRect">
              <a:avLst>
                <a:gd name="adj" fmla="val 12973"/>
              </a:avLst>
            </a:prstGeom>
            <a:solidFill>
              <a:schemeClr val="bg1"/>
            </a:solidFill>
            <a:ln w="952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Primary: PFS by BICR </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Secondary: OS, PFS (investigator), ORR, safety, PROs</a:t>
              </a:r>
            </a:p>
          </p:txBody>
        </p:sp>
        <p:grpSp>
          <p:nvGrpSpPr>
            <p:cNvPr id="18" name="Group 17">
              <a:extLst>
                <a:ext uri="{FF2B5EF4-FFF2-40B4-BE49-F238E27FC236}">
                  <a16:creationId xmlns:a16="http://schemas.microsoft.com/office/drawing/2014/main" id="{FD1B3C9C-692F-3B88-9E96-BE46CE00745E}"/>
                </a:ext>
              </a:extLst>
            </p:cNvPr>
            <p:cNvGrpSpPr/>
            <p:nvPr/>
          </p:nvGrpSpPr>
          <p:grpSpPr>
            <a:xfrm>
              <a:off x="7418057" y="3452609"/>
              <a:ext cx="1102481" cy="880789"/>
              <a:chOff x="4673091" y="2683858"/>
              <a:chExt cx="1235275" cy="1624373"/>
            </a:xfrm>
          </p:grpSpPr>
          <p:cxnSp>
            <p:nvCxnSpPr>
              <p:cNvPr id="34" name="Elbow Connector 42">
                <a:extLst>
                  <a:ext uri="{FF2B5EF4-FFF2-40B4-BE49-F238E27FC236}">
                    <a16:creationId xmlns:a16="http://schemas.microsoft.com/office/drawing/2014/main" id="{A41F6B87-27A1-0C44-169D-526DECBA0AE0}"/>
                  </a:ext>
                </a:extLst>
              </p:cNvPr>
              <p:cNvCxnSpPr>
                <a:cxnSpLocks/>
                <a:endCxn id="20" idx="2"/>
              </p:cNvCxnSpPr>
              <p:nvPr/>
            </p:nvCxnSpPr>
            <p:spPr>
              <a:xfrm flipV="1">
                <a:off x="4673091" y="2683858"/>
                <a:ext cx="1235275" cy="810382"/>
              </a:xfrm>
              <a:prstGeom prst="bentConnector3">
                <a:avLst>
                  <a:gd name="adj1" fmla="val 73352"/>
                </a:avLst>
              </a:prstGeom>
              <a:ln w="22225" cap="flat" cmpd="sng" algn="ctr">
                <a:solidFill>
                  <a:srgbClr val="53565A"/>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Elbow Connector 43">
                <a:extLst>
                  <a:ext uri="{FF2B5EF4-FFF2-40B4-BE49-F238E27FC236}">
                    <a16:creationId xmlns:a16="http://schemas.microsoft.com/office/drawing/2014/main" id="{A2F448F8-6C2D-8358-9EBA-01B445FC5176}"/>
                  </a:ext>
                </a:extLst>
              </p:cNvPr>
              <p:cNvCxnSpPr>
                <a:cxnSpLocks/>
                <a:endCxn id="24" idx="2"/>
              </p:cNvCxnSpPr>
              <p:nvPr/>
            </p:nvCxnSpPr>
            <p:spPr>
              <a:xfrm>
                <a:off x="4673091" y="3494239"/>
                <a:ext cx="1235274" cy="813992"/>
              </a:xfrm>
              <a:prstGeom prst="bentConnector3">
                <a:avLst>
                  <a:gd name="adj1" fmla="val 73352"/>
                </a:avLst>
              </a:prstGeom>
              <a:ln w="222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19" name="TextBox 18">
              <a:extLst>
                <a:ext uri="{FF2B5EF4-FFF2-40B4-BE49-F238E27FC236}">
                  <a16:creationId xmlns:a16="http://schemas.microsoft.com/office/drawing/2014/main" id="{E4311D97-DA3A-374B-9715-C2B37BEB81F8}"/>
                </a:ext>
              </a:extLst>
            </p:cNvPr>
            <p:cNvSpPr txBox="1"/>
            <p:nvPr/>
          </p:nvSpPr>
          <p:spPr>
            <a:xfrm>
              <a:off x="7530978" y="3925232"/>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N~625</a:t>
              </a:r>
            </a:p>
          </p:txBody>
        </p:sp>
        <p:sp>
          <p:nvSpPr>
            <p:cNvPr id="20" name="Round Same Side Corner Rectangle 78">
              <a:extLst>
                <a:ext uri="{FF2B5EF4-FFF2-40B4-BE49-F238E27FC236}">
                  <a16:creationId xmlns:a16="http://schemas.microsoft.com/office/drawing/2014/main" id="{F0DB62B4-F627-C70B-2802-B5D8512F4166}"/>
                </a:ext>
              </a:extLst>
            </p:cNvPr>
            <p:cNvSpPr>
              <a:spLocks/>
            </p:cNvSpPr>
            <p:nvPr/>
          </p:nvSpPr>
          <p:spPr>
            <a:xfrm>
              <a:off x="8520537" y="3252122"/>
              <a:ext cx="3441600" cy="400976"/>
            </a:xfrm>
            <a:prstGeom prst="round2SameRect">
              <a:avLst>
                <a:gd name="adj1" fmla="val 50000"/>
                <a:gd name="adj2" fmla="val 50000"/>
              </a:avLst>
            </a:prstGeom>
            <a:solidFill>
              <a:schemeClr val="accent3"/>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Dato-DXd + durvalumab</a:t>
              </a:r>
            </a:p>
          </p:txBody>
        </p:sp>
        <p:sp>
          <p:nvSpPr>
            <p:cNvPr id="24" name="Round Same Side Corner Rectangle 78">
              <a:extLst>
                <a:ext uri="{FF2B5EF4-FFF2-40B4-BE49-F238E27FC236}">
                  <a16:creationId xmlns:a16="http://schemas.microsoft.com/office/drawing/2014/main" id="{3770C201-D02F-AB00-0742-8A187EF33879}"/>
                </a:ext>
              </a:extLst>
            </p:cNvPr>
            <p:cNvSpPr>
              <a:spLocks/>
            </p:cNvSpPr>
            <p:nvPr/>
          </p:nvSpPr>
          <p:spPr>
            <a:xfrm>
              <a:off x="8520537" y="4135541"/>
              <a:ext cx="3441600" cy="395717"/>
            </a:xfrm>
            <a:prstGeom prst="round2SameRect">
              <a:avLst>
                <a:gd name="adj1" fmla="val 50000"/>
                <a:gd name="adj2" fmla="val 50000"/>
              </a:avLst>
            </a:prstGeom>
            <a:solidFill>
              <a:schemeClr val="tx1">
                <a:lumMod val="60000"/>
                <a:lumOff val="40000"/>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TPC chemo + pembrolizumab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(gem + carbo; </a:t>
              </a:r>
              <a:r>
                <a:rPr kumimoji="0" lang="en-US" sz="1000" b="1" i="1"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pac</a:t>
              </a: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 nab-</a:t>
              </a:r>
              <a:r>
                <a:rPr kumimoji="0" lang="en-US" sz="1000" b="1" i="1" u="none" strike="noStrike" kern="120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pac</a:t>
              </a:r>
              <a:r>
                <a:rPr kumimoji="0" lang="en-US" sz="10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a:t>
              </a:r>
              <a:endParaRPr kumimoji="0" lang="en-US" sz="900" b="1" i="1"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endParaRPr>
            </a:p>
          </p:txBody>
        </p:sp>
        <p:sp>
          <p:nvSpPr>
            <p:cNvPr id="25" name="TextBox 24">
              <a:extLst>
                <a:ext uri="{FF2B5EF4-FFF2-40B4-BE49-F238E27FC236}">
                  <a16:creationId xmlns:a16="http://schemas.microsoft.com/office/drawing/2014/main" id="{D17B40BE-DCAF-AE74-4E22-D52DFFF059E9}"/>
                </a:ext>
              </a:extLst>
            </p:cNvPr>
            <p:cNvSpPr txBox="1"/>
            <p:nvPr/>
          </p:nvSpPr>
          <p:spPr>
            <a:xfrm>
              <a:off x="7733125" y="3450072"/>
              <a:ext cx="397866" cy="46166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Arial"/>
                  <a:sym typeface="Arial"/>
                </a:rPr>
                <a:t>1:1</a:t>
              </a:r>
            </a:p>
          </p:txBody>
        </p:sp>
        <p:sp>
          <p:nvSpPr>
            <p:cNvPr id="26" name="TextBox 25">
              <a:extLst>
                <a:ext uri="{FF2B5EF4-FFF2-40B4-BE49-F238E27FC236}">
                  <a16:creationId xmlns:a16="http://schemas.microsoft.com/office/drawing/2014/main" id="{0212EE6C-6514-4C5A-80E0-1410A6055C60}"/>
                </a:ext>
              </a:extLst>
            </p:cNvPr>
            <p:cNvSpPr txBox="1"/>
            <p:nvPr/>
          </p:nvSpPr>
          <p:spPr>
            <a:xfrm>
              <a:off x="7498766" y="4560912"/>
              <a:ext cx="4554789" cy="907941"/>
            </a:xfrm>
            <a:prstGeom prst="rect">
              <a:avLst/>
            </a:prstGeom>
            <a:noFill/>
          </p:spPr>
          <p:txBody>
            <a:bodyPr wrap="square">
              <a:spAutoFit/>
            </a:bodyPr>
            <a:lstStyle/>
            <a:p>
              <a:pPr marL="0" marR="0" lvl="0" indent="0" algn="l" defTabSz="914377" rtl="0" eaLnBrk="1" fontAlgn="auto" latinLnBrk="0" hangingPunct="1">
                <a:lnSpc>
                  <a:spcPct val="100000"/>
                </a:lnSpc>
                <a:spcBef>
                  <a:spcPts val="200"/>
                </a:spcBef>
                <a:spcAft>
                  <a:spcPts val="0"/>
                </a:spcAft>
                <a:buClr>
                  <a:srgbClr val="000000"/>
                </a:buClr>
                <a:buSzTx/>
                <a:buFontTx/>
                <a:buNone/>
                <a:tabLst/>
                <a:defRPr/>
              </a:pPr>
              <a:r>
                <a:rPr kumimoji="0" lang="en-US" sz="1200" b="1"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Stratification Factors</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Geographic region</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Prior PD-(L)1</a:t>
              </a:r>
            </a:p>
            <a:p>
              <a:pPr marL="171446" marR="0" lvl="0" indent="-171446" algn="l" defTabSz="914377" rtl="0" eaLnBrk="1" fontAlgn="auto" latinLnBrk="0" hangingPunct="1">
                <a:lnSpc>
                  <a:spcPct val="100000"/>
                </a:lnSpc>
                <a:spcBef>
                  <a:spcPts val="20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S PGothic" panose="020B0600070205080204" pitchFamily="34" charset="-128"/>
                  <a:cs typeface="+mn-cs"/>
                  <a:sym typeface="Arial"/>
                </a:rPr>
                <a:t>De novo vs prior DFI 6–12 months vs prior DFI &gt;12 months</a:t>
              </a:r>
            </a:p>
          </p:txBody>
        </p:sp>
        <p:sp>
          <p:nvSpPr>
            <p:cNvPr id="61" name="Round Same Side Corner Rectangle 78">
              <a:extLst>
                <a:ext uri="{FF2B5EF4-FFF2-40B4-BE49-F238E27FC236}">
                  <a16:creationId xmlns:a16="http://schemas.microsoft.com/office/drawing/2014/main" id="{C93DC8FE-DAF7-1C67-B2CE-A072E0B347AF}"/>
                </a:ext>
              </a:extLst>
            </p:cNvPr>
            <p:cNvSpPr>
              <a:spLocks/>
            </p:cNvSpPr>
            <p:nvPr/>
          </p:nvSpPr>
          <p:spPr>
            <a:xfrm>
              <a:off x="8516619" y="3694262"/>
              <a:ext cx="3441600" cy="395717"/>
            </a:xfrm>
            <a:prstGeom prst="round2SameRect">
              <a:avLst>
                <a:gd name="adj1" fmla="val 50000"/>
                <a:gd name="adj2" fmla="val 50000"/>
              </a:avLst>
            </a:prstGeom>
            <a:solidFill>
              <a:schemeClr val="accent3"/>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Arial"/>
                  <a:sym typeface="Arial"/>
                </a:rPr>
                <a:t>Dato-DXd monotherapy</a:t>
              </a:r>
            </a:p>
          </p:txBody>
        </p:sp>
        <p:cxnSp>
          <p:nvCxnSpPr>
            <p:cNvPr id="773" name="Straight Connector 772">
              <a:extLst>
                <a:ext uri="{FF2B5EF4-FFF2-40B4-BE49-F238E27FC236}">
                  <a16:creationId xmlns:a16="http://schemas.microsoft.com/office/drawing/2014/main" id="{F8D595EA-5632-083B-2BA1-4B2EEE931B41}"/>
                </a:ext>
              </a:extLst>
            </p:cNvPr>
            <p:cNvCxnSpPr>
              <a:cxnSpLocks/>
              <a:stCxn id="61" idx="2"/>
            </p:cNvCxnSpPr>
            <p:nvPr/>
          </p:nvCxnSpPr>
          <p:spPr>
            <a:xfrm flipH="1">
              <a:off x="7424160" y="3892121"/>
              <a:ext cx="1092459" cy="0"/>
            </a:xfrm>
            <a:prstGeom prst="line">
              <a:avLst/>
            </a:prstGeom>
            <a:noFill/>
            <a:ln w="28575" cap="flat" cmpd="sng" algn="ctr">
              <a:solidFill>
                <a:srgbClr val="53565A"/>
              </a:solidFill>
              <a:prstDash val="solid"/>
              <a:headEnd type="none" w="med" len="med"/>
              <a:tailEnd type="none" w="med" len="med"/>
            </a:ln>
          </p:spPr>
        </p:cxnSp>
      </p:grpSp>
      <p:sp>
        <p:nvSpPr>
          <p:cNvPr id="2" name="Title 1">
            <a:extLst>
              <a:ext uri="{FF2B5EF4-FFF2-40B4-BE49-F238E27FC236}">
                <a16:creationId xmlns:a16="http://schemas.microsoft.com/office/drawing/2014/main" id="{442EF1DD-7393-BBEB-54F5-A710EA198E42}"/>
              </a:ext>
            </a:extLst>
          </p:cNvPr>
          <p:cNvSpPr>
            <a:spLocks noGrp="1"/>
          </p:cNvSpPr>
          <p:nvPr>
            <p:ph type="title"/>
          </p:nvPr>
        </p:nvSpPr>
        <p:spPr>
          <a:xfrm>
            <a:off x="838200" y="246542"/>
            <a:ext cx="10515600" cy="681007"/>
          </a:xfrm>
        </p:spPr>
        <p:txBody>
          <a:bodyPr>
            <a:normAutofit/>
          </a:bodyPr>
          <a:lstStyle/>
          <a:p>
            <a:pPr algn="ctr"/>
            <a:r>
              <a:rPr lang="en-US" sz="3200" dirty="0">
                <a:latin typeface="Trebuchet MS"/>
              </a:rPr>
              <a:t>TROPION-Breast02 + TROPION-Breast05 Study Design</a:t>
            </a:r>
          </a:p>
        </p:txBody>
      </p:sp>
    </p:spTree>
    <p:extLst>
      <p:ext uri="{BB962C8B-B14F-4D97-AF65-F5344CB8AC3E}">
        <p14:creationId xmlns:p14="http://schemas.microsoft.com/office/powerpoint/2010/main" val="21229594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Shape 923">
          <a:extLst>
            <a:ext uri="{FF2B5EF4-FFF2-40B4-BE49-F238E27FC236}">
              <a16:creationId xmlns:a16="http://schemas.microsoft.com/office/drawing/2014/main" id="{E57B7088-81C8-BDE8-B336-5AAFF976340F}"/>
            </a:ext>
          </a:extLst>
        </p:cNvPr>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D1F6C87B-4256-9523-29B0-71EFD4650B80}"/>
              </a:ext>
            </a:extLst>
          </p:cNvPr>
          <p:cNvCxnSpPr>
            <a:cxnSpLocks/>
          </p:cNvCxnSpPr>
          <p:nvPr/>
        </p:nvCxnSpPr>
        <p:spPr>
          <a:xfrm>
            <a:off x="8761489" y="3239359"/>
            <a:ext cx="0" cy="439312"/>
          </a:xfrm>
          <a:prstGeom prst="straightConnector1">
            <a:avLst/>
          </a:prstGeom>
          <a:noFill/>
          <a:ln w="28575" cap="flat" cmpd="sng" algn="ctr">
            <a:solidFill>
              <a:schemeClr val="tx1"/>
            </a:solidFill>
            <a:prstDash val="solid"/>
            <a:headEnd type="none" w="med" len="med"/>
            <a:tailEnd type="triangle"/>
          </a:ln>
        </p:spPr>
      </p:cxnSp>
      <p:sp>
        <p:nvSpPr>
          <p:cNvPr id="924" name="Google Shape;924;p28">
            <a:extLst>
              <a:ext uri="{FF2B5EF4-FFF2-40B4-BE49-F238E27FC236}">
                <a16:creationId xmlns:a16="http://schemas.microsoft.com/office/drawing/2014/main" id="{5F142F01-B365-E77B-C3EF-42A35934FF74}"/>
              </a:ext>
            </a:extLst>
          </p:cNvPr>
          <p:cNvSpPr txBox="1"/>
          <p:nvPr/>
        </p:nvSpPr>
        <p:spPr>
          <a:xfrm>
            <a:off x="483845" y="159086"/>
            <a:ext cx="11115488" cy="368764"/>
          </a:xfrm>
          <a:prstGeom prst="rect">
            <a:avLst/>
          </a:prstGeom>
          <a:noFill/>
          <a:ln>
            <a:noFill/>
          </a:ln>
        </p:spPr>
        <p:txBody>
          <a:bodyPr spcFirstLastPara="1" wrap="square" lIns="121900" tIns="60951" rIns="121900" bIns="60951" anchor="b" anchorCtr="0">
            <a:noAutofit/>
          </a:bodyPr>
          <a:lstStyle/>
          <a:p>
            <a:pPr marL="0" marR="0" lvl="0" indent="0" algn="l" defTabSz="914377" rtl="0" eaLnBrk="1" fontAlgn="auto" latinLnBrk="0" hangingPunct="1">
              <a:lnSpc>
                <a:spcPct val="80000"/>
              </a:lnSpc>
              <a:spcBef>
                <a:spcPts val="0"/>
              </a:spcBef>
              <a:spcAft>
                <a:spcPts val="0"/>
              </a:spcAft>
              <a:buClr>
                <a:srgbClr val="28457D"/>
              </a:buClr>
              <a:buSzPts val="1467"/>
              <a:buFontTx/>
              <a:buNone/>
              <a:tabLst/>
              <a:defRPr/>
            </a:pPr>
            <a:endParaRPr kumimoji="0" lang="en-US" sz="1467" b="0" i="0" u="none" strike="noStrike" kern="0" cap="none" spc="0" normalizeH="0" baseline="0" noProof="0" dirty="0">
              <a:ln>
                <a:noFill/>
              </a:ln>
              <a:solidFill>
                <a:srgbClr val="28457D"/>
              </a:solidFill>
              <a:effectLst/>
              <a:uLnTx/>
              <a:uFillTx/>
              <a:latin typeface="Arial" panose="020B0604020202020204" pitchFamily="34" charset="0"/>
              <a:ea typeface="Arial Black"/>
              <a:cs typeface="Arial" panose="020B0604020202020204" pitchFamily="34" charset="0"/>
              <a:sym typeface="Arial Black"/>
            </a:endParaRPr>
          </a:p>
        </p:txBody>
      </p:sp>
      <p:sp>
        <p:nvSpPr>
          <p:cNvPr id="17" name="Title 16">
            <a:extLst>
              <a:ext uri="{FF2B5EF4-FFF2-40B4-BE49-F238E27FC236}">
                <a16:creationId xmlns:a16="http://schemas.microsoft.com/office/drawing/2014/main" id="{6430B4FF-8D32-0C21-9E34-8A4EB6C4589B}"/>
              </a:ext>
            </a:extLst>
          </p:cNvPr>
          <p:cNvSpPr>
            <a:spLocks noGrp="1"/>
          </p:cNvSpPr>
          <p:nvPr>
            <p:ph type="title"/>
          </p:nvPr>
        </p:nvSpPr>
        <p:spPr/>
        <p:txBody>
          <a:bodyPr anchor="b">
            <a:normAutofit/>
          </a:bodyPr>
          <a:lstStyle/>
          <a:p>
            <a:r>
              <a:rPr lang="en-US" b="1" dirty="0"/>
              <a:t>NCCN and ESMO Guidelines for 1L </a:t>
            </a:r>
            <a:br>
              <a:rPr lang="en-US" b="1" dirty="0"/>
            </a:br>
            <a:r>
              <a:rPr lang="en-US" b="1" dirty="0"/>
              <a:t>Treatment of </a:t>
            </a:r>
            <a:r>
              <a:rPr lang="en-US" b="1" dirty="0" err="1"/>
              <a:t>mTNBC</a:t>
            </a:r>
            <a:endParaRPr lang="en-US" b="1" dirty="0"/>
          </a:p>
        </p:txBody>
      </p:sp>
      <p:pic>
        <p:nvPicPr>
          <p:cNvPr id="19" name="Graphic 18" descr="Clock outline">
            <a:extLst>
              <a:ext uri="{FF2B5EF4-FFF2-40B4-BE49-F238E27FC236}">
                <a16:creationId xmlns:a16="http://schemas.microsoft.com/office/drawing/2014/main" id="{24D58832-CB7A-D9A0-D5DD-CA7276092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98083" y="81655"/>
            <a:ext cx="925200" cy="925200"/>
          </a:xfrm>
          <a:prstGeom prst="rect">
            <a:avLst/>
          </a:prstGeom>
        </p:spPr>
      </p:pic>
      <p:sp>
        <p:nvSpPr>
          <p:cNvPr id="6" name="Footer Placeholder 13">
            <a:extLst>
              <a:ext uri="{FF2B5EF4-FFF2-40B4-BE49-F238E27FC236}">
                <a16:creationId xmlns:a16="http://schemas.microsoft.com/office/drawing/2014/main" id="{100B7983-39C4-73A5-6C22-8135A05F943B}"/>
              </a:ext>
            </a:extLst>
          </p:cNvPr>
          <p:cNvSpPr txBox="1">
            <a:spLocks/>
          </p:cNvSpPr>
          <p:nvPr/>
        </p:nvSpPr>
        <p:spPr>
          <a:xfrm>
            <a:off x="643487" y="6040453"/>
            <a:ext cx="10187796" cy="614905"/>
          </a:xfrm>
          <a:prstGeom prst="rect">
            <a:avLst/>
          </a:prstGeom>
        </p:spPr>
        <p:txBody>
          <a:bodyPr vert="horz" lIns="0" tIns="45720" rIns="0" bIns="45720" rtlCol="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800" b="0" i="0" u="none" strike="noStrike" kern="1600" cap="none" spc="0" normalizeH="0" baseline="0" noProof="0" dirty="0">
                <a:ln>
                  <a:noFill/>
                </a:ln>
                <a:solidFill>
                  <a:srgbClr val="54565B"/>
                </a:solidFill>
                <a:effectLst/>
                <a:uLnTx/>
                <a:uFillTx/>
                <a:latin typeface="Trebuchet MS"/>
                <a:ea typeface="Helvetica" charset="0"/>
                <a:cs typeface="Arial"/>
              </a:rPr>
            </a:br>
            <a:r>
              <a:rPr kumimoji="0" lang="en-US" sz="800" b="0" i="0" u="none" strike="noStrike" kern="1600" cap="none" spc="0" normalizeH="0" baseline="0" noProof="0" dirty="0">
                <a:ln>
                  <a:noFill/>
                </a:ln>
                <a:solidFill>
                  <a:srgbClr val="54565B">
                    <a:lumMod val="75000"/>
                  </a:srgbClr>
                </a:solidFill>
                <a:effectLst/>
                <a:uLnTx/>
                <a:uFillTx/>
                <a:latin typeface="Arial"/>
                <a:ea typeface="Helvetica" charset="0"/>
                <a:cs typeface="Arial"/>
              </a:rPr>
              <a:t>1L, first line; </a:t>
            </a:r>
            <a:r>
              <a:rPr kumimoji="0" lang="en-US" sz="800" b="0" i="0" u="none" strike="noStrike" kern="1600" cap="none" spc="0" normalizeH="0" baseline="0" noProof="0" dirty="0" err="1">
                <a:ln>
                  <a:noFill/>
                </a:ln>
                <a:solidFill>
                  <a:srgbClr val="54565B">
                    <a:lumMod val="75000"/>
                  </a:srgbClr>
                </a:solidFill>
                <a:effectLst/>
                <a:uLnTx/>
                <a:uFillTx/>
                <a:latin typeface="Arial"/>
                <a:ea typeface="Helvetica" charset="0"/>
                <a:cs typeface="Arial"/>
              </a:rPr>
              <a:t>atezo</a:t>
            </a:r>
            <a:r>
              <a:rPr kumimoji="0" lang="en-US" sz="800" b="0" i="0" u="none" strike="noStrike" kern="1600" cap="none" spc="0" normalizeH="0" baseline="0" noProof="0" dirty="0">
                <a:ln>
                  <a:noFill/>
                </a:ln>
                <a:solidFill>
                  <a:srgbClr val="54565B">
                    <a:lumMod val="75000"/>
                  </a:srgbClr>
                </a:solidFill>
                <a:effectLst/>
                <a:uLnTx/>
                <a:uFillTx/>
                <a:latin typeface="Arial"/>
                <a:ea typeface="Helvetica" charset="0"/>
                <a:cs typeface="Arial"/>
              </a:rPr>
              <a:t>, atezolizumab; </a:t>
            </a:r>
            <a:r>
              <a:rPr kumimoji="0" lang="en-US" sz="800" b="0" i="0" u="none" strike="noStrike" kern="0" cap="none" spc="0" normalizeH="0" baseline="0" noProof="0" dirty="0">
                <a:ln>
                  <a:noFill/>
                </a:ln>
                <a:solidFill>
                  <a:srgbClr val="54565B">
                    <a:lumMod val="75000"/>
                  </a:srgbClr>
                </a:solidFill>
                <a:effectLst/>
                <a:uLnTx/>
                <a:uFillTx/>
                <a:latin typeface="Arial"/>
                <a:ea typeface="Helvetica" charset="0"/>
                <a:cs typeface="Arial"/>
                <a:sym typeface="Trebuchet MS"/>
              </a:rPr>
              <a:t>chemo, chemotherapy; Dato-DXd, datopotamab deruxtecan; </a:t>
            </a:r>
            <a:r>
              <a:rPr kumimoji="0" lang="en-US" sz="800" b="0" i="0" u="none" strike="noStrike" kern="0" cap="none" spc="0" normalizeH="0" baseline="0" noProof="0" dirty="0" err="1">
                <a:ln>
                  <a:noFill/>
                </a:ln>
                <a:solidFill>
                  <a:srgbClr val="54565B">
                    <a:lumMod val="75000"/>
                  </a:srgbClr>
                </a:solidFill>
                <a:effectLst/>
                <a:uLnTx/>
                <a:uFillTx/>
                <a:latin typeface="Arial"/>
                <a:ea typeface="Helvetica" charset="0"/>
                <a:cs typeface="Arial"/>
                <a:sym typeface="Trebuchet MS"/>
              </a:rPr>
              <a:t>durva</a:t>
            </a:r>
            <a:r>
              <a:rPr kumimoji="0" lang="en-US" sz="800" b="0" i="0" u="none" strike="noStrike" kern="0" cap="none" spc="0" normalizeH="0" baseline="0" noProof="0" dirty="0">
                <a:ln>
                  <a:noFill/>
                </a:ln>
                <a:solidFill>
                  <a:srgbClr val="54565B">
                    <a:lumMod val="75000"/>
                  </a:srgbClr>
                </a:solidFill>
                <a:effectLst/>
                <a:uLnTx/>
                <a:uFillTx/>
                <a:latin typeface="Arial"/>
                <a:ea typeface="Helvetica" charset="0"/>
                <a:cs typeface="Arial"/>
                <a:sym typeface="Trebuchet MS"/>
              </a:rPr>
              <a:t>, durvalumab; </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ESMO, European Society for Medical Oncology;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EU, European Union; ICI, immune checkpoint inhibitor; </a:t>
            </a:r>
            <a:r>
              <a:rPr kumimoji="0" lang="en-US" sz="800" b="0" i="0" u="none" strike="noStrike" kern="0" cap="none" spc="0" normalizeH="0" baseline="0" noProof="0" dirty="0" err="1">
                <a:ln>
                  <a:noFill/>
                </a:ln>
                <a:solidFill>
                  <a:srgbClr val="54565B">
                    <a:lumMod val="75000"/>
                  </a:srgbClr>
                </a:solidFill>
                <a:effectLst/>
                <a:uLnTx/>
                <a:uFillTx/>
                <a:latin typeface="Arial"/>
                <a:ea typeface="Trebuchet MS"/>
                <a:cs typeface="Trebuchet MS"/>
                <a:sym typeface="Trebuchet MS"/>
              </a:rPr>
              <a:t>mo</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 months; </a:t>
            </a:r>
            <a:r>
              <a:rPr kumimoji="0" lang="en-US" sz="800" b="0" i="0" u="none" strike="noStrike" kern="0" cap="none" spc="0" normalizeH="0" baseline="0" noProof="0" dirty="0" err="1">
                <a:ln>
                  <a:noFill/>
                </a:ln>
                <a:solidFill>
                  <a:srgbClr val="54565B">
                    <a:lumMod val="75000"/>
                  </a:srgbClr>
                </a:solidFill>
                <a:effectLst/>
                <a:uLnTx/>
                <a:uFillTx/>
                <a:latin typeface="Arial"/>
                <a:ea typeface="Trebuchet MS"/>
                <a:cs typeface="Trebuchet MS"/>
                <a:sym typeface="Trebuchet MS"/>
              </a:rPr>
              <a:t>mTNBC</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 metastatic triple-negative breast cancer; mut, mutation; NCCN, National Comprehensive Cancer Network; (neo)adj, neoadjuvant or adjuvant; </a:t>
            </a:r>
            <a:r>
              <a:rPr kumimoji="0" lang="en-US" sz="800" b="0" i="0" u="none" strike="noStrike" kern="0" cap="none" spc="0" normalizeH="0" baseline="0" noProof="0" dirty="0" err="1">
                <a:ln>
                  <a:noFill/>
                </a:ln>
                <a:solidFill>
                  <a:srgbClr val="54565B">
                    <a:lumMod val="75000"/>
                  </a:srgbClr>
                </a:solidFill>
                <a:effectLst/>
                <a:uLnTx/>
                <a:uFillTx/>
                <a:latin typeface="Arial"/>
                <a:ea typeface="Trebuchet MS"/>
                <a:cs typeface="Trebuchet MS"/>
                <a:sym typeface="Trebuchet MS"/>
              </a:rPr>
              <a:t>PARPi</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 </a:t>
            </a:r>
            <a:r>
              <a:rPr kumimoji="0" lang="en-US" sz="800" b="0" i="0" u="none" strike="noStrike" kern="1600" cap="none" spc="0" normalizeH="0" baseline="0" noProof="0" dirty="0">
                <a:ln>
                  <a:noFill/>
                </a:ln>
                <a:solidFill>
                  <a:srgbClr val="54565B">
                    <a:lumMod val="75000"/>
                  </a:srgbClr>
                </a:solidFill>
                <a:effectLst/>
                <a:uLnTx/>
                <a:uFillTx/>
                <a:latin typeface="Arial"/>
                <a:ea typeface="Helvetica" charset="0"/>
                <a:cs typeface="Arial"/>
              </a:rPr>
              <a:t>poly (ADP-ribose) polymerase inhibitor; P</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D-L1</a:t>
            </a:r>
            <a:r>
              <a:rPr kumimoji="0" lang="en-US" sz="800" b="0" i="0" u="none" strike="noStrike" kern="0" cap="none" spc="0" normalizeH="0" baseline="0" noProof="0" dirty="0">
                <a:ln>
                  <a:noFill/>
                </a:ln>
                <a:solidFill>
                  <a:srgbClr val="54565B">
                    <a:lumMod val="75000"/>
                  </a:srgbClr>
                </a:solidFill>
                <a:effectLst/>
                <a:uLnTx/>
                <a:uFillTx/>
                <a:latin typeface="Arial"/>
                <a:ea typeface="+mn-ea"/>
                <a:cs typeface="+mn-cs"/>
                <a:sym typeface="Arial"/>
              </a:rPr>
              <a:t>−/+</a:t>
            </a:r>
            <a:r>
              <a:rPr kumimoji="0" lang="en-US" sz="800" b="0" i="0" u="none" strike="noStrike" kern="0" cap="none" spc="0" normalizeH="0" baseline="0" noProof="0" dirty="0">
                <a:ln>
                  <a:noFill/>
                </a:ln>
                <a:solidFill>
                  <a:srgbClr val="54565B">
                    <a:lumMod val="75000"/>
                  </a:srgbClr>
                </a:solidFill>
                <a:effectLst/>
                <a:uLnTx/>
                <a:uFillTx/>
                <a:latin typeface="Arial"/>
                <a:ea typeface="Trebuchet MS"/>
                <a:cs typeface="Trebuchet MS"/>
                <a:sym typeface="Trebuchet MS"/>
              </a:rPr>
              <a:t>, programmed cell death ligand 1-negative/positive; </a:t>
            </a:r>
            <a:r>
              <a:rPr kumimoji="0" lang="en-US" sz="800" b="0" i="0" u="none" strike="noStrike" kern="0" cap="none" spc="0" normalizeH="0" baseline="0" noProof="0" dirty="0" err="1">
                <a:ln>
                  <a:noFill/>
                </a:ln>
                <a:solidFill>
                  <a:srgbClr val="54565B">
                    <a:lumMod val="75000"/>
                  </a:srgbClr>
                </a:solidFill>
                <a:effectLst/>
                <a:uLnTx/>
                <a:uFillTx/>
                <a:latin typeface="Arial"/>
                <a:ea typeface="Helvetica" charset="0"/>
                <a:cs typeface="Arial"/>
                <a:sym typeface="Trebuchet MS"/>
              </a:rPr>
              <a:t>pembro</a:t>
            </a:r>
            <a:r>
              <a:rPr kumimoji="0" lang="en-US" sz="800" b="0" i="0" u="none" strike="noStrike" kern="0" cap="none" spc="0" normalizeH="0" baseline="0" noProof="0" dirty="0">
                <a:ln>
                  <a:noFill/>
                </a:ln>
                <a:solidFill>
                  <a:srgbClr val="54565B">
                    <a:lumMod val="75000"/>
                  </a:srgbClr>
                </a:solidFill>
                <a:effectLst/>
                <a:uLnTx/>
                <a:uFillTx/>
                <a:latin typeface="Arial"/>
                <a:ea typeface="Helvetica" charset="0"/>
                <a:cs typeface="Arial"/>
                <a:sym typeface="Trebuchet MS"/>
              </a:rPr>
              <a:t>, pembrolizumab; SG, sacituzumab govitecan; </a:t>
            </a:r>
            <a:r>
              <a:rPr kumimoji="0" lang="en-US" sz="800" b="0" i="0" u="none" strike="noStrike" kern="0" cap="none" spc="0" normalizeH="0" baseline="0" noProof="0" dirty="0" err="1">
                <a:ln>
                  <a:noFill/>
                </a:ln>
                <a:solidFill>
                  <a:srgbClr val="54565B">
                    <a:lumMod val="75000"/>
                  </a:srgbClr>
                </a:solidFill>
                <a:effectLst/>
                <a:uLnTx/>
                <a:uFillTx/>
                <a:latin typeface="Arial"/>
                <a:ea typeface="Helvetica" charset="0"/>
                <a:cs typeface="Arial"/>
                <a:sym typeface="Trebuchet MS"/>
              </a:rPr>
              <a:t>wt</a:t>
            </a:r>
            <a:r>
              <a:rPr kumimoji="0" lang="en-US" sz="800" b="0" i="0" u="none" strike="noStrike" kern="0" cap="none" spc="0" normalizeH="0" baseline="0" noProof="0" dirty="0">
                <a:ln>
                  <a:noFill/>
                </a:ln>
                <a:solidFill>
                  <a:srgbClr val="54565B">
                    <a:lumMod val="75000"/>
                  </a:srgbClr>
                </a:solidFill>
                <a:effectLst/>
                <a:uLnTx/>
                <a:uFillTx/>
                <a:latin typeface="Arial"/>
                <a:ea typeface="Helvetica" charset="0"/>
                <a:cs typeface="Arial"/>
                <a:sym typeface="Trebuchet MS"/>
              </a:rPr>
              <a:t>, wild-type</a:t>
            </a:r>
            <a:r>
              <a:rPr kumimoji="0" lang="en-US" sz="800" b="0" i="0" u="none" strike="noStrike" kern="1600" cap="none" spc="0" normalizeH="0" baseline="0" noProof="0" dirty="0">
                <a:ln>
                  <a:noFill/>
                </a:ln>
                <a:solidFill>
                  <a:srgbClr val="54565B">
                    <a:lumMod val="75000"/>
                  </a:srgbClr>
                </a:solidFill>
                <a:effectLst/>
                <a:uLnTx/>
                <a:uFillTx/>
                <a:latin typeface="Arial"/>
                <a:ea typeface="Helvetica" charset="0"/>
                <a:cs typeface="Arial"/>
              </a:rPr>
              <a:t>.</a:t>
            </a:r>
            <a:endParaRPr kumimoji="0" lang="en-US" sz="800" b="0" i="0" u="none" strike="noStrike" kern="1200" cap="none" spc="0" normalizeH="0" baseline="0" noProof="0" dirty="0">
              <a:ln>
                <a:noFill/>
              </a:ln>
              <a:solidFill>
                <a:srgbClr val="54565B">
                  <a:lumMod val="75000"/>
                </a:srgbClr>
              </a:solidFill>
              <a:effectLst/>
              <a:uLnTx/>
              <a:uFillTx/>
              <a:latin typeface="Arial"/>
              <a:ea typeface="+mn-ea"/>
              <a:cs typeface="+mn-cs"/>
            </a:endParaRPr>
          </a:p>
        </p:txBody>
      </p:sp>
      <p:sp>
        <p:nvSpPr>
          <p:cNvPr id="911" name="Rectangle 910">
            <a:extLst>
              <a:ext uri="{FF2B5EF4-FFF2-40B4-BE49-F238E27FC236}">
                <a16:creationId xmlns:a16="http://schemas.microsoft.com/office/drawing/2014/main" id="{BF5C744D-12ED-0D6A-BC52-484C6E0288CA}"/>
              </a:ext>
            </a:extLst>
          </p:cNvPr>
          <p:cNvSpPr>
            <a:spLocks/>
          </p:cNvSpPr>
          <p:nvPr/>
        </p:nvSpPr>
        <p:spPr>
          <a:xfrm>
            <a:off x="9740911" y="3677349"/>
            <a:ext cx="487824"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B"/>
                </a:solidFill>
                <a:effectLst/>
                <a:uLnTx/>
                <a:uFillTx/>
                <a:latin typeface="Arial"/>
                <a:ea typeface="+mn-ea"/>
                <a:cs typeface="+mn-cs"/>
              </a:rPr>
              <a:t>Chemo </a:t>
            </a:r>
          </a:p>
        </p:txBody>
      </p:sp>
      <p:sp>
        <p:nvSpPr>
          <p:cNvPr id="925" name="Rectangle 924">
            <a:extLst>
              <a:ext uri="{FF2B5EF4-FFF2-40B4-BE49-F238E27FC236}">
                <a16:creationId xmlns:a16="http://schemas.microsoft.com/office/drawing/2014/main" id="{0297E82E-1300-B39A-FFE4-07D71DDEB16B}"/>
              </a:ext>
            </a:extLst>
          </p:cNvPr>
          <p:cNvSpPr/>
          <p:nvPr/>
        </p:nvSpPr>
        <p:spPr>
          <a:xfrm>
            <a:off x="9253085" y="3677349"/>
            <a:ext cx="430464"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B"/>
                </a:solidFill>
                <a:effectLst/>
                <a:uLnTx/>
                <a:uFillTx/>
                <a:latin typeface="Arial"/>
                <a:ea typeface="+mn-ea"/>
                <a:cs typeface="+mn-cs"/>
              </a:rPr>
              <a:t>SG </a:t>
            </a:r>
          </a:p>
        </p:txBody>
      </p:sp>
      <p:cxnSp>
        <p:nvCxnSpPr>
          <p:cNvPr id="932" name="Straight Arrow Connector 931">
            <a:extLst>
              <a:ext uri="{FF2B5EF4-FFF2-40B4-BE49-F238E27FC236}">
                <a16:creationId xmlns:a16="http://schemas.microsoft.com/office/drawing/2014/main" id="{BAED00C9-850C-A235-75E4-1382A0CAF6FA}"/>
              </a:ext>
            </a:extLst>
          </p:cNvPr>
          <p:cNvCxnSpPr>
            <a:cxnSpLocks/>
            <a:stCxn id="52" idx="2"/>
            <a:endCxn id="955" idx="0"/>
          </p:cNvCxnSpPr>
          <p:nvPr/>
        </p:nvCxnSpPr>
        <p:spPr>
          <a:xfrm flipH="1">
            <a:off x="3475877" y="3286902"/>
            <a:ext cx="3403" cy="390447"/>
          </a:xfrm>
          <a:prstGeom prst="straightConnector1">
            <a:avLst/>
          </a:prstGeom>
          <a:noFill/>
          <a:ln w="28575" cap="flat" cmpd="sng" algn="ctr">
            <a:solidFill>
              <a:schemeClr val="tx1"/>
            </a:solidFill>
            <a:prstDash val="solid"/>
            <a:headEnd type="none" w="med" len="med"/>
            <a:tailEnd type="triangle"/>
          </a:ln>
        </p:spPr>
      </p:cxnSp>
      <p:cxnSp>
        <p:nvCxnSpPr>
          <p:cNvPr id="923" name="Straight Arrow Connector 922">
            <a:extLst>
              <a:ext uri="{FF2B5EF4-FFF2-40B4-BE49-F238E27FC236}">
                <a16:creationId xmlns:a16="http://schemas.microsoft.com/office/drawing/2014/main" id="{1DC4D8E7-CB25-168A-641F-129BD08D41AF}"/>
              </a:ext>
            </a:extLst>
          </p:cNvPr>
          <p:cNvCxnSpPr>
            <a:cxnSpLocks/>
          </p:cNvCxnSpPr>
          <p:nvPr/>
        </p:nvCxnSpPr>
        <p:spPr>
          <a:xfrm>
            <a:off x="7981172" y="3239359"/>
            <a:ext cx="0" cy="439312"/>
          </a:xfrm>
          <a:prstGeom prst="straightConnector1">
            <a:avLst/>
          </a:prstGeom>
          <a:noFill/>
          <a:ln w="28575" cap="flat" cmpd="sng" algn="ctr">
            <a:solidFill>
              <a:schemeClr val="tx1"/>
            </a:solidFill>
            <a:prstDash val="solid"/>
            <a:headEnd type="none" w="med" len="med"/>
            <a:tailEnd type="triangle"/>
          </a:ln>
        </p:spPr>
      </p:cxnSp>
      <p:sp>
        <p:nvSpPr>
          <p:cNvPr id="50" name="Rectangle 49">
            <a:extLst>
              <a:ext uri="{FF2B5EF4-FFF2-40B4-BE49-F238E27FC236}">
                <a16:creationId xmlns:a16="http://schemas.microsoft.com/office/drawing/2014/main" id="{F8847A1A-3C3D-4E63-6749-39762622B75B}"/>
              </a:ext>
            </a:extLst>
          </p:cNvPr>
          <p:cNvSpPr/>
          <p:nvPr/>
        </p:nvSpPr>
        <p:spPr>
          <a:xfrm>
            <a:off x="268084" y="4351559"/>
            <a:ext cx="10269441" cy="1126832"/>
          </a:xfrm>
          <a:prstGeom prst="rect">
            <a:avLst/>
          </a:prstGeom>
          <a:solidFill>
            <a:schemeClr val="accent3">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DC1C5">
                  <a:lumMod val="75000"/>
                </a:srgbClr>
              </a:solidFill>
              <a:effectLst/>
              <a:uLnTx/>
              <a:uFillTx/>
              <a:latin typeface="Trebuchet MS"/>
              <a:ea typeface="+mn-ea"/>
              <a:cs typeface="+mn-cs"/>
            </a:endParaRPr>
          </a:p>
        </p:txBody>
      </p:sp>
      <p:sp>
        <p:nvSpPr>
          <p:cNvPr id="51" name="Rectangle 50">
            <a:extLst>
              <a:ext uri="{FF2B5EF4-FFF2-40B4-BE49-F238E27FC236}">
                <a16:creationId xmlns:a16="http://schemas.microsoft.com/office/drawing/2014/main" id="{A367ABD1-6C21-9648-EC65-6FC09CC2CEFB}"/>
              </a:ext>
            </a:extLst>
          </p:cNvPr>
          <p:cNvSpPr/>
          <p:nvPr/>
        </p:nvSpPr>
        <p:spPr>
          <a:xfrm>
            <a:off x="880019" y="1101304"/>
            <a:ext cx="10338375" cy="422405"/>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4565B"/>
                </a:solidFill>
                <a:effectLst/>
                <a:uLnTx/>
                <a:uFillTx/>
                <a:latin typeface="Arial"/>
                <a:ea typeface="+mn-ea"/>
                <a:cs typeface="+mn-cs"/>
              </a:rPr>
              <a:t>Identify Biomarkers/Subtype</a:t>
            </a:r>
          </a:p>
        </p:txBody>
      </p:sp>
      <p:sp>
        <p:nvSpPr>
          <p:cNvPr id="52" name="Rectangle 51">
            <a:extLst>
              <a:ext uri="{FF2B5EF4-FFF2-40B4-BE49-F238E27FC236}">
                <a16:creationId xmlns:a16="http://schemas.microsoft.com/office/drawing/2014/main" id="{D4806947-75D8-6A53-5AC1-148D23DBF3CF}"/>
              </a:ext>
            </a:extLst>
          </p:cNvPr>
          <p:cNvSpPr/>
          <p:nvPr/>
        </p:nvSpPr>
        <p:spPr>
          <a:xfrm>
            <a:off x="880019" y="2388777"/>
            <a:ext cx="5198524" cy="89812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PD-L1− Germline </a:t>
            </a:r>
            <a:r>
              <a:rPr kumimoji="0" lang="en-US" sz="1600" b="0" i="1" u="none" strike="noStrike" kern="1200" cap="none" spc="0" normalizeH="0" baseline="0" noProof="0" dirty="0">
                <a:ln>
                  <a:noFill/>
                </a:ln>
                <a:solidFill>
                  <a:srgbClr val="FFFFFF"/>
                </a:solidFill>
                <a:effectLst/>
                <a:uLnTx/>
                <a:uFillTx/>
                <a:latin typeface="Arial"/>
                <a:ea typeface="+mn-ea"/>
                <a:cs typeface="+mn-cs"/>
              </a:rPr>
              <a:t>BRCA </a:t>
            </a:r>
            <a:r>
              <a:rPr kumimoji="0" lang="en-US" sz="1600" b="0" i="0" u="none" strike="noStrike" kern="1200" cap="none" spc="0" normalizeH="0" baseline="0" noProof="0" dirty="0" err="1">
                <a:ln>
                  <a:noFill/>
                </a:ln>
                <a:solidFill>
                  <a:srgbClr val="FFFFFF"/>
                </a:solidFill>
                <a:effectLst/>
                <a:uLnTx/>
                <a:uFillTx/>
                <a:latin typeface="Arial"/>
                <a:ea typeface="+mn-ea"/>
                <a:cs typeface="+mn-cs"/>
              </a:rPr>
              <a:t>wt</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5081E759-CC92-7848-6EEF-9998917913E2}"/>
              </a:ext>
            </a:extLst>
          </p:cNvPr>
          <p:cNvSpPr/>
          <p:nvPr/>
        </p:nvSpPr>
        <p:spPr>
          <a:xfrm>
            <a:off x="6120824" y="2396007"/>
            <a:ext cx="1480600" cy="89089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Germline </a:t>
            </a:r>
            <a:r>
              <a:rPr kumimoji="0" lang="en-US" sz="1600" b="0" i="1" u="none" strike="noStrike" kern="1200" cap="none" spc="0" normalizeH="0" baseline="0" noProof="0" dirty="0">
                <a:ln>
                  <a:noFill/>
                </a:ln>
                <a:solidFill>
                  <a:srgbClr val="FFFFFF"/>
                </a:solidFill>
                <a:effectLst/>
                <a:uLnTx/>
                <a:uFillTx/>
                <a:latin typeface="Arial"/>
                <a:ea typeface="+mn-ea"/>
                <a:cs typeface="+mn-cs"/>
              </a:rPr>
              <a:t>BRCA</a:t>
            </a:r>
            <a:r>
              <a:rPr kumimoji="0" lang="en-US" sz="1600" b="0" i="0" u="none" strike="noStrike" kern="1200" cap="none" spc="0" normalizeH="0" baseline="0" noProof="0" dirty="0">
                <a:ln>
                  <a:noFill/>
                </a:ln>
                <a:solidFill>
                  <a:srgbClr val="FFFFFF"/>
                </a:solidFill>
                <a:effectLst/>
                <a:uLnTx/>
                <a:uFillTx/>
                <a:latin typeface="Arial"/>
                <a:ea typeface="+mn-ea"/>
                <a:cs typeface="+mn-cs"/>
              </a:rPr>
              <a:t> mut</a:t>
            </a:r>
          </a:p>
        </p:txBody>
      </p:sp>
      <p:sp>
        <p:nvSpPr>
          <p:cNvPr id="54" name="Rectangle 53">
            <a:extLst>
              <a:ext uri="{FF2B5EF4-FFF2-40B4-BE49-F238E27FC236}">
                <a16:creationId xmlns:a16="http://schemas.microsoft.com/office/drawing/2014/main" id="{E35C01C3-6D89-B105-B4E0-E3151AEA16CD}"/>
              </a:ext>
            </a:extLst>
          </p:cNvPr>
          <p:cNvSpPr/>
          <p:nvPr/>
        </p:nvSpPr>
        <p:spPr>
          <a:xfrm>
            <a:off x="8311728" y="2402938"/>
            <a:ext cx="910987" cy="88396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 tIns="72000" rIns="18288"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De novo or recurrence &gt;6</a:t>
            </a:r>
            <a:r>
              <a:rPr kumimoji="0" lang="en-US" sz="1100" b="0" i="0" u="none" strike="noStrike" kern="1200" cap="none" spc="0" normalizeH="0" baseline="0" noProof="0" dirty="0">
                <a:ln>
                  <a:noFill/>
                </a:ln>
                <a:solidFill>
                  <a:srgbClr val="FFFFFF"/>
                </a:solidFill>
                <a:effectLst/>
                <a:uLnTx/>
                <a:uFillTx/>
                <a:latin typeface="Arial"/>
                <a:ea typeface="Aptos" panose="020B0004020202020204" pitchFamily="34" charset="0"/>
                <a:cs typeface="Arial" panose="020B0604020202020204" pitchFamily="34" charset="0"/>
              </a:rPr>
              <a:t>–</a:t>
            </a:r>
            <a:r>
              <a:rPr kumimoji="0" lang="en-US" sz="1100" b="0" i="0" u="none" strike="noStrike" kern="1200" cap="none" spc="0" normalizeH="0" baseline="0" noProof="0" dirty="0">
                <a:ln>
                  <a:noFill/>
                </a:ln>
                <a:solidFill>
                  <a:srgbClr val="FFFFFF"/>
                </a:solidFill>
                <a:effectLst/>
                <a:uLnTx/>
                <a:uFillTx/>
                <a:latin typeface="Arial"/>
                <a:ea typeface="+mn-ea"/>
                <a:cs typeface="+mn-cs"/>
              </a:rPr>
              <a:t>12 </a:t>
            </a:r>
            <a:r>
              <a:rPr kumimoji="0" lang="en-US" sz="1100" b="0" i="0" u="none" strike="noStrike" kern="1200" cap="none" spc="0" normalizeH="0" baseline="0" noProof="0" dirty="0" err="1">
                <a:ln>
                  <a:noFill/>
                </a:ln>
                <a:solidFill>
                  <a:srgbClr val="FFFFFF"/>
                </a:solidFill>
                <a:effectLst/>
                <a:uLnTx/>
                <a:uFillTx/>
                <a:latin typeface="Arial"/>
                <a:ea typeface="+mn-ea"/>
                <a:cs typeface="+mn-cs"/>
              </a:rPr>
              <a:t>mo</a:t>
            </a:r>
            <a:r>
              <a:rPr kumimoji="0" lang="en-US" sz="1100" b="0" i="0" u="none" strike="noStrike" kern="1200" cap="none" spc="0" normalizeH="0" baseline="0" noProof="0" dirty="0">
                <a:ln>
                  <a:noFill/>
                </a:ln>
                <a:solidFill>
                  <a:srgbClr val="FFFFFF"/>
                </a:solidFill>
                <a:effectLst/>
                <a:uLnTx/>
                <a:uFillTx/>
                <a:latin typeface="Arial"/>
                <a:ea typeface="+mn-ea"/>
                <a:cs typeface="+mn-cs"/>
              </a:rPr>
              <a:t> post (neo)adj ICI</a:t>
            </a:r>
          </a:p>
        </p:txBody>
      </p:sp>
      <p:sp>
        <p:nvSpPr>
          <p:cNvPr id="57" name="Rectangle 56">
            <a:extLst>
              <a:ext uri="{FF2B5EF4-FFF2-40B4-BE49-F238E27FC236}">
                <a16:creationId xmlns:a16="http://schemas.microsoft.com/office/drawing/2014/main" id="{D2B74E6B-C4E7-4DEA-A499-88922A396B6F}"/>
              </a:ext>
            </a:extLst>
          </p:cNvPr>
          <p:cNvSpPr/>
          <p:nvPr/>
        </p:nvSpPr>
        <p:spPr>
          <a:xfrm>
            <a:off x="3058046" y="5518811"/>
            <a:ext cx="1976564" cy="3916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Trebuchet MS"/>
                <a:ea typeface="+mn-ea"/>
                <a:cs typeface="+mn-cs"/>
              </a:rPr>
              <a:t>PARPi</a:t>
            </a:r>
            <a:endParaRPr kumimoji="0" lang="en-US" sz="16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8" name="Rectangle 57">
            <a:extLst>
              <a:ext uri="{FF2B5EF4-FFF2-40B4-BE49-F238E27FC236}">
                <a16:creationId xmlns:a16="http://schemas.microsoft.com/office/drawing/2014/main" id="{7C90A6CA-6315-33D1-B963-11323BE01B88}"/>
              </a:ext>
            </a:extLst>
          </p:cNvPr>
          <p:cNvSpPr/>
          <p:nvPr/>
        </p:nvSpPr>
        <p:spPr>
          <a:xfrm>
            <a:off x="895251" y="5518811"/>
            <a:ext cx="1976564" cy="3916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T-DXd if HER2-low</a:t>
            </a:r>
          </a:p>
        </p:txBody>
      </p:sp>
      <p:cxnSp>
        <p:nvCxnSpPr>
          <p:cNvPr id="59" name="Connector: Elbow 58">
            <a:extLst>
              <a:ext uri="{FF2B5EF4-FFF2-40B4-BE49-F238E27FC236}">
                <a16:creationId xmlns:a16="http://schemas.microsoft.com/office/drawing/2014/main" id="{AA109416-3197-9238-42D3-64FCD82BCEA7}"/>
              </a:ext>
            </a:extLst>
          </p:cNvPr>
          <p:cNvCxnSpPr>
            <a:cxnSpLocks/>
            <a:stCxn id="53" idx="2"/>
            <a:endCxn id="926" idx="0"/>
          </p:cNvCxnSpPr>
          <p:nvPr/>
        </p:nvCxnSpPr>
        <p:spPr>
          <a:xfrm rot="5400000">
            <a:off x="6473379" y="3289602"/>
            <a:ext cx="390444" cy="385049"/>
          </a:xfrm>
          <a:prstGeom prst="bentConnector3">
            <a:avLst>
              <a:gd name="adj1" fmla="val 50000"/>
            </a:avLst>
          </a:prstGeom>
          <a:noFill/>
          <a:ln w="28575" cap="flat" cmpd="sng" algn="ctr">
            <a:solidFill>
              <a:schemeClr val="tx1"/>
            </a:solidFill>
            <a:prstDash val="solid"/>
            <a:headEnd type="none" w="med" len="med"/>
            <a:tailEnd type="triangle"/>
          </a:ln>
        </p:spPr>
      </p:cxnSp>
      <p:cxnSp>
        <p:nvCxnSpPr>
          <p:cNvPr id="60" name="Connector: Elbow 59">
            <a:extLst>
              <a:ext uri="{FF2B5EF4-FFF2-40B4-BE49-F238E27FC236}">
                <a16:creationId xmlns:a16="http://schemas.microsoft.com/office/drawing/2014/main" id="{BB6BBFF5-1AF9-D0FD-D75D-1C1E2BB73169}"/>
              </a:ext>
            </a:extLst>
          </p:cNvPr>
          <p:cNvCxnSpPr>
            <a:cxnSpLocks/>
            <a:stCxn id="53" idx="2"/>
            <a:endCxn id="927" idx="0"/>
          </p:cNvCxnSpPr>
          <p:nvPr/>
        </p:nvCxnSpPr>
        <p:spPr>
          <a:xfrm rot="16200000" flipH="1">
            <a:off x="6860837" y="3287191"/>
            <a:ext cx="390444" cy="389869"/>
          </a:xfrm>
          <a:prstGeom prst="bentConnector3">
            <a:avLst>
              <a:gd name="adj1" fmla="val 50000"/>
            </a:avLst>
          </a:prstGeom>
          <a:noFill/>
          <a:ln w="28575" cap="flat" cmpd="sng" algn="ctr">
            <a:solidFill>
              <a:schemeClr val="tx1"/>
            </a:solidFill>
            <a:prstDash val="solid"/>
            <a:headEnd type="none" w="med" len="med"/>
            <a:tailEnd type="triangle"/>
          </a:ln>
        </p:spPr>
      </p:cxnSp>
      <p:sp>
        <p:nvSpPr>
          <p:cNvPr id="61" name="Rectangle 60">
            <a:extLst>
              <a:ext uri="{FF2B5EF4-FFF2-40B4-BE49-F238E27FC236}">
                <a16:creationId xmlns:a16="http://schemas.microsoft.com/office/drawing/2014/main" id="{EEB29F5D-32D5-197C-EBDD-817242EAC1C8}"/>
              </a:ext>
            </a:extLst>
          </p:cNvPr>
          <p:cNvSpPr/>
          <p:nvPr/>
        </p:nvSpPr>
        <p:spPr>
          <a:xfrm rot="16200000">
            <a:off x="-66743" y="3496989"/>
            <a:ext cx="1108357" cy="514223"/>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First Line</a:t>
            </a:r>
          </a:p>
        </p:txBody>
      </p:sp>
      <p:sp>
        <p:nvSpPr>
          <p:cNvPr id="62" name="Rectangle 61">
            <a:extLst>
              <a:ext uri="{FF2B5EF4-FFF2-40B4-BE49-F238E27FC236}">
                <a16:creationId xmlns:a16="http://schemas.microsoft.com/office/drawing/2014/main" id="{A3272965-7132-E434-B66D-6330169D454A}"/>
              </a:ext>
            </a:extLst>
          </p:cNvPr>
          <p:cNvSpPr/>
          <p:nvPr/>
        </p:nvSpPr>
        <p:spPr>
          <a:xfrm rot="16200000">
            <a:off x="-331565" y="4930071"/>
            <a:ext cx="1638000" cy="5142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rebuchet MS"/>
                <a:ea typeface="+mn-ea"/>
                <a:cs typeface="+mn-cs"/>
              </a:rPr>
              <a:t>Second Line</a:t>
            </a:r>
          </a:p>
        </p:txBody>
      </p:sp>
      <p:grpSp>
        <p:nvGrpSpPr>
          <p:cNvPr id="32" name="Group 31">
            <a:extLst>
              <a:ext uri="{FF2B5EF4-FFF2-40B4-BE49-F238E27FC236}">
                <a16:creationId xmlns:a16="http://schemas.microsoft.com/office/drawing/2014/main" id="{B461400E-7F46-6EBD-B502-EED7D927C0E7}"/>
              </a:ext>
            </a:extLst>
          </p:cNvPr>
          <p:cNvGrpSpPr/>
          <p:nvPr/>
        </p:nvGrpSpPr>
        <p:grpSpPr>
          <a:xfrm>
            <a:off x="769036" y="4369075"/>
            <a:ext cx="10550073" cy="1637108"/>
            <a:chOff x="769034" y="4550503"/>
            <a:chExt cx="10447059" cy="1637108"/>
          </a:xfrm>
        </p:grpSpPr>
        <p:sp>
          <p:nvSpPr>
            <p:cNvPr id="49" name="Rectangle 48">
              <a:extLst>
                <a:ext uri="{FF2B5EF4-FFF2-40B4-BE49-F238E27FC236}">
                  <a16:creationId xmlns:a16="http://schemas.microsoft.com/office/drawing/2014/main" id="{4BD164AA-9404-A59D-9F95-F3C722679D86}"/>
                </a:ext>
              </a:extLst>
            </p:cNvPr>
            <p:cNvSpPr/>
            <p:nvPr/>
          </p:nvSpPr>
          <p:spPr>
            <a:xfrm>
              <a:off x="769034" y="4550503"/>
              <a:ext cx="10447059" cy="1637108"/>
            </a:xfrm>
            <a:prstGeom prst="rect">
              <a:avLst/>
            </a:prstGeom>
            <a:solidFill>
              <a:schemeClr val="accent3">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DC1C5">
                    <a:lumMod val="75000"/>
                  </a:srgbClr>
                </a:solidFill>
                <a:effectLst/>
                <a:uLnTx/>
                <a:uFillTx/>
                <a:latin typeface="Trebuchet MS"/>
                <a:ea typeface="+mn-ea"/>
                <a:cs typeface="+mn-cs"/>
              </a:endParaRPr>
            </a:p>
          </p:txBody>
        </p:sp>
        <p:sp>
          <p:nvSpPr>
            <p:cNvPr id="896" name="Rectangle 895">
              <a:extLst>
                <a:ext uri="{FF2B5EF4-FFF2-40B4-BE49-F238E27FC236}">
                  <a16:creationId xmlns:a16="http://schemas.microsoft.com/office/drawing/2014/main" id="{B1CA86E7-4008-1003-4ED0-6E11961D4C60}"/>
                </a:ext>
              </a:extLst>
            </p:cNvPr>
            <p:cNvSpPr/>
            <p:nvPr/>
          </p:nvSpPr>
          <p:spPr>
            <a:xfrm>
              <a:off x="895249" y="4661692"/>
              <a:ext cx="10320842" cy="3916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Sacituzumab govitecan </a:t>
              </a:r>
            </a:p>
          </p:txBody>
        </p:sp>
        <p:sp>
          <p:nvSpPr>
            <p:cNvPr id="897" name="Rectangle 896">
              <a:extLst>
                <a:ext uri="{FF2B5EF4-FFF2-40B4-BE49-F238E27FC236}">
                  <a16:creationId xmlns:a16="http://schemas.microsoft.com/office/drawing/2014/main" id="{108CD7B2-ED57-B88D-F1FA-39ECEC13089F}"/>
                </a:ext>
              </a:extLst>
            </p:cNvPr>
            <p:cNvSpPr/>
            <p:nvPr/>
          </p:nvSpPr>
          <p:spPr>
            <a:xfrm>
              <a:off x="895249" y="5173245"/>
              <a:ext cx="10320842" cy="39162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rebuchet MS"/>
                  <a:ea typeface="+mn-ea"/>
                  <a:cs typeface="+mn-cs"/>
                </a:rPr>
                <a:t>Chemo</a:t>
              </a:r>
            </a:p>
          </p:txBody>
        </p:sp>
      </p:grpSp>
      <p:sp>
        <p:nvSpPr>
          <p:cNvPr id="912" name="Rectangle 911">
            <a:extLst>
              <a:ext uri="{FF2B5EF4-FFF2-40B4-BE49-F238E27FC236}">
                <a16:creationId xmlns:a16="http://schemas.microsoft.com/office/drawing/2014/main" id="{77985761-8215-DCC3-B04D-A7F18BE5C563}"/>
              </a:ext>
            </a:extLst>
          </p:cNvPr>
          <p:cNvSpPr>
            <a:spLocks/>
          </p:cNvSpPr>
          <p:nvPr/>
        </p:nvSpPr>
        <p:spPr>
          <a:xfrm>
            <a:off x="7665326" y="3677349"/>
            <a:ext cx="737111"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 tIns="9144" rIns="9144" bIns="9144"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54565B"/>
                </a:solidFill>
                <a:effectLst/>
                <a:uLnTx/>
                <a:uFillTx/>
                <a:latin typeface="Arial"/>
                <a:ea typeface="+mn-ea"/>
                <a:cs typeface="+mn-cs"/>
              </a:rPr>
              <a:t>Pembro</a:t>
            </a:r>
            <a:r>
              <a:rPr kumimoji="0" lang="en-US" sz="1100" b="0" i="0" u="none" strike="noStrike" kern="1200" cap="none" spc="0" normalizeH="0" baseline="0" noProof="0" dirty="0">
                <a:ln>
                  <a:noFill/>
                </a:ln>
                <a:solidFill>
                  <a:srgbClr val="54565B"/>
                </a:solidFill>
                <a:effectLst/>
                <a:uLnTx/>
                <a:uFillTx/>
                <a:latin typeface="Arial"/>
                <a:ea typeface="+mn-ea"/>
                <a:cs typeface="+mn-cs"/>
              </a:rPr>
              <a:t> + chemo</a:t>
            </a:r>
          </a:p>
        </p:txBody>
      </p:sp>
      <p:sp>
        <p:nvSpPr>
          <p:cNvPr id="913" name="Rectangle 912">
            <a:extLst>
              <a:ext uri="{FF2B5EF4-FFF2-40B4-BE49-F238E27FC236}">
                <a16:creationId xmlns:a16="http://schemas.microsoft.com/office/drawing/2014/main" id="{DC75607A-1C0A-4AFA-BC29-986B4085C6DD}"/>
              </a:ext>
            </a:extLst>
          </p:cNvPr>
          <p:cNvSpPr>
            <a:spLocks/>
          </p:cNvSpPr>
          <p:nvPr/>
        </p:nvSpPr>
        <p:spPr>
          <a:xfrm>
            <a:off x="8458615" y="3677349"/>
            <a:ext cx="737109"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 tIns="9144" rIns="9144" bIns="9144"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54565B"/>
                </a:solidFill>
                <a:effectLst/>
                <a:uLnTx/>
                <a:uFillTx/>
                <a:latin typeface="Arial"/>
                <a:ea typeface="+mn-ea"/>
                <a:cs typeface="+mn-cs"/>
              </a:rPr>
              <a:t>Atezo</a:t>
            </a:r>
            <a:r>
              <a:rPr kumimoji="0" lang="en-US" sz="1100" b="0" i="0" u="none" strike="noStrike" kern="1200" cap="none" spc="0" normalizeH="0" baseline="0" noProof="0" dirty="0">
                <a:ln>
                  <a:noFill/>
                </a:ln>
                <a:solidFill>
                  <a:srgbClr val="54565B"/>
                </a:solidFill>
                <a:effectLst/>
                <a:uLnTx/>
                <a:uFillTx/>
                <a:latin typeface="Arial"/>
                <a:ea typeface="+mn-ea"/>
                <a:cs typeface="+mn-cs"/>
              </a:rPr>
              <a:t> + chemo </a:t>
            </a:r>
          </a:p>
        </p:txBody>
      </p:sp>
      <p:sp>
        <p:nvSpPr>
          <p:cNvPr id="926" name="Rectangle 925">
            <a:extLst>
              <a:ext uri="{FF2B5EF4-FFF2-40B4-BE49-F238E27FC236}">
                <a16:creationId xmlns:a16="http://schemas.microsoft.com/office/drawing/2014/main" id="{5AD64468-4CF3-9CE7-3208-7C69D8551228}"/>
              </a:ext>
            </a:extLst>
          </p:cNvPr>
          <p:cNvSpPr/>
          <p:nvPr/>
        </p:nvSpPr>
        <p:spPr>
          <a:xfrm>
            <a:off x="6124001" y="3677349"/>
            <a:ext cx="704151" cy="630927"/>
          </a:xfrm>
          <a:prstGeom prst="rect">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 tIns="9144" rIns="9144" bIns="9144"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54565B"/>
                </a:solidFill>
                <a:effectLst/>
                <a:uLnTx/>
                <a:uFillTx/>
                <a:latin typeface="Arial"/>
                <a:ea typeface="+mn-ea"/>
                <a:cs typeface="+mn-cs"/>
              </a:rPr>
              <a:t>PARPi</a:t>
            </a:r>
            <a:r>
              <a:rPr kumimoji="0" lang="en-US" sz="1100" b="0" i="0" u="none" strike="noStrike" kern="1200" cap="none" spc="0" normalizeH="0" baseline="0" noProof="0" dirty="0">
                <a:ln>
                  <a:noFill/>
                </a:ln>
                <a:solidFill>
                  <a:srgbClr val="54565B"/>
                </a:solidFill>
                <a:effectLst/>
                <a:uLnTx/>
                <a:uFillTx/>
                <a:latin typeface="Arial"/>
                <a:ea typeface="+mn-ea"/>
                <a:cs typeface="+mn-cs"/>
              </a:rPr>
              <a:t> </a:t>
            </a:r>
          </a:p>
        </p:txBody>
      </p:sp>
      <p:sp>
        <p:nvSpPr>
          <p:cNvPr id="927" name="Rectangle 926">
            <a:extLst>
              <a:ext uri="{FF2B5EF4-FFF2-40B4-BE49-F238E27FC236}">
                <a16:creationId xmlns:a16="http://schemas.microsoft.com/office/drawing/2014/main" id="{BC2A6855-6E53-B96C-E7D9-E34E52399C65}"/>
              </a:ext>
            </a:extLst>
          </p:cNvPr>
          <p:cNvSpPr>
            <a:spLocks/>
          </p:cNvSpPr>
          <p:nvPr/>
        </p:nvSpPr>
        <p:spPr>
          <a:xfrm>
            <a:off x="6898918" y="3677349"/>
            <a:ext cx="704151" cy="630927"/>
          </a:xfrm>
          <a:prstGeom prst="rect">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9144" tIns="9144" rIns="9144" bIns="9144"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B"/>
                </a:solidFill>
                <a:effectLst/>
                <a:uLnTx/>
                <a:uFillTx/>
                <a:latin typeface="Arial"/>
                <a:ea typeface="+mn-ea"/>
                <a:cs typeface="+mn-cs"/>
              </a:rPr>
              <a:t>Chemo </a:t>
            </a:r>
          </a:p>
        </p:txBody>
      </p:sp>
      <p:sp>
        <p:nvSpPr>
          <p:cNvPr id="3" name="Rectangle 2">
            <a:extLst>
              <a:ext uri="{FF2B5EF4-FFF2-40B4-BE49-F238E27FC236}">
                <a16:creationId xmlns:a16="http://schemas.microsoft.com/office/drawing/2014/main" id="{87C293F7-B23A-A782-6D73-BBCF2909E75C}"/>
              </a:ext>
            </a:extLst>
          </p:cNvPr>
          <p:cNvSpPr/>
          <p:nvPr/>
        </p:nvSpPr>
        <p:spPr>
          <a:xfrm>
            <a:off x="9267395" y="2402938"/>
            <a:ext cx="1951000" cy="4879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8288" tIns="72000" rIns="18288"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Recurrence ≤6</a:t>
            </a:r>
            <a:r>
              <a:rPr kumimoji="0" lang="en-US" sz="1100" b="0" i="0" u="none" strike="noStrike" kern="1200" cap="none" spc="0" normalizeH="0" baseline="0" noProof="0" dirty="0">
                <a:ln>
                  <a:noFill/>
                </a:ln>
                <a:solidFill>
                  <a:srgbClr val="FFFFFF"/>
                </a:solidFill>
                <a:effectLst/>
                <a:uLnTx/>
                <a:uFillTx/>
                <a:latin typeface="Arial"/>
                <a:ea typeface="Aptos" panose="020B0004020202020204" pitchFamily="34" charset="0"/>
                <a:cs typeface="Arial" panose="020B0604020202020204" pitchFamily="34" charset="0"/>
              </a:rPr>
              <a:t>–</a:t>
            </a:r>
            <a:r>
              <a:rPr kumimoji="0" lang="en-US" sz="1100" b="0" i="0" u="none" strike="noStrike" kern="1200" cap="none" spc="0" normalizeH="0" baseline="0" noProof="0" dirty="0">
                <a:ln>
                  <a:noFill/>
                </a:ln>
                <a:solidFill>
                  <a:srgbClr val="FFFFFF"/>
                </a:solidFill>
                <a:effectLst/>
                <a:uLnTx/>
                <a:uFillTx/>
                <a:latin typeface="Arial"/>
                <a:ea typeface="+mn-ea"/>
                <a:cs typeface="+mn-cs"/>
              </a:rPr>
              <a:t>12 </a:t>
            </a:r>
            <a:r>
              <a:rPr kumimoji="0" lang="en-US" sz="1100" b="0" i="0" u="none" strike="noStrike" kern="1200" cap="none" spc="0" normalizeH="0" baseline="0" noProof="0" dirty="0" err="1">
                <a:ln>
                  <a:noFill/>
                </a:ln>
                <a:solidFill>
                  <a:srgbClr val="FFFFFF"/>
                </a:solidFill>
                <a:effectLst/>
                <a:uLnTx/>
                <a:uFillTx/>
                <a:latin typeface="Arial"/>
                <a:ea typeface="+mn-ea"/>
                <a:cs typeface="+mn-cs"/>
              </a:rPr>
              <a:t>mo</a:t>
            </a:r>
            <a:r>
              <a:rPr kumimoji="0" lang="en-US" sz="1100" b="0" i="0" u="none" strike="noStrike" kern="1200" cap="none" spc="0" normalizeH="0" baseline="0" noProof="0" dirty="0">
                <a:ln>
                  <a:noFill/>
                </a:ln>
                <a:solidFill>
                  <a:srgbClr val="FFFFFF"/>
                </a:solidFill>
                <a:effectLst/>
                <a:uLnTx/>
                <a:uFillTx/>
                <a:latin typeface="Arial"/>
                <a:ea typeface="+mn-ea"/>
                <a:cs typeface="+mn-cs"/>
              </a:rPr>
              <a:t> post (neo)adj ICI</a:t>
            </a:r>
          </a:p>
        </p:txBody>
      </p:sp>
      <p:sp>
        <p:nvSpPr>
          <p:cNvPr id="7" name="Rectangle 6">
            <a:extLst>
              <a:ext uri="{FF2B5EF4-FFF2-40B4-BE49-F238E27FC236}">
                <a16:creationId xmlns:a16="http://schemas.microsoft.com/office/drawing/2014/main" id="{A86EFAAD-6300-EA0F-4843-C238C1095E0B}"/>
              </a:ext>
            </a:extLst>
          </p:cNvPr>
          <p:cNvSpPr/>
          <p:nvPr/>
        </p:nvSpPr>
        <p:spPr>
          <a:xfrm>
            <a:off x="8311612" y="1980279"/>
            <a:ext cx="2906781" cy="3916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EU</a:t>
            </a:r>
          </a:p>
        </p:txBody>
      </p:sp>
      <p:sp>
        <p:nvSpPr>
          <p:cNvPr id="8" name="Rectangle 7">
            <a:extLst>
              <a:ext uri="{FF2B5EF4-FFF2-40B4-BE49-F238E27FC236}">
                <a16:creationId xmlns:a16="http://schemas.microsoft.com/office/drawing/2014/main" id="{025323CA-EEAB-D040-13F6-AB3EA4A47CC4}"/>
              </a:ext>
            </a:extLst>
          </p:cNvPr>
          <p:cNvSpPr/>
          <p:nvPr/>
        </p:nvSpPr>
        <p:spPr>
          <a:xfrm>
            <a:off x="880020" y="1556059"/>
            <a:ext cx="6721405" cy="39162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PD-L1–</a:t>
            </a:r>
          </a:p>
        </p:txBody>
      </p:sp>
      <p:sp>
        <p:nvSpPr>
          <p:cNvPr id="10" name="Rectangle 9">
            <a:extLst>
              <a:ext uri="{FF2B5EF4-FFF2-40B4-BE49-F238E27FC236}">
                <a16:creationId xmlns:a16="http://schemas.microsoft.com/office/drawing/2014/main" id="{60816368-8DA7-FD39-6449-857B6CEF4848}"/>
              </a:ext>
            </a:extLst>
          </p:cNvPr>
          <p:cNvSpPr/>
          <p:nvPr/>
        </p:nvSpPr>
        <p:spPr>
          <a:xfrm>
            <a:off x="7665326" y="1557619"/>
            <a:ext cx="3553068" cy="39162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PD-L1+</a:t>
            </a:r>
          </a:p>
        </p:txBody>
      </p:sp>
      <p:sp>
        <p:nvSpPr>
          <p:cNvPr id="33" name="Rectangle 32">
            <a:extLst>
              <a:ext uri="{FF2B5EF4-FFF2-40B4-BE49-F238E27FC236}">
                <a16:creationId xmlns:a16="http://schemas.microsoft.com/office/drawing/2014/main" id="{1D32BE9D-5C37-30A0-EE2A-F05AB68E1985}"/>
              </a:ext>
            </a:extLst>
          </p:cNvPr>
          <p:cNvSpPr/>
          <p:nvPr/>
        </p:nvSpPr>
        <p:spPr>
          <a:xfrm>
            <a:off x="7665326" y="1980280"/>
            <a:ext cx="604007" cy="13066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USA</a:t>
            </a:r>
          </a:p>
        </p:txBody>
      </p:sp>
      <p:sp>
        <p:nvSpPr>
          <p:cNvPr id="946" name="Rectangle 945">
            <a:extLst>
              <a:ext uri="{FF2B5EF4-FFF2-40B4-BE49-F238E27FC236}">
                <a16:creationId xmlns:a16="http://schemas.microsoft.com/office/drawing/2014/main" id="{A2B97325-BD8C-B209-AF1E-8F4BEB054E90}"/>
              </a:ext>
            </a:extLst>
          </p:cNvPr>
          <p:cNvSpPr/>
          <p:nvPr/>
        </p:nvSpPr>
        <p:spPr>
          <a:xfrm>
            <a:off x="880019" y="1972418"/>
            <a:ext cx="6721405" cy="39162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7200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USA and EU</a:t>
            </a:r>
          </a:p>
        </p:txBody>
      </p:sp>
      <p:sp>
        <p:nvSpPr>
          <p:cNvPr id="955" name="Rectangle 954">
            <a:extLst>
              <a:ext uri="{FF2B5EF4-FFF2-40B4-BE49-F238E27FC236}">
                <a16:creationId xmlns:a16="http://schemas.microsoft.com/office/drawing/2014/main" id="{F02A1BD5-8094-DF0B-C7D5-00691F5893C3}"/>
              </a:ext>
            </a:extLst>
          </p:cNvPr>
          <p:cNvSpPr/>
          <p:nvPr/>
        </p:nvSpPr>
        <p:spPr>
          <a:xfrm>
            <a:off x="884739" y="3677350"/>
            <a:ext cx="5182279" cy="630927"/>
          </a:xfrm>
          <a:prstGeom prst="rect">
            <a:avLst/>
          </a:prstGeom>
          <a:solidFill>
            <a:schemeClr val="accent4">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 tIns="9144" rIns="9144" bIns="9144"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B"/>
                </a:solidFill>
                <a:effectLst/>
                <a:uLnTx/>
                <a:uFillTx/>
                <a:latin typeface="Arial"/>
                <a:ea typeface="+mn-ea"/>
                <a:cs typeface="+mn-cs"/>
              </a:rPr>
              <a:t>Chemo </a:t>
            </a:r>
            <a:br>
              <a:rPr kumimoji="0" lang="en-US" sz="1100" b="0" i="0" u="none" strike="noStrike" kern="1200" cap="none" spc="0" normalizeH="0" baseline="0" noProof="0" dirty="0">
                <a:ln>
                  <a:noFill/>
                </a:ln>
                <a:solidFill>
                  <a:srgbClr val="54565B"/>
                </a:solidFill>
                <a:effectLst/>
                <a:uLnTx/>
                <a:uFillTx/>
                <a:latin typeface="Arial"/>
                <a:ea typeface="+mn-ea"/>
                <a:cs typeface="+mn-cs"/>
              </a:rPr>
            </a:br>
            <a:r>
              <a:rPr kumimoji="0" lang="en-US" sz="1100" b="0" i="0" u="none" strike="noStrike" kern="1200" cap="none" spc="0" normalizeH="0" baseline="0" noProof="0" dirty="0">
                <a:ln>
                  <a:noFill/>
                </a:ln>
                <a:solidFill>
                  <a:srgbClr val="54565B"/>
                </a:solidFill>
                <a:effectLst/>
                <a:uLnTx/>
                <a:uFillTx/>
                <a:latin typeface="Arial"/>
                <a:ea typeface="+mn-ea"/>
                <a:cs typeface="+mn-cs"/>
              </a:rPr>
              <a:t>(+ bevacizumab in EU)</a:t>
            </a:r>
          </a:p>
        </p:txBody>
      </p:sp>
      <p:sp>
        <p:nvSpPr>
          <p:cNvPr id="961" name="Rectangle 960">
            <a:extLst>
              <a:ext uri="{FF2B5EF4-FFF2-40B4-BE49-F238E27FC236}">
                <a16:creationId xmlns:a16="http://schemas.microsoft.com/office/drawing/2014/main" id="{F5DFA840-25CD-D56A-2322-E1D160FD71A3}"/>
              </a:ext>
            </a:extLst>
          </p:cNvPr>
          <p:cNvSpPr/>
          <p:nvPr/>
        </p:nvSpPr>
        <p:spPr>
          <a:xfrm>
            <a:off x="10401285" y="2918219"/>
            <a:ext cx="817108" cy="3705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Germline </a:t>
            </a:r>
            <a:r>
              <a:rPr kumimoji="0" lang="en-US" sz="1000" b="0" i="1" u="none" strike="noStrike" kern="1200" cap="none" spc="0" normalizeH="0" baseline="0" noProof="0" dirty="0">
                <a:ln>
                  <a:noFill/>
                </a:ln>
                <a:solidFill>
                  <a:srgbClr val="FFFFFF"/>
                </a:solidFill>
                <a:effectLst/>
                <a:uLnTx/>
                <a:uFillTx/>
                <a:latin typeface="Arial"/>
                <a:ea typeface="+mn-ea"/>
                <a:cs typeface="+mn-cs"/>
              </a:rPr>
              <a:t>BRCA </a:t>
            </a:r>
            <a:r>
              <a:rPr kumimoji="0" lang="en-US" sz="1000" b="0" i="0" u="none" strike="noStrike" kern="1200" cap="none" spc="0" normalizeH="0" baseline="0" noProof="0" dirty="0">
                <a:ln>
                  <a:noFill/>
                </a:ln>
                <a:solidFill>
                  <a:srgbClr val="FFFFFF"/>
                </a:solidFill>
                <a:effectLst/>
                <a:uLnTx/>
                <a:uFillTx/>
                <a:latin typeface="Arial"/>
                <a:ea typeface="+mn-ea"/>
                <a:cs typeface="+mn-cs"/>
              </a:rPr>
              <a:t>mut</a:t>
            </a:r>
          </a:p>
        </p:txBody>
      </p:sp>
      <p:sp>
        <p:nvSpPr>
          <p:cNvPr id="962" name="Rectangle 961">
            <a:extLst>
              <a:ext uri="{FF2B5EF4-FFF2-40B4-BE49-F238E27FC236}">
                <a16:creationId xmlns:a16="http://schemas.microsoft.com/office/drawing/2014/main" id="{FCFFD00F-83EB-51AB-41CF-AF2DB9523859}"/>
              </a:ext>
            </a:extLst>
          </p:cNvPr>
          <p:cNvSpPr/>
          <p:nvPr/>
        </p:nvSpPr>
        <p:spPr>
          <a:xfrm>
            <a:off x="9265722" y="2916386"/>
            <a:ext cx="1094303" cy="37051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Germline </a:t>
            </a:r>
            <a:br>
              <a:rPr kumimoji="0" lang="en-US" sz="1000" b="0" i="0" u="none" strike="noStrike" kern="1200" cap="none" spc="0" normalizeH="0" baseline="0" noProof="0" dirty="0">
                <a:ln>
                  <a:noFill/>
                </a:ln>
                <a:solidFill>
                  <a:srgbClr val="FFFFFF"/>
                </a:solidFill>
                <a:effectLst/>
                <a:uLnTx/>
                <a:uFillTx/>
                <a:latin typeface="Arial"/>
                <a:ea typeface="+mn-ea"/>
                <a:cs typeface="+mn-cs"/>
              </a:rPr>
            </a:br>
            <a:r>
              <a:rPr kumimoji="0" lang="en-US" sz="1000" b="0" i="1" u="none" strike="noStrike" kern="1200" cap="none" spc="0" normalizeH="0" baseline="0" noProof="0" dirty="0">
                <a:ln>
                  <a:noFill/>
                </a:ln>
                <a:solidFill>
                  <a:srgbClr val="FFFFFF"/>
                </a:solidFill>
                <a:effectLst/>
                <a:uLnTx/>
                <a:uFillTx/>
                <a:latin typeface="Arial"/>
                <a:ea typeface="+mn-ea"/>
                <a:cs typeface="+mn-cs"/>
              </a:rPr>
              <a:t>BRCA </a:t>
            </a:r>
            <a:r>
              <a:rPr kumimoji="0" lang="en-US" sz="1000" b="0" i="0" u="none" strike="noStrike" kern="1200" cap="none" spc="0" normalizeH="0" baseline="0" noProof="0" dirty="0" err="1">
                <a:ln>
                  <a:noFill/>
                </a:ln>
                <a:solidFill>
                  <a:srgbClr val="FFFFFF"/>
                </a:solidFill>
                <a:effectLst/>
                <a:uLnTx/>
                <a:uFillTx/>
                <a:latin typeface="Arial"/>
                <a:ea typeface="+mn-ea"/>
                <a:cs typeface="+mn-cs"/>
              </a:rPr>
              <a:t>wt</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924C8D24-C8E9-F748-C857-4AA98DF2A7F1}"/>
              </a:ext>
            </a:extLst>
          </p:cNvPr>
          <p:cNvSpPr>
            <a:spLocks/>
          </p:cNvSpPr>
          <p:nvPr/>
        </p:nvSpPr>
        <p:spPr>
          <a:xfrm>
            <a:off x="10831283" y="3677349"/>
            <a:ext cx="487824"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54565B"/>
                </a:solidFill>
                <a:effectLst/>
                <a:uLnTx/>
                <a:uFillTx/>
                <a:latin typeface="Arial"/>
                <a:ea typeface="+mn-ea"/>
                <a:cs typeface="+mn-cs"/>
              </a:rPr>
              <a:t>PARPi</a:t>
            </a:r>
            <a:r>
              <a:rPr kumimoji="0" lang="en-US" sz="1100" b="0" i="0" u="none" strike="noStrike" kern="1200" cap="none" spc="0" normalizeH="0" baseline="0" noProof="0" dirty="0">
                <a:ln>
                  <a:noFill/>
                </a:ln>
                <a:solidFill>
                  <a:srgbClr val="54565B"/>
                </a:solidFill>
                <a:effectLst/>
                <a:uLnTx/>
                <a:uFillTx/>
                <a:latin typeface="Arial"/>
                <a:ea typeface="+mn-ea"/>
                <a:cs typeface="+mn-cs"/>
              </a:rPr>
              <a:t> </a:t>
            </a:r>
          </a:p>
        </p:txBody>
      </p:sp>
      <p:sp>
        <p:nvSpPr>
          <p:cNvPr id="15" name="Rectangle 14">
            <a:extLst>
              <a:ext uri="{FF2B5EF4-FFF2-40B4-BE49-F238E27FC236}">
                <a16:creationId xmlns:a16="http://schemas.microsoft.com/office/drawing/2014/main" id="{5FA5DFCF-DBBC-8CF8-42E4-1A04FC8BF0C0}"/>
              </a:ext>
            </a:extLst>
          </p:cNvPr>
          <p:cNvSpPr>
            <a:spLocks/>
          </p:cNvSpPr>
          <p:nvPr/>
        </p:nvSpPr>
        <p:spPr>
          <a:xfrm>
            <a:off x="10286097" y="3677349"/>
            <a:ext cx="487824" cy="630927"/>
          </a:xfrm>
          <a:prstGeom prst="rect">
            <a:avLst/>
          </a:prstGeom>
          <a:solidFill>
            <a:schemeClr val="accent1">
              <a:lumMod val="20000"/>
              <a:lumOff val="8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B"/>
                </a:solidFill>
                <a:effectLst/>
                <a:uLnTx/>
                <a:uFillTx/>
                <a:latin typeface="Arial"/>
                <a:ea typeface="+mn-ea"/>
                <a:cs typeface="+mn-cs"/>
              </a:rPr>
              <a:t>Chemo </a:t>
            </a:r>
          </a:p>
        </p:txBody>
      </p:sp>
      <p:cxnSp>
        <p:nvCxnSpPr>
          <p:cNvPr id="20" name="Connector: Elbow 19">
            <a:extLst>
              <a:ext uri="{FF2B5EF4-FFF2-40B4-BE49-F238E27FC236}">
                <a16:creationId xmlns:a16="http://schemas.microsoft.com/office/drawing/2014/main" id="{7CED338D-A248-073B-F8CF-26B4F13B1CF6}"/>
              </a:ext>
            </a:extLst>
          </p:cNvPr>
          <p:cNvCxnSpPr>
            <a:cxnSpLocks/>
            <a:stCxn id="962" idx="2"/>
            <a:endCxn id="911" idx="0"/>
          </p:cNvCxnSpPr>
          <p:nvPr/>
        </p:nvCxnSpPr>
        <p:spPr>
          <a:xfrm rot="16200000" flipH="1">
            <a:off x="9703627" y="3396150"/>
            <a:ext cx="390444" cy="171951"/>
          </a:xfrm>
          <a:prstGeom prst="bentConnector3">
            <a:avLst>
              <a:gd name="adj1" fmla="val 50000"/>
            </a:avLst>
          </a:prstGeom>
          <a:noFill/>
          <a:ln w="28575" cap="flat" cmpd="sng" algn="ctr">
            <a:solidFill>
              <a:schemeClr val="tx1"/>
            </a:solidFill>
            <a:prstDash val="solid"/>
            <a:headEnd type="none" w="med" len="med"/>
            <a:tailEnd type="triangle"/>
          </a:ln>
        </p:spPr>
      </p:cxnSp>
      <p:cxnSp>
        <p:nvCxnSpPr>
          <p:cNvPr id="23" name="Connector: Elbow 22">
            <a:extLst>
              <a:ext uri="{FF2B5EF4-FFF2-40B4-BE49-F238E27FC236}">
                <a16:creationId xmlns:a16="http://schemas.microsoft.com/office/drawing/2014/main" id="{5CDC8A46-A213-A7C2-D76B-F7E42D35CD9F}"/>
              </a:ext>
            </a:extLst>
          </p:cNvPr>
          <p:cNvCxnSpPr>
            <a:cxnSpLocks/>
            <a:stCxn id="962" idx="2"/>
            <a:endCxn id="925" idx="0"/>
          </p:cNvCxnSpPr>
          <p:nvPr/>
        </p:nvCxnSpPr>
        <p:spPr>
          <a:xfrm rot="5400000">
            <a:off x="9445374" y="3309847"/>
            <a:ext cx="390444" cy="344556"/>
          </a:xfrm>
          <a:prstGeom prst="bentConnector3">
            <a:avLst>
              <a:gd name="adj1" fmla="val 50000"/>
            </a:avLst>
          </a:prstGeom>
          <a:noFill/>
          <a:ln w="28575" cap="flat" cmpd="sng" algn="ctr">
            <a:solidFill>
              <a:schemeClr val="tx1"/>
            </a:solidFill>
            <a:prstDash val="solid"/>
            <a:headEnd type="none" w="med" len="med"/>
            <a:tailEnd type="triangle"/>
          </a:ln>
        </p:spPr>
      </p:cxnSp>
      <p:cxnSp>
        <p:nvCxnSpPr>
          <p:cNvPr id="26" name="Connector: Elbow 25">
            <a:extLst>
              <a:ext uri="{FF2B5EF4-FFF2-40B4-BE49-F238E27FC236}">
                <a16:creationId xmlns:a16="http://schemas.microsoft.com/office/drawing/2014/main" id="{C2E60DCC-1ABE-D4B9-7962-0AA8EF62AB2D}"/>
              </a:ext>
            </a:extLst>
          </p:cNvPr>
          <p:cNvCxnSpPr>
            <a:cxnSpLocks/>
            <a:stCxn id="961" idx="2"/>
            <a:endCxn id="15" idx="0"/>
          </p:cNvCxnSpPr>
          <p:nvPr/>
        </p:nvCxnSpPr>
        <p:spPr>
          <a:xfrm rot="5400000">
            <a:off x="10475619" y="3343128"/>
            <a:ext cx="388611" cy="279829"/>
          </a:xfrm>
          <a:prstGeom prst="bentConnector3">
            <a:avLst>
              <a:gd name="adj1" fmla="val 50000"/>
            </a:avLst>
          </a:prstGeom>
          <a:noFill/>
          <a:ln w="28575" cap="flat" cmpd="sng" algn="ctr">
            <a:solidFill>
              <a:schemeClr val="tx1"/>
            </a:solidFill>
            <a:prstDash val="solid"/>
            <a:headEnd type="none" w="med" len="med"/>
            <a:tailEnd type="triangle"/>
          </a:ln>
        </p:spPr>
      </p:cxnSp>
      <p:cxnSp>
        <p:nvCxnSpPr>
          <p:cNvPr id="27" name="Connector: Elbow 26">
            <a:extLst>
              <a:ext uri="{FF2B5EF4-FFF2-40B4-BE49-F238E27FC236}">
                <a16:creationId xmlns:a16="http://schemas.microsoft.com/office/drawing/2014/main" id="{9612352F-48F3-5211-C389-41403A92F270}"/>
              </a:ext>
            </a:extLst>
          </p:cNvPr>
          <p:cNvCxnSpPr>
            <a:cxnSpLocks/>
            <a:stCxn id="961" idx="2"/>
            <a:endCxn id="14" idx="0"/>
          </p:cNvCxnSpPr>
          <p:nvPr/>
        </p:nvCxnSpPr>
        <p:spPr>
          <a:xfrm rot="16200000" flipH="1">
            <a:off x="10748211" y="3350364"/>
            <a:ext cx="388611" cy="265357"/>
          </a:xfrm>
          <a:prstGeom prst="bentConnector3">
            <a:avLst>
              <a:gd name="adj1" fmla="val 50000"/>
            </a:avLst>
          </a:prstGeom>
          <a:noFill/>
          <a:ln w="28575" cap="flat" cmpd="sng" algn="ctr">
            <a:solidFill>
              <a:schemeClr val="tx1"/>
            </a:solidFill>
            <a:prstDash val="solid"/>
            <a:headEnd type="none" w="med" len="med"/>
            <a:tailEnd type="triangle"/>
          </a:ln>
        </p:spPr>
      </p:cxnSp>
      <p:sp>
        <p:nvSpPr>
          <p:cNvPr id="21" name="Freeform: Shape 20">
            <a:extLst>
              <a:ext uri="{FF2B5EF4-FFF2-40B4-BE49-F238E27FC236}">
                <a16:creationId xmlns:a16="http://schemas.microsoft.com/office/drawing/2014/main" id="{7212670A-AA86-D3CB-153D-E06835A4F860}"/>
              </a:ext>
            </a:extLst>
          </p:cNvPr>
          <p:cNvSpPr/>
          <p:nvPr/>
        </p:nvSpPr>
        <p:spPr>
          <a:xfrm flipH="1">
            <a:off x="8134095" y="3288053"/>
            <a:ext cx="627395" cy="392907"/>
          </a:xfrm>
          <a:custGeom>
            <a:avLst/>
            <a:gdLst>
              <a:gd name="connsiteX0" fmla="*/ 0 w 69057"/>
              <a:gd name="connsiteY0" fmla="*/ 0 h 392907"/>
              <a:gd name="connsiteX1" fmla="*/ 0 w 69057"/>
              <a:gd name="connsiteY1" fmla="*/ 192882 h 392907"/>
              <a:gd name="connsiteX2" fmla="*/ 69057 w 69057"/>
              <a:gd name="connsiteY2" fmla="*/ 192882 h 392907"/>
              <a:gd name="connsiteX3" fmla="*/ 69057 w 69057"/>
              <a:gd name="connsiteY3" fmla="*/ 392907 h 392907"/>
            </a:gdLst>
            <a:ahLst/>
            <a:cxnLst>
              <a:cxn ang="0">
                <a:pos x="connsiteX0" y="connsiteY0"/>
              </a:cxn>
              <a:cxn ang="0">
                <a:pos x="connsiteX1" y="connsiteY1"/>
              </a:cxn>
              <a:cxn ang="0">
                <a:pos x="connsiteX2" y="connsiteY2"/>
              </a:cxn>
              <a:cxn ang="0">
                <a:pos x="connsiteX3" y="connsiteY3"/>
              </a:cxn>
            </a:cxnLst>
            <a:rect l="l" t="t" r="r" b="b"/>
            <a:pathLst>
              <a:path w="69057" h="392907">
                <a:moveTo>
                  <a:pt x="0" y="0"/>
                </a:moveTo>
                <a:lnTo>
                  <a:pt x="0" y="192882"/>
                </a:lnTo>
                <a:lnTo>
                  <a:pt x="69057" y="192882"/>
                </a:lnTo>
                <a:lnTo>
                  <a:pt x="69057" y="392907"/>
                </a:lnTo>
              </a:path>
            </a:pathLst>
          </a:custGeom>
          <a:noFill/>
          <a:ln w="28575" cap="flat" cmpd="sng" algn="ctr">
            <a:solidFill>
              <a:schemeClr val="tx1"/>
            </a:solidFill>
            <a:prstDash val="solid"/>
            <a:headEnd type="none" w="med" len="med"/>
            <a:tailEnd type="triangle"/>
          </a:ln>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a:ea typeface="MS PGothic" panose="020B0600070205080204" pitchFamily="34" charset="-128"/>
              <a:cs typeface="+mn-cs"/>
            </a:endParaRPr>
          </a:p>
        </p:txBody>
      </p:sp>
      <p:sp>
        <p:nvSpPr>
          <p:cNvPr id="34" name="Rectangle 33">
            <a:extLst>
              <a:ext uri="{FF2B5EF4-FFF2-40B4-BE49-F238E27FC236}">
                <a16:creationId xmlns:a16="http://schemas.microsoft.com/office/drawing/2014/main" id="{5198D8BD-496D-9489-7F5A-A1C7F8A0560D}"/>
              </a:ext>
            </a:extLst>
          </p:cNvPr>
          <p:cNvSpPr/>
          <p:nvPr/>
        </p:nvSpPr>
        <p:spPr>
          <a:xfrm>
            <a:off x="224641" y="4359424"/>
            <a:ext cx="11101747" cy="1665235"/>
          </a:xfrm>
          <a:prstGeom prst="rect">
            <a:avLst/>
          </a:prstGeom>
          <a:solidFill>
            <a:schemeClr val="bg1">
              <a:lumMod val="95000"/>
            </a:schemeClr>
          </a:solidFill>
          <a:ln w="1905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2" name="TextBox 11">
            <a:extLst>
              <a:ext uri="{FF2B5EF4-FFF2-40B4-BE49-F238E27FC236}">
                <a16:creationId xmlns:a16="http://schemas.microsoft.com/office/drawing/2014/main" id="{29679D06-872F-96FD-363C-F9CB7A8B88E3}"/>
              </a:ext>
            </a:extLst>
          </p:cNvPr>
          <p:cNvSpPr txBox="1"/>
          <p:nvPr/>
        </p:nvSpPr>
        <p:spPr>
          <a:xfrm rot="16200000">
            <a:off x="-315585" y="4899649"/>
            <a:ext cx="1665233" cy="584775"/>
          </a:xfrm>
          <a:prstGeom prst="rect">
            <a:avLst/>
          </a:prstGeom>
          <a:solidFill>
            <a:schemeClr val="tx2">
              <a:lumMod val="75000"/>
            </a:schemeClr>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S PGothic" panose="020B0600070205080204" pitchFamily="34" charset="-128"/>
                <a:cs typeface="+mn-cs"/>
              </a:rPr>
              <a:t>Future Positioning</a:t>
            </a:r>
          </a:p>
        </p:txBody>
      </p:sp>
      <p:sp>
        <p:nvSpPr>
          <p:cNvPr id="22" name="Rectangle 21">
            <a:extLst>
              <a:ext uri="{FF2B5EF4-FFF2-40B4-BE49-F238E27FC236}">
                <a16:creationId xmlns:a16="http://schemas.microsoft.com/office/drawing/2014/main" id="{A67E12E3-0EC1-8A0A-A8A9-E6E94DBB9ACA}"/>
              </a:ext>
            </a:extLst>
          </p:cNvPr>
          <p:cNvSpPr/>
          <p:nvPr/>
        </p:nvSpPr>
        <p:spPr>
          <a:xfrm>
            <a:off x="809419" y="4368182"/>
            <a:ext cx="10509688" cy="1645863"/>
          </a:xfrm>
          <a:prstGeom prst="rect">
            <a:avLst/>
          </a:prstGeom>
          <a:solidFill>
            <a:srgbClr val="FBC7D4">
              <a:alpha val="2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5DF87EF1-DE00-803E-369F-6EEB3FB0B2F3}"/>
              </a:ext>
            </a:extLst>
          </p:cNvPr>
          <p:cNvSpPr/>
          <p:nvPr/>
        </p:nvSpPr>
        <p:spPr>
          <a:xfrm>
            <a:off x="7558397" y="4500982"/>
            <a:ext cx="1664319" cy="391628"/>
          </a:xfrm>
          <a:prstGeom prst="rect">
            <a:avLst/>
          </a:prstGeom>
          <a:solidFill>
            <a:schemeClr val="tx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SG + </a:t>
            </a:r>
            <a:r>
              <a:rPr kumimoji="0" lang="en-US" sz="1200" b="1" i="0" u="none" strike="noStrike" kern="1200" cap="none" spc="0" normalizeH="0" baseline="0" noProof="0" dirty="0" err="1">
                <a:ln>
                  <a:noFill/>
                </a:ln>
                <a:solidFill>
                  <a:srgbClr val="FFFFFF"/>
                </a:solidFill>
                <a:effectLst/>
                <a:uLnTx/>
                <a:uFillTx/>
                <a:latin typeface="Arial"/>
                <a:ea typeface="+mn-ea"/>
                <a:cs typeface="+mn-cs"/>
              </a:rPr>
              <a:t>Pembro</a:t>
            </a:r>
            <a:r>
              <a:rPr kumimoji="0" lang="en-US" sz="1200" b="1" i="0" u="none" strike="noStrike" kern="1200" cap="none" spc="0" normalizeH="0" baseline="0" noProof="0" dirty="0">
                <a:ln>
                  <a:noFill/>
                </a:ln>
                <a:solidFill>
                  <a:srgbClr val="FFFFFF"/>
                </a:solidFill>
                <a:effectLst/>
                <a:uLnTx/>
                <a:uFillTx/>
                <a:latin typeface="Arial"/>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(ASCENT-04)</a:t>
            </a:r>
          </a:p>
        </p:txBody>
      </p:sp>
      <p:sp>
        <p:nvSpPr>
          <p:cNvPr id="11" name="Rectangle 10">
            <a:extLst>
              <a:ext uri="{FF2B5EF4-FFF2-40B4-BE49-F238E27FC236}">
                <a16:creationId xmlns:a16="http://schemas.microsoft.com/office/drawing/2014/main" id="{AEA5A55E-1368-B36E-96C5-14864623AE2A}"/>
              </a:ext>
            </a:extLst>
          </p:cNvPr>
          <p:cNvSpPr/>
          <p:nvPr/>
        </p:nvSpPr>
        <p:spPr>
          <a:xfrm>
            <a:off x="910391" y="4981303"/>
            <a:ext cx="8312324" cy="391628"/>
          </a:xfrm>
          <a:prstGeom prst="rect">
            <a:avLst/>
          </a:prstGeom>
          <a:solidFill>
            <a:schemeClr val="tx2"/>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SG monotherapy (ASCENT-03)</a:t>
            </a:r>
          </a:p>
        </p:txBody>
      </p:sp>
      <p:sp>
        <p:nvSpPr>
          <p:cNvPr id="13" name="Rectangle 12">
            <a:extLst>
              <a:ext uri="{FF2B5EF4-FFF2-40B4-BE49-F238E27FC236}">
                <a16:creationId xmlns:a16="http://schemas.microsoft.com/office/drawing/2014/main" id="{6AC4545B-90D7-4CCA-2DE3-A131CCE63477}"/>
              </a:ext>
            </a:extLst>
          </p:cNvPr>
          <p:cNvSpPr/>
          <p:nvPr/>
        </p:nvSpPr>
        <p:spPr>
          <a:xfrm>
            <a:off x="896495" y="5456565"/>
            <a:ext cx="6661901" cy="429151"/>
          </a:xfrm>
          <a:prstGeom prst="rect">
            <a:avLst/>
          </a:prstGeom>
          <a:solidFill>
            <a:schemeClr val="tx2">
              <a:lumMod val="5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Dato-DXd monotherapy (TROPION-Breast02)</a:t>
            </a:r>
          </a:p>
        </p:txBody>
      </p:sp>
      <p:sp>
        <p:nvSpPr>
          <p:cNvPr id="18" name="Rectangle 17">
            <a:extLst>
              <a:ext uri="{FF2B5EF4-FFF2-40B4-BE49-F238E27FC236}">
                <a16:creationId xmlns:a16="http://schemas.microsoft.com/office/drawing/2014/main" id="{2F627403-DC18-598F-3420-3B348C6737F1}"/>
              </a:ext>
            </a:extLst>
          </p:cNvPr>
          <p:cNvSpPr/>
          <p:nvPr/>
        </p:nvSpPr>
        <p:spPr>
          <a:xfrm>
            <a:off x="7617900" y="5456374"/>
            <a:ext cx="1613341" cy="429151"/>
          </a:xfrm>
          <a:prstGeom prst="rect">
            <a:avLst/>
          </a:prstGeom>
          <a:solidFill>
            <a:schemeClr val="tx2">
              <a:lumMod val="5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lIns="0" tIns="72000" rIns="0" bIns="7200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mn-cs"/>
              </a:rPr>
              <a:t>Dato-DXd + Durva (TROPION-Breast05)</a:t>
            </a:r>
          </a:p>
        </p:txBody>
      </p:sp>
    </p:spTree>
    <p:extLst>
      <p:ext uri="{BB962C8B-B14F-4D97-AF65-F5344CB8AC3E}">
        <p14:creationId xmlns:p14="http://schemas.microsoft.com/office/powerpoint/2010/main" val="40042163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BAB79-35B6-A90E-0C5E-917B687A0D70}"/>
              </a:ext>
            </a:extLst>
          </p:cNvPr>
          <p:cNvSpPr>
            <a:spLocks noGrp="1"/>
          </p:cNvSpPr>
          <p:nvPr>
            <p:ph type="title"/>
          </p:nvPr>
        </p:nvSpPr>
        <p:spPr>
          <a:xfrm>
            <a:off x="546100" y="351693"/>
            <a:ext cx="10515600" cy="789956"/>
          </a:xfrm>
        </p:spPr>
        <p:txBody>
          <a:bodyPr/>
          <a:lstStyle/>
          <a:p>
            <a:r>
              <a:rPr lang="en-US" dirty="0"/>
              <a:t>Sacituzumab Tirumotecan (sac-TMT)</a:t>
            </a:r>
          </a:p>
        </p:txBody>
      </p:sp>
      <p:pic>
        <p:nvPicPr>
          <p:cNvPr id="4" name="Picture 3">
            <a:extLst>
              <a:ext uri="{FF2B5EF4-FFF2-40B4-BE49-F238E27FC236}">
                <a16:creationId xmlns:a16="http://schemas.microsoft.com/office/drawing/2014/main" id="{A7344AFC-A649-0540-F036-1FC4DA43D021}"/>
              </a:ext>
            </a:extLst>
          </p:cNvPr>
          <p:cNvPicPr>
            <a:picLocks noChangeAspect="1"/>
          </p:cNvPicPr>
          <p:nvPr/>
        </p:nvPicPr>
        <p:blipFill>
          <a:blip r:embed="rId2"/>
          <a:stretch>
            <a:fillRect/>
          </a:stretch>
        </p:blipFill>
        <p:spPr>
          <a:xfrm>
            <a:off x="0" y="1419581"/>
            <a:ext cx="11961971" cy="5438420"/>
          </a:xfrm>
          <a:prstGeom prst="rect">
            <a:avLst/>
          </a:prstGeom>
        </p:spPr>
      </p:pic>
    </p:spTree>
    <p:extLst>
      <p:ext uri="{BB962C8B-B14F-4D97-AF65-F5344CB8AC3E}">
        <p14:creationId xmlns:p14="http://schemas.microsoft.com/office/powerpoint/2010/main" val="22850695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AFF364-2415-347F-5168-B56507E4F8DD}"/>
              </a:ext>
            </a:extLst>
          </p:cNvPr>
          <p:cNvSpPr>
            <a:spLocks noGrp="1"/>
          </p:cNvSpPr>
          <p:nvPr>
            <p:ph type="title"/>
          </p:nvPr>
        </p:nvSpPr>
        <p:spPr/>
        <p:txBody>
          <a:bodyPr>
            <a:normAutofit fontScale="90000"/>
          </a:bodyPr>
          <a:lstStyle/>
          <a:p>
            <a:pPr algn="ctr"/>
            <a:r>
              <a:rPr lang="en-US" sz="4000" b="1" dirty="0">
                <a:latin typeface="Arial" panose="020B0604020202020204" pitchFamily="34" charset="0"/>
                <a:cs typeface="Arial" panose="020B0604020202020204" pitchFamily="34" charset="0"/>
              </a:rPr>
              <a:t>OptiTROP-Breast05: Phase II 1</a:t>
            </a:r>
            <a:r>
              <a:rPr lang="en-US" sz="4000" b="1" baseline="30000" dirty="0">
                <a:latin typeface="Arial" panose="020B0604020202020204" pitchFamily="34" charset="0"/>
                <a:cs typeface="Arial" panose="020B0604020202020204" pitchFamily="34" charset="0"/>
              </a:rPr>
              <a:t>st</a:t>
            </a:r>
            <a:r>
              <a:rPr lang="en-US" sz="4000" b="1" dirty="0">
                <a:latin typeface="Arial" panose="020B0604020202020204" pitchFamily="34" charset="0"/>
                <a:cs typeface="Arial" panose="020B0604020202020204" pitchFamily="34" charset="0"/>
              </a:rPr>
              <a:t> Line Sac-TMT</a:t>
            </a:r>
            <a:br>
              <a:rPr lang="en-US" sz="4000"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5D76613-5972-D7E5-F1F2-586381C86A6D}"/>
              </a:ext>
            </a:extLst>
          </p:cNvPr>
          <p:cNvPicPr>
            <a:picLocks noChangeAspect="1"/>
          </p:cNvPicPr>
          <p:nvPr/>
        </p:nvPicPr>
        <p:blipFill>
          <a:blip r:embed="rId2"/>
          <a:stretch>
            <a:fillRect/>
          </a:stretch>
        </p:blipFill>
        <p:spPr>
          <a:xfrm>
            <a:off x="975721" y="1027907"/>
            <a:ext cx="10240561" cy="3579115"/>
          </a:xfrm>
          <a:prstGeom prst="rect">
            <a:avLst/>
          </a:prstGeom>
        </p:spPr>
      </p:pic>
      <p:sp>
        <p:nvSpPr>
          <p:cNvPr id="9" name="TextBox 8">
            <a:extLst>
              <a:ext uri="{FF2B5EF4-FFF2-40B4-BE49-F238E27FC236}">
                <a16:creationId xmlns:a16="http://schemas.microsoft.com/office/drawing/2014/main" id="{A2B1A564-70FD-07C5-85E6-FC8B011568DF}"/>
              </a:ext>
            </a:extLst>
          </p:cNvPr>
          <p:cNvSpPr txBox="1"/>
          <p:nvPr/>
        </p:nvSpPr>
        <p:spPr>
          <a:xfrm>
            <a:off x="4800600" y="3244333"/>
            <a:ext cx="6099243" cy="369332"/>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N=41</a:t>
            </a:r>
            <a:endParaRPr kumimoji="0" lang="en-US" sz="18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aphicFrame>
        <p:nvGraphicFramePr>
          <p:cNvPr id="10" name="Table 9">
            <a:extLst>
              <a:ext uri="{FF2B5EF4-FFF2-40B4-BE49-F238E27FC236}">
                <a16:creationId xmlns:a16="http://schemas.microsoft.com/office/drawing/2014/main" id="{F21E5F89-7343-D164-594F-BE6583458649}"/>
              </a:ext>
            </a:extLst>
          </p:cNvPr>
          <p:cNvGraphicFramePr>
            <a:graphicFrameLocks noGrp="1"/>
          </p:cNvGraphicFramePr>
          <p:nvPr/>
        </p:nvGraphicFramePr>
        <p:xfrm>
          <a:off x="670350" y="4893411"/>
          <a:ext cx="5425652" cy="1148604"/>
        </p:xfrm>
        <a:graphic>
          <a:graphicData uri="http://schemas.openxmlformats.org/drawingml/2006/table">
            <a:tbl>
              <a:tblPr firstRow="1" bandRow="1">
                <a:tableStyleId>{5C22544A-7EE6-4342-B048-85BDC9FD1C3A}</a:tableStyleId>
              </a:tblPr>
              <a:tblGrid>
                <a:gridCol w="2803305">
                  <a:extLst>
                    <a:ext uri="{9D8B030D-6E8A-4147-A177-3AD203B41FA5}">
                      <a16:colId xmlns:a16="http://schemas.microsoft.com/office/drawing/2014/main" val="3847015378"/>
                    </a:ext>
                  </a:extLst>
                </a:gridCol>
                <a:gridCol w="2622347">
                  <a:extLst>
                    <a:ext uri="{9D8B030D-6E8A-4147-A177-3AD203B41FA5}">
                      <a16:colId xmlns:a16="http://schemas.microsoft.com/office/drawing/2014/main" val="3682864079"/>
                    </a:ext>
                  </a:extLst>
                </a:gridCol>
              </a:tblGrid>
              <a:tr h="287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00" dirty="0">
                          <a:solidFill>
                            <a:srgbClr val="002557"/>
                          </a:solidFill>
                          <a:effectLst/>
                          <a:latin typeface="+mn-lt"/>
                          <a:ea typeface="等线" panose="02010600030101010101" pitchFamily="2" charset="-122"/>
                        </a:rPr>
                        <a:t>Disease-free interval, n (%)</a:t>
                      </a: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dirty="0">
                        <a:solidFill>
                          <a:srgbClr val="002557"/>
                        </a:solidFill>
                        <a:latin typeface="+mn-lt"/>
                      </a:endParaRP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129767535"/>
                  </a:ext>
                </a:extLst>
              </a:tr>
              <a:tr h="287151">
                <a:tc>
                  <a:txBody>
                    <a:bodyPr/>
                    <a:lstStyle/>
                    <a:p>
                      <a:pPr marL="360000" marR="0" indent="0" algn="l" defTabSz="914400" rtl="0" eaLnBrk="1" fontAlgn="auto" latinLnBrk="0" hangingPunct="1">
                        <a:lnSpc>
                          <a:spcPct val="100000"/>
                        </a:lnSpc>
                        <a:spcBef>
                          <a:spcPts val="0"/>
                        </a:spcBef>
                        <a:spcAft>
                          <a:spcPts val="0"/>
                        </a:spcAft>
                        <a:buClrTx/>
                        <a:buSzTx/>
                        <a:buFontTx/>
                        <a:buNone/>
                        <a:tabLst/>
                        <a:defRPr/>
                      </a:pPr>
                      <a:r>
                        <a:rPr lang="en-US" sz="1500" kern="100" dirty="0">
                          <a:solidFill>
                            <a:srgbClr val="002557"/>
                          </a:solidFill>
                          <a:effectLst/>
                          <a:latin typeface="+mn-lt"/>
                          <a:ea typeface="等线" panose="02010600030101010101" pitchFamily="2" charset="-122"/>
                        </a:rPr>
                        <a:t>De novo metastasis</a:t>
                      </a: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12 (29.3)</a:t>
                      </a: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1953553956"/>
                  </a:ext>
                </a:extLst>
              </a:tr>
              <a:tr h="287151">
                <a:tc>
                  <a:txBody>
                    <a:bodyPr/>
                    <a:lstStyle/>
                    <a:p>
                      <a:pPr marL="360000" marR="0" indent="0" algn="l" defTabSz="914400" rtl="0" eaLnBrk="1" fontAlgn="auto" latinLnBrk="0" hangingPunct="1">
                        <a:lnSpc>
                          <a:spcPct val="100000"/>
                        </a:lnSpc>
                        <a:spcBef>
                          <a:spcPts val="0"/>
                        </a:spcBef>
                        <a:spcAft>
                          <a:spcPts val="0"/>
                        </a:spcAft>
                        <a:buClrTx/>
                        <a:buSzTx/>
                        <a:buFontTx/>
                        <a:buNone/>
                        <a:tabLst/>
                        <a:defRPr/>
                      </a:pPr>
                      <a:r>
                        <a:rPr lang="en-US" sz="1500" kern="100" dirty="0">
                          <a:solidFill>
                            <a:srgbClr val="002557"/>
                          </a:solidFill>
                          <a:effectLst/>
                          <a:latin typeface="+mn-lt"/>
                          <a:ea typeface="等线" panose="02010600030101010101" pitchFamily="2" charset="-122"/>
                        </a:rPr>
                        <a:t>6-12 months</a:t>
                      </a: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8 (19.5)</a:t>
                      </a: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3115374918"/>
                  </a:ext>
                </a:extLst>
              </a:tr>
              <a:tr h="287151">
                <a:tc>
                  <a:txBody>
                    <a:bodyPr/>
                    <a:lstStyle/>
                    <a:p>
                      <a:pPr marL="360000" marR="0" indent="0" algn="l" defTabSz="914400" rtl="0" eaLnBrk="1" fontAlgn="auto" latinLnBrk="0" hangingPunct="1">
                        <a:lnSpc>
                          <a:spcPct val="100000"/>
                        </a:lnSpc>
                        <a:spcBef>
                          <a:spcPts val="0"/>
                        </a:spcBef>
                        <a:spcAft>
                          <a:spcPts val="0"/>
                        </a:spcAft>
                        <a:buClrTx/>
                        <a:buSzTx/>
                        <a:buFontTx/>
                        <a:buNone/>
                        <a:tabLst/>
                        <a:defRPr/>
                      </a:pPr>
                      <a:r>
                        <a:rPr lang="en-US" sz="1500" kern="100" dirty="0">
                          <a:solidFill>
                            <a:srgbClr val="002557"/>
                          </a:solidFill>
                          <a:effectLst/>
                          <a:latin typeface="+mn-lt"/>
                          <a:ea typeface="等线" panose="02010600030101010101" pitchFamily="2" charset="-122"/>
                        </a:rPr>
                        <a:t>≥12 months</a:t>
                      </a: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21 (51.2)</a:t>
                      </a: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995321695"/>
                  </a:ext>
                </a:extLst>
              </a:tr>
            </a:tbl>
          </a:graphicData>
        </a:graphic>
      </p:graphicFrame>
      <p:graphicFrame>
        <p:nvGraphicFramePr>
          <p:cNvPr id="11" name="Table 10">
            <a:extLst>
              <a:ext uri="{FF2B5EF4-FFF2-40B4-BE49-F238E27FC236}">
                <a16:creationId xmlns:a16="http://schemas.microsoft.com/office/drawing/2014/main" id="{557DE347-8CF1-D20A-B081-44662A4C503E}"/>
              </a:ext>
            </a:extLst>
          </p:cNvPr>
          <p:cNvGraphicFramePr>
            <a:graphicFrameLocks noGrp="1"/>
          </p:cNvGraphicFramePr>
          <p:nvPr/>
        </p:nvGraphicFramePr>
        <p:xfrm>
          <a:off x="6402422" y="4968645"/>
          <a:ext cx="5425652" cy="861453"/>
        </p:xfrm>
        <a:graphic>
          <a:graphicData uri="http://schemas.openxmlformats.org/drawingml/2006/table">
            <a:tbl>
              <a:tblPr firstRow="1" bandRow="1">
                <a:tableStyleId>{5C22544A-7EE6-4342-B048-85BDC9FD1C3A}</a:tableStyleId>
              </a:tblPr>
              <a:tblGrid>
                <a:gridCol w="2803305">
                  <a:extLst>
                    <a:ext uri="{9D8B030D-6E8A-4147-A177-3AD203B41FA5}">
                      <a16:colId xmlns:a16="http://schemas.microsoft.com/office/drawing/2014/main" val="2287920601"/>
                    </a:ext>
                  </a:extLst>
                </a:gridCol>
                <a:gridCol w="2622347">
                  <a:extLst>
                    <a:ext uri="{9D8B030D-6E8A-4147-A177-3AD203B41FA5}">
                      <a16:colId xmlns:a16="http://schemas.microsoft.com/office/drawing/2014/main" val="2081129328"/>
                    </a:ext>
                  </a:extLst>
                </a:gridCol>
              </a:tblGrid>
              <a:tr h="2871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kern="100" dirty="0">
                          <a:solidFill>
                            <a:srgbClr val="002557"/>
                          </a:solidFill>
                          <a:effectLst/>
                          <a:latin typeface="+mn-lt"/>
                          <a:ea typeface="等线" panose="02010600030101010101" pitchFamily="2" charset="-122"/>
                        </a:rPr>
                        <a:t>PD-L1</a:t>
                      </a:r>
                      <a:r>
                        <a:rPr lang="en-US" sz="1500" b="1" kern="100" baseline="0" dirty="0">
                          <a:solidFill>
                            <a:srgbClr val="002557"/>
                          </a:solidFill>
                          <a:effectLst/>
                          <a:latin typeface="+mn-lt"/>
                          <a:ea typeface="等线" panose="02010600030101010101" pitchFamily="2" charset="-122"/>
                        </a:rPr>
                        <a:t> </a:t>
                      </a:r>
                      <a:r>
                        <a:rPr lang="en-US" sz="1500" b="1" kern="100" baseline="0" dirty="0" err="1">
                          <a:solidFill>
                            <a:srgbClr val="002557"/>
                          </a:solidFill>
                          <a:effectLst/>
                          <a:latin typeface="+mn-lt"/>
                          <a:ea typeface="等线" panose="02010600030101010101" pitchFamily="2" charset="-122"/>
                        </a:rPr>
                        <a:t>expression,</a:t>
                      </a:r>
                      <a:r>
                        <a:rPr lang="en-US" sz="1500" b="1" kern="100" baseline="30000" dirty="0" err="1">
                          <a:solidFill>
                            <a:srgbClr val="002557"/>
                          </a:solidFill>
                          <a:effectLst/>
                          <a:latin typeface="+mn-lt"/>
                          <a:ea typeface="等线" panose="02010600030101010101" pitchFamily="2" charset="-122"/>
                        </a:rPr>
                        <a:t>b</a:t>
                      </a:r>
                      <a:r>
                        <a:rPr lang="en-US" sz="1500" b="1" kern="100" baseline="0" dirty="0">
                          <a:solidFill>
                            <a:srgbClr val="002557"/>
                          </a:solidFill>
                          <a:effectLst/>
                          <a:latin typeface="+mn-lt"/>
                          <a:ea typeface="等线" panose="02010600030101010101" pitchFamily="2" charset="-122"/>
                        </a:rPr>
                        <a:t> n (%)</a:t>
                      </a:r>
                      <a:endParaRPr lang="en-US" sz="1500" b="1" kern="100" dirty="0">
                        <a:solidFill>
                          <a:srgbClr val="002557"/>
                        </a:solidFill>
                        <a:effectLst/>
                        <a:latin typeface="+mn-lt"/>
                        <a:ea typeface="等线" panose="02010600030101010101" pitchFamily="2" charset="-122"/>
                      </a:endParaRP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en-US" sz="1500" dirty="0">
                        <a:solidFill>
                          <a:srgbClr val="002557"/>
                        </a:solidFill>
                        <a:latin typeface="+mn-lt"/>
                      </a:endParaRP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2149296195"/>
                  </a:ext>
                </a:extLst>
              </a:tr>
              <a:tr h="287151">
                <a:tc>
                  <a:txBody>
                    <a:bodyPr/>
                    <a:lstStyle/>
                    <a:p>
                      <a:pPr marL="360000" marR="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CPS </a:t>
                      </a:r>
                      <a:r>
                        <a:rPr lang="en-US" sz="1500" baseline="0" dirty="0">
                          <a:solidFill>
                            <a:srgbClr val="002557"/>
                          </a:solidFill>
                          <a:latin typeface="+mn-lt"/>
                        </a:rPr>
                        <a:t>&lt;</a:t>
                      </a:r>
                      <a:r>
                        <a:rPr lang="en-US" sz="1500" b="0" kern="100" dirty="0">
                          <a:solidFill>
                            <a:srgbClr val="002557"/>
                          </a:solidFill>
                          <a:effectLst/>
                          <a:latin typeface="+mn-lt"/>
                          <a:ea typeface="等线" panose="02010600030101010101" pitchFamily="2" charset="-122"/>
                        </a:rPr>
                        <a:t>10</a:t>
                      </a:r>
                    </a:p>
                  </a:txBody>
                  <a:tcPr marT="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32 (78.0)</a:t>
                      </a:r>
                    </a:p>
                  </a:txBody>
                  <a:tcPr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803706768"/>
                  </a:ext>
                </a:extLst>
              </a:tr>
              <a:tr h="287151">
                <a:tc>
                  <a:txBody>
                    <a:bodyPr/>
                    <a:lstStyle/>
                    <a:p>
                      <a:pPr marL="360000" marR="0" indent="0" algn="l" defTabSz="914400" rtl="0" eaLnBrk="1" fontAlgn="auto" latinLnBrk="0" hangingPunct="1">
                        <a:lnSpc>
                          <a:spcPct val="100000"/>
                        </a:lnSpc>
                        <a:spcBef>
                          <a:spcPts val="0"/>
                        </a:spcBef>
                        <a:spcAft>
                          <a:spcPts val="0"/>
                        </a:spcAft>
                        <a:buClrTx/>
                        <a:buSzTx/>
                        <a:buFontTx/>
                        <a:buNone/>
                        <a:tabLst/>
                        <a:defRPr/>
                      </a:pPr>
                      <a:r>
                        <a:rPr lang="en-US" sz="1500" baseline="0" dirty="0">
                          <a:solidFill>
                            <a:srgbClr val="002557"/>
                          </a:solidFill>
                          <a:latin typeface="+mn-lt"/>
                        </a:rPr>
                        <a:t>CPS </a:t>
                      </a:r>
                      <a:r>
                        <a:rPr lang="en-US" sz="1500" b="0" kern="100" dirty="0">
                          <a:solidFill>
                            <a:srgbClr val="002557"/>
                          </a:solidFill>
                          <a:effectLst/>
                          <a:latin typeface="+mn-lt"/>
                          <a:ea typeface="等线" panose="02010600030101010101" pitchFamily="2" charset="-122"/>
                        </a:rPr>
                        <a:t>≥10</a:t>
                      </a:r>
                    </a:p>
                  </a:txBody>
                  <a:tcPr marT="0" marB="0"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solidFill>
                            <a:srgbClr val="002557"/>
                          </a:solidFill>
                          <a:latin typeface="+mn-lt"/>
                        </a:rPr>
                        <a:t>9 (22.0)</a:t>
                      </a:r>
                    </a:p>
                  </a:txBody>
                  <a:tcPr marT="0" marB="0"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BEEF5"/>
                    </a:solidFill>
                  </a:tcPr>
                </a:tc>
                <a:extLst>
                  <a:ext uri="{0D108BD9-81ED-4DB2-BD59-A6C34878D82A}">
                    <a16:rowId xmlns:a16="http://schemas.microsoft.com/office/drawing/2014/main" val="4167271448"/>
                  </a:ext>
                </a:extLst>
              </a:tr>
            </a:tbl>
          </a:graphicData>
        </a:graphic>
      </p:graphicFrame>
      <p:sp>
        <p:nvSpPr>
          <p:cNvPr id="3" name="TextBox 2">
            <a:extLst>
              <a:ext uri="{FF2B5EF4-FFF2-40B4-BE49-F238E27FC236}">
                <a16:creationId xmlns:a16="http://schemas.microsoft.com/office/drawing/2014/main" id="{F717DCB5-A1FD-3102-409F-47D48C1A58D3}"/>
              </a:ext>
            </a:extLst>
          </p:cNvPr>
          <p:cNvSpPr txBox="1"/>
          <p:nvPr/>
        </p:nvSpPr>
        <p:spPr>
          <a:xfrm>
            <a:off x="83632" y="6552858"/>
            <a:ext cx="2761846"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641"/>
                </a:solidFill>
                <a:effectLst/>
                <a:uLnTx/>
                <a:uFillTx/>
                <a:latin typeface="Arial" panose="020B0604020202020204" pitchFamily="34" charset="0"/>
                <a:ea typeface="MS PGothic" panose="020B0600070205080204" pitchFamily="34" charset="-128"/>
                <a:cs typeface="Arial" panose="020B0604020202020204" pitchFamily="34" charset="0"/>
              </a:rPr>
              <a:t>Yin Y et al, ASCO 2025;Abstract 1019</a:t>
            </a:r>
          </a:p>
        </p:txBody>
      </p:sp>
    </p:spTree>
    <p:extLst>
      <p:ext uri="{BB962C8B-B14F-4D97-AF65-F5344CB8AC3E}">
        <p14:creationId xmlns:p14="http://schemas.microsoft.com/office/powerpoint/2010/main" val="3301344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C30B-64EA-091A-0E16-5F5BB7C859AC}"/>
              </a:ext>
            </a:extLst>
          </p:cNvPr>
          <p:cNvSpPr>
            <a:spLocks noGrp="1"/>
          </p:cNvSpPr>
          <p:nvPr>
            <p:ph type="title"/>
          </p:nvPr>
        </p:nvSpPr>
        <p:spPr>
          <a:xfrm>
            <a:off x="695271" y="187229"/>
            <a:ext cx="10972800" cy="1082439"/>
          </a:xfrm>
        </p:spPr>
        <p:txBody>
          <a:bodyPr>
            <a:normAutofit fontScale="90000"/>
          </a:bodyPr>
          <a:lstStyle/>
          <a:p>
            <a:pPr algn="ctr"/>
            <a:r>
              <a:rPr lang="en-US" sz="4000" dirty="0"/>
              <a:t>OptiTROP-Breast05: Phase II 1</a:t>
            </a:r>
            <a:r>
              <a:rPr lang="en-US" sz="4000" baseline="30000" dirty="0"/>
              <a:t>st</a:t>
            </a:r>
            <a:r>
              <a:rPr lang="en-US" sz="4000" dirty="0"/>
              <a:t> Line Sac-TMT</a:t>
            </a:r>
            <a:br>
              <a:rPr lang="en-US" sz="4000" dirty="0"/>
            </a:br>
            <a:r>
              <a:rPr lang="en-US" sz="2700" dirty="0"/>
              <a:t>N=41</a:t>
            </a:r>
            <a:endParaRPr lang="en-US" dirty="0"/>
          </a:p>
        </p:txBody>
      </p:sp>
      <p:grpSp>
        <p:nvGrpSpPr>
          <p:cNvPr id="5" name="组合 12">
            <a:extLst>
              <a:ext uri="{FF2B5EF4-FFF2-40B4-BE49-F238E27FC236}">
                <a16:creationId xmlns:a16="http://schemas.microsoft.com/office/drawing/2014/main" id="{C0C37EC0-8938-3530-F38E-83152DF9F8D4}"/>
              </a:ext>
            </a:extLst>
          </p:cNvPr>
          <p:cNvGrpSpPr/>
          <p:nvPr/>
        </p:nvGrpSpPr>
        <p:grpSpPr>
          <a:xfrm>
            <a:off x="6590255" y="1129347"/>
            <a:ext cx="5385699" cy="2613939"/>
            <a:chOff x="7312328" y="1310164"/>
            <a:chExt cx="4365952" cy="2182976"/>
          </a:xfrm>
        </p:grpSpPr>
        <p:pic>
          <p:nvPicPr>
            <p:cNvPr id="6" name="图片 13">
              <a:extLst>
                <a:ext uri="{FF2B5EF4-FFF2-40B4-BE49-F238E27FC236}">
                  <a16:creationId xmlns:a16="http://schemas.microsoft.com/office/drawing/2014/main" id="{6E75517B-322F-A537-75A9-9EC5C021E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328" y="1310164"/>
              <a:ext cx="4365952" cy="2182976"/>
            </a:xfrm>
            <a:prstGeom prst="rect">
              <a:avLst/>
            </a:prstGeom>
          </p:spPr>
        </p:pic>
        <p:sp>
          <p:nvSpPr>
            <p:cNvPr id="7" name="文本框 14">
              <a:extLst>
                <a:ext uri="{FF2B5EF4-FFF2-40B4-BE49-F238E27FC236}">
                  <a16:creationId xmlns:a16="http://schemas.microsoft.com/office/drawing/2014/main" id="{F30C1AA2-F367-01D0-2BD5-0DEC2EF60356}"/>
                </a:ext>
              </a:extLst>
            </p:cNvPr>
            <p:cNvSpPr txBox="1"/>
            <p:nvPr/>
          </p:nvSpPr>
          <p:spPr>
            <a:xfrm>
              <a:off x="8265236" y="1480327"/>
              <a:ext cx="2460135" cy="231330"/>
            </a:xfrm>
            <a:prstGeom prst="rect">
              <a:avLst/>
            </a:prstGeom>
            <a:solidFill>
              <a:schemeClr val="bg1"/>
            </a:solid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407E"/>
                  </a:solidFill>
                  <a:effectLst/>
                  <a:uLnTx/>
                  <a:uFillTx/>
                  <a:latin typeface="Arial" panose="020B0604020202020204" pitchFamily="34" charset="0"/>
                  <a:ea typeface="宋体" panose="02010600030101010101" pitchFamily="2" charset="-122"/>
                  <a:cs typeface="Arial" panose="020B0604020202020204" pitchFamily="34" charset="0"/>
                </a:rPr>
                <a:t>All patients ORR: 70.7%</a:t>
              </a:r>
            </a:p>
          </p:txBody>
        </p:sp>
      </p:grpSp>
      <p:grpSp>
        <p:nvGrpSpPr>
          <p:cNvPr id="8" name="组合 15">
            <a:extLst>
              <a:ext uri="{FF2B5EF4-FFF2-40B4-BE49-F238E27FC236}">
                <a16:creationId xmlns:a16="http://schemas.microsoft.com/office/drawing/2014/main" id="{4178F668-7EE7-0320-218F-9DD853E085AE}"/>
              </a:ext>
            </a:extLst>
          </p:cNvPr>
          <p:cNvGrpSpPr/>
          <p:nvPr/>
        </p:nvGrpSpPr>
        <p:grpSpPr>
          <a:xfrm>
            <a:off x="6590255" y="3777332"/>
            <a:ext cx="5385699" cy="2613939"/>
            <a:chOff x="7336301" y="3663303"/>
            <a:chExt cx="4322512" cy="2161256"/>
          </a:xfrm>
        </p:grpSpPr>
        <p:pic>
          <p:nvPicPr>
            <p:cNvPr id="9" name="图片 16">
              <a:extLst>
                <a:ext uri="{FF2B5EF4-FFF2-40B4-BE49-F238E27FC236}">
                  <a16:creationId xmlns:a16="http://schemas.microsoft.com/office/drawing/2014/main" id="{460B7DA6-019A-8B8A-B024-AF9815835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6301" y="3663303"/>
              <a:ext cx="4322512" cy="2161256"/>
            </a:xfrm>
            <a:prstGeom prst="rect">
              <a:avLst/>
            </a:prstGeom>
          </p:spPr>
        </p:pic>
        <p:sp>
          <p:nvSpPr>
            <p:cNvPr id="10" name="文本框 17">
              <a:extLst>
                <a:ext uri="{FF2B5EF4-FFF2-40B4-BE49-F238E27FC236}">
                  <a16:creationId xmlns:a16="http://schemas.microsoft.com/office/drawing/2014/main" id="{CF939AA1-F0B8-95CB-991B-794DDEBA3372}"/>
                </a:ext>
              </a:extLst>
            </p:cNvPr>
            <p:cNvSpPr txBox="1"/>
            <p:nvPr/>
          </p:nvSpPr>
          <p:spPr>
            <a:xfrm>
              <a:off x="8265236" y="3881402"/>
              <a:ext cx="2460135" cy="229028"/>
            </a:xfrm>
            <a:prstGeom prst="rect">
              <a:avLst/>
            </a:prstGeom>
            <a:solidFill>
              <a:schemeClr val="bg1"/>
            </a:solid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E6E6E"/>
                  </a:solidFill>
                  <a:effectLst/>
                  <a:uLnTx/>
                  <a:uFillTx/>
                  <a:latin typeface="Arial" panose="020B0604020202020204" pitchFamily="34" charset="0"/>
                  <a:ea typeface="宋体" panose="02010600030101010101" pitchFamily="2" charset="-122"/>
                  <a:cs typeface="Arial" panose="020B0604020202020204" pitchFamily="34" charset="0"/>
                </a:rPr>
                <a:t>PD-L1 CPS &lt;10 ORR: 71.9%</a:t>
              </a:r>
            </a:p>
          </p:txBody>
        </p:sp>
      </p:grpSp>
      <p:pic>
        <p:nvPicPr>
          <p:cNvPr id="11" name="Picture 2">
            <a:extLst>
              <a:ext uri="{FF2B5EF4-FFF2-40B4-BE49-F238E27FC236}">
                <a16:creationId xmlns:a16="http://schemas.microsoft.com/office/drawing/2014/main" id="{895A3F5D-5F3A-2F5F-8889-1786B0C5FF0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106794" y="1764184"/>
            <a:ext cx="5649615" cy="319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0">
            <a:extLst>
              <a:ext uri="{FF2B5EF4-FFF2-40B4-BE49-F238E27FC236}">
                <a16:creationId xmlns:a16="http://schemas.microsoft.com/office/drawing/2014/main" id="{10FBE883-6BAA-ACF5-8D37-7250AC9C91E2}"/>
              </a:ext>
            </a:extLst>
          </p:cNvPr>
          <p:cNvSpPr/>
          <p:nvPr/>
        </p:nvSpPr>
        <p:spPr>
          <a:xfrm>
            <a:off x="323914" y="1190287"/>
            <a:ext cx="6000981" cy="388263"/>
          </a:xfrm>
          <a:prstGeom prst="rect">
            <a:avLst/>
          </a:prstGeom>
        </p:spPr>
        <p:txBody>
          <a:bodyPr wrap="square">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6407E"/>
                </a:solidFill>
                <a:effectLst/>
                <a:uLnTx/>
                <a:uFillTx/>
                <a:latin typeface="Arial" panose="020B0604020202020204"/>
                <a:ea typeface="黑体" panose="02010609060101010101" pitchFamily="49" charset="-122"/>
                <a:cs typeface="+mn-cs"/>
              </a:rPr>
              <a:t>Median DOR was 12.2 </a:t>
            </a:r>
            <a:r>
              <a:rPr kumimoji="0" lang="en-US" sz="1800" b="1" i="0" u="none" strike="noStrike" kern="1200" cap="none" spc="0" normalizeH="0" baseline="0" noProof="0" dirty="0" err="1">
                <a:ln>
                  <a:noFill/>
                </a:ln>
                <a:solidFill>
                  <a:srgbClr val="26407E"/>
                </a:solidFill>
                <a:effectLst/>
                <a:uLnTx/>
                <a:uFillTx/>
                <a:latin typeface="Arial" panose="020B0604020202020204"/>
                <a:ea typeface="黑体" panose="02010609060101010101" pitchFamily="49" charset="-122"/>
                <a:cs typeface="+mn-cs"/>
              </a:rPr>
              <a:t>mo</a:t>
            </a:r>
            <a:r>
              <a:rPr kumimoji="0" lang="en-US" sz="1800" b="1" i="0" u="none" strike="noStrike" kern="1200" cap="none" spc="0" normalizeH="0" baseline="0" noProof="0" dirty="0">
                <a:ln>
                  <a:noFill/>
                </a:ln>
                <a:solidFill>
                  <a:srgbClr val="26407E"/>
                </a:solidFill>
                <a:effectLst/>
                <a:uLnTx/>
                <a:uFillTx/>
                <a:latin typeface="Arial" panose="020B0604020202020204"/>
                <a:ea typeface="黑体" panose="02010609060101010101" pitchFamily="49" charset="-122"/>
                <a:cs typeface="+mn-cs"/>
              </a:rPr>
              <a:t> (range: 1.4+-18.0+) and 12-month DOR rate was 50.6% in all patients.</a:t>
            </a:r>
          </a:p>
        </p:txBody>
      </p:sp>
      <p:pic>
        <p:nvPicPr>
          <p:cNvPr id="14" name="Picture 13">
            <a:extLst>
              <a:ext uri="{FF2B5EF4-FFF2-40B4-BE49-F238E27FC236}">
                <a16:creationId xmlns:a16="http://schemas.microsoft.com/office/drawing/2014/main" id="{261C4DFD-083B-8935-2C7C-B6CDAD6AD4FB}"/>
              </a:ext>
            </a:extLst>
          </p:cNvPr>
          <p:cNvPicPr>
            <a:picLocks noChangeAspect="1"/>
          </p:cNvPicPr>
          <p:nvPr/>
        </p:nvPicPr>
        <p:blipFill>
          <a:blip r:embed="rId6"/>
          <a:stretch>
            <a:fillRect/>
          </a:stretch>
        </p:blipFill>
        <p:spPr>
          <a:xfrm>
            <a:off x="3150647" y="4892581"/>
            <a:ext cx="3284948" cy="1836468"/>
          </a:xfrm>
          <a:prstGeom prst="rect">
            <a:avLst/>
          </a:prstGeom>
        </p:spPr>
      </p:pic>
      <p:sp>
        <p:nvSpPr>
          <p:cNvPr id="16" name="TextBox 15">
            <a:extLst>
              <a:ext uri="{FF2B5EF4-FFF2-40B4-BE49-F238E27FC236}">
                <a16:creationId xmlns:a16="http://schemas.microsoft.com/office/drawing/2014/main" id="{ECE4807E-46A1-D39F-2DD9-04A703F26D5F}"/>
              </a:ext>
            </a:extLst>
          </p:cNvPr>
          <p:cNvSpPr txBox="1"/>
          <p:nvPr/>
        </p:nvSpPr>
        <p:spPr>
          <a:xfrm>
            <a:off x="7368701" y="6425317"/>
            <a:ext cx="6099243" cy="369332"/>
          </a:xfrm>
          <a:prstGeom prst="rect">
            <a:avLst/>
          </a:prstGeom>
          <a:noFill/>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黑体" panose="02010609060101010101" pitchFamily="49" charset="-122"/>
                <a:cs typeface="Arial" panose="020B0604020202020204" pitchFamily="34" charset="0"/>
              </a:rPr>
              <a:t>Median follow-up was 18.6 months. </a:t>
            </a:r>
            <a:endParaRPr kumimoji="0" lang="en-US" sz="1800" b="0" i="0" u="none" strike="noStrike" kern="1200" cap="none" spc="0" normalizeH="0" baseline="0" noProof="0" dirty="0">
              <a:ln>
                <a:noFill/>
              </a:ln>
              <a:solidFill>
                <a:srgbClr val="58595B"/>
              </a:solidFill>
              <a:effectLst/>
              <a:uLnTx/>
              <a:uFillTx/>
              <a:latin typeface="Arial" panose="020B0604020202020204"/>
              <a:ea typeface="MS PGothic" panose="020B0600070205080204" pitchFamily="34" charset="-128"/>
              <a:cs typeface="+mn-cs"/>
            </a:endParaRPr>
          </a:p>
        </p:txBody>
      </p:sp>
      <p:sp>
        <p:nvSpPr>
          <p:cNvPr id="4" name="TextBox 3">
            <a:extLst>
              <a:ext uri="{FF2B5EF4-FFF2-40B4-BE49-F238E27FC236}">
                <a16:creationId xmlns:a16="http://schemas.microsoft.com/office/drawing/2014/main" id="{18A74A2B-2135-67A6-40FC-E579FB5BC453}"/>
              </a:ext>
            </a:extLst>
          </p:cNvPr>
          <p:cNvSpPr txBox="1"/>
          <p:nvPr/>
        </p:nvSpPr>
        <p:spPr>
          <a:xfrm>
            <a:off x="83632" y="6552858"/>
            <a:ext cx="2761846" cy="276999"/>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641"/>
                </a:solidFill>
                <a:effectLst/>
                <a:uLnTx/>
                <a:uFillTx/>
                <a:latin typeface="Arial" panose="020B0604020202020204" pitchFamily="34" charset="0"/>
                <a:ea typeface="MS PGothic" panose="020B0600070205080204" pitchFamily="34" charset="-128"/>
                <a:cs typeface="Arial" panose="020B0604020202020204" pitchFamily="34" charset="0"/>
              </a:rPr>
              <a:t>Yin Y et al, ASCO 2025;Abstract 1019</a:t>
            </a:r>
          </a:p>
        </p:txBody>
      </p:sp>
    </p:spTree>
    <p:extLst>
      <p:ext uri="{BB962C8B-B14F-4D97-AF65-F5344CB8AC3E}">
        <p14:creationId xmlns:p14="http://schemas.microsoft.com/office/powerpoint/2010/main" val="3073248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22F484-623F-BC04-3784-D76206DFA9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2070" y="1772821"/>
            <a:ext cx="9614845" cy="3605567"/>
          </a:xfrm>
          <a:prstGeom prst="rect">
            <a:avLst/>
          </a:prstGeom>
        </p:spPr>
      </p:pic>
      <p:pic>
        <p:nvPicPr>
          <p:cNvPr id="15" name="Picture 14">
            <a:extLst>
              <a:ext uri="{FF2B5EF4-FFF2-40B4-BE49-F238E27FC236}">
                <a16:creationId xmlns:a16="http://schemas.microsoft.com/office/drawing/2014/main" id="{DF28D6E2-B404-08D9-86CF-5B54DA21B745}"/>
              </a:ext>
            </a:extLst>
          </p:cNvPr>
          <p:cNvPicPr>
            <a:picLocks noChangeAspect="1"/>
          </p:cNvPicPr>
          <p:nvPr/>
        </p:nvPicPr>
        <p:blipFill>
          <a:blip r:embed="rId4">
            <a:extLst>
              <a:ext uri="{28A0092B-C50C-407E-A947-70E740481C1C}">
                <a14:useLocalDpi xmlns:a14="http://schemas.microsoft.com/office/drawing/2010/main" val="0"/>
              </a:ext>
            </a:extLst>
          </a:blip>
          <a:srcRect r="38191" b="4314"/>
          <a:stretch>
            <a:fillRect/>
          </a:stretch>
        </p:blipFill>
        <p:spPr>
          <a:xfrm>
            <a:off x="9145227" y="366271"/>
            <a:ext cx="3046773" cy="6491730"/>
          </a:xfrm>
          <a:prstGeom prst="rect">
            <a:avLst/>
          </a:prstGeom>
        </p:spPr>
      </p:pic>
      <p:sp>
        <p:nvSpPr>
          <p:cNvPr id="2" name="Title 1">
            <a:extLst>
              <a:ext uri="{FF2B5EF4-FFF2-40B4-BE49-F238E27FC236}">
                <a16:creationId xmlns:a16="http://schemas.microsoft.com/office/drawing/2014/main" id="{067D839D-427B-F0FE-8D1B-F8389268150B}"/>
              </a:ext>
            </a:extLst>
          </p:cNvPr>
          <p:cNvSpPr>
            <a:spLocks noGrp="1"/>
          </p:cNvSpPr>
          <p:nvPr>
            <p:ph type="title"/>
          </p:nvPr>
        </p:nvSpPr>
        <p:spPr>
          <a:xfrm>
            <a:off x="729490" y="424264"/>
            <a:ext cx="11564111" cy="1093408"/>
          </a:xfrm>
        </p:spPr>
        <p:txBody>
          <a:bodyPr>
            <a:noAutofit/>
          </a:bodyPr>
          <a:lstStyle/>
          <a:p>
            <a:r>
              <a:rPr lang="en-US" sz="4000" b="1" dirty="0">
                <a:solidFill>
                  <a:srgbClr val="0064A0"/>
                </a:solidFill>
                <a:latin typeface="Arial" panose="020B0604020202020204" pitchFamily="34" charset="0"/>
                <a:cs typeface="Arial" panose="020B0604020202020204" pitchFamily="34" charset="0"/>
              </a:rPr>
              <a:t>HERTHENA-Breast03 (NCT06797635): </a:t>
            </a:r>
            <a:r>
              <a:rPr lang="en-US" sz="3600" b="1" dirty="0">
                <a:solidFill>
                  <a:srgbClr val="0064A0"/>
                </a:solidFill>
                <a:latin typeface="Arial" panose="020B0604020202020204" pitchFamily="34" charset="0"/>
                <a:cs typeface="Arial" panose="020B0604020202020204" pitchFamily="34" charset="0"/>
              </a:rPr>
              <a:t>Preoperative HER3-DXd in sequence in TNBC </a:t>
            </a:r>
            <a:br>
              <a:rPr lang="en-US" sz="4000" b="1" dirty="0">
                <a:solidFill>
                  <a:srgbClr val="0064A0"/>
                </a:solidFill>
                <a:latin typeface="Arial" panose="020B0604020202020204" pitchFamily="34" charset="0"/>
                <a:cs typeface="Arial" panose="020B0604020202020204" pitchFamily="34" charset="0"/>
              </a:rPr>
            </a:br>
            <a:endParaRPr lang="en-US" sz="4000" b="1" dirty="0">
              <a:solidFill>
                <a:srgbClr val="0064A0"/>
              </a:solidFill>
              <a:latin typeface="Arial" panose="020B0604020202020204" pitchFamily="34"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A638C123-A133-6BC8-5F7D-02A5D037B103}"/>
              </a:ext>
            </a:extLst>
          </p:cNvPr>
          <p:cNvPicPr>
            <a:picLocks noChangeAspect="1"/>
          </p:cNvPicPr>
          <p:nvPr/>
        </p:nvPicPr>
        <p:blipFill rotWithShape="1">
          <a:blip r:embed="rId5">
            <a:extLst>
              <a:ext uri="{28A0092B-C50C-407E-A947-70E740481C1C}">
                <a14:useLocalDpi xmlns:a14="http://schemas.microsoft.com/office/drawing/2010/main" val="0"/>
              </a:ext>
            </a:extLst>
          </a:blip>
          <a:srcRect l="11366" t="18256" b="18001"/>
          <a:stretch/>
        </p:blipFill>
        <p:spPr>
          <a:xfrm>
            <a:off x="445608" y="6439977"/>
            <a:ext cx="797621" cy="223467"/>
          </a:xfrm>
          <a:prstGeom prst="rect">
            <a:avLst/>
          </a:prstGeom>
        </p:spPr>
      </p:pic>
      <p:sp>
        <p:nvSpPr>
          <p:cNvPr id="10" name="Rectangle 9">
            <a:extLst>
              <a:ext uri="{FF2B5EF4-FFF2-40B4-BE49-F238E27FC236}">
                <a16:creationId xmlns:a16="http://schemas.microsoft.com/office/drawing/2014/main" id="{060FA7F1-1B1D-3BAC-347C-6990C56DA1E3}"/>
              </a:ext>
            </a:extLst>
          </p:cNvPr>
          <p:cNvSpPr/>
          <p:nvPr/>
        </p:nvSpPr>
        <p:spPr>
          <a:xfrm flipH="1" flipV="1">
            <a:off x="0" y="194556"/>
            <a:ext cx="609600" cy="950533"/>
          </a:xfrm>
          <a:prstGeom prst="rect">
            <a:avLst/>
          </a:prstGeom>
          <a:solidFill>
            <a:srgbClr val="CEEA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4A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4EFA23D-07F4-CF03-F4C7-8DB1FB8C4813}"/>
              </a:ext>
            </a:extLst>
          </p:cNvPr>
          <p:cNvSpPr/>
          <p:nvPr/>
        </p:nvSpPr>
        <p:spPr>
          <a:xfrm>
            <a:off x="844417" y="1479615"/>
            <a:ext cx="9943899" cy="283692"/>
          </a:xfrm>
          <a:prstGeom prst="rect">
            <a:avLst/>
          </a:prstGeom>
          <a:solidFill>
            <a:srgbClr val="0064A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 2: MAIN STUDY</a:t>
            </a:r>
          </a:p>
        </p:txBody>
      </p:sp>
      <p:sp>
        <p:nvSpPr>
          <p:cNvPr id="16" name="Rectangle 15">
            <a:extLst>
              <a:ext uri="{FF2B5EF4-FFF2-40B4-BE49-F238E27FC236}">
                <a16:creationId xmlns:a16="http://schemas.microsoft.com/office/drawing/2014/main" id="{FE7C7942-E8F6-BD65-F0B9-34540939AAF3}"/>
              </a:ext>
            </a:extLst>
          </p:cNvPr>
          <p:cNvSpPr/>
          <p:nvPr/>
        </p:nvSpPr>
        <p:spPr>
          <a:xfrm>
            <a:off x="844419" y="1996723"/>
            <a:ext cx="1715903" cy="340040"/>
          </a:xfrm>
          <a:prstGeom prst="rect">
            <a:avLst/>
          </a:prstGeom>
          <a:solidFill>
            <a:srgbClr val="41B6E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 ~ 300</a:t>
            </a:r>
          </a:p>
        </p:txBody>
      </p:sp>
      <p:sp>
        <p:nvSpPr>
          <p:cNvPr id="5" name="TextBox 4">
            <a:extLst>
              <a:ext uri="{FF2B5EF4-FFF2-40B4-BE49-F238E27FC236}">
                <a16:creationId xmlns:a16="http://schemas.microsoft.com/office/drawing/2014/main" id="{826A955A-02EA-9947-B2AB-1DCC03F30913}"/>
              </a:ext>
            </a:extLst>
          </p:cNvPr>
          <p:cNvSpPr txBox="1"/>
          <p:nvPr/>
        </p:nvSpPr>
        <p:spPr>
          <a:xfrm>
            <a:off x="6939419" y="6492877"/>
            <a:ext cx="5252581" cy="379656"/>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O’Shaughnessy J et al, ASCO 2025;Abstract TPS629</a:t>
            </a:r>
          </a:p>
        </p:txBody>
      </p:sp>
    </p:spTree>
    <p:extLst>
      <p:ext uri="{BB962C8B-B14F-4D97-AF65-F5344CB8AC3E}">
        <p14:creationId xmlns:p14="http://schemas.microsoft.com/office/powerpoint/2010/main" val="27255802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9F326-7A5B-1C32-0DBC-5031B0577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F8DA4-017F-6FBE-5D42-130F5BDEE8B1}"/>
              </a:ext>
            </a:extLst>
          </p:cNvPr>
          <p:cNvSpPr>
            <a:spLocks noGrp="1"/>
          </p:cNvSpPr>
          <p:nvPr>
            <p:ph type="title"/>
          </p:nvPr>
        </p:nvSpPr>
        <p:spPr>
          <a:xfrm>
            <a:off x="916515" y="524204"/>
            <a:ext cx="10358967" cy="610913"/>
          </a:xfrm>
        </p:spPr>
        <p:txBody>
          <a:bodyPr/>
          <a:lstStyle/>
          <a:p>
            <a:r>
              <a:rPr lang="en-US" sz="3600" dirty="0">
                <a:solidFill>
                  <a:srgbClr val="0432FF"/>
                </a:solidFill>
              </a:rPr>
              <a:t>Adjuvant Olaparib Indication</a:t>
            </a:r>
          </a:p>
        </p:txBody>
      </p:sp>
      <p:sp>
        <p:nvSpPr>
          <p:cNvPr id="4" name="TextBox 3">
            <a:extLst>
              <a:ext uri="{FF2B5EF4-FFF2-40B4-BE49-F238E27FC236}">
                <a16:creationId xmlns:a16="http://schemas.microsoft.com/office/drawing/2014/main" id="{C1F998C4-ED42-F730-E97F-E8E9E255852C}"/>
              </a:ext>
            </a:extLst>
          </p:cNvPr>
          <p:cNvSpPr txBox="1"/>
          <p:nvPr/>
        </p:nvSpPr>
        <p:spPr>
          <a:xfrm>
            <a:off x="972205" y="1897650"/>
            <a:ext cx="9660300" cy="1477328"/>
          </a:xfrm>
          <a:prstGeom prst="rect">
            <a:avLst/>
          </a:prstGeom>
          <a:noFill/>
        </p:spPr>
        <p:txBody>
          <a:bodyPr wrap="square">
            <a:spAutoFit/>
          </a:bodyPr>
          <a:lstStyle/>
          <a:p>
            <a:pPr lvl="0" defTabSz="914400" fontAlgn="auto">
              <a:spcBef>
                <a:spcPts val="0"/>
              </a:spcBef>
              <a:spcAft>
                <a:spcPts val="0"/>
              </a:spcAft>
              <a:defRPr/>
            </a:pPr>
            <a:r>
              <a:rPr lang="en-US" sz="2400" b="0" dirty="0">
                <a:solidFill>
                  <a:srgbClr val="000000"/>
                </a:solidFill>
                <a:latin typeface="Calibri"/>
                <a:ea typeface="+mn-ea"/>
                <a:cs typeface="+mn-cs"/>
              </a:rPr>
              <a:t>As adjuvant therapy for </a:t>
            </a:r>
            <a:r>
              <a:rPr kumimoji="0" lang="en-US" sz="2400" b="0" i="0" u="none" strike="noStrike" kern="1200" cap="none" spc="0" normalizeH="0" baseline="0" noProof="0" dirty="0">
                <a:ln>
                  <a:noFill/>
                </a:ln>
                <a:solidFill>
                  <a:srgbClr val="000000"/>
                </a:solidFill>
                <a:effectLst/>
                <a:uLnTx/>
                <a:uFillTx/>
                <a:latin typeface="Calibri"/>
                <a:ea typeface="+mn-ea"/>
                <a:cs typeface="+mn-cs"/>
              </a:rPr>
              <a:t>adult patients with deleterious or suspected deleterious </a:t>
            </a:r>
            <a:r>
              <a:rPr lang="en-US" sz="2400" b="0" dirty="0">
                <a:solidFill>
                  <a:srgbClr val="000000"/>
                </a:solidFill>
                <a:latin typeface="Calibri"/>
                <a:ea typeface="+mn-ea"/>
                <a:cs typeface="+mn-cs"/>
              </a:rPr>
              <a:t>germline BRCA-mutant, </a:t>
            </a:r>
            <a:r>
              <a:rPr kumimoji="0" lang="en-US" sz="2400" b="0" i="0" u="none" strike="noStrike" kern="1200" cap="none" spc="0" normalizeH="0" baseline="0" noProof="0" dirty="0">
                <a:ln>
                  <a:noFill/>
                </a:ln>
                <a:solidFill>
                  <a:srgbClr val="000000"/>
                </a:solidFill>
                <a:effectLst/>
                <a:uLnTx/>
                <a:uFillTx/>
                <a:latin typeface="Calibri"/>
                <a:ea typeface="+mn-ea"/>
                <a:cs typeface="+mn-cs"/>
              </a:rPr>
              <a:t>HER2-negative </a:t>
            </a:r>
            <a:r>
              <a:rPr lang="en-US" sz="2400" b="0" dirty="0">
                <a:solidFill>
                  <a:srgbClr val="000000"/>
                </a:solidFill>
                <a:latin typeface="Calibri"/>
                <a:ea typeface="+mn-ea"/>
                <a:cs typeface="+mn-cs"/>
              </a:rPr>
              <a:t>high-risk localized </a:t>
            </a:r>
            <a:r>
              <a:rPr kumimoji="0" lang="en-US" sz="2400" b="0" i="0" u="none" strike="noStrike" kern="1200" cap="none" spc="0" normalizeH="0" baseline="0" noProof="0" dirty="0">
                <a:ln>
                  <a:noFill/>
                </a:ln>
                <a:solidFill>
                  <a:srgbClr val="000000"/>
                </a:solidFill>
                <a:effectLst/>
                <a:uLnTx/>
                <a:uFillTx/>
                <a:latin typeface="Calibri"/>
                <a:ea typeface="+mn-ea"/>
                <a:cs typeface="+mn-cs"/>
              </a:rPr>
              <a:t>breast cancer who have </a:t>
            </a:r>
            <a:r>
              <a:rPr lang="en-US" sz="2400" b="0" dirty="0">
                <a:solidFill>
                  <a:srgbClr val="000000"/>
                </a:solidFill>
                <a:latin typeface="Calibri"/>
                <a:ea typeface="+mn-ea"/>
                <a:cs typeface="+mn-cs"/>
              </a:rPr>
              <a:t>received neoadjuvant </a:t>
            </a:r>
            <a:r>
              <a:rPr kumimoji="0" lang="en-US" sz="2400" b="0" i="0" u="none" strike="noStrike" kern="1200" cap="none" spc="0" normalizeH="0" baseline="0" noProof="0" dirty="0">
                <a:ln>
                  <a:noFill/>
                </a:ln>
                <a:solidFill>
                  <a:srgbClr val="000000"/>
                </a:solidFill>
                <a:effectLst/>
                <a:uLnTx/>
                <a:uFillTx/>
                <a:latin typeface="Calibri"/>
                <a:ea typeface="+mn-ea"/>
                <a:cs typeface="+mn-cs"/>
              </a:rPr>
              <a:t>or adjuvant chemotherapy</a:t>
            </a:r>
          </a:p>
          <a:p>
            <a:pPr marL="0" marR="0" lvl="0" indent="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89393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651F-A84C-BF33-C36A-84E61D248DE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EDD1B5-3C30-1870-17F6-01E90B45011A}"/>
              </a:ext>
            </a:extLst>
          </p:cNvPr>
          <p:cNvSpPr txBox="1"/>
          <p:nvPr/>
        </p:nvSpPr>
        <p:spPr>
          <a:xfrm>
            <a:off x="849602" y="1791975"/>
            <a:ext cx="10358966" cy="3293209"/>
          </a:xfrm>
          <a:prstGeom prst="rect">
            <a:avLst/>
          </a:prstGeom>
          <a:noFill/>
        </p:spPr>
        <p:txBody>
          <a:bodyPr wrap="square">
            <a:spAutoFit/>
          </a:bodyPr>
          <a:lstStyle/>
          <a:p>
            <a:pPr defTabSz="914400" fontAlgn="auto">
              <a:spcBef>
                <a:spcPts val="0"/>
              </a:spcBef>
              <a:spcAft>
                <a:spcPts val="0"/>
              </a:spcAft>
              <a:defRPr/>
            </a:pP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which patients with localized disease are you using adjuvant </a:t>
            </a:r>
            <a:r>
              <a:rPr lang="en-US" sz="2600" kern="100" dirty="0">
                <a:solidFill>
                  <a:srgbClr val="000000"/>
                </a:solidFill>
                <a:latin typeface="Calibri" panose="020F0502020204030204" pitchFamily="34" charset="0"/>
                <a:ea typeface="Aptos" panose="020B0004020202020204" pitchFamily="34" charset="0"/>
                <a:cs typeface="Calibri" panose="020F0502020204030204" pitchFamily="34" charset="0"/>
              </a:rPr>
              <a:t>olaparib, </a:t>
            </a: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 how does this correlate with the current FDA indication?</a:t>
            </a:r>
          </a:p>
          <a:p>
            <a:pPr lvl="0" defTabSz="914400" fontAlgn="auto">
              <a:spcBef>
                <a:spcPts val="0"/>
              </a:spcBef>
              <a:spcAft>
                <a:spcPts val="0"/>
              </a:spcAft>
              <a:defRPr/>
            </a:pPr>
            <a:endParaRPr lang="en-US" sz="26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lvl="0" defTabSz="914400" fontAlgn="auto">
              <a:spcBef>
                <a:spcPts val="0"/>
              </a:spcBef>
              <a:spcAft>
                <a:spcPts val="0"/>
              </a:spcAft>
              <a:defRPr/>
            </a:pPr>
            <a:r>
              <a:rPr lang="en-US" sz="2600" kern="100" dirty="0">
                <a:solidFill>
                  <a:srgbClr val="000000"/>
                </a:solidFill>
                <a:latin typeface="Calibri" panose="020F0502020204030204" pitchFamily="34" charset="0"/>
                <a:ea typeface="Aptos" panose="020B0004020202020204" pitchFamily="34" charset="0"/>
                <a:cs typeface="Calibri" panose="020F0502020204030204" pitchFamily="34" charset="0"/>
              </a:rPr>
              <a:t>Reimbursement and regulatory issues aside, what is the optimal first-line therapy for patients with PD-L1-positive and PD-L1-negative </a:t>
            </a:r>
            <a:r>
              <a:rPr lang="en-US" sz="260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mTNBC</a:t>
            </a:r>
            <a:r>
              <a:rPr lang="en-US" sz="2600" kern="100" dirty="0">
                <a:solidFill>
                  <a:srgbClr val="000000"/>
                </a:solidFill>
                <a:latin typeface="Calibri" panose="020F0502020204030204" pitchFamily="34" charset="0"/>
                <a:ea typeface="Aptos" panose="020B0004020202020204" pitchFamily="34" charset="0"/>
                <a:cs typeface="Calibri" panose="020F0502020204030204" pitchFamily="34" charset="0"/>
              </a:rPr>
              <a:t>? How does prior treatment in the neoadjuvant and adjuvant settings affect this?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42E83F8F-AADF-6EAC-56DA-60B0EB77E6E6}"/>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Faculty Discussion Questions </a:t>
            </a:r>
          </a:p>
        </p:txBody>
      </p:sp>
    </p:spTree>
    <p:extLst>
      <p:ext uri="{BB962C8B-B14F-4D97-AF65-F5344CB8AC3E}">
        <p14:creationId xmlns:p14="http://schemas.microsoft.com/office/powerpoint/2010/main" val="3399619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16F0-43DD-0EC4-D893-FB1B30BBBB2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A0D3C22A-864D-FBBC-EF06-D237BF91948D}"/>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7B82C156-DE84-F8DB-958E-6E231A8C066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B13BBF56-E53A-677E-A822-9AFE819F9A55}"/>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42C57B4-B394-3E0D-DE24-0687E6459DBA}"/>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905127DA-AF5B-D1FD-0A7E-A0F068B278C3}"/>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D653E71C-E9F2-1AFD-CC2B-99FF9D5843B9}"/>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1291595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3806184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0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3629478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1666630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3856652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148480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636912"/>
            <a:ext cx="10791877" cy="1143000"/>
          </a:xfrm>
        </p:spPr>
        <p:txBody>
          <a:bodyPr/>
          <a:lstStyle/>
          <a:p>
            <a:r>
              <a:rPr lang="en-US" sz="3600" i="1" dirty="0"/>
              <a:t>Thank you for joining us! Please take a moment </a:t>
            </a:r>
            <a:br>
              <a:rPr lang="en-US" sz="3600" i="1" dirty="0"/>
            </a:br>
            <a:r>
              <a:rPr lang="en-US" sz="3600" i="1" dirty="0"/>
              <a:t>to complete the 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will be provided at the conclusion </a:t>
            </a:r>
            <a:br>
              <a:rPr lang="en-US" sz="3600" i="1" dirty="0"/>
            </a:br>
            <a:r>
              <a:rPr lang="en-US" sz="3600" i="1" dirty="0"/>
              <a:t>of the activity in the Zoom chat room. Attendees </a:t>
            </a:r>
            <a:br>
              <a:rPr lang="en-US" sz="3600" i="1" dirty="0"/>
            </a:br>
            <a:r>
              <a:rPr lang="en-US" sz="3600" i="1" dirty="0"/>
              <a:t>will also receive an email in 1 to 3 business days </a:t>
            </a:r>
            <a:br>
              <a:rPr lang="en-US" sz="3600" i="1" dirty="0"/>
            </a:br>
            <a:r>
              <a:rPr lang="en-US" sz="3600" i="1" dirty="0"/>
              <a:t>with these instructions.</a:t>
            </a:r>
          </a:p>
        </p:txBody>
      </p:sp>
    </p:spTree>
    <p:extLst>
      <p:ext uri="{BB962C8B-B14F-4D97-AF65-F5344CB8AC3E}">
        <p14:creationId xmlns:p14="http://schemas.microsoft.com/office/powerpoint/2010/main" val="292504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646283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A Hurvitz, MD, FACP</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Smith Family Endowed Chair in Women’s Health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Senior Vice President, Clinical Research Division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Fred Hutchinson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Division of Hematology/Oncology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UW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Seattle, Washington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4240680"/>
            <a:ext cx="461758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Tolaney</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Breast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4240680"/>
            <a:ext cx="1371600" cy="1371600"/>
          </a:xfrm>
          <a:prstGeom prst="rect">
            <a:avLst/>
          </a:prstGeom>
        </p:spPr>
      </p:pic>
    </p:spTree>
    <p:extLst>
      <p:ext uri="{BB962C8B-B14F-4D97-AF65-F5344CB8AC3E}">
        <p14:creationId xmlns:p14="http://schemas.microsoft.com/office/powerpoint/2010/main" val="854064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202414"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52184"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317584" y="1256184"/>
            <a:ext cx="5123267"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Sara A Hurvitz, MD, FACP</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Smith Family Endowed Chair in Women’s Health</a:t>
            </a:r>
          </a:p>
          <a:p>
            <a:pPr lvl="0">
              <a:lnSpc>
                <a:spcPts val="1850"/>
              </a:lnSpc>
              <a:defRPr/>
            </a:pPr>
            <a:r>
              <a:rPr lang="en-US" sz="1600" b="0" dirty="0">
                <a:solidFill>
                  <a:srgbClr val="000000"/>
                </a:solidFill>
                <a:latin typeface="Calibri"/>
              </a:rPr>
              <a:t>Senior Vice President, Clinical Research Division</a:t>
            </a:r>
          </a:p>
          <a:p>
            <a:pPr lvl="0">
              <a:lnSpc>
                <a:spcPts val="1850"/>
              </a:lnSpc>
              <a:defRPr/>
            </a:pPr>
            <a:r>
              <a:rPr lang="en-US" sz="1600" b="0" dirty="0">
                <a:solidFill>
                  <a:srgbClr val="000000"/>
                </a:solidFill>
                <a:latin typeface="Calibri"/>
              </a:rPr>
              <a:t>Fred Hutchinson Cancer Center</a:t>
            </a:r>
          </a:p>
          <a:p>
            <a:pPr lvl="0">
              <a:lnSpc>
                <a:spcPts val="1850"/>
              </a:lnSpc>
              <a:defRPr/>
            </a:pPr>
            <a:r>
              <a:rPr lang="en-US" sz="1600" b="0" dirty="0">
                <a:solidFill>
                  <a:srgbClr val="000000"/>
                </a:solidFill>
                <a:latin typeface="Calibri"/>
              </a:rPr>
              <a:t>Head, Division of Hematology/Oncology</a:t>
            </a:r>
          </a:p>
          <a:p>
            <a:pPr lvl="0">
              <a:lnSpc>
                <a:spcPts val="1850"/>
              </a:lnSpc>
              <a:defRPr/>
            </a:pPr>
            <a:r>
              <a:rPr lang="en-US" sz="1600" b="0" dirty="0">
                <a:solidFill>
                  <a:srgbClr val="000000"/>
                </a:solidFill>
                <a:latin typeface="Calibri"/>
              </a:rPr>
              <a:t>Department of Medicine</a:t>
            </a:r>
          </a:p>
          <a:p>
            <a:pPr lvl="0">
              <a:lnSpc>
                <a:spcPts val="1850"/>
              </a:lnSpc>
              <a:defRPr/>
            </a:pPr>
            <a:r>
              <a:rPr lang="en-US" sz="1600" b="0" dirty="0">
                <a:solidFill>
                  <a:srgbClr val="000000"/>
                </a:solidFill>
                <a:latin typeface="Calibri"/>
              </a:rPr>
              <a:t>UW Medicine</a:t>
            </a:r>
          </a:p>
          <a:p>
            <a:pPr lvl="0">
              <a:lnSpc>
                <a:spcPts val="1850"/>
              </a:lnSpc>
              <a:defRPr/>
            </a:pPr>
            <a:r>
              <a:rPr lang="en-US" sz="1600" b="0" dirty="0">
                <a:solidFill>
                  <a:srgbClr val="000000"/>
                </a:solidFill>
                <a:latin typeface="Calibri"/>
              </a:rPr>
              <a:t>Seattle, Washington</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6496"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317584" y="4240680"/>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Sara M </a:t>
            </a:r>
            <a:r>
              <a:rPr lang="en-US" sz="1600" dirty="0" err="1">
                <a:solidFill>
                  <a:srgbClr val="000000"/>
                </a:solidFill>
                <a:latin typeface="Calibri"/>
              </a:rPr>
              <a:t>Tolaney</a:t>
            </a:r>
            <a:r>
              <a:rPr lang="en-US" sz="1600" dirty="0">
                <a:solidFill>
                  <a:srgbClr val="000000"/>
                </a:solidFill>
                <a:latin typeface="Calibri"/>
              </a:rPr>
              <a:t>, MD, MPH</a:t>
            </a:r>
          </a:p>
          <a:p>
            <a:pPr lvl="0">
              <a:lnSpc>
                <a:spcPts val="1850"/>
              </a:lnSpc>
              <a:defRPr/>
            </a:pPr>
            <a:r>
              <a:rPr lang="en-US" sz="1600" b="0" dirty="0">
                <a:solidFill>
                  <a:srgbClr val="000000"/>
                </a:solidFill>
                <a:latin typeface="Calibri"/>
              </a:rPr>
              <a:t>Chief, Division of Breast 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Associate 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6496" y="4240680"/>
            <a:ext cx="1371600" cy="1371600"/>
          </a:xfrm>
          <a:prstGeom prst="rect">
            <a:avLst/>
          </a:prstGeom>
        </p:spPr>
      </p:pic>
    </p:spTree>
    <p:extLst>
      <p:ext uri="{BB962C8B-B14F-4D97-AF65-F5344CB8AC3E}">
        <p14:creationId xmlns:p14="http://schemas.microsoft.com/office/powerpoint/2010/main" val="1993948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Selection and Sequencing of Therapy for </a:t>
            </a:r>
            <a:br>
              <a:rPr lang="en-US" sz="3600" dirty="0"/>
            </a:br>
            <a:r>
              <a:rPr lang="en-US" sz="3600" dirty="0"/>
              <a:t>Metastatic Triple-Negative Breast Cancer</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August 28,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59615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Ana C Garrido-Castro,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Peter Schmid, FRCP, MD, PhD</a:t>
            </a:r>
          </a:p>
        </p:txBody>
      </p:sp>
    </p:spTree>
    <p:custDataLst>
      <p:tags r:id="rId1"/>
    </p:custDataLst>
    <p:extLst>
      <p:ext uri="{BB962C8B-B14F-4D97-AF65-F5344CB8AC3E}">
        <p14:creationId xmlns:p14="http://schemas.microsoft.com/office/powerpoint/2010/main" val="914926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341748"/>
            <a:ext cx="12192000" cy="1143000"/>
          </a:xfrm>
        </p:spPr>
        <p:txBody>
          <a:bodyPr wrap="square" anchor="ctr">
            <a:noAutofit/>
          </a:bodyPr>
          <a:lstStyle/>
          <a:p>
            <a:r>
              <a:rPr lang="en-US" sz="3600" dirty="0"/>
              <a:t>Consensus or Controversy? Clinical Investigators Provide Perspectives on the Current and Future Care of Patients </a:t>
            </a:r>
            <a:br>
              <a:rPr lang="en-US" sz="3600" dirty="0"/>
            </a:br>
            <a:r>
              <a:rPr lang="en-US" sz="3600" dirty="0"/>
              <a:t>with Relapsed/Refractory Multiple Myeloma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Joseph Mikhael, MD, MEd</a:t>
            </a: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38100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74034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September 4,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6:42 PM – 7:42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79602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4158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Meletios</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-Athanasios (Thanos) C Dimopoulos,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Hans Lee,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Noopur Raje, MD</a:t>
            </a:r>
          </a:p>
        </p:txBody>
      </p:sp>
    </p:spTree>
    <p:custDataLst>
      <p:tags r:id="rId1"/>
    </p:custDataLst>
    <p:extLst>
      <p:ext uri="{BB962C8B-B14F-4D97-AF65-F5344CB8AC3E}">
        <p14:creationId xmlns:p14="http://schemas.microsoft.com/office/powerpoint/2010/main" val="853414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A74FE-0889-4804-B115-A7D7B110065C}"/>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8C28DEF-B0B9-E2A0-DB6C-787DE44E4409}"/>
              </a:ext>
            </a:extLst>
          </p:cNvPr>
          <p:cNvSpPr>
            <a:spLocks noGrp="1" noChangeArrowheads="1"/>
          </p:cNvSpPr>
          <p:nvPr>
            <p:ph type="title"/>
          </p:nvPr>
        </p:nvSpPr>
        <p:spPr>
          <a:xfrm>
            <a:off x="-26623" y="495128"/>
            <a:ext cx="12192000" cy="1143000"/>
          </a:xfrm>
        </p:spPr>
        <p:txBody>
          <a:bodyPr wrap="square" anchor="ctr">
            <a:noAutofit/>
          </a:bodyPr>
          <a:lstStyle/>
          <a:p>
            <a:r>
              <a:rPr lang="en-US" sz="3600" dirty="0"/>
              <a:t>Consensus or Controversy? Clinical Investigators </a:t>
            </a:r>
            <a:br>
              <a:rPr lang="en-US" sz="3600" dirty="0"/>
            </a:br>
            <a:r>
              <a:rPr lang="en-US" sz="3600" dirty="0"/>
              <a:t>Provide Perspectives on the Current and Future Care </a:t>
            </a:r>
            <a:br>
              <a:rPr lang="en-US" sz="3600" dirty="0"/>
            </a:br>
            <a:r>
              <a:rPr lang="en-US" sz="3600" dirty="0"/>
              <a:t>of Patients with Follicular Lymphoma</a:t>
            </a:r>
          </a:p>
        </p:txBody>
      </p:sp>
      <p:sp>
        <p:nvSpPr>
          <p:cNvPr id="12" name="Text Box 3">
            <a:extLst>
              <a:ext uri="{FF2B5EF4-FFF2-40B4-BE49-F238E27FC236}">
                <a16:creationId xmlns:a16="http://schemas.microsoft.com/office/drawing/2014/main" id="{A6D93DC7-6BFB-85EE-AE1B-106D64E21105}"/>
              </a:ext>
            </a:extLst>
          </p:cNvPr>
          <p:cNvSpPr txBox="1">
            <a:spLocks noChangeArrowheads="1"/>
          </p:cNvSpPr>
          <p:nvPr/>
        </p:nvSpPr>
        <p:spPr bwMode="auto">
          <a:xfrm>
            <a:off x="0" y="570686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13" name="Text Box 7">
            <a:extLst>
              <a:ext uri="{FF2B5EF4-FFF2-40B4-BE49-F238E27FC236}">
                <a16:creationId xmlns:a16="http://schemas.microsoft.com/office/drawing/2014/main" id="{89BD589F-94F2-3310-1FF2-2056F1150EEE}"/>
              </a:ext>
            </a:extLst>
          </p:cNvPr>
          <p:cNvSpPr txBox="1">
            <a:spLocks noChangeArrowheads="1"/>
          </p:cNvSpPr>
          <p:nvPr/>
        </p:nvSpPr>
        <p:spPr bwMode="auto">
          <a:xfrm>
            <a:off x="4647392" y="402354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678B368-18B0-3E3F-0FB5-BC6F4B9D92FC}"/>
              </a:ext>
            </a:extLst>
          </p:cNvPr>
          <p:cNvSpPr txBox="1">
            <a:spLocks noChangeArrowheads="1"/>
          </p:cNvSpPr>
          <p:nvPr/>
        </p:nvSpPr>
        <p:spPr bwMode="auto">
          <a:xfrm>
            <a:off x="0" y="2933456"/>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September 5,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11:47 AM – 12:47 PM CT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13B3014C-6DD5-E73B-9F49-CFEAB7A5B309}"/>
              </a:ext>
            </a:extLst>
          </p:cNvPr>
          <p:cNvSpPr txBox="1">
            <a:spLocks noChangeArrowheads="1"/>
          </p:cNvSpPr>
          <p:nvPr/>
        </p:nvSpPr>
        <p:spPr bwMode="auto">
          <a:xfrm>
            <a:off x="0" y="19494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2 of a 2-Part CME/MOC-, NCPD- and ACPE-Accredited Satellite Symposium Series During the Society of Hematologic Oncology 2025 Annual Meeting</a:t>
            </a:r>
          </a:p>
        </p:txBody>
      </p:sp>
      <p:sp>
        <p:nvSpPr>
          <p:cNvPr id="9" name="Text Box 6">
            <a:extLst>
              <a:ext uri="{FF2B5EF4-FFF2-40B4-BE49-F238E27FC236}">
                <a16:creationId xmlns:a16="http://schemas.microsoft.com/office/drawing/2014/main" id="{9FAD506E-074A-9931-B62C-7937B9456FBB}"/>
              </a:ext>
            </a:extLst>
          </p:cNvPr>
          <p:cNvSpPr txBox="1">
            <a:spLocks noChangeArrowheads="1"/>
          </p:cNvSpPr>
          <p:nvPr/>
        </p:nvSpPr>
        <p:spPr bwMode="auto">
          <a:xfrm>
            <a:off x="152400" y="462943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Jennifer Crombie,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Laurie H Sehn, MD, MPH</a:t>
            </a:r>
          </a:p>
        </p:txBody>
      </p:sp>
    </p:spTree>
    <p:custDataLst>
      <p:tags r:id="rId1"/>
    </p:custDataLst>
    <p:extLst>
      <p:ext uri="{BB962C8B-B14F-4D97-AF65-F5344CB8AC3E}">
        <p14:creationId xmlns:p14="http://schemas.microsoft.com/office/powerpoint/2010/main" val="799588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495128"/>
            <a:ext cx="12192000" cy="1143000"/>
          </a:xfrm>
        </p:spPr>
        <p:txBody>
          <a:bodyPr wrap="square" anchor="ctr">
            <a:noAutofit/>
          </a:bodyPr>
          <a:lstStyle/>
          <a:p>
            <a:r>
              <a:rPr lang="en-US" dirty="0"/>
              <a:t>Addressing Current Knowledge and Practice Gaps </a:t>
            </a:r>
            <a:br>
              <a:rPr lang="en-US" dirty="0"/>
            </a:br>
            <a:r>
              <a:rPr lang="en-US" dirty="0"/>
              <a:t>in the Community — Optimizing the Use of Oral Selective Estrogen </a:t>
            </a:r>
            <a:br>
              <a:rPr lang="en-US" dirty="0"/>
            </a:br>
            <a:r>
              <a:rPr lang="en-US" dirty="0"/>
              <a:t>Receptor Degraders for Metastatic Breast Cancer, Part 2</a:t>
            </a:r>
          </a:p>
        </p:txBody>
      </p:sp>
      <p:sp>
        <p:nvSpPr>
          <p:cNvPr id="12" name="Text Box 3">
            <a:extLst>
              <a:ext uri="{FF2B5EF4-FFF2-40B4-BE49-F238E27FC236}">
                <a16:creationId xmlns:a16="http://schemas.microsoft.com/office/drawing/2014/main" id="{5F635C77-80F0-E4BA-E5B7-C643C90BA280}"/>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October 29,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Rinath</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Jeselsohn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O’Shaughnessy, MD</a:t>
            </a:r>
          </a:p>
        </p:txBody>
      </p:sp>
    </p:spTree>
    <p:custDataLst>
      <p:tags r:id="rId1"/>
    </p:custDataLst>
    <p:extLst>
      <p:ext uri="{BB962C8B-B14F-4D97-AF65-F5344CB8AC3E}">
        <p14:creationId xmlns:p14="http://schemas.microsoft.com/office/powerpoint/2010/main" val="3344087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3C1B6-0DBA-CCD1-2F42-00A1273D858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11BC949B-88F3-B7D1-843E-677D902ABAC9}"/>
              </a:ext>
            </a:extLst>
          </p:cNvPr>
          <p:cNvSpPr>
            <a:spLocks noGrp="1" noChangeArrowheads="1"/>
          </p:cNvSpPr>
          <p:nvPr>
            <p:ph type="title"/>
          </p:nvPr>
        </p:nvSpPr>
        <p:spPr>
          <a:xfrm>
            <a:off x="-26623" y="495128"/>
            <a:ext cx="12192000" cy="1143000"/>
          </a:xfrm>
        </p:spPr>
        <p:txBody>
          <a:bodyPr wrap="square" anchor="ctr">
            <a:noAutofit/>
          </a:bodyPr>
          <a:lstStyle/>
          <a:p>
            <a:r>
              <a:rPr lang="en-US" sz="3500" dirty="0"/>
              <a:t>The Implications of Recent Datasets for the Current and </a:t>
            </a:r>
            <a:br>
              <a:rPr lang="en-US" sz="3500" dirty="0"/>
            </a:br>
            <a:r>
              <a:rPr lang="en-US" sz="3500" dirty="0"/>
              <a:t>Future Management of Breast Cancer — An ASCO 2025 Review</a:t>
            </a:r>
          </a:p>
        </p:txBody>
      </p:sp>
      <p:sp>
        <p:nvSpPr>
          <p:cNvPr id="12" name="Text Box 3">
            <a:extLst>
              <a:ext uri="{FF2B5EF4-FFF2-40B4-BE49-F238E27FC236}">
                <a16:creationId xmlns:a16="http://schemas.microsoft.com/office/drawing/2014/main" id="{076D61C1-4E82-BC43-6EEE-84CBED2E9712}"/>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EFAA7B5-FFF2-C912-B267-4E36E0246641}"/>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53036597-E0A9-331E-951A-FBFAC70DDB27}"/>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August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ABB8B3A3-C111-4043-5A4A-7854D54C2503}"/>
              </a:ext>
            </a:extLst>
          </p:cNvPr>
          <p:cNvSpPr txBox="1">
            <a:spLocks noChangeArrowheads="1"/>
          </p:cNvSpPr>
          <p:nvPr/>
        </p:nvSpPr>
        <p:spPr bwMode="auto">
          <a:xfrm>
            <a:off x="0" y="1526572"/>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BAC34D90-208A-92B4-C846-9CE73029F32A}"/>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A Hurvitz, MD, FACP</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Sara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Tolaney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MPH</a:t>
            </a:r>
          </a:p>
        </p:txBody>
      </p:sp>
    </p:spTree>
    <p:custDataLst>
      <p:tags r:id="rId1"/>
    </p:custDataLst>
    <p:extLst>
      <p:ext uri="{BB962C8B-B14F-4D97-AF65-F5344CB8AC3E}">
        <p14:creationId xmlns:p14="http://schemas.microsoft.com/office/powerpoint/2010/main" val="2993092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Hurvitz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478759892"/>
              </p:ext>
            </p:extLst>
          </p:nvPr>
        </p:nvGraphicFramePr>
        <p:xfrm>
          <a:off x="1016719" y="1052736"/>
          <a:ext cx="10261140" cy="5347770"/>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7353045">
                  <a:extLst>
                    <a:ext uri="{9D8B030D-6E8A-4147-A177-3AD203B41FA5}">
                      <a16:colId xmlns:a16="http://schemas.microsoft.com/office/drawing/2014/main" val="2117869244"/>
                    </a:ext>
                  </a:extLst>
                </a:gridCol>
              </a:tblGrid>
              <a:tr h="103584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BridgeBio</a:t>
                      </a:r>
                      <a:r>
                        <a:rPr lang="en-US" sz="1800" b="0" dirty="0">
                          <a:solidFill>
                            <a:schemeClr val="tx1"/>
                          </a:solidFill>
                        </a:rPr>
                        <a:t> Oncology Therapeutics, Bristol Myers Squibb, Daiichi Sankyo Inc, Genentech, a member of the Roche Group, Gilead Sciences Inc, Jazz Pharmaceuticals Inc, Luminate, Mersana Therapeutics Inc, Novartis, Prelude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11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Bayer HealthCare Pharmaceuticals, </a:t>
                      </a:r>
                      <a:r>
                        <a:rPr lang="en-US" sz="1800" b="0" dirty="0" err="1">
                          <a:solidFill>
                            <a:schemeClr val="tx1"/>
                          </a:solidFill>
                        </a:rPr>
                        <a:t>BeOne</a:t>
                      </a:r>
                      <a:r>
                        <a:rPr lang="en-US" sz="1800" b="0" dirty="0">
                          <a:solidFill>
                            <a:schemeClr val="tx1"/>
                          </a:solidFill>
                        </a:rPr>
                        <a:t>, Blueprint Medicines, </a:t>
                      </a:r>
                      <a:r>
                        <a:rPr lang="en-US" sz="1800" b="0" dirty="0" err="1">
                          <a:solidFill>
                            <a:schemeClr val="tx1"/>
                          </a:solidFill>
                        </a:rPr>
                        <a:t>EMBioSys</a:t>
                      </a:r>
                      <a:r>
                        <a:rPr lang="en-US" sz="1800" b="0" dirty="0">
                          <a:solidFill>
                            <a:schemeClr val="tx1"/>
                          </a:solidFill>
                        </a:rPr>
                        <a:t>, Jazz Pharmaceuticals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7670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Bayer HealthCare Pharmaceuticals, </a:t>
                      </a:r>
                      <a:r>
                        <a:rPr lang="en-US" sz="1800" b="0" dirty="0" err="1">
                          <a:solidFill>
                            <a:schemeClr val="tx1"/>
                          </a:solidFill>
                        </a:rPr>
                        <a:t>Celcuity</a:t>
                      </a:r>
                      <a:r>
                        <a:rPr lang="en-US" sz="1800" b="0" dirty="0">
                          <a:solidFill>
                            <a:schemeClr val="tx1"/>
                          </a:solidFill>
                        </a:rPr>
                        <a:t>, Daiichi Sankyo Inc, </a:t>
                      </a:r>
                      <a:r>
                        <a:rPr lang="en-US" sz="1800" b="0" dirty="0" err="1">
                          <a:solidFill>
                            <a:schemeClr val="tx1"/>
                          </a:solidFill>
                        </a:rPr>
                        <a:t>Dantari</a:t>
                      </a:r>
                      <a:r>
                        <a:rPr lang="en-US" sz="1800" b="0" dirty="0">
                          <a:solidFill>
                            <a:schemeClr val="tx1"/>
                          </a:solidFill>
                        </a:rPr>
                        <a:t>, F Hoffmann-La Roche Ltd, G1 Therapeutics Inc, Genentech, a member of the Roche Group, Gilead Sciences Inc, GSK, Greenwich </a:t>
                      </a:r>
                      <a:r>
                        <a:rPr lang="en-US" sz="1800" b="0" dirty="0" err="1">
                          <a:solidFill>
                            <a:schemeClr val="tx1"/>
                          </a:solidFill>
                        </a:rPr>
                        <a:t>LifeSciences</a:t>
                      </a:r>
                      <a:r>
                        <a:rPr lang="en-US" sz="1800" b="0" dirty="0">
                          <a:solidFill>
                            <a:schemeClr val="tx1"/>
                          </a:solidFill>
                        </a:rPr>
                        <a:t> Inc, Jazz Pharmaceuticals Inc, Lilly, </a:t>
                      </a:r>
                      <a:r>
                        <a:rPr lang="en-US" sz="1800" b="0" dirty="0" err="1">
                          <a:solidFill>
                            <a:schemeClr val="tx1"/>
                          </a:solidFill>
                        </a:rPr>
                        <a:t>MacroGenics</a:t>
                      </a:r>
                      <a:r>
                        <a:rPr lang="en-US" sz="1800" b="0" dirty="0">
                          <a:solidFill>
                            <a:schemeClr val="tx1"/>
                          </a:solidFill>
                        </a:rPr>
                        <a:t> Inc, Menarini Group, Novartis, Orum Therapeutics, Pfizer Inc, Radius Health Inc, Sanofi,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r h="650775">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Atossa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926261"/>
                  </a:ext>
                </a:extLst>
              </a:tr>
              <a:tr h="650775">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InClin, Quantum Leap Healthcare Collaborative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655431"/>
                  </a:ext>
                </a:extLst>
              </a:tr>
            </a:tbl>
          </a:graphicData>
        </a:graphic>
      </p:graphicFrame>
    </p:spTree>
    <p:custDataLst>
      <p:tags r:id="rId1"/>
    </p:custDataLst>
    <p:extLst>
      <p:ext uri="{BB962C8B-B14F-4D97-AF65-F5344CB8AC3E}">
        <p14:creationId xmlns:p14="http://schemas.microsoft.com/office/powerpoint/2010/main" val="2839442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1" y="1556792"/>
            <a:ext cx="9220824" cy="4799013"/>
          </a:xfrm>
        </p:spPr>
        <p:txBody>
          <a:bodyPr/>
          <a:lstStyle/>
          <a:p>
            <a:pPr marL="98425" indent="0">
              <a:buNone/>
            </a:pPr>
            <a:r>
              <a:rPr lang="en-US" sz="2500" b="0" dirty="0">
                <a:solidFill>
                  <a:schemeClr val="tx1"/>
                </a:solidFill>
              </a:rPr>
              <a:t>This activity is supported by educational grants from AstraZeneca Pharmaceuticals LP, Gilead Sciences Inc, Lilly, and Novartis.</a:t>
            </a:r>
          </a:p>
        </p:txBody>
      </p:sp>
    </p:spTree>
    <p:extLst>
      <p:ext uri="{BB962C8B-B14F-4D97-AF65-F5344CB8AC3E}">
        <p14:creationId xmlns:p14="http://schemas.microsoft.com/office/powerpoint/2010/main" val="3657537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Tolaney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3304097213"/>
              </p:ext>
            </p:extLst>
          </p:nvPr>
        </p:nvGraphicFramePr>
        <p:xfrm>
          <a:off x="1129993" y="1124744"/>
          <a:ext cx="9932012" cy="5450438"/>
        </p:xfrm>
        <a:graphic>
          <a:graphicData uri="http://schemas.openxmlformats.org/drawingml/2006/table">
            <a:tbl>
              <a:tblPr firstRow="1" bandRow="1">
                <a:tableStyleId>{F2DE63D5-997A-4646-A377-4702673A728D}</a:tableStyleId>
              </a:tblPr>
              <a:tblGrid>
                <a:gridCol w="2731212">
                  <a:extLst>
                    <a:ext uri="{9D8B030D-6E8A-4147-A177-3AD203B41FA5}">
                      <a16:colId xmlns:a16="http://schemas.microsoft.com/office/drawing/2014/main" val="20000"/>
                    </a:ext>
                  </a:extLst>
                </a:gridCol>
                <a:gridCol w="7200800">
                  <a:extLst>
                    <a:ext uri="{9D8B030D-6E8A-4147-A177-3AD203B41FA5}">
                      <a16:colId xmlns:a16="http://schemas.microsoft.com/office/drawing/2014/main" val="2117869244"/>
                    </a:ext>
                  </a:extLst>
                </a:gridCol>
              </a:tblGrid>
              <a:tr h="3205935">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t>
                      </a:r>
                      <a:r>
                        <a:rPr lang="en-US" sz="1800" b="0" dirty="0" err="1">
                          <a:solidFill>
                            <a:schemeClr val="tx1"/>
                          </a:solidFill>
                        </a:rPr>
                        <a:t>Aktis</a:t>
                      </a:r>
                      <a:r>
                        <a:rPr lang="en-US" sz="1800" b="0" dirty="0">
                          <a:solidFill>
                            <a:schemeClr val="tx1"/>
                          </a:solidFill>
                        </a:rPr>
                        <a:t> Oncology, </a:t>
                      </a:r>
                      <a:r>
                        <a:rPr lang="en-US" sz="1800" b="0" dirty="0" err="1">
                          <a:solidFill>
                            <a:schemeClr val="tx1"/>
                          </a:solidFill>
                        </a:rPr>
                        <a:t>Ambrx</a:t>
                      </a:r>
                      <a:r>
                        <a:rPr lang="en-US" sz="1800" b="0" dirty="0">
                          <a:solidFill>
                            <a:schemeClr val="tx1"/>
                          </a:solidFill>
                        </a:rPr>
                        <a:t>, Artios Pharma Limited, </a:t>
                      </a:r>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Avenzo</a:t>
                      </a:r>
                      <a:r>
                        <a:rPr lang="en-US" sz="1800" b="0" dirty="0">
                          <a:solidFill>
                            <a:schemeClr val="tx1"/>
                          </a:solidFill>
                        </a:rPr>
                        <a:t> Therapeutics, Bayer HealthCare Pharmaceuticals, </a:t>
                      </a:r>
                      <a:r>
                        <a:rPr lang="en-US" sz="1800" b="0" dirty="0" err="1">
                          <a:solidFill>
                            <a:schemeClr val="tx1"/>
                          </a:solidFill>
                        </a:rPr>
                        <a:t>BeOne</a:t>
                      </a:r>
                      <a:r>
                        <a:rPr lang="en-US" sz="1800" b="0" dirty="0">
                          <a:solidFill>
                            <a:schemeClr val="tx1"/>
                          </a:solidFill>
                        </a:rPr>
                        <a:t>, Bicycle Therapeutics, BioNTech SE, Blueprint Medicines, Boehringer Ingelheim Pharmaceuticals Inc, Bristol Myers Squibb, </a:t>
                      </a:r>
                      <a:r>
                        <a:rPr lang="en-US" sz="1800" b="0" dirty="0" err="1">
                          <a:solidFill>
                            <a:schemeClr val="tx1"/>
                          </a:solidFill>
                        </a:rPr>
                        <a:t>Celcuity</a:t>
                      </a:r>
                      <a:r>
                        <a:rPr lang="en-US" sz="1800" b="0" dirty="0">
                          <a:solidFill>
                            <a:schemeClr val="tx1"/>
                          </a:solidFill>
                        </a:rPr>
                        <a:t>, Circle Pharma, Cullinan Therapeutics, Daiichi Sankyo Inc, </a:t>
                      </a:r>
                      <a:r>
                        <a:rPr lang="en-US" sz="1800" b="0" dirty="0" err="1">
                          <a:solidFill>
                            <a:schemeClr val="tx1"/>
                          </a:solidFill>
                        </a:rPr>
                        <a:t>eFFECTOR</a:t>
                      </a:r>
                      <a:r>
                        <a:rPr lang="en-US" sz="1800" b="0" dirty="0">
                          <a:solidFill>
                            <a:schemeClr val="tx1"/>
                          </a:solidFill>
                        </a:rPr>
                        <a:t> Therapeutics Inc, Eisai Inc, Genentech, a member of the Roche Group, Gilead Sciences Inc, </a:t>
                      </a:r>
                      <a:r>
                        <a:rPr lang="en-US" sz="1800" b="0" dirty="0" err="1">
                          <a:solidFill>
                            <a:schemeClr val="tx1"/>
                          </a:solidFill>
                        </a:rPr>
                        <a:t>Hengrui</a:t>
                      </a:r>
                      <a:r>
                        <a:rPr lang="en-US" sz="1800" b="0" dirty="0">
                          <a:solidFill>
                            <a:schemeClr val="tx1"/>
                          </a:solidFill>
                        </a:rPr>
                        <a:t> Therapeutics Inc, Jazz Pharmaceuticals Inc, Johnson &amp; Johnson, Launch Therapeutics, Lilly, Menarini Group, Merck, Mersana Therapeutics Inc, Natera Inc, Novartis, Pfizer Inc, Reveal Genomics, Samsung </a:t>
                      </a:r>
                      <a:r>
                        <a:rPr lang="en-US" sz="1800" b="0" dirty="0" err="1">
                          <a:solidFill>
                            <a:schemeClr val="tx1"/>
                          </a:solidFill>
                        </a:rPr>
                        <a:t>Bioepis</a:t>
                      </a:r>
                      <a:r>
                        <a:rPr lang="en-US" sz="1800" b="0" dirty="0">
                          <a:solidFill>
                            <a:schemeClr val="tx1"/>
                          </a:solidFill>
                        </a:rPr>
                        <a:t>,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Sumitovant</a:t>
                      </a:r>
                      <a:r>
                        <a:rPr lang="en-US" sz="1800" b="0" dirty="0">
                          <a:solidFill>
                            <a:schemeClr val="tx1"/>
                          </a:solidFill>
                        </a:rPr>
                        <a:t> Biopharma, Summit Therapeutics, </a:t>
                      </a:r>
                      <a:r>
                        <a:rPr lang="en-US" sz="1800" b="0" dirty="0" err="1">
                          <a:solidFill>
                            <a:schemeClr val="tx1"/>
                          </a:solidFill>
                        </a:rPr>
                        <a:t>SystImmune</a:t>
                      </a:r>
                      <a:r>
                        <a:rPr lang="en-US" sz="1800" b="0" dirty="0">
                          <a:solidFill>
                            <a:schemeClr val="tx1"/>
                          </a:solidFill>
                        </a:rPr>
                        <a:t> Inc, Tango Therapeutics, </a:t>
                      </a:r>
                      <a:r>
                        <a:rPr lang="en-US" sz="1800" b="0" dirty="0" err="1">
                          <a:solidFill>
                            <a:schemeClr val="tx1"/>
                          </a:solidFill>
                        </a:rPr>
                        <a:t>Zuellig</a:t>
                      </a:r>
                      <a:r>
                        <a:rPr lang="en-US" sz="1800" b="0" dirty="0">
                          <a:solidFill>
                            <a:schemeClr val="tx1"/>
                          </a:solidFill>
                        </a:rPr>
                        <a:t> 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3972">
                <a:tc>
                  <a:txBody>
                    <a:bodyPr/>
                    <a:lstStyle/>
                    <a:p>
                      <a:pPr algn="l"/>
                      <a:r>
                        <a:rPr lang="en-US" sz="1800" b="1">
                          <a:solidFill>
                            <a:schemeClr val="tx1"/>
                          </a:solidFill>
                        </a:rPr>
                        <a:t>Contracted Research</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Bristol Myers Squibb, Daiichi Sankyo Inc, Exelixis Inc, Genentech, a member of the Roche Group, Gilead Sciences Inc, Jazz Pharmaceuticals Inc, Lilly, Menarini Group, Merck, </a:t>
                      </a:r>
                      <a:r>
                        <a:rPr lang="en-US" sz="1800" b="0" dirty="0" err="1">
                          <a:solidFill>
                            <a:schemeClr val="tx1"/>
                          </a:solidFill>
                        </a:rPr>
                        <a:t>NanoString</a:t>
                      </a:r>
                      <a:r>
                        <a:rPr lang="en-US" sz="1800" b="0" dirty="0">
                          <a:solidFill>
                            <a:schemeClr val="tx1"/>
                          </a:solidFill>
                        </a:rPr>
                        <a:t> Technologies, Novartis, </a:t>
                      </a:r>
                      <a:r>
                        <a:rPr lang="en-US" sz="1800" b="0" dirty="0" err="1">
                          <a:solidFill>
                            <a:schemeClr val="tx1"/>
                          </a:solidFill>
                        </a:rPr>
                        <a:t>OncoPep</a:t>
                      </a:r>
                      <a:r>
                        <a:rPr lang="en-US" sz="1800" b="0" dirty="0">
                          <a:solidFill>
                            <a:schemeClr val="tx1"/>
                          </a:solidFill>
                        </a:rPr>
                        <a:t>, Pfizer Inc,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649838">
                <a:tc>
                  <a:txBody>
                    <a:bodyPr/>
                    <a:lstStyle/>
                    <a:p>
                      <a:pPr algn="l"/>
                      <a:r>
                        <a:rPr lang="en-US" sz="1800" b="1" dirty="0">
                          <a:solidFill>
                            <a:schemeClr val="tx1"/>
                          </a:solidFill>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Gilead Sciences Inc, Jazz Pharmaceuticals Inc, Lilly,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0638079"/>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122015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076808" cy="1323951"/>
          </a:xfrm>
        </p:spPr>
        <p:txBody>
          <a:bodyPr/>
          <a:lstStyle/>
          <a:p>
            <a:pPr marL="98425" indent="0">
              <a:buNone/>
            </a:pPr>
            <a:r>
              <a:rPr lang="en-US" sz="2500" b="0" dirty="0">
                <a:solidFill>
                  <a:schemeClr val="tx1"/>
                </a:solidFill>
              </a:rPr>
              <a:t>This activity is supported by educational grants from AstraZeneca Pharmaceuticals LP, Gilead Sciences Inc, Lilly, and Novartis.</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0827-9D9B-6DD7-E0A4-8C97C0F89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AE3961-BA39-6385-2042-6E48D5ED8A1C}"/>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5" name="TextBox 4">
            <a:extLst>
              <a:ext uri="{FF2B5EF4-FFF2-40B4-BE49-F238E27FC236}">
                <a16:creationId xmlns:a16="http://schemas.microsoft.com/office/drawing/2014/main" id="{BE89D5D5-3D10-153B-1E0D-5C9C46C5729D}"/>
              </a:ext>
            </a:extLst>
          </p:cNvPr>
          <p:cNvSpPr txBox="1"/>
          <p:nvPr/>
        </p:nvSpPr>
        <p:spPr>
          <a:xfrm>
            <a:off x="479376" y="692696"/>
            <a:ext cx="10585176" cy="6206827"/>
          </a:xfrm>
          <a:prstGeom prst="rect">
            <a:avLst/>
          </a:prstGeom>
          <a:noFill/>
        </p:spPr>
        <p:txBody>
          <a:bodyPr wrap="square">
            <a:spAutoFit/>
          </a:bodyPr>
          <a:lstStyle/>
          <a:p>
            <a:pPr marL="98425" marR="0" lvl="0" indent="0" algn="l" defTabSz="455613" rtl="0" eaLnBrk="1" fontAlgn="base" latinLnBrk="0" hangingPunct="1">
              <a:lnSpc>
                <a:spcPct val="100000"/>
              </a:lnSpc>
              <a:spcBef>
                <a:spcPts val="0"/>
              </a:spcBef>
              <a:spcAft>
                <a:spcPts val="4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A Hurvitz, MD, FACP</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Kalinsky K et al. Efficacy and safety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ribociclib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(RIB) +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nonsteroidal aromatase inhibitor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(NSAI)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NATALEE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Analysis across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menopausal status and age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516. </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Mayer EL et al. The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TRADE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A phase 2 trial to assess the tolerability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abemaciclib dose escalation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early-stage HR+/HER2-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breast cancer. ASCO 2025;Abstract 517.  </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El Saghir NS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(1L</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ribociclib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(RIB) +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endocrine 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vs combination chemotherapy (combo CT) in clinically aggressive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hormone receptor (HR)+/HER2−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breast cancer (ABC): A subgroup analysis of patients (pts)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or without liver metastases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from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RIGHT Choice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1069.  </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NC et al. INAVO120: Phase III trial final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overall survival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(OS) analysis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inavolisib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(INAVO)/placebo (PBO) +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palbociclib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(PALBO)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fulvestrant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(FULV) in patients (pts)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PIK3CA-mutated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hormone receptor-positive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HER2-negative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endocrine-resistant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advanced breast cancer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1003. </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NC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Camizestrant + CDK4/6 inhibitor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(CDK4/6i) for the treatment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emergent ESR1 mutations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during first-line (1L) endocrine-based therapy (ET)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and ahead of disease progression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(pts) with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HR+/HER2–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advanced breast cancer (ABC): Phase 3, double-blind ctDNA-guided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SERENA-6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ASCO 2025;Abstract LBA4. </a:t>
            </a:r>
          </a:p>
          <a:p>
            <a:pPr marL="285750" marR="0" lvl="0" indent="-285750" algn="l" defTabSz="455613" rtl="0" eaLnBrk="1" fontAlgn="base" latinLnBrk="0" hangingPunct="1">
              <a:lnSpc>
                <a:spcPct val="10000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Curigliano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G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Patient-reported outcomes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(PROs) in patients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ER+, HER2-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breast cancer (ABC) treated with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imlunestrant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investigator’s choice standard endocrine therapy,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or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imlunestrant</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 abemaciclib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Results from the phase III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EMBER-3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ASCO 2025;Abstract 1001. </a:t>
            </a:r>
          </a:p>
        </p:txBody>
      </p:sp>
    </p:spTree>
    <p:custDataLst>
      <p:tags r:id="rId1"/>
    </p:custDataLst>
    <p:extLst>
      <p:ext uri="{BB962C8B-B14F-4D97-AF65-F5344CB8AC3E}">
        <p14:creationId xmlns:p14="http://schemas.microsoft.com/office/powerpoint/2010/main" val="182875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56743-22DF-7853-1FC6-5B83FC228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0E31C-AE63-D36E-B4B7-AB32B35A652A}"/>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5" name="TextBox 4">
            <a:extLst>
              <a:ext uri="{FF2B5EF4-FFF2-40B4-BE49-F238E27FC236}">
                <a16:creationId xmlns:a16="http://schemas.microsoft.com/office/drawing/2014/main" id="{0F094091-0CDA-316F-E9C2-940416496828}"/>
              </a:ext>
            </a:extLst>
          </p:cNvPr>
          <p:cNvSpPr txBox="1"/>
          <p:nvPr/>
        </p:nvSpPr>
        <p:spPr>
          <a:xfrm>
            <a:off x="479376" y="1023611"/>
            <a:ext cx="10585176" cy="5375831"/>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A Hurvitz, MD, FACP</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O’Shaughnessy J 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Imlunestrant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with or without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abemaciclib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advanced breast cancer (ABC):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Safety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analyses from the phase III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EMBER-3</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ASCO 2025;Abstract 1060.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Turner NC</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Capivasertib</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hormone receptor-positive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breast cancer.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2023;388(22):2058-70.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Hamilton EP et al.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Vepdegestrant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PROTAC estrogen receptor (ER) degrader, vs fulvestrant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ER-positive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/human epidermal growth factor receptor 2</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(HER2)-negative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 breast cancer: Results of the global, randomized, phase 3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VERITAC-2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ASCO 2025;Abstract LBA1000.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Dent RA et al. Exploratory biomarker analysis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(T-DXd) vs physician’s choice of chemotherapy (TPC)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HER2-low/ultralow</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hormone receptor–positive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breast cancer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mBC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DESTINY-Breast06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(DB-06). ASCO 2025;Abstract 1013. </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Brot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Use of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artificial intelligence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–assistance software for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HER2-low</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HER2-ultralow IHC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interpretation training to improve diagnostic accuracy of pathologists and expand patients’ eligibility for HER2-targeted treatment. ASCO 2025;Abstract 1014.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et al.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versus chemotherapy in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treated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inoperable/metastatic hormone receptor-positive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human epidermal growth factor receptor 2-negative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breast cancer: Primary results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TROPION-Breast01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2025;43(3):285-96. </a:t>
            </a:r>
          </a:p>
        </p:txBody>
      </p:sp>
    </p:spTree>
    <p:custDataLst>
      <p:tags r:id="rId1"/>
    </p:custDataLst>
    <p:extLst>
      <p:ext uri="{BB962C8B-B14F-4D97-AF65-F5344CB8AC3E}">
        <p14:creationId xmlns:p14="http://schemas.microsoft.com/office/powerpoint/2010/main" val="943605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6085-0541-7822-198B-A67FCEBF98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E1C1F-4C68-70C1-91C3-D1A66295A702}"/>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5" name="TextBox 4">
            <a:extLst>
              <a:ext uri="{FF2B5EF4-FFF2-40B4-BE49-F238E27FC236}">
                <a16:creationId xmlns:a16="http://schemas.microsoft.com/office/drawing/2014/main" id="{A4248316-8431-8A65-E4CF-AF18007E241D}"/>
              </a:ext>
            </a:extLst>
          </p:cNvPr>
          <p:cNvSpPr txBox="1"/>
          <p:nvPr/>
        </p:nvSpPr>
        <p:spPr>
          <a:xfrm>
            <a:off x="479376" y="1088345"/>
            <a:ext cx="10585176" cy="5581015"/>
          </a:xfrm>
          <a:prstGeom prst="rect">
            <a:avLst/>
          </a:prstGeom>
          <a:noFill/>
        </p:spPr>
        <p:txBody>
          <a:bodyPr wrap="square">
            <a:spAutoFit/>
          </a:bodyPr>
          <a:lstStyle/>
          <a:p>
            <a:pPr marL="98425" marR="0" lvl="0" indent="0" algn="l" defTabSz="455613" rtl="0" eaLnBrk="1" fontAlgn="base" latinLnBrk="0" hangingPunct="1">
              <a:lnSpc>
                <a:spcPts val="2040"/>
              </a:lnSpc>
              <a:spcBef>
                <a:spcPts val="0"/>
              </a:spcBef>
              <a:spcAft>
                <a:spcPts val="40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p>
          <a:p>
            <a:pPr marL="285750" indent="-285750">
              <a:lnSpc>
                <a:spcPts val="2040"/>
              </a:lnSpc>
              <a:spcBef>
                <a:spcPts val="0"/>
              </a:spcBef>
              <a:spcAft>
                <a:spcPts val="400"/>
              </a:spcAft>
              <a:buFont typeface="Arial" panose="020B0604020202020204" pitchFamily="34" charset="0"/>
              <a:buChar char="•"/>
            </a:pPr>
            <a:r>
              <a:rPr lang="en-US" sz="1800" b="0" dirty="0" err="1">
                <a:solidFill>
                  <a:schemeClr val="tx1"/>
                </a:solidFill>
                <a:latin typeface="+mn-lt"/>
              </a:rPr>
              <a:t>Tolaney</a:t>
            </a:r>
            <a:r>
              <a:rPr lang="en-US" sz="1800" b="0" dirty="0">
                <a:solidFill>
                  <a:schemeClr val="tx1"/>
                </a:solidFill>
                <a:latin typeface="+mn-lt"/>
              </a:rPr>
              <a:t> SM et al. </a:t>
            </a:r>
            <a:r>
              <a:rPr lang="en-US" sz="1800" dirty="0">
                <a:solidFill>
                  <a:schemeClr val="tx1"/>
                </a:solidFill>
                <a:latin typeface="+mn-lt"/>
              </a:rPr>
              <a:t>Trastuzumab deruxtecan </a:t>
            </a:r>
            <a:r>
              <a:rPr lang="en-US" sz="1800" b="0" dirty="0">
                <a:solidFill>
                  <a:schemeClr val="tx1"/>
                </a:solidFill>
                <a:latin typeface="+mn-lt"/>
              </a:rPr>
              <a:t>(T-DXd) + </a:t>
            </a:r>
            <a:r>
              <a:rPr lang="en-US" sz="1800" dirty="0">
                <a:solidFill>
                  <a:schemeClr val="tx1"/>
                </a:solidFill>
                <a:latin typeface="+mn-lt"/>
              </a:rPr>
              <a:t>pertuzumab</a:t>
            </a:r>
            <a:r>
              <a:rPr lang="en-US" sz="1800" b="0" dirty="0">
                <a:solidFill>
                  <a:schemeClr val="tx1"/>
                </a:solidFill>
                <a:latin typeface="+mn-lt"/>
              </a:rPr>
              <a:t> (P) vs taxane + trastuzumab + pertuzumab (THP) for </a:t>
            </a:r>
            <a:r>
              <a:rPr lang="en-US" sz="1800" dirty="0">
                <a:solidFill>
                  <a:schemeClr val="tx1"/>
                </a:solidFill>
                <a:latin typeface="+mn-lt"/>
              </a:rPr>
              <a:t>first-line</a:t>
            </a:r>
            <a:r>
              <a:rPr lang="en-US" sz="1800" b="0" dirty="0">
                <a:solidFill>
                  <a:schemeClr val="tx1"/>
                </a:solidFill>
                <a:latin typeface="+mn-lt"/>
              </a:rPr>
              <a:t> (1L) treatment of patients (pts) with human epidermal growth factor receptor 2–positive </a:t>
            </a:r>
            <a:r>
              <a:rPr lang="en-US" sz="1800" dirty="0">
                <a:solidFill>
                  <a:schemeClr val="tx1"/>
                </a:solidFill>
                <a:latin typeface="+mn-lt"/>
              </a:rPr>
              <a:t>(HER2+) </a:t>
            </a:r>
            <a:r>
              <a:rPr lang="en-US" sz="1800" b="0" dirty="0">
                <a:solidFill>
                  <a:schemeClr val="tx1"/>
                </a:solidFill>
                <a:latin typeface="+mn-lt"/>
              </a:rPr>
              <a:t>advanced/metastatic breast cancer (a/</a:t>
            </a:r>
            <a:r>
              <a:rPr lang="en-US" sz="1800" b="0" dirty="0" err="1">
                <a:solidFill>
                  <a:schemeClr val="tx1"/>
                </a:solidFill>
                <a:latin typeface="+mn-lt"/>
              </a:rPr>
              <a:t>mBC</a:t>
            </a:r>
            <a:r>
              <a:rPr lang="en-US" sz="1800" b="0" dirty="0">
                <a:solidFill>
                  <a:schemeClr val="tx1"/>
                </a:solidFill>
                <a:latin typeface="+mn-lt"/>
              </a:rPr>
              <a:t>): Interim results from </a:t>
            </a:r>
            <a:r>
              <a:rPr lang="en-US" sz="1800" dirty="0">
                <a:solidFill>
                  <a:schemeClr val="tx1"/>
                </a:solidFill>
                <a:latin typeface="+mn-lt"/>
              </a:rPr>
              <a:t>DESTINY-Breast09</a:t>
            </a:r>
            <a:r>
              <a:rPr lang="en-US" sz="1800" b="0" dirty="0">
                <a:solidFill>
                  <a:schemeClr val="tx1"/>
                </a:solidFill>
                <a:latin typeface="+mn-lt"/>
              </a:rPr>
              <a:t>. ASCO 2025;Abstract LBA1008. </a:t>
            </a:r>
          </a:p>
          <a:p>
            <a:pPr marL="285750" marR="0" lvl="0" indent="-285750" algn="l" defTabSz="455613" rtl="0" eaLnBrk="1" fontAlgn="base" latinLnBrk="0" hangingPunct="1">
              <a:lnSpc>
                <a:spcPts val="2040"/>
              </a:lnSpc>
              <a:spcBef>
                <a:spcPts val="0"/>
              </a:spcBef>
              <a:spcAft>
                <a:spcPts val="4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Rugo HS et al. Treatment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rechallenge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after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trastuzumab-deruxtecan</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–related </a:t>
            </a:r>
            <a:r>
              <a:rPr kumimoji="0" lang="en-US" sz="180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interstitial lung disease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multi-institution cohort study. ASCO 2025;Abstract 1015. </a:t>
            </a:r>
          </a:p>
          <a:p>
            <a:pPr marL="285750" indent="-285750">
              <a:lnSpc>
                <a:spcPts val="2040"/>
              </a:lnSpc>
              <a:spcBef>
                <a:spcPts val="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Sammons SL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Brain metastases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metastatic breast cancer: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Prevalence per line of treatment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and cumulative incidence in a cohort of 18075 real-world patients. SABCS 2023;Abstract PS11-01. </a:t>
            </a:r>
          </a:p>
          <a:p>
            <a:pPr marL="285750" indent="-285750">
              <a:lnSpc>
                <a:spcPts val="2040"/>
              </a:lnSpc>
              <a:spcBef>
                <a:spcPts val="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Lin NU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Tucatinib</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versus placebo added to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trastuzumab</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and capecitabine</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for patients with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previously treated HER2+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metastatic breast cancer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with brain metastases (HER2CLIMB</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ASCO 2020;Abstract 1005. </a:t>
            </a:r>
          </a:p>
          <a:p>
            <a:pPr marL="285750" indent="-285750">
              <a:lnSpc>
                <a:spcPts val="2040"/>
              </a:lnSpc>
              <a:spcBef>
                <a:spcPts val="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Lin NU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Trastuzumab deruxtecan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(T-DXd) in patients (pts) with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HER2+</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advanced/metastatic breast cancer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mBC</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with or without brain metastases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(BM):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DESTINYBreast-12</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primary results. ESMO 2024; Abstract LBA18. </a:t>
            </a:r>
          </a:p>
          <a:p>
            <a:pPr marL="285750" indent="-285750">
              <a:lnSpc>
                <a:spcPts val="2040"/>
              </a:lnSpc>
              <a:spcBef>
                <a:spcPts val="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Gao H-F et al</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De-escalated neoadjuvant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taxane</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plus trastuzumab and pertuzumab with or without carboplatin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in HER2-positive early breast cancer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neoCARHP</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multicentre</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open-label,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randomised</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trial. ASCO 2025;Abstract LBA500. </a:t>
            </a:r>
          </a:p>
          <a:p>
            <a:pPr marL="285750" indent="-285750">
              <a:lnSpc>
                <a:spcPts val="2040"/>
              </a:lnSpc>
              <a:spcBef>
                <a:spcPts val="0"/>
              </a:spcBef>
              <a:spcAft>
                <a:spcPts val="4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Garber J et al.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OlympiA</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 phase 3, multicenter, randomized, placebo-controlled trial of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adjuvant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olaparib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after (neo)adjuvant chemotherapy in patients with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germline BRCA1 and/or BRCA2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pathogenic variants and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high risk HER2-negative</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primary breast cancer: Longer term follow-up. </a:t>
            </a:r>
            <a:r>
              <a:rPr lang="en-US" sz="1800" b="0" dirty="0">
                <a:solidFill>
                  <a:prstClr val="black"/>
                </a:solidFill>
                <a:latin typeface="Calibri" panose="020F0502020204030204" pitchFamily="34" charset="0"/>
                <a:ea typeface="MS PGothic" panose="020B0600070205080204" pitchFamily="34" charset="-128"/>
              </a:rPr>
              <a:t>SABCS 2024;Abstract GS1-09. </a:t>
            </a:r>
            <a:endPar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47405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74800-FDEA-004B-F0D2-F6078B83D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3993E-8D61-A7F5-2C4E-6CB9DDED013A}"/>
              </a:ext>
            </a:extLst>
          </p:cNvPr>
          <p:cNvSpPr>
            <a:spLocks noGrp="1"/>
          </p:cNvSpPr>
          <p:nvPr>
            <p:ph type="title"/>
          </p:nvPr>
        </p:nvSpPr>
        <p:spPr>
          <a:xfrm>
            <a:off x="1919536" y="0"/>
            <a:ext cx="8424936" cy="1268760"/>
          </a:xfrm>
        </p:spPr>
        <p:txBody>
          <a:bodyPr>
            <a:normAutofit/>
          </a:bodyPr>
          <a:lstStyle/>
          <a:p>
            <a:r>
              <a:rPr lang="en-US" dirty="0">
                <a:solidFill>
                  <a:srgbClr val="0432FF"/>
                </a:solidFill>
              </a:rPr>
              <a:t>Key Datasets</a:t>
            </a:r>
            <a:endParaRPr lang="en-US" sz="2800" dirty="0">
              <a:solidFill>
                <a:srgbClr val="0432FF"/>
              </a:solidFill>
            </a:endParaRPr>
          </a:p>
        </p:txBody>
      </p:sp>
      <p:sp>
        <p:nvSpPr>
          <p:cNvPr id="5" name="TextBox 4">
            <a:extLst>
              <a:ext uri="{FF2B5EF4-FFF2-40B4-BE49-F238E27FC236}">
                <a16:creationId xmlns:a16="http://schemas.microsoft.com/office/drawing/2014/main" id="{2B1AD21C-1FD1-E941-837B-8E706EE72B3F}"/>
              </a:ext>
            </a:extLst>
          </p:cNvPr>
          <p:cNvSpPr txBox="1"/>
          <p:nvPr/>
        </p:nvSpPr>
        <p:spPr>
          <a:xfrm>
            <a:off x="479376" y="1023611"/>
            <a:ext cx="10585176" cy="4339650"/>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Singer CF et al. Prospective randomized phase II trial to assess the efficacy and safety of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neo-adjuvant olaparib/carboplatin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(OC) in comparison to docetaxel/</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epirubicin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/cyclophosphamide (TAC) in patients with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early triple-negative breast cancer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(TNBC) with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homologous recombination deficiency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(HRD): Primary results from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the ABCSG 45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 ASCO 2025;Abstract 510. </a:t>
            </a:r>
          </a:p>
          <a:p>
            <a:pPr marL="285750" indent="-285750">
              <a:spcBef>
                <a:spcPts val="0"/>
              </a:spcBef>
              <a:spcAft>
                <a:spcPts val="800"/>
              </a:spcAft>
              <a:buFont typeface="Arial" panose="020B0604020202020204" pitchFamily="34" charset="0"/>
              <a:buChar char="•"/>
              <a:defRPr/>
            </a:pP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Tolaney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SM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Sacituzumab govitecan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(SG) +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pembrolizumab</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pembro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vs chemotherapy (chemo) + </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pembro</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previously untreated PD-L1–positiv</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e advanced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triple-negative breast cancer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(TNBC): Primary results from the randomized phase 3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ASCENT-04/KEYNOTE-D19</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study. ASCO 2025;Abstract LBA109. </a:t>
            </a:r>
          </a:p>
          <a:p>
            <a:pPr marL="285750" indent="-285750">
              <a:spcBef>
                <a:spcPts val="0"/>
              </a:spcBef>
              <a:spcAft>
                <a:spcPts val="800"/>
              </a:spcAft>
              <a:buFont typeface="Arial" panose="020B0604020202020204" pitchFamily="34" charset="0"/>
              <a:buChar char="•"/>
              <a:defRPr/>
            </a:pP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Yin Y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Sacituzumab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tirumotecan</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(sac-TMT) as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first-line</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treatment for unresectable locally advanced/metastatic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triple-negative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breast cancer (a/</a:t>
            </a:r>
            <a:r>
              <a:rPr lang="en-US" sz="1800" b="0" kern="0" dirty="0" err="1">
                <a:solidFill>
                  <a:srgbClr val="000000"/>
                </a:solidFill>
                <a:latin typeface="Calibri" panose="020F0502020204030204" pitchFamily="34" charset="0"/>
                <a:ea typeface="Aptos" panose="020B0004020202020204" pitchFamily="34" charset="0"/>
                <a:cs typeface="Calibri" panose="020F0502020204030204" pitchFamily="34" charset="0"/>
              </a:rPr>
              <a:t>mTNBC</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Initial results from the phase II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OptiTROP-Breast05 study</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ASCO 2025;Abstract 1019. </a:t>
            </a:r>
          </a:p>
          <a:p>
            <a:pPr marL="285750" indent="-285750">
              <a:spcBef>
                <a:spcPts val="0"/>
              </a:spcBef>
              <a:spcAft>
                <a:spcPts val="800"/>
              </a:spcAft>
              <a:buFont typeface="Arial" panose="020B0604020202020204" pitchFamily="34" charset="0"/>
              <a:buChar char="•"/>
              <a:defRPr/>
            </a:pPr>
            <a:r>
              <a:rPr lang="en-US" sz="1800" b="0" kern="0">
                <a:solidFill>
                  <a:srgbClr val="000000"/>
                </a:solidFill>
                <a:latin typeface="Calibri" panose="020F0502020204030204" pitchFamily="34" charset="0"/>
                <a:ea typeface="Aptos" panose="020B0004020202020204" pitchFamily="34" charset="0"/>
                <a:cs typeface="Calibri" panose="020F0502020204030204" pitchFamily="34" charset="0"/>
              </a:rPr>
              <a:t>O’Shaughnessy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J et al.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HERTHENA-Breast03</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 phase 2, randomized, open-label study evaluating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neoadjuvant </a:t>
            </a:r>
            <a:r>
              <a:rPr lang="en-US" sz="18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patritumab</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 deruxtecan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pembrolizumab</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 before or after pembrolizumab + chemotherapy for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early-stage TNBC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or </a:t>
            </a:r>
            <a:r>
              <a:rPr lang="en-US" sz="1800" kern="0" dirty="0">
                <a:solidFill>
                  <a:srgbClr val="000000"/>
                </a:solidFill>
                <a:latin typeface="Calibri" panose="020F0502020204030204" pitchFamily="34" charset="0"/>
                <a:ea typeface="Aptos" panose="020B0004020202020204" pitchFamily="34" charset="0"/>
                <a:cs typeface="Calibri" panose="020F0502020204030204" pitchFamily="34" charset="0"/>
              </a:rPr>
              <a:t>HR-low+/HER2−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breast cancer. ASCO 2025;Abstract 629. </a:t>
            </a:r>
          </a:p>
        </p:txBody>
      </p:sp>
    </p:spTree>
    <p:custDataLst>
      <p:tags r:id="rId1"/>
    </p:custDataLst>
    <p:extLst>
      <p:ext uri="{BB962C8B-B14F-4D97-AF65-F5344CB8AC3E}">
        <p14:creationId xmlns:p14="http://schemas.microsoft.com/office/powerpoint/2010/main" val="1802965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p:cNvSpPr>
            <a:spLocks noGrp="1"/>
          </p:cNvSpPr>
          <p:nvPr>
            <p:ph idx="1"/>
          </p:nvPr>
        </p:nvSpPr>
        <p:spPr>
          <a:xfrm>
            <a:off x="983432" y="1700808"/>
            <a:ext cx="10225136"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1"/>
                </a:solidFill>
              </a:rPr>
              <a:t>View from Outer Space</a:t>
            </a:r>
            <a:endParaRPr lang="en-US" sz="2800" dirty="0">
              <a:solidFill>
                <a:schemeClr val="accent2"/>
              </a:solidFill>
            </a:endParaRP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Hormone Receptor (HR)-Positive Breast Cancer </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HER2-Positive Breast Cancer</a:t>
            </a:r>
          </a:p>
          <a:p>
            <a:pPr marL="98425" indent="0">
              <a:lnSpc>
                <a:spcPct val="100000"/>
              </a:lnSpc>
              <a:spcBef>
                <a:spcPts val="2400"/>
              </a:spcBef>
              <a:spcAft>
                <a:spcPts val="0"/>
              </a:spcAft>
              <a:buNone/>
            </a:pPr>
            <a:r>
              <a:rPr lang="en-US" sz="2800" dirty="0">
                <a:solidFill>
                  <a:schemeClr val="accent2"/>
                </a:solidFill>
              </a:rPr>
              <a:t>Module 3: </a:t>
            </a:r>
            <a:r>
              <a:rPr lang="en-US" sz="2800" dirty="0">
                <a:solidFill>
                  <a:schemeClr val="tx1"/>
                </a:solidFill>
              </a:rPr>
              <a:t>Triple-Negative Breast Cancer</a:t>
            </a: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A88E4-B0B7-06D5-27DD-C204ED0E2E8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C016426-803A-F278-C237-A615854F8B49}"/>
              </a:ext>
            </a:extLst>
          </p:cNvPr>
          <p:cNvSpPr/>
          <p:nvPr/>
        </p:nvSpPr>
        <p:spPr bwMode="auto">
          <a:xfrm>
            <a:off x="659396" y="1628800"/>
            <a:ext cx="1076519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0C9B115D-4D7A-1838-2248-C494BBC6F3ED}"/>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C1B1584B-B6E4-000E-913C-400918192E82}"/>
              </a:ext>
            </a:extLst>
          </p:cNvPr>
          <p:cNvSpPr>
            <a:spLocks noGrp="1"/>
          </p:cNvSpPr>
          <p:nvPr>
            <p:ph idx="1"/>
          </p:nvPr>
        </p:nvSpPr>
        <p:spPr>
          <a:xfrm>
            <a:off x="983432" y="1700808"/>
            <a:ext cx="10225136" cy="4727456"/>
          </a:xfrm>
        </p:spPr>
        <p:txBody>
          <a:bodyPr/>
          <a:lstStyle/>
          <a:p>
            <a:pPr marL="98425" indent="0">
              <a:lnSpc>
                <a:spcPct val="100000"/>
              </a:lnSpc>
              <a:spcBef>
                <a:spcPts val="2400"/>
              </a:spcBef>
              <a:spcAft>
                <a:spcPts val="0"/>
              </a:spcAft>
              <a:buNone/>
            </a:pPr>
            <a:r>
              <a:rPr lang="en-US" sz="2800" dirty="0">
                <a:solidFill>
                  <a:schemeClr val="bg1"/>
                </a:solidFill>
              </a:rPr>
              <a:t>Introduction: View from Outer Space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HR-Positive Breast Cancer </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HER2-Positive Breast Cancer</a:t>
            </a:r>
          </a:p>
          <a:p>
            <a:pPr marL="98425" indent="0">
              <a:lnSpc>
                <a:spcPct val="100000"/>
              </a:lnSpc>
              <a:spcBef>
                <a:spcPts val="2400"/>
              </a:spcBef>
              <a:spcAft>
                <a:spcPts val="0"/>
              </a:spcAft>
              <a:buNone/>
            </a:pPr>
            <a:r>
              <a:rPr lang="en-US" sz="2800" dirty="0">
                <a:solidFill>
                  <a:schemeClr val="accent2"/>
                </a:solidFill>
              </a:rPr>
              <a:t>Module 3: </a:t>
            </a:r>
            <a:r>
              <a:rPr lang="en-US" sz="2800" dirty="0">
                <a:solidFill>
                  <a:schemeClr val="tx1"/>
                </a:solidFill>
              </a:rPr>
              <a:t>Triple-Negative Breast Cancer</a:t>
            </a: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4130028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CTI BioPharma, a Sobi Company, Daiichi Sankyo Inc, Eisai Inc, Elevation Oncology Inc, Exact Sciences Corporation, Exelixis Inc, Genentech, a member of the Roche Group, Genmab US Inc, Geron Corporation, Gilead Sciences Inc, GSK,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a:t>
            </a:r>
            <a:endParaRPr lang="en-US" sz="1850" b="0" dirty="0">
              <a:solidFill>
                <a:schemeClr val="tx1"/>
              </a:solidFill>
            </a:endParaRP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6F91F-B6E0-32D4-DE17-F77018394B6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46BADCD-6715-5DFF-BD8C-3ED9CFDFAD6E}"/>
              </a:ext>
            </a:extLst>
          </p:cNvPr>
          <p:cNvSpPr/>
          <p:nvPr/>
        </p:nvSpPr>
        <p:spPr bwMode="auto">
          <a:xfrm>
            <a:off x="659396" y="2348880"/>
            <a:ext cx="1076519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EA86A9E9-D260-7795-8956-9F424206B96A}"/>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B8A908B-DD0B-C640-D67D-C6E0F79E2712}"/>
              </a:ext>
            </a:extLst>
          </p:cNvPr>
          <p:cNvSpPr>
            <a:spLocks noGrp="1"/>
          </p:cNvSpPr>
          <p:nvPr>
            <p:ph idx="1"/>
          </p:nvPr>
        </p:nvSpPr>
        <p:spPr>
          <a:xfrm>
            <a:off x="983432" y="1700808"/>
            <a:ext cx="10225136"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2"/>
                </a:solidFill>
              </a:rPr>
              <a:t>View from Outer Space</a:t>
            </a:r>
          </a:p>
          <a:p>
            <a:pPr marL="98425" indent="0">
              <a:lnSpc>
                <a:spcPct val="100000"/>
              </a:lnSpc>
              <a:spcBef>
                <a:spcPts val="2400"/>
              </a:spcBef>
              <a:spcAft>
                <a:spcPts val="0"/>
              </a:spcAft>
              <a:buNone/>
            </a:pPr>
            <a:r>
              <a:rPr lang="en-US" sz="2800" dirty="0">
                <a:solidFill>
                  <a:schemeClr val="bg1"/>
                </a:solidFill>
              </a:rPr>
              <a:t>Module 1: HR-Positive Breast Cancer </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HER2-Positive Breast Cancer</a:t>
            </a:r>
          </a:p>
          <a:p>
            <a:pPr marL="98425" indent="0">
              <a:lnSpc>
                <a:spcPct val="100000"/>
              </a:lnSpc>
              <a:spcBef>
                <a:spcPts val="2400"/>
              </a:spcBef>
              <a:spcAft>
                <a:spcPts val="0"/>
              </a:spcAft>
              <a:buNone/>
            </a:pPr>
            <a:r>
              <a:rPr lang="en-US" sz="2800" dirty="0">
                <a:solidFill>
                  <a:schemeClr val="accent2"/>
                </a:solidFill>
              </a:rPr>
              <a:t>Module 3: </a:t>
            </a:r>
            <a:r>
              <a:rPr lang="en-US" sz="2800" dirty="0">
                <a:solidFill>
                  <a:schemeClr val="tx1"/>
                </a:solidFill>
              </a:rPr>
              <a:t>Triple-Negative Breast Cancer</a:t>
            </a: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2148863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2025CCC2-CDF2-81B6-2156-3D2ECA96125F}"/>
              </a:ext>
            </a:extLst>
          </p:cNvPr>
          <p:cNvSpPr>
            <a:spLocks noGrp="1" noChangeArrowheads="1"/>
          </p:cNvSpPr>
          <p:nvPr>
            <p:ph type="ctrTitle"/>
          </p:nvPr>
        </p:nvSpPr>
        <p:spPr>
          <a:xfrm>
            <a:off x="0" y="2130426"/>
            <a:ext cx="12192000" cy="1470025"/>
          </a:xfrm>
        </p:spPr>
        <p:txBody>
          <a:bodyPr/>
          <a:lstStyle/>
          <a:p>
            <a:pPr eaLnBrk="1" hangingPunct="1"/>
            <a:r>
              <a:rPr lang="en-US" dirty="0"/>
              <a:t>Post-ASCO Review</a:t>
            </a:r>
            <a:endParaRPr lang="en-US" altLang="en-US" sz="2667" dirty="0">
              <a:solidFill>
                <a:srgbClr val="FFC000"/>
              </a:solidFill>
            </a:endParaRPr>
          </a:p>
        </p:txBody>
      </p:sp>
      <p:sp>
        <p:nvSpPr>
          <p:cNvPr id="226307" name="Rectangle 3">
            <a:extLst>
              <a:ext uri="{FF2B5EF4-FFF2-40B4-BE49-F238E27FC236}">
                <a16:creationId xmlns:a16="http://schemas.microsoft.com/office/drawing/2014/main" id="{D406FF7E-EF6C-DE18-FA02-811E619D0A97}"/>
              </a:ext>
            </a:extLst>
          </p:cNvPr>
          <p:cNvSpPr>
            <a:spLocks noGrp="1" noChangeArrowheads="1"/>
          </p:cNvSpPr>
          <p:nvPr>
            <p:ph type="subTitle" idx="1"/>
          </p:nvPr>
        </p:nvSpPr>
        <p:spPr>
          <a:xfrm>
            <a:off x="2895600" y="3687539"/>
            <a:ext cx="6400800" cy="2038351"/>
          </a:xfrm>
        </p:spPr>
        <p:txBody>
          <a:bodyPr/>
          <a:lstStyle/>
          <a:p>
            <a:pPr eaLnBrk="1" hangingPunct="1">
              <a:spcBef>
                <a:spcPct val="0"/>
              </a:spcBef>
            </a:pPr>
            <a:r>
              <a:rPr lang="en-US" altLang="en-US" sz="2500" b="1" dirty="0"/>
              <a:t>Sara A. </a:t>
            </a:r>
            <a:r>
              <a:rPr lang="en-US" altLang="en-US" sz="2500" b="1" dirty="0" err="1"/>
              <a:t>Hurvitz</a:t>
            </a:r>
            <a:r>
              <a:rPr lang="en-US" altLang="en-US" sz="2500" b="1" dirty="0"/>
              <a:t>, MD, FACP</a:t>
            </a:r>
          </a:p>
          <a:p>
            <a:pPr eaLnBrk="1" hangingPunct="1">
              <a:spcBef>
                <a:spcPct val="0"/>
              </a:spcBef>
              <a:spcAft>
                <a:spcPct val="0"/>
              </a:spcAft>
            </a:pPr>
            <a:r>
              <a:rPr lang="en-US" altLang="en-US" sz="2000" i="1" dirty="0"/>
              <a:t>Professor of Medicine</a:t>
            </a:r>
          </a:p>
          <a:p>
            <a:pPr eaLnBrk="1" hangingPunct="1">
              <a:spcBef>
                <a:spcPct val="0"/>
              </a:spcBef>
              <a:spcAft>
                <a:spcPct val="0"/>
              </a:spcAft>
            </a:pPr>
            <a:r>
              <a:rPr lang="en-US" altLang="en-US" sz="2000" i="1" dirty="0"/>
              <a:t>Head, Division of Hematology/Oncology, </a:t>
            </a:r>
          </a:p>
          <a:p>
            <a:pPr eaLnBrk="1" hangingPunct="1">
              <a:spcBef>
                <a:spcPct val="0"/>
              </a:spcBef>
              <a:spcAft>
                <a:spcPct val="0"/>
              </a:spcAft>
            </a:pPr>
            <a:r>
              <a:rPr lang="en-US" altLang="en-US" sz="2000" i="1" dirty="0"/>
              <a:t>University of Washington School of Medicine</a:t>
            </a:r>
          </a:p>
          <a:p>
            <a:pPr eaLnBrk="1" hangingPunct="1">
              <a:spcBef>
                <a:spcPct val="0"/>
              </a:spcBef>
              <a:spcAft>
                <a:spcPct val="0"/>
              </a:spcAft>
            </a:pPr>
            <a:r>
              <a:rPr lang="en-US" altLang="en-US" sz="2000" i="1" dirty="0"/>
              <a:t>Senior Vice President, Clinical Research Division, </a:t>
            </a:r>
          </a:p>
          <a:p>
            <a:pPr eaLnBrk="1" hangingPunct="1">
              <a:spcBef>
                <a:spcPct val="0"/>
              </a:spcBef>
              <a:spcAft>
                <a:spcPct val="0"/>
              </a:spcAft>
            </a:pPr>
            <a:r>
              <a:rPr lang="en-US" altLang="en-US" sz="2000" i="1" dirty="0"/>
              <a:t>Fred Hutchinson Cancer Center</a:t>
            </a:r>
          </a:p>
          <a:p>
            <a:pPr eaLnBrk="1" hangingPunct="1">
              <a:spcBef>
                <a:spcPct val="0"/>
              </a:spcBef>
              <a:spcAft>
                <a:spcPct val="0"/>
              </a:spcAft>
            </a:pPr>
            <a:endParaRPr lang="en-US" altLang="en-US" sz="2000" i="1" dirty="0"/>
          </a:p>
          <a:p>
            <a:pPr eaLnBrk="1" hangingPunct="1">
              <a:spcBef>
                <a:spcPct val="0"/>
              </a:spcBef>
              <a:spcAft>
                <a:spcPct val="0"/>
              </a:spcAft>
            </a:pPr>
            <a:endParaRPr lang="en-US" altLang="en-US" sz="2000" i="1" dirty="0"/>
          </a:p>
        </p:txBody>
      </p:sp>
      <p:pic>
        <p:nvPicPr>
          <p:cNvPr id="2" name="Picture 1" descr="A blue sign with white text&#10;&#10;Description automatically generated">
            <a:extLst>
              <a:ext uri="{FF2B5EF4-FFF2-40B4-BE49-F238E27FC236}">
                <a16:creationId xmlns:a16="http://schemas.microsoft.com/office/drawing/2014/main" id="{D5AA12D3-8121-D8A5-34FC-BC39E71DFF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5843291"/>
            <a:ext cx="3197289" cy="1014708"/>
          </a:xfrm>
          <a:prstGeom prst="rect">
            <a:avLst/>
          </a:prstGeom>
        </p:spPr>
      </p:pic>
      <p:pic>
        <p:nvPicPr>
          <p:cNvPr id="3" name="Picture 2" descr="A black and gold logo&#10;&#10;Description automatically generated">
            <a:extLst>
              <a:ext uri="{FF2B5EF4-FFF2-40B4-BE49-F238E27FC236}">
                <a16:creationId xmlns:a16="http://schemas.microsoft.com/office/drawing/2014/main" id="{5A2E7859-4CAE-B77D-AE69-58D8CF995E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8009" y="5642041"/>
            <a:ext cx="2196479" cy="107983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F422-2D44-C8ED-96E0-A6436FABF74F}"/>
              </a:ext>
            </a:extLst>
          </p:cNvPr>
          <p:cNvSpPr>
            <a:spLocks noGrp="1"/>
          </p:cNvSpPr>
          <p:nvPr>
            <p:ph type="title"/>
          </p:nvPr>
        </p:nvSpPr>
        <p:spPr/>
        <p:txBody>
          <a:bodyPr/>
          <a:lstStyle/>
          <a:p>
            <a:r>
              <a:rPr lang="en-US" dirty="0"/>
              <a:t>NATALEE Outcome by Menopausal Status/Age</a:t>
            </a:r>
          </a:p>
        </p:txBody>
      </p:sp>
      <p:pic>
        <p:nvPicPr>
          <p:cNvPr id="4" name="Picture 3">
            <a:extLst>
              <a:ext uri="{FF2B5EF4-FFF2-40B4-BE49-F238E27FC236}">
                <a16:creationId xmlns:a16="http://schemas.microsoft.com/office/drawing/2014/main" id="{B67F656F-4F7F-206A-65B7-9CAB8458F5C4}"/>
              </a:ext>
            </a:extLst>
          </p:cNvPr>
          <p:cNvPicPr>
            <a:picLocks noChangeAspect="1"/>
          </p:cNvPicPr>
          <p:nvPr/>
        </p:nvPicPr>
        <p:blipFill>
          <a:blip r:embed="rId3"/>
          <a:srcRect t="15087"/>
          <a:stretch>
            <a:fillRect/>
          </a:stretch>
        </p:blipFill>
        <p:spPr>
          <a:xfrm>
            <a:off x="351038" y="1185534"/>
            <a:ext cx="11489924" cy="5487988"/>
          </a:xfrm>
          <a:prstGeom prst="rect">
            <a:avLst/>
          </a:prstGeom>
        </p:spPr>
      </p:pic>
      <p:sp>
        <p:nvSpPr>
          <p:cNvPr id="3" name="Rectangle 2">
            <a:extLst>
              <a:ext uri="{FF2B5EF4-FFF2-40B4-BE49-F238E27FC236}">
                <a16:creationId xmlns:a16="http://schemas.microsoft.com/office/drawing/2014/main" id="{794B9974-6909-11ED-97B6-0C3705DB61AC}"/>
              </a:ext>
            </a:extLst>
          </p:cNvPr>
          <p:cNvSpPr/>
          <p:nvPr/>
        </p:nvSpPr>
        <p:spPr>
          <a:xfrm>
            <a:off x="2757055" y="6386945"/>
            <a:ext cx="3685309" cy="2216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TextBox 4">
            <a:extLst>
              <a:ext uri="{FF2B5EF4-FFF2-40B4-BE49-F238E27FC236}">
                <a16:creationId xmlns:a16="http://schemas.microsoft.com/office/drawing/2014/main" id="{70A6A1E0-73F5-EB36-2951-DE5B428F464F}"/>
              </a:ext>
            </a:extLst>
          </p:cNvPr>
          <p:cNvSpPr txBox="1"/>
          <p:nvPr/>
        </p:nvSpPr>
        <p:spPr>
          <a:xfrm>
            <a:off x="2757055" y="6270064"/>
            <a:ext cx="3037563" cy="276999"/>
          </a:xfrm>
          <a:prstGeom prst="rect">
            <a:avLst/>
          </a:prstGeom>
          <a:solidFill>
            <a:schemeClr val="tx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Kalinsky K et al. ASCO 2025;Abstract 516</a:t>
            </a:r>
          </a:p>
        </p:txBody>
      </p:sp>
    </p:spTree>
    <p:extLst>
      <p:ext uri="{BB962C8B-B14F-4D97-AF65-F5344CB8AC3E}">
        <p14:creationId xmlns:p14="http://schemas.microsoft.com/office/powerpoint/2010/main" val="3238645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E061F-07D7-14FF-E625-09633C15B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6509B-55E2-0BA6-DF32-AC49A9D960D0}"/>
              </a:ext>
            </a:extLst>
          </p:cNvPr>
          <p:cNvSpPr>
            <a:spLocks noGrp="1"/>
          </p:cNvSpPr>
          <p:nvPr>
            <p:ph type="title"/>
          </p:nvPr>
        </p:nvSpPr>
        <p:spPr>
          <a:xfrm>
            <a:off x="7332371" y="79375"/>
            <a:ext cx="3945228" cy="935039"/>
          </a:xfrm>
        </p:spPr>
        <p:txBody>
          <a:bodyPr/>
          <a:lstStyle/>
          <a:p>
            <a:r>
              <a:rPr lang="en-US" dirty="0"/>
              <a:t>NATALEE</a:t>
            </a:r>
          </a:p>
        </p:txBody>
      </p:sp>
      <p:sp>
        <p:nvSpPr>
          <p:cNvPr id="3" name="Content Placeholder 2">
            <a:extLst>
              <a:ext uri="{FF2B5EF4-FFF2-40B4-BE49-F238E27FC236}">
                <a16:creationId xmlns:a16="http://schemas.microsoft.com/office/drawing/2014/main" id="{CF7A98B1-9278-2C3B-CE6B-8DF06EA89903}"/>
              </a:ext>
            </a:extLst>
          </p:cNvPr>
          <p:cNvSpPr>
            <a:spLocks noGrp="1"/>
          </p:cNvSpPr>
          <p:nvPr>
            <p:ph idx="1"/>
          </p:nvPr>
        </p:nvSpPr>
        <p:spPr>
          <a:xfrm>
            <a:off x="615951" y="4334933"/>
            <a:ext cx="3696405" cy="2395651"/>
          </a:xfrm>
        </p:spPr>
        <p:txBody>
          <a:bodyPr/>
          <a:lstStyle/>
          <a:p>
            <a:r>
              <a:rPr lang="en-US" dirty="0"/>
              <a:t>Fewer dose discontinuations due to AE in premenopausal (16% vs 23%) and younger (&lt;40 </a:t>
            </a:r>
            <a:r>
              <a:rPr lang="en-US" dirty="0" err="1"/>
              <a:t>yo</a:t>
            </a:r>
            <a:r>
              <a:rPr lang="en-US" dirty="0"/>
              <a:t>, 10.5% vs </a:t>
            </a:r>
            <a:r>
              <a:rPr lang="en-US" u="sng" dirty="0"/>
              <a:t>&gt;</a:t>
            </a:r>
            <a:r>
              <a:rPr lang="en-US" dirty="0"/>
              <a:t>40 </a:t>
            </a:r>
            <a:r>
              <a:rPr lang="en-US" dirty="0" err="1"/>
              <a:t>yo</a:t>
            </a:r>
            <a:r>
              <a:rPr lang="en-US" dirty="0"/>
              <a:t>, 17.5%)</a:t>
            </a:r>
          </a:p>
        </p:txBody>
      </p:sp>
      <p:pic>
        <p:nvPicPr>
          <p:cNvPr id="4" name="Picture 3">
            <a:extLst>
              <a:ext uri="{FF2B5EF4-FFF2-40B4-BE49-F238E27FC236}">
                <a16:creationId xmlns:a16="http://schemas.microsoft.com/office/drawing/2014/main" id="{1B9483EA-BC12-73E4-E220-22C768BCE7C4}"/>
              </a:ext>
            </a:extLst>
          </p:cNvPr>
          <p:cNvPicPr>
            <a:picLocks noChangeAspect="1"/>
          </p:cNvPicPr>
          <p:nvPr/>
        </p:nvPicPr>
        <p:blipFill>
          <a:blip r:embed="rId2"/>
          <a:stretch>
            <a:fillRect/>
          </a:stretch>
        </p:blipFill>
        <p:spPr>
          <a:xfrm>
            <a:off x="0" y="0"/>
            <a:ext cx="7032979" cy="3956051"/>
          </a:xfrm>
          <a:prstGeom prst="rect">
            <a:avLst/>
          </a:prstGeom>
        </p:spPr>
      </p:pic>
      <p:pic>
        <p:nvPicPr>
          <p:cNvPr id="5" name="Picture 4">
            <a:extLst>
              <a:ext uri="{FF2B5EF4-FFF2-40B4-BE49-F238E27FC236}">
                <a16:creationId xmlns:a16="http://schemas.microsoft.com/office/drawing/2014/main" id="{4309D005-51F1-2497-43ED-C2387DCF9375}"/>
              </a:ext>
            </a:extLst>
          </p:cNvPr>
          <p:cNvPicPr>
            <a:picLocks noChangeAspect="1"/>
          </p:cNvPicPr>
          <p:nvPr/>
        </p:nvPicPr>
        <p:blipFill>
          <a:blip r:embed="rId3"/>
          <a:srcRect b="23711"/>
          <a:stretch>
            <a:fillRect/>
          </a:stretch>
        </p:blipFill>
        <p:spPr>
          <a:xfrm>
            <a:off x="4609496" y="3604141"/>
            <a:ext cx="7582504" cy="3253860"/>
          </a:xfrm>
          <a:prstGeom prst="rect">
            <a:avLst/>
          </a:prstGeom>
        </p:spPr>
      </p:pic>
      <p:sp>
        <p:nvSpPr>
          <p:cNvPr id="6" name="TextBox 5">
            <a:extLst>
              <a:ext uri="{FF2B5EF4-FFF2-40B4-BE49-F238E27FC236}">
                <a16:creationId xmlns:a16="http://schemas.microsoft.com/office/drawing/2014/main" id="{4254F29C-6BD2-3B3F-9951-DE8DF6925A72}"/>
              </a:ext>
            </a:extLst>
          </p:cNvPr>
          <p:cNvSpPr txBox="1"/>
          <p:nvPr/>
        </p:nvSpPr>
        <p:spPr>
          <a:xfrm>
            <a:off x="5012267" y="1964267"/>
            <a:ext cx="184731" cy="58477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7" name="Rectangle 6">
            <a:extLst>
              <a:ext uri="{FF2B5EF4-FFF2-40B4-BE49-F238E27FC236}">
                <a16:creationId xmlns:a16="http://schemas.microsoft.com/office/drawing/2014/main" id="{53D72DF2-1578-45B9-1367-6244B82CE26A}"/>
              </a:ext>
            </a:extLst>
          </p:cNvPr>
          <p:cNvSpPr/>
          <p:nvPr/>
        </p:nvSpPr>
        <p:spPr>
          <a:xfrm>
            <a:off x="1511690" y="3812982"/>
            <a:ext cx="2326020" cy="14306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58329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35C6B-16DB-F570-E8A4-257BD5DCB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A5BDC-42D4-C531-4FEE-CAFAA7F9845C}"/>
              </a:ext>
            </a:extLst>
          </p:cNvPr>
          <p:cNvSpPr>
            <a:spLocks noGrp="1"/>
          </p:cNvSpPr>
          <p:nvPr>
            <p:ph type="title"/>
          </p:nvPr>
        </p:nvSpPr>
        <p:spPr/>
        <p:txBody>
          <a:bodyPr/>
          <a:lstStyle/>
          <a:p>
            <a:r>
              <a:rPr lang="en-US" dirty="0"/>
              <a:t>TRADE Study: Dose escalation of abemaciclib</a:t>
            </a:r>
          </a:p>
        </p:txBody>
      </p:sp>
      <p:pic>
        <p:nvPicPr>
          <p:cNvPr id="4" name="Picture 3">
            <a:extLst>
              <a:ext uri="{FF2B5EF4-FFF2-40B4-BE49-F238E27FC236}">
                <a16:creationId xmlns:a16="http://schemas.microsoft.com/office/drawing/2014/main" id="{3985812B-AD4B-ED1A-6129-D6DE67E0A831}"/>
              </a:ext>
            </a:extLst>
          </p:cNvPr>
          <p:cNvPicPr>
            <a:picLocks noChangeAspect="1"/>
          </p:cNvPicPr>
          <p:nvPr/>
        </p:nvPicPr>
        <p:blipFill>
          <a:blip r:embed="rId2"/>
          <a:stretch>
            <a:fillRect/>
          </a:stretch>
        </p:blipFill>
        <p:spPr>
          <a:xfrm>
            <a:off x="891117" y="1014414"/>
            <a:ext cx="10363200" cy="5829300"/>
          </a:xfrm>
          <a:prstGeom prst="rect">
            <a:avLst/>
          </a:prstGeom>
        </p:spPr>
      </p:pic>
      <p:sp>
        <p:nvSpPr>
          <p:cNvPr id="3" name="Rectangle 2">
            <a:extLst>
              <a:ext uri="{FF2B5EF4-FFF2-40B4-BE49-F238E27FC236}">
                <a16:creationId xmlns:a16="http://schemas.microsoft.com/office/drawing/2014/main" id="{0499C540-519F-E9E9-049F-A179B85AB8CD}"/>
              </a:ext>
            </a:extLst>
          </p:cNvPr>
          <p:cNvSpPr/>
          <p:nvPr/>
        </p:nvSpPr>
        <p:spPr>
          <a:xfrm>
            <a:off x="3048000" y="6612372"/>
            <a:ext cx="3685309" cy="2216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TextBox 4">
            <a:extLst>
              <a:ext uri="{FF2B5EF4-FFF2-40B4-BE49-F238E27FC236}">
                <a16:creationId xmlns:a16="http://schemas.microsoft.com/office/drawing/2014/main" id="{FA71C932-AD5B-5D1C-3A1D-419C65740773}"/>
              </a:ext>
            </a:extLst>
          </p:cNvPr>
          <p:cNvSpPr txBox="1"/>
          <p:nvPr/>
        </p:nvSpPr>
        <p:spPr>
          <a:xfrm>
            <a:off x="3048000" y="6423381"/>
            <a:ext cx="2972545" cy="276999"/>
          </a:xfrm>
          <a:prstGeom prst="rect">
            <a:avLst/>
          </a:prstGeom>
          <a:solidFill>
            <a:schemeClr val="tx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Mayer EL et al. ASCO 2025;Abstract 517</a:t>
            </a:r>
          </a:p>
        </p:txBody>
      </p:sp>
    </p:spTree>
    <p:extLst>
      <p:ext uri="{BB962C8B-B14F-4D97-AF65-F5344CB8AC3E}">
        <p14:creationId xmlns:p14="http://schemas.microsoft.com/office/powerpoint/2010/main" val="1186643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CD34-BB18-187F-6178-1F3EF5444403}"/>
              </a:ext>
            </a:extLst>
          </p:cNvPr>
          <p:cNvSpPr>
            <a:spLocks noGrp="1"/>
          </p:cNvSpPr>
          <p:nvPr>
            <p:ph type="title"/>
          </p:nvPr>
        </p:nvSpPr>
        <p:spPr/>
        <p:txBody>
          <a:bodyPr/>
          <a:lstStyle/>
          <a:p>
            <a:r>
              <a:rPr lang="en-US" dirty="0"/>
              <a:t>TRADE Results</a:t>
            </a:r>
          </a:p>
        </p:txBody>
      </p:sp>
      <p:pic>
        <p:nvPicPr>
          <p:cNvPr id="5" name="Picture 4">
            <a:extLst>
              <a:ext uri="{FF2B5EF4-FFF2-40B4-BE49-F238E27FC236}">
                <a16:creationId xmlns:a16="http://schemas.microsoft.com/office/drawing/2014/main" id="{04AF6608-92C7-F660-25D7-964AF090F045}"/>
              </a:ext>
            </a:extLst>
          </p:cNvPr>
          <p:cNvPicPr>
            <a:picLocks noChangeAspect="1"/>
          </p:cNvPicPr>
          <p:nvPr/>
        </p:nvPicPr>
        <p:blipFill>
          <a:blip r:embed="rId2"/>
          <a:srcRect t="13044" r="46514"/>
          <a:stretch>
            <a:fillRect/>
          </a:stretch>
        </p:blipFill>
        <p:spPr>
          <a:xfrm>
            <a:off x="6389227" y="1093652"/>
            <a:ext cx="5758248" cy="5265915"/>
          </a:xfrm>
          <a:prstGeom prst="rect">
            <a:avLst/>
          </a:prstGeom>
        </p:spPr>
      </p:pic>
      <p:pic>
        <p:nvPicPr>
          <p:cNvPr id="6" name="Picture 5">
            <a:extLst>
              <a:ext uri="{FF2B5EF4-FFF2-40B4-BE49-F238E27FC236}">
                <a16:creationId xmlns:a16="http://schemas.microsoft.com/office/drawing/2014/main" id="{6EBFAA92-5F8B-AC83-9AED-3EECFF649C16}"/>
              </a:ext>
            </a:extLst>
          </p:cNvPr>
          <p:cNvPicPr>
            <a:picLocks noChangeAspect="1"/>
          </p:cNvPicPr>
          <p:nvPr/>
        </p:nvPicPr>
        <p:blipFill>
          <a:blip r:embed="rId3"/>
          <a:srcRect l="4248" t="26035" r="46514" b="13317"/>
          <a:stretch>
            <a:fillRect/>
          </a:stretch>
        </p:blipFill>
        <p:spPr>
          <a:xfrm>
            <a:off x="44527" y="1536361"/>
            <a:ext cx="6606668" cy="4577483"/>
          </a:xfrm>
          <a:prstGeom prst="rect">
            <a:avLst/>
          </a:prstGeom>
        </p:spPr>
      </p:pic>
      <p:sp>
        <p:nvSpPr>
          <p:cNvPr id="3" name="Rectangle 2">
            <a:extLst>
              <a:ext uri="{FF2B5EF4-FFF2-40B4-BE49-F238E27FC236}">
                <a16:creationId xmlns:a16="http://schemas.microsoft.com/office/drawing/2014/main" id="{F49707DC-9AF2-1FBC-3A2A-2E54D41367E3}"/>
              </a:ext>
            </a:extLst>
          </p:cNvPr>
          <p:cNvSpPr/>
          <p:nvPr/>
        </p:nvSpPr>
        <p:spPr>
          <a:xfrm>
            <a:off x="8700655" y="6113844"/>
            <a:ext cx="3446817" cy="2457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786065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B5941-3080-B993-5329-515AFA127D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EEF695-315C-3D8C-E3B8-D3A0ECCDAE5C}"/>
              </a:ext>
            </a:extLst>
          </p:cNvPr>
          <p:cNvPicPr>
            <a:picLocks noChangeAspect="1"/>
          </p:cNvPicPr>
          <p:nvPr/>
        </p:nvPicPr>
        <p:blipFill>
          <a:blip r:embed="rId3">
            <a:extLst>
              <a:ext uri="{28A0092B-C50C-407E-A947-70E740481C1C}">
                <a14:useLocalDpi xmlns:a14="http://schemas.microsoft.com/office/drawing/2010/main" val="0"/>
              </a:ext>
            </a:extLst>
          </a:blip>
          <a:srcRect t="12295"/>
          <a:stretch>
            <a:fillRect/>
          </a:stretch>
        </p:blipFill>
        <p:spPr>
          <a:xfrm>
            <a:off x="386968" y="1080303"/>
            <a:ext cx="11418065" cy="5633012"/>
          </a:xfrm>
          <a:prstGeom prst="rect">
            <a:avLst/>
          </a:prstGeom>
        </p:spPr>
      </p:pic>
      <p:sp>
        <p:nvSpPr>
          <p:cNvPr id="8" name="Title 1">
            <a:extLst>
              <a:ext uri="{FF2B5EF4-FFF2-40B4-BE49-F238E27FC236}">
                <a16:creationId xmlns:a16="http://schemas.microsoft.com/office/drawing/2014/main" id="{EA3D6C75-1363-A9EE-28B7-545E50937F03}"/>
              </a:ext>
            </a:extLst>
          </p:cNvPr>
          <p:cNvSpPr>
            <a:spLocks noGrp="1"/>
          </p:cNvSpPr>
          <p:nvPr>
            <p:ph type="title"/>
          </p:nvPr>
        </p:nvSpPr>
        <p:spPr>
          <a:xfrm>
            <a:off x="262759" y="92135"/>
            <a:ext cx="11708524" cy="935039"/>
          </a:xfrm>
        </p:spPr>
        <p:txBody>
          <a:bodyPr/>
          <a:lstStyle/>
          <a:p>
            <a:r>
              <a:rPr lang="en-US" dirty="0"/>
              <a:t>RIGHT Choice: </a:t>
            </a:r>
            <a:br>
              <a:rPr lang="en-US" dirty="0"/>
            </a:br>
            <a:r>
              <a:rPr lang="en-US" dirty="0"/>
              <a:t>Outcome based on Presence of Liver Metastases</a:t>
            </a:r>
          </a:p>
        </p:txBody>
      </p:sp>
      <p:sp>
        <p:nvSpPr>
          <p:cNvPr id="2" name="Rectangle 1">
            <a:extLst>
              <a:ext uri="{FF2B5EF4-FFF2-40B4-BE49-F238E27FC236}">
                <a16:creationId xmlns:a16="http://schemas.microsoft.com/office/drawing/2014/main" id="{1A9F258F-61B3-D575-B727-7A5E8810905F}"/>
              </a:ext>
            </a:extLst>
          </p:cNvPr>
          <p:cNvSpPr/>
          <p:nvPr/>
        </p:nvSpPr>
        <p:spPr>
          <a:xfrm>
            <a:off x="1995055" y="6082147"/>
            <a:ext cx="8423563" cy="20781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715077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58A2C-6CBE-6EE1-C46A-53CEE2513FAC}"/>
            </a:ext>
          </a:extLst>
        </p:cNvPr>
        <p:cNvGrpSpPr/>
        <p:nvPr/>
      </p:nvGrpSpPr>
      <p:grpSpPr>
        <a:xfrm>
          <a:off x="0" y="0"/>
          <a:ext cx="0" cy="0"/>
          <a:chOff x="0" y="0"/>
          <a:chExt cx="0" cy="0"/>
        </a:xfrm>
      </p:grpSpPr>
      <p:pic>
        <p:nvPicPr>
          <p:cNvPr id="5" name="Picture 4" descr="A screenshot of a medical information&#10;&#10;AI-generated content may be incorrect.">
            <a:extLst>
              <a:ext uri="{FF2B5EF4-FFF2-40B4-BE49-F238E27FC236}">
                <a16:creationId xmlns:a16="http://schemas.microsoft.com/office/drawing/2014/main" id="{5D593394-89D2-F48D-2F39-B8363EC9E7DF}"/>
              </a:ext>
            </a:extLst>
          </p:cNvPr>
          <p:cNvPicPr>
            <a:picLocks noChangeAspect="1"/>
          </p:cNvPicPr>
          <p:nvPr/>
        </p:nvPicPr>
        <p:blipFill>
          <a:blip r:embed="rId3">
            <a:extLst>
              <a:ext uri="{28A0092B-C50C-407E-A947-70E740481C1C}">
                <a14:useLocalDpi xmlns:a14="http://schemas.microsoft.com/office/drawing/2010/main" val="0"/>
              </a:ext>
            </a:extLst>
          </a:blip>
          <a:srcRect l="3658" t="19333" r="46688" b="31999"/>
          <a:stretch>
            <a:fillRect/>
          </a:stretch>
        </p:blipFill>
        <p:spPr>
          <a:xfrm>
            <a:off x="113745" y="130220"/>
            <a:ext cx="7209969" cy="3749993"/>
          </a:xfrm>
          <a:prstGeom prst="rect">
            <a:avLst/>
          </a:prstGeom>
        </p:spPr>
      </p:pic>
      <p:pic>
        <p:nvPicPr>
          <p:cNvPr id="6" name="Content Placeholder 4" descr="A table with numbers and text&#10;&#10;AI-generated content may be incorrect.">
            <a:extLst>
              <a:ext uri="{FF2B5EF4-FFF2-40B4-BE49-F238E27FC236}">
                <a16:creationId xmlns:a16="http://schemas.microsoft.com/office/drawing/2014/main" id="{B9DC5988-7953-0BF5-6502-C709174BFDC5}"/>
              </a:ext>
            </a:extLst>
          </p:cNvPr>
          <p:cNvPicPr>
            <a:picLocks noChangeAspect="1"/>
          </p:cNvPicPr>
          <p:nvPr/>
        </p:nvPicPr>
        <p:blipFill rotWithShape="1">
          <a:blip r:embed="rId4">
            <a:extLst>
              <a:ext uri="{28A0092B-C50C-407E-A947-70E740481C1C}">
                <a14:useLocalDpi xmlns:a14="http://schemas.microsoft.com/office/drawing/2010/main" val="0"/>
              </a:ext>
            </a:extLst>
          </a:blip>
          <a:srcRect l="4605" t="9600" r="17933" b="38916"/>
          <a:stretch>
            <a:fillRect/>
          </a:stretch>
        </p:blipFill>
        <p:spPr bwMode="auto">
          <a:xfrm>
            <a:off x="4352500" y="3880213"/>
            <a:ext cx="7839500" cy="29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196FC11-5FC5-2011-BBA4-A82EF8822C7B}"/>
              </a:ext>
            </a:extLst>
          </p:cNvPr>
          <p:cNvSpPr txBox="1"/>
          <p:nvPr/>
        </p:nvSpPr>
        <p:spPr>
          <a:xfrm>
            <a:off x="29009" y="6389226"/>
            <a:ext cx="4323491"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El Saghir NS et al. ASCO 2025;Abstract 1069</a:t>
            </a:r>
          </a:p>
        </p:txBody>
      </p:sp>
    </p:spTree>
    <p:extLst>
      <p:ext uri="{BB962C8B-B14F-4D97-AF65-F5344CB8AC3E}">
        <p14:creationId xmlns:p14="http://schemas.microsoft.com/office/powerpoint/2010/main" val="2562541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E117-C625-1E97-B14A-E20437515A47}"/>
              </a:ext>
            </a:extLst>
          </p:cNvPr>
          <p:cNvSpPr>
            <a:spLocks noGrp="1"/>
          </p:cNvSpPr>
          <p:nvPr>
            <p:ph type="title"/>
          </p:nvPr>
        </p:nvSpPr>
        <p:spPr/>
        <p:txBody>
          <a:bodyPr/>
          <a:lstStyle/>
          <a:p>
            <a:r>
              <a:rPr lang="en-US" dirty="0"/>
              <a:t>INAVO120 Overall Survival Data</a:t>
            </a:r>
          </a:p>
        </p:txBody>
      </p:sp>
      <p:pic>
        <p:nvPicPr>
          <p:cNvPr id="4" name="Picture 3">
            <a:extLst>
              <a:ext uri="{FF2B5EF4-FFF2-40B4-BE49-F238E27FC236}">
                <a16:creationId xmlns:a16="http://schemas.microsoft.com/office/drawing/2014/main" id="{4581F00A-C818-C3B7-0CB9-34C1D9ECCED6}"/>
              </a:ext>
            </a:extLst>
          </p:cNvPr>
          <p:cNvPicPr>
            <a:picLocks noChangeAspect="1"/>
          </p:cNvPicPr>
          <p:nvPr/>
        </p:nvPicPr>
        <p:blipFill>
          <a:blip r:embed="rId2"/>
          <a:stretch>
            <a:fillRect/>
          </a:stretch>
        </p:blipFill>
        <p:spPr>
          <a:xfrm>
            <a:off x="914400" y="1028701"/>
            <a:ext cx="10363200" cy="5829300"/>
          </a:xfrm>
          <a:prstGeom prst="rect">
            <a:avLst/>
          </a:prstGeom>
        </p:spPr>
      </p:pic>
      <p:sp>
        <p:nvSpPr>
          <p:cNvPr id="3" name="Rectangle 2">
            <a:extLst>
              <a:ext uri="{FF2B5EF4-FFF2-40B4-BE49-F238E27FC236}">
                <a16:creationId xmlns:a16="http://schemas.microsoft.com/office/drawing/2014/main" id="{F7A856AD-A0CF-CD26-71F7-DF770CE7216D}"/>
              </a:ext>
            </a:extLst>
          </p:cNvPr>
          <p:cNvSpPr/>
          <p:nvPr/>
        </p:nvSpPr>
        <p:spPr>
          <a:xfrm>
            <a:off x="3117273" y="6621337"/>
            <a:ext cx="3685309" cy="2216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 name="TextBox 4">
            <a:extLst>
              <a:ext uri="{FF2B5EF4-FFF2-40B4-BE49-F238E27FC236}">
                <a16:creationId xmlns:a16="http://schemas.microsoft.com/office/drawing/2014/main" id="{115CF693-007F-4E5A-2749-55F201CEA3D8}"/>
              </a:ext>
            </a:extLst>
          </p:cNvPr>
          <p:cNvSpPr txBox="1"/>
          <p:nvPr/>
        </p:nvSpPr>
        <p:spPr>
          <a:xfrm>
            <a:off x="3117273" y="6467846"/>
            <a:ext cx="3006208" cy="276999"/>
          </a:xfrm>
          <a:prstGeom prst="rect">
            <a:avLst/>
          </a:prstGeom>
          <a:solidFill>
            <a:schemeClr val="tx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Turner N et al. ASCO 2025;Abstract 1003</a:t>
            </a:r>
          </a:p>
        </p:txBody>
      </p:sp>
    </p:spTree>
    <p:extLst>
      <p:ext uri="{BB962C8B-B14F-4D97-AF65-F5344CB8AC3E}">
        <p14:creationId xmlns:p14="http://schemas.microsoft.com/office/powerpoint/2010/main" val="15086043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3583A01-23F3-9AD0-855D-512570E8D27B}"/>
              </a:ext>
            </a:extLst>
          </p:cNvPr>
          <p:cNvGrpSpPr/>
          <p:nvPr/>
        </p:nvGrpSpPr>
        <p:grpSpPr>
          <a:xfrm>
            <a:off x="0" y="1"/>
            <a:ext cx="8048979" cy="4527551"/>
            <a:chOff x="0" y="1"/>
            <a:chExt cx="8048979" cy="4527551"/>
          </a:xfrm>
        </p:grpSpPr>
        <p:pic>
          <p:nvPicPr>
            <p:cNvPr id="4" name="Picture 3">
              <a:extLst>
                <a:ext uri="{FF2B5EF4-FFF2-40B4-BE49-F238E27FC236}">
                  <a16:creationId xmlns:a16="http://schemas.microsoft.com/office/drawing/2014/main" id="{99464723-2372-0469-9EC7-DCA67E4A4A80}"/>
                </a:ext>
              </a:extLst>
            </p:cNvPr>
            <p:cNvPicPr>
              <a:picLocks noChangeAspect="1"/>
            </p:cNvPicPr>
            <p:nvPr/>
          </p:nvPicPr>
          <p:blipFill>
            <a:blip r:embed="rId2"/>
            <a:stretch>
              <a:fillRect/>
            </a:stretch>
          </p:blipFill>
          <p:spPr>
            <a:xfrm>
              <a:off x="0" y="1"/>
              <a:ext cx="8048979" cy="4527551"/>
            </a:xfrm>
            <a:prstGeom prst="rect">
              <a:avLst/>
            </a:prstGeom>
          </p:spPr>
        </p:pic>
        <p:sp>
          <p:nvSpPr>
            <p:cNvPr id="6" name="Rectangle 5">
              <a:extLst>
                <a:ext uri="{FF2B5EF4-FFF2-40B4-BE49-F238E27FC236}">
                  <a16:creationId xmlns:a16="http://schemas.microsoft.com/office/drawing/2014/main" id="{F7584070-DB1A-FBC8-C95B-7531C511BF17}"/>
                </a:ext>
              </a:extLst>
            </p:cNvPr>
            <p:cNvSpPr/>
            <p:nvPr/>
          </p:nvSpPr>
          <p:spPr>
            <a:xfrm>
              <a:off x="1745673" y="4336473"/>
              <a:ext cx="2590800" cy="1666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3" name="Content Placeholder 2">
            <a:extLst>
              <a:ext uri="{FF2B5EF4-FFF2-40B4-BE49-F238E27FC236}">
                <a16:creationId xmlns:a16="http://schemas.microsoft.com/office/drawing/2014/main" id="{B70E836B-4006-256B-1872-4AA98FC5CE74}"/>
              </a:ext>
            </a:extLst>
          </p:cNvPr>
          <p:cNvSpPr>
            <a:spLocks noGrp="1"/>
          </p:cNvSpPr>
          <p:nvPr>
            <p:ph idx="1"/>
          </p:nvPr>
        </p:nvSpPr>
        <p:spPr>
          <a:xfrm>
            <a:off x="0" y="4700321"/>
            <a:ext cx="4147960" cy="1905531"/>
          </a:xfrm>
        </p:spPr>
        <p:txBody>
          <a:bodyPr/>
          <a:lstStyle/>
          <a:p>
            <a:r>
              <a:rPr lang="en-US" dirty="0"/>
              <a:t>ORR 63% vs 28%</a:t>
            </a:r>
          </a:p>
          <a:p>
            <a:r>
              <a:rPr lang="en-US" dirty="0"/>
              <a:t>DOR 19.2 m vs 11.1 m</a:t>
            </a:r>
          </a:p>
        </p:txBody>
      </p:sp>
      <p:grpSp>
        <p:nvGrpSpPr>
          <p:cNvPr id="8" name="Group 7">
            <a:extLst>
              <a:ext uri="{FF2B5EF4-FFF2-40B4-BE49-F238E27FC236}">
                <a16:creationId xmlns:a16="http://schemas.microsoft.com/office/drawing/2014/main" id="{74E1DC2B-DE19-A2C2-D2AD-B9D9185061F5}"/>
              </a:ext>
            </a:extLst>
          </p:cNvPr>
          <p:cNvGrpSpPr/>
          <p:nvPr/>
        </p:nvGrpSpPr>
        <p:grpSpPr>
          <a:xfrm>
            <a:off x="3849512" y="2181225"/>
            <a:ext cx="8342489" cy="4692651"/>
            <a:chOff x="3849512" y="2181225"/>
            <a:chExt cx="8342489" cy="4692651"/>
          </a:xfrm>
        </p:grpSpPr>
        <p:pic>
          <p:nvPicPr>
            <p:cNvPr id="5" name="Picture 4">
              <a:extLst>
                <a:ext uri="{FF2B5EF4-FFF2-40B4-BE49-F238E27FC236}">
                  <a16:creationId xmlns:a16="http://schemas.microsoft.com/office/drawing/2014/main" id="{920193B2-2A91-9E33-9A53-AFB62E85FD29}"/>
                </a:ext>
              </a:extLst>
            </p:cNvPr>
            <p:cNvPicPr>
              <a:picLocks noChangeAspect="1"/>
            </p:cNvPicPr>
            <p:nvPr/>
          </p:nvPicPr>
          <p:blipFill>
            <a:blip r:embed="rId3"/>
            <a:stretch>
              <a:fillRect/>
            </a:stretch>
          </p:blipFill>
          <p:spPr>
            <a:xfrm>
              <a:off x="3849512" y="2181225"/>
              <a:ext cx="8342489" cy="4692651"/>
            </a:xfrm>
            <a:prstGeom prst="rect">
              <a:avLst/>
            </a:prstGeom>
          </p:spPr>
        </p:pic>
        <p:sp>
          <p:nvSpPr>
            <p:cNvPr id="2" name="Rectangle 1">
              <a:extLst>
                <a:ext uri="{FF2B5EF4-FFF2-40B4-BE49-F238E27FC236}">
                  <a16:creationId xmlns:a16="http://schemas.microsoft.com/office/drawing/2014/main" id="{88BCFA40-A483-3DCB-31AD-2DDCE68C6718}"/>
                </a:ext>
              </a:extLst>
            </p:cNvPr>
            <p:cNvSpPr/>
            <p:nvPr/>
          </p:nvSpPr>
          <p:spPr>
            <a:xfrm>
              <a:off x="5638800" y="6679914"/>
              <a:ext cx="3685309" cy="1780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Tree>
    <p:extLst>
      <p:ext uri="{BB962C8B-B14F-4D97-AF65-F5344CB8AC3E}">
        <p14:creationId xmlns:p14="http://schemas.microsoft.com/office/powerpoint/2010/main" val="19993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06051A3-070A-DF57-ED8B-CA921E69DBB6}"/>
              </a:ext>
            </a:extLst>
          </p:cNvPr>
          <p:cNvGrpSpPr/>
          <p:nvPr/>
        </p:nvGrpSpPr>
        <p:grpSpPr>
          <a:xfrm>
            <a:off x="0" y="1014414"/>
            <a:ext cx="6427483" cy="3615460"/>
            <a:chOff x="0" y="1014414"/>
            <a:chExt cx="6427483" cy="3615460"/>
          </a:xfrm>
        </p:grpSpPr>
        <p:pic>
          <p:nvPicPr>
            <p:cNvPr id="5" name="Picture 4">
              <a:extLst>
                <a:ext uri="{FF2B5EF4-FFF2-40B4-BE49-F238E27FC236}">
                  <a16:creationId xmlns:a16="http://schemas.microsoft.com/office/drawing/2014/main" id="{A85D0481-80BD-EFD7-9B64-449771E0C88F}"/>
                </a:ext>
              </a:extLst>
            </p:cNvPr>
            <p:cNvPicPr>
              <a:picLocks noChangeAspect="1"/>
            </p:cNvPicPr>
            <p:nvPr/>
          </p:nvPicPr>
          <p:blipFill>
            <a:blip r:embed="rId2"/>
            <a:stretch>
              <a:fillRect/>
            </a:stretch>
          </p:blipFill>
          <p:spPr>
            <a:xfrm>
              <a:off x="0" y="1014414"/>
              <a:ext cx="6427483" cy="3615460"/>
            </a:xfrm>
            <a:prstGeom prst="rect">
              <a:avLst/>
            </a:prstGeom>
          </p:spPr>
        </p:pic>
        <p:sp>
          <p:nvSpPr>
            <p:cNvPr id="7" name="Rectangle 6">
              <a:extLst>
                <a:ext uri="{FF2B5EF4-FFF2-40B4-BE49-F238E27FC236}">
                  <a16:creationId xmlns:a16="http://schemas.microsoft.com/office/drawing/2014/main" id="{5258AE22-8253-953B-18E7-8E83B1E759D4}"/>
                </a:ext>
              </a:extLst>
            </p:cNvPr>
            <p:cNvSpPr/>
            <p:nvPr/>
          </p:nvSpPr>
          <p:spPr>
            <a:xfrm>
              <a:off x="1371087" y="4493172"/>
              <a:ext cx="2081561" cy="12881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2" name="Title 1">
            <a:extLst>
              <a:ext uri="{FF2B5EF4-FFF2-40B4-BE49-F238E27FC236}">
                <a16:creationId xmlns:a16="http://schemas.microsoft.com/office/drawing/2014/main" id="{1E440CE5-2475-8357-7970-3A7EDC6EDA02}"/>
              </a:ext>
            </a:extLst>
          </p:cNvPr>
          <p:cNvSpPr>
            <a:spLocks noGrp="1"/>
          </p:cNvSpPr>
          <p:nvPr>
            <p:ph type="title"/>
          </p:nvPr>
        </p:nvSpPr>
        <p:spPr/>
        <p:txBody>
          <a:bodyPr/>
          <a:lstStyle/>
          <a:p>
            <a:r>
              <a:rPr lang="en-US" dirty="0"/>
              <a:t>INAVO120 Updated Safety</a:t>
            </a:r>
          </a:p>
        </p:txBody>
      </p:sp>
      <p:grpSp>
        <p:nvGrpSpPr>
          <p:cNvPr id="6" name="Group 5">
            <a:extLst>
              <a:ext uri="{FF2B5EF4-FFF2-40B4-BE49-F238E27FC236}">
                <a16:creationId xmlns:a16="http://schemas.microsoft.com/office/drawing/2014/main" id="{07D4909C-B744-68A7-FCD0-9D1CF76341B9}"/>
              </a:ext>
            </a:extLst>
          </p:cNvPr>
          <p:cNvGrpSpPr/>
          <p:nvPr/>
        </p:nvGrpSpPr>
        <p:grpSpPr>
          <a:xfrm>
            <a:off x="4007557" y="2254251"/>
            <a:ext cx="8184444" cy="4603749"/>
            <a:chOff x="4007557" y="2254251"/>
            <a:chExt cx="8184444" cy="4603749"/>
          </a:xfrm>
        </p:grpSpPr>
        <p:pic>
          <p:nvPicPr>
            <p:cNvPr id="4" name="Picture 3">
              <a:extLst>
                <a:ext uri="{FF2B5EF4-FFF2-40B4-BE49-F238E27FC236}">
                  <a16:creationId xmlns:a16="http://schemas.microsoft.com/office/drawing/2014/main" id="{A2939A77-9BCF-E188-E6D2-4B6128944557}"/>
                </a:ext>
              </a:extLst>
            </p:cNvPr>
            <p:cNvPicPr>
              <a:picLocks noChangeAspect="1"/>
            </p:cNvPicPr>
            <p:nvPr/>
          </p:nvPicPr>
          <p:blipFill>
            <a:blip r:embed="rId3"/>
            <a:stretch>
              <a:fillRect/>
            </a:stretch>
          </p:blipFill>
          <p:spPr>
            <a:xfrm>
              <a:off x="4007557" y="2254251"/>
              <a:ext cx="8184444" cy="4603749"/>
            </a:xfrm>
            <a:prstGeom prst="rect">
              <a:avLst/>
            </a:prstGeom>
          </p:spPr>
        </p:pic>
        <p:sp>
          <p:nvSpPr>
            <p:cNvPr id="3" name="Rectangle 2">
              <a:extLst>
                <a:ext uri="{FF2B5EF4-FFF2-40B4-BE49-F238E27FC236}">
                  <a16:creationId xmlns:a16="http://schemas.microsoft.com/office/drawing/2014/main" id="{7876D4B4-1906-E49F-7189-4BD404ACCD39}"/>
                </a:ext>
              </a:extLst>
            </p:cNvPr>
            <p:cNvSpPr/>
            <p:nvPr/>
          </p:nvSpPr>
          <p:spPr>
            <a:xfrm>
              <a:off x="5735782" y="6667788"/>
              <a:ext cx="3546763" cy="11083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Tree>
    <p:extLst>
      <p:ext uri="{BB962C8B-B14F-4D97-AF65-F5344CB8AC3E}">
        <p14:creationId xmlns:p14="http://schemas.microsoft.com/office/powerpoint/2010/main" val="95720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6C786-6D94-655B-27ED-69402A56192C}"/>
              </a:ext>
            </a:extLst>
          </p:cNvPr>
          <p:cNvSpPr>
            <a:spLocks noGrp="1"/>
          </p:cNvSpPr>
          <p:nvPr>
            <p:ph type="title"/>
          </p:nvPr>
        </p:nvSpPr>
        <p:spPr/>
        <p:txBody>
          <a:bodyPr/>
          <a:lstStyle/>
          <a:p>
            <a:r>
              <a:rPr lang="en-US" dirty="0"/>
              <a:t>SERENA-6: Using ctDNA to guide switch</a:t>
            </a:r>
          </a:p>
        </p:txBody>
      </p:sp>
      <p:pic>
        <p:nvPicPr>
          <p:cNvPr id="5" name="Picture 4">
            <a:extLst>
              <a:ext uri="{FF2B5EF4-FFF2-40B4-BE49-F238E27FC236}">
                <a16:creationId xmlns:a16="http://schemas.microsoft.com/office/drawing/2014/main" id="{D1ABC56F-24B9-CEF6-1315-464E888E807A}"/>
              </a:ext>
            </a:extLst>
          </p:cNvPr>
          <p:cNvPicPr>
            <a:picLocks noChangeAspect="1"/>
          </p:cNvPicPr>
          <p:nvPr/>
        </p:nvPicPr>
        <p:blipFill>
          <a:blip r:embed="rId2"/>
          <a:srcRect b="19032"/>
          <a:stretch>
            <a:fillRect/>
          </a:stretch>
        </p:blipFill>
        <p:spPr>
          <a:xfrm>
            <a:off x="0" y="1014414"/>
            <a:ext cx="8209445" cy="3738924"/>
          </a:xfrm>
          <a:prstGeom prst="rect">
            <a:avLst/>
          </a:prstGeom>
        </p:spPr>
      </p:pic>
      <p:grpSp>
        <p:nvGrpSpPr>
          <p:cNvPr id="6" name="Group 5">
            <a:extLst>
              <a:ext uri="{FF2B5EF4-FFF2-40B4-BE49-F238E27FC236}">
                <a16:creationId xmlns:a16="http://schemas.microsoft.com/office/drawing/2014/main" id="{59BD069C-90AF-9973-A53C-8E8A358E5F9A}"/>
              </a:ext>
            </a:extLst>
          </p:cNvPr>
          <p:cNvGrpSpPr/>
          <p:nvPr/>
        </p:nvGrpSpPr>
        <p:grpSpPr>
          <a:xfrm>
            <a:off x="4225189" y="2376669"/>
            <a:ext cx="7966812" cy="4481332"/>
            <a:chOff x="4225189" y="2376669"/>
            <a:chExt cx="7966812" cy="4481332"/>
          </a:xfrm>
        </p:grpSpPr>
        <p:pic>
          <p:nvPicPr>
            <p:cNvPr id="4" name="Picture 3">
              <a:extLst>
                <a:ext uri="{FF2B5EF4-FFF2-40B4-BE49-F238E27FC236}">
                  <a16:creationId xmlns:a16="http://schemas.microsoft.com/office/drawing/2014/main" id="{270C7D4F-E563-33FF-67AF-97421FC999A0}"/>
                </a:ext>
              </a:extLst>
            </p:cNvPr>
            <p:cNvPicPr>
              <a:picLocks noChangeAspect="1"/>
            </p:cNvPicPr>
            <p:nvPr/>
          </p:nvPicPr>
          <p:blipFill>
            <a:blip r:embed="rId3"/>
            <a:stretch>
              <a:fillRect/>
            </a:stretch>
          </p:blipFill>
          <p:spPr>
            <a:xfrm>
              <a:off x="4225189" y="2376669"/>
              <a:ext cx="7966812" cy="4481332"/>
            </a:xfrm>
            <a:prstGeom prst="rect">
              <a:avLst/>
            </a:prstGeom>
          </p:spPr>
        </p:pic>
        <p:sp>
          <p:nvSpPr>
            <p:cNvPr id="3" name="Rectangle 2">
              <a:extLst>
                <a:ext uri="{FF2B5EF4-FFF2-40B4-BE49-F238E27FC236}">
                  <a16:creationId xmlns:a16="http://schemas.microsoft.com/office/drawing/2014/main" id="{558C15F9-AFFC-959A-8DE2-BA769F6114CA}"/>
                </a:ext>
              </a:extLst>
            </p:cNvPr>
            <p:cNvSpPr/>
            <p:nvPr/>
          </p:nvSpPr>
          <p:spPr>
            <a:xfrm>
              <a:off x="5957455" y="6652799"/>
              <a:ext cx="2811641" cy="1902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7" name="TextBox 6">
            <a:extLst>
              <a:ext uri="{FF2B5EF4-FFF2-40B4-BE49-F238E27FC236}">
                <a16:creationId xmlns:a16="http://schemas.microsoft.com/office/drawing/2014/main" id="{19201E43-376A-F1FA-4FC2-F31BC6767AD5}"/>
              </a:ext>
            </a:extLst>
          </p:cNvPr>
          <p:cNvSpPr txBox="1"/>
          <p:nvPr/>
        </p:nvSpPr>
        <p:spPr>
          <a:xfrm>
            <a:off x="29009" y="6389226"/>
            <a:ext cx="3998467"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Turner N et al. ASCO 2025;Abstract LBA4</a:t>
            </a:r>
          </a:p>
        </p:txBody>
      </p:sp>
    </p:spTree>
    <p:extLst>
      <p:ext uri="{BB962C8B-B14F-4D97-AF65-F5344CB8AC3E}">
        <p14:creationId xmlns:p14="http://schemas.microsoft.com/office/powerpoint/2010/main" val="425149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D74A4-8927-A7ED-E62C-8BAC8A238D7E}"/>
              </a:ext>
            </a:extLst>
          </p:cNvPr>
          <p:cNvPicPr>
            <a:picLocks noChangeAspect="1"/>
          </p:cNvPicPr>
          <p:nvPr/>
        </p:nvPicPr>
        <p:blipFill>
          <a:blip r:embed="rId2"/>
          <a:srcRect l="4468" b="14063"/>
          <a:stretch>
            <a:fillRect/>
          </a:stretch>
        </p:blipFill>
        <p:spPr>
          <a:xfrm>
            <a:off x="261394" y="476672"/>
            <a:ext cx="11669211" cy="5904656"/>
          </a:xfrm>
          <a:prstGeom prst="rect">
            <a:avLst/>
          </a:prstGeom>
        </p:spPr>
      </p:pic>
    </p:spTree>
    <p:extLst>
      <p:ext uri="{BB962C8B-B14F-4D97-AF65-F5344CB8AC3E}">
        <p14:creationId xmlns:p14="http://schemas.microsoft.com/office/powerpoint/2010/main" val="821623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9DBFB14-E5BB-31D1-03B7-11930D1344D0}"/>
              </a:ext>
            </a:extLst>
          </p:cNvPr>
          <p:cNvGrpSpPr/>
          <p:nvPr/>
        </p:nvGrpSpPr>
        <p:grpSpPr>
          <a:xfrm>
            <a:off x="470472" y="264640"/>
            <a:ext cx="11251056" cy="6328719"/>
            <a:chOff x="940944" y="617537"/>
            <a:chExt cx="11251056" cy="6328719"/>
          </a:xfrm>
        </p:grpSpPr>
        <p:pic>
          <p:nvPicPr>
            <p:cNvPr id="5" name="Picture 4">
              <a:extLst>
                <a:ext uri="{FF2B5EF4-FFF2-40B4-BE49-F238E27FC236}">
                  <a16:creationId xmlns:a16="http://schemas.microsoft.com/office/drawing/2014/main" id="{440F3087-3245-0846-B3D2-F9FC6662D013}"/>
                </a:ext>
              </a:extLst>
            </p:cNvPr>
            <p:cNvPicPr>
              <a:picLocks noChangeAspect="1"/>
            </p:cNvPicPr>
            <p:nvPr/>
          </p:nvPicPr>
          <p:blipFill>
            <a:blip r:embed="rId2"/>
            <a:stretch>
              <a:fillRect/>
            </a:stretch>
          </p:blipFill>
          <p:spPr>
            <a:xfrm>
              <a:off x="940944" y="617537"/>
              <a:ext cx="11251056" cy="6328719"/>
            </a:xfrm>
            <a:prstGeom prst="rect">
              <a:avLst/>
            </a:prstGeom>
          </p:spPr>
        </p:pic>
        <p:sp>
          <p:nvSpPr>
            <p:cNvPr id="2" name="Rectangle 1">
              <a:extLst>
                <a:ext uri="{FF2B5EF4-FFF2-40B4-BE49-F238E27FC236}">
                  <a16:creationId xmlns:a16="http://schemas.microsoft.com/office/drawing/2014/main" id="{C20372F3-1AF0-81E2-1172-C66DCF8AA0FE}"/>
                </a:ext>
              </a:extLst>
            </p:cNvPr>
            <p:cNvSpPr/>
            <p:nvPr/>
          </p:nvSpPr>
          <p:spPr>
            <a:xfrm>
              <a:off x="3284359" y="6698512"/>
              <a:ext cx="3945781" cy="2339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     </a:t>
              </a:r>
            </a:p>
          </p:txBody>
        </p:sp>
      </p:grpSp>
    </p:spTree>
    <p:extLst>
      <p:ext uri="{BB962C8B-B14F-4D97-AF65-F5344CB8AC3E}">
        <p14:creationId xmlns:p14="http://schemas.microsoft.com/office/powerpoint/2010/main" val="1655353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291F9-8B0B-2578-4C80-0968EEA24B48}"/>
            </a:ext>
          </a:extLst>
        </p:cNvPr>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C8D42AD6-0A84-9178-3732-473DDEF8BD88}"/>
              </a:ext>
            </a:extLst>
          </p:cNvPr>
          <p:cNvCxnSpPr/>
          <p:nvPr/>
        </p:nvCxnSpPr>
        <p:spPr>
          <a:xfrm flipV="1">
            <a:off x="7828050" y="2807102"/>
            <a:ext cx="1164989" cy="16278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677A3867-10BF-7B94-1677-999C36060EA2}"/>
              </a:ext>
            </a:extLst>
          </p:cNvPr>
          <p:cNvGrpSpPr/>
          <p:nvPr/>
        </p:nvGrpSpPr>
        <p:grpSpPr>
          <a:xfrm>
            <a:off x="1486311" y="2029274"/>
            <a:ext cx="9362259" cy="2226093"/>
            <a:chOff x="1486311" y="2720152"/>
            <a:chExt cx="9362258" cy="2226092"/>
          </a:xfrm>
        </p:grpSpPr>
        <p:grpSp>
          <p:nvGrpSpPr>
            <p:cNvPr id="53" name="Group 52">
              <a:extLst>
                <a:ext uri="{FF2B5EF4-FFF2-40B4-BE49-F238E27FC236}">
                  <a16:creationId xmlns:a16="http://schemas.microsoft.com/office/drawing/2014/main" id="{B6C14696-F71E-D915-5332-2F753B4C165D}"/>
                </a:ext>
              </a:extLst>
            </p:cNvPr>
            <p:cNvGrpSpPr/>
            <p:nvPr/>
          </p:nvGrpSpPr>
          <p:grpSpPr>
            <a:xfrm>
              <a:off x="1486311" y="2756265"/>
              <a:ext cx="7555179" cy="2189979"/>
              <a:chOff x="-946101" y="1576385"/>
              <a:chExt cx="8543362" cy="3190527"/>
            </a:xfrm>
          </p:grpSpPr>
          <p:sp>
            <p:nvSpPr>
              <p:cNvPr id="59" name="Rectangle 58">
                <a:extLst>
                  <a:ext uri="{FF2B5EF4-FFF2-40B4-BE49-F238E27FC236}">
                    <a16:creationId xmlns:a16="http://schemas.microsoft.com/office/drawing/2014/main" id="{8F3AB6B7-B02C-6EFA-1A07-4DBD475CA24D}"/>
                  </a:ext>
                </a:extLst>
              </p:cNvPr>
              <p:cNvSpPr/>
              <p:nvPr/>
            </p:nvSpPr>
            <p:spPr>
              <a:xfrm>
                <a:off x="2543177" y="2207723"/>
                <a:ext cx="513274" cy="5634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a:t>
                </a:r>
              </a:p>
            </p:txBody>
          </p:sp>
          <p:grpSp>
            <p:nvGrpSpPr>
              <p:cNvPr id="61" name="Group 60">
                <a:extLst>
                  <a:ext uri="{FF2B5EF4-FFF2-40B4-BE49-F238E27FC236}">
                    <a16:creationId xmlns:a16="http://schemas.microsoft.com/office/drawing/2014/main" id="{E4B10089-3420-1D2C-092C-06A8F8DB167C}"/>
                  </a:ext>
                </a:extLst>
              </p:cNvPr>
              <p:cNvGrpSpPr/>
              <p:nvPr/>
            </p:nvGrpSpPr>
            <p:grpSpPr>
              <a:xfrm>
                <a:off x="-946101" y="1576385"/>
                <a:ext cx="8543362" cy="3190527"/>
                <a:chOff x="-1059286" y="1558820"/>
                <a:chExt cx="8543362" cy="3190527"/>
              </a:xfrm>
            </p:grpSpPr>
            <p:grpSp>
              <p:nvGrpSpPr>
                <p:cNvPr id="71" name="Group 70">
                  <a:extLst>
                    <a:ext uri="{FF2B5EF4-FFF2-40B4-BE49-F238E27FC236}">
                      <a16:creationId xmlns:a16="http://schemas.microsoft.com/office/drawing/2014/main" id="{00ECA536-820E-26F5-9E8B-89B4BB8B7D97}"/>
                    </a:ext>
                  </a:extLst>
                </p:cNvPr>
                <p:cNvGrpSpPr/>
                <p:nvPr/>
              </p:nvGrpSpPr>
              <p:grpSpPr>
                <a:xfrm>
                  <a:off x="1466108" y="1558820"/>
                  <a:ext cx="6017968" cy="3190527"/>
                  <a:chOff x="5432442" y="2622833"/>
                  <a:chExt cx="3928005" cy="2046604"/>
                </a:xfrm>
              </p:grpSpPr>
              <p:sp>
                <p:nvSpPr>
                  <p:cNvPr id="86" name="TextBox 85">
                    <a:extLst>
                      <a:ext uri="{FF2B5EF4-FFF2-40B4-BE49-F238E27FC236}">
                        <a16:creationId xmlns:a16="http://schemas.microsoft.com/office/drawing/2014/main" id="{F3AE7195-775E-FD00-B9F9-395C9604FA71}"/>
                      </a:ext>
                    </a:extLst>
                  </p:cNvPr>
                  <p:cNvSpPr txBox="1"/>
                  <p:nvPr/>
                </p:nvSpPr>
                <p:spPr>
                  <a:xfrm>
                    <a:off x="6889512" y="3688790"/>
                    <a:ext cx="1561023" cy="661542"/>
                  </a:xfrm>
                  <a:prstGeom prst="rect">
                    <a:avLst/>
                  </a:prstGeom>
                  <a:solidFill>
                    <a:schemeClr val="bg1"/>
                  </a:solidFill>
                  <a:ln>
                    <a:solidFill>
                      <a:srgbClr val="0070C0"/>
                    </a:solidFill>
                  </a:ln>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Continue AI </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CDK4/6i</a:t>
                    </a: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87" name="Straight Arrow Connector 86">
                    <a:extLst>
                      <a:ext uri="{FF2B5EF4-FFF2-40B4-BE49-F238E27FC236}">
                        <a16:creationId xmlns:a16="http://schemas.microsoft.com/office/drawing/2014/main" id="{AAC194AB-2EE0-4732-FE9D-CC23DC39053D}"/>
                      </a:ext>
                    </a:extLst>
                  </p:cNvPr>
                  <p:cNvCxnSpPr>
                    <a:cxnSpLocks/>
                  </p:cNvCxnSpPr>
                  <p:nvPr/>
                </p:nvCxnSpPr>
                <p:spPr>
                  <a:xfrm flipV="1">
                    <a:off x="6483731" y="2881653"/>
                    <a:ext cx="364553" cy="19407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9D98899D-B6DE-16C8-3802-9D2B10A0F4E8}"/>
                      </a:ext>
                    </a:extLst>
                  </p:cNvPr>
                  <p:cNvCxnSpPr>
                    <a:cxnSpLocks/>
                  </p:cNvCxnSpPr>
                  <p:nvPr/>
                </p:nvCxnSpPr>
                <p:spPr>
                  <a:xfrm>
                    <a:off x="6483731" y="3437166"/>
                    <a:ext cx="364553" cy="22297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F8BAEAA4-1B85-B286-5189-E0AC2E887995}"/>
                      </a:ext>
                    </a:extLst>
                  </p:cNvPr>
                  <p:cNvSpPr txBox="1"/>
                  <p:nvPr/>
                </p:nvSpPr>
                <p:spPr>
                  <a:xfrm>
                    <a:off x="5432442" y="4007895"/>
                    <a:ext cx="1262722" cy="661542"/>
                  </a:xfrm>
                  <a:prstGeom prst="rect">
                    <a:avLst/>
                  </a:prstGeom>
                  <a:solidFill>
                    <a:srgbClr val="FFB648"/>
                  </a:solidFill>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Molecular progression</a:t>
                    </a:r>
                  </a:p>
                </p:txBody>
              </p:sp>
              <p:sp>
                <p:nvSpPr>
                  <p:cNvPr id="90" name="TextBox 89">
                    <a:extLst>
                      <a:ext uri="{FF2B5EF4-FFF2-40B4-BE49-F238E27FC236}">
                        <a16:creationId xmlns:a16="http://schemas.microsoft.com/office/drawing/2014/main" id="{B13D1DC9-F705-917B-01A4-34D88B841E14}"/>
                      </a:ext>
                    </a:extLst>
                  </p:cNvPr>
                  <p:cNvSpPr txBox="1"/>
                  <p:nvPr/>
                </p:nvSpPr>
                <p:spPr>
                  <a:xfrm>
                    <a:off x="6897251" y="2622833"/>
                    <a:ext cx="2463196" cy="661541"/>
                  </a:xfrm>
                  <a:prstGeom prst="rect">
                    <a:avLst/>
                  </a:prstGeom>
                  <a:solidFill>
                    <a:schemeClr val="accent5">
                      <a:lumMod val="40000"/>
                      <a:lumOff val="60000"/>
                    </a:schemeClr>
                  </a:solidFill>
                  <a:ln>
                    <a:solidFill>
                      <a:srgbClr val="0070C0"/>
                    </a:solidFill>
                  </a:ln>
                </p:spPr>
                <p:txBody>
                  <a:bodyPr wrap="square" rtlCol="0" anchor="ctr">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Switch to Camizestrant </a:t>
                    </a: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CDK4/6i </a:t>
                    </a:r>
                    <a:r>
                      <a:rPr kumimoji="0" lang="en-US"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r>
                      <a:rPr kumimoji="0" lang="en-US" sz="2000" b="1" i="1" u="none" strike="noStrike" kern="1200" cap="none" spc="0" normalizeH="0" baseline="30000" noProof="0" dirty="0">
                        <a:ln>
                          <a:noFill/>
                        </a:ln>
                        <a:solidFill>
                          <a:srgbClr val="002060"/>
                        </a:solidFill>
                        <a:effectLst/>
                        <a:uLnTx/>
                        <a:uFillTx/>
                        <a:latin typeface="Calibri" panose="020F0502020204030204" pitchFamily="34" charset="0"/>
                        <a:ea typeface="+mn-ea"/>
                        <a:cs typeface="Calibri" panose="020F0502020204030204" pitchFamily="34" charset="0"/>
                      </a:rPr>
                      <a:t>nd</a:t>
                    </a:r>
                    <a:r>
                      <a:rPr kumimoji="0" lang="en-US"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line </a:t>
                    </a:r>
                    <a:r>
                      <a:rPr kumimoji="0" lang="en-US" sz="2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rx</a:t>
                    </a:r>
                    <a:r>
                      <a:rPr kumimoji="0" lang="en-US" sz="20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64" name="TextBox 63">
                  <a:extLst>
                    <a:ext uri="{FF2B5EF4-FFF2-40B4-BE49-F238E27FC236}">
                      <a16:creationId xmlns:a16="http://schemas.microsoft.com/office/drawing/2014/main" id="{6C10F733-B936-4200-BA9B-51D22604B8D3}"/>
                    </a:ext>
                  </a:extLst>
                </p:cNvPr>
                <p:cNvSpPr txBox="1"/>
                <p:nvPr/>
              </p:nvSpPr>
              <p:spPr>
                <a:xfrm>
                  <a:off x="-1059286" y="2020543"/>
                  <a:ext cx="3293726" cy="1479694"/>
                </a:xfrm>
                <a:prstGeom prst="rect">
                  <a:avLst/>
                </a:prstGeom>
                <a:solidFill>
                  <a:schemeClr val="bg1"/>
                </a:solid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1L Aromatase Inhibitor (AI) +</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CDK4/6 Inhibitor</a:t>
                  </a:r>
                </a:p>
              </p:txBody>
            </p:sp>
            <p:sp>
              <p:nvSpPr>
                <p:cNvPr id="65" name="Triangle 64">
                  <a:extLst>
                    <a:ext uri="{FF2B5EF4-FFF2-40B4-BE49-F238E27FC236}">
                      <a16:creationId xmlns:a16="http://schemas.microsoft.com/office/drawing/2014/main" id="{C835294D-AB45-4B86-A5E4-1CAE9138DF40}"/>
                    </a:ext>
                  </a:extLst>
                </p:cNvPr>
                <p:cNvSpPr/>
                <p:nvPr/>
              </p:nvSpPr>
              <p:spPr>
                <a:xfrm>
                  <a:off x="2544530" y="2965078"/>
                  <a:ext cx="349308" cy="299595"/>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sp>
          <p:nvSpPr>
            <p:cNvPr id="5" name="Rectangle 4">
              <a:extLst>
                <a:ext uri="{FF2B5EF4-FFF2-40B4-BE49-F238E27FC236}">
                  <a16:creationId xmlns:a16="http://schemas.microsoft.com/office/drawing/2014/main" id="{D414EE78-4AEE-396A-6FDE-65081EFA123B}"/>
                </a:ext>
              </a:extLst>
            </p:cNvPr>
            <p:cNvSpPr/>
            <p:nvPr/>
          </p:nvSpPr>
          <p:spPr>
            <a:xfrm>
              <a:off x="9250709" y="2720152"/>
              <a:ext cx="1597860" cy="856228"/>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3rd line </a:t>
              </a:r>
              <a:r>
                <a:rPr kumimoji="0" lang="en-US" sz="2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rx</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F677D0F-D785-581F-6E5D-D4C05858997F}"/>
                </a:ext>
              </a:extLst>
            </p:cNvPr>
            <p:cNvSpPr/>
            <p:nvPr/>
          </p:nvSpPr>
          <p:spPr>
            <a:xfrm>
              <a:off x="7916351" y="3824343"/>
              <a:ext cx="1268797" cy="856228"/>
            </a:xfrm>
            <a:prstGeom prst="rect">
              <a:avLst/>
            </a:prstGeom>
            <a:solidFill>
              <a:schemeClr val="bg1">
                <a:lumMod val="75000"/>
              </a:scheme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en-US" sz="2800" b="1" i="1"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nd</a:t>
              </a:r>
              <a:r>
                <a:rPr kumimoji="0" lang="en-US" sz="28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line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rx</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4" name="Title 33">
            <a:extLst>
              <a:ext uri="{FF2B5EF4-FFF2-40B4-BE49-F238E27FC236}">
                <a16:creationId xmlns:a16="http://schemas.microsoft.com/office/drawing/2014/main" id="{27441832-8ABA-C788-9400-5994ED500009}"/>
              </a:ext>
            </a:extLst>
          </p:cNvPr>
          <p:cNvSpPr>
            <a:spLocks noGrp="1"/>
          </p:cNvSpPr>
          <p:nvPr>
            <p:ph type="title"/>
          </p:nvPr>
        </p:nvSpPr>
        <p:spPr>
          <a:xfrm>
            <a:off x="548007" y="41009"/>
            <a:ext cx="10972800" cy="1371600"/>
          </a:xfrm>
        </p:spPr>
        <p:txBody>
          <a:bodyPr/>
          <a:lstStyle/>
          <a:p>
            <a:r>
              <a:rPr lang="en-US" dirty="0"/>
              <a:t>PFS-2 in SERENA-6</a:t>
            </a:r>
          </a:p>
        </p:txBody>
      </p:sp>
      <p:sp>
        <p:nvSpPr>
          <p:cNvPr id="41" name="TextBox 40">
            <a:extLst>
              <a:ext uri="{FF2B5EF4-FFF2-40B4-BE49-F238E27FC236}">
                <a16:creationId xmlns:a16="http://schemas.microsoft.com/office/drawing/2014/main" id="{872F900E-F2D2-676E-0FB9-784189BA232F}"/>
              </a:ext>
            </a:extLst>
          </p:cNvPr>
          <p:cNvSpPr txBox="1"/>
          <p:nvPr/>
        </p:nvSpPr>
        <p:spPr>
          <a:xfrm>
            <a:off x="1234935" y="5026729"/>
            <a:ext cx="9598944" cy="1077218"/>
          </a:xfrm>
          <a:prstGeom prst="rect">
            <a:avLst/>
          </a:prstGeom>
          <a:solidFill>
            <a:schemeClr val="accent5">
              <a:lumMod val="50000"/>
            </a:schemeClr>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Should PFS-2 include 3</a:t>
            </a:r>
            <a:r>
              <a:rPr kumimoji="0" lang="en-US" sz="3200" b="0" i="0" u="none" strike="noStrike" kern="1200" cap="none" spc="0" normalizeH="0" baseline="30000" noProof="0" dirty="0">
                <a:ln>
                  <a:noFill/>
                </a:ln>
                <a:solidFill>
                  <a:srgbClr val="FFFF00"/>
                </a:solidFill>
                <a:effectLst/>
                <a:uLnTx/>
                <a:uFillTx/>
                <a:latin typeface="Calibri" panose="020F0502020204030204" pitchFamily="34" charset="0"/>
                <a:ea typeface="+mn-ea"/>
                <a:cs typeface="Calibri" panose="020F0502020204030204" pitchFamily="34" charset="0"/>
              </a:rPr>
              <a:t>rd</a:t>
            </a:r>
            <a:r>
              <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line therapy?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Is SERENA-6 PFS-2 a valid surrogate for overall survival?</a:t>
            </a:r>
          </a:p>
        </p:txBody>
      </p:sp>
      <p:sp>
        <p:nvSpPr>
          <p:cNvPr id="4" name="TextBox 3">
            <a:extLst>
              <a:ext uri="{FF2B5EF4-FFF2-40B4-BE49-F238E27FC236}">
                <a16:creationId xmlns:a16="http://schemas.microsoft.com/office/drawing/2014/main" id="{F299473A-2BF3-83BE-A7B5-283152C2050E}"/>
              </a:ext>
            </a:extLst>
          </p:cNvPr>
          <p:cNvSpPr txBox="1"/>
          <p:nvPr/>
        </p:nvSpPr>
        <p:spPr>
          <a:xfrm>
            <a:off x="9243489" y="4406891"/>
            <a:ext cx="156286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PFS-2</a:t>
            </a:r>
          </a:p>
        </p:txBody>
      </p:sp>
      <p:cxnSp>
        <p:nvCxnSpPr>
          <p:cNvPr id="14" name="Straight Arrow Connector 13">
            <a:extLst>
              <a:ext uri="{FF2B5EF4-FFF2-40B4-BE49-F238E27FC236}">
                <a16:creationId xmlns:a16="http://schemas.microsoft.com/office/drawing/2014/main" id="{63690088-89FA-82A0-DAB1-1F9AEC4EFCFA}"/>
              </a:ext>
            </a:extLst>
          </p:cNvPr>
          <p:cNvCxnSpPr>
            <a:cxnSpLocks/>
            <a:endCxn id="13" idx="2"/>
          </p:cNvCxnSpPr>
          <p:nvPr/>
        </p:nvCxnSpPr>
        <p:spPr>
          <a:xfrm flipV="1">
            <a:off x="9475431" y="4047269"/>
            <a:ext cx="0" cy="446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F3693F1-EDF0-8FFD-536F-C7E2084FB80D}"/>
              </a:ext>
            </a:extLst>
          </p:cNvPr>
          <p:cNvSpPr txBox="1"/>
          <p:nvPr/>
        </p:nvSpPr>
        <p:spPr>
          <a:xfrm>
            <a:off x="9259858" y="3524049"/>
            <a:ext cx="431145" cy="523220"/>
          </a:xfrm>
          <a:prstGeom prst="rect">
            <a:avLst/>
          </a:prstGeom>
          <a:solidFill>
            <a:srgbClr val="FFB648"/>
          </a:solidFill>
          <a:ln>
            <a:solidFill>
              <a:srgbClr val="002557"/>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2</a:t>
            </a:r>
            <a:r>
              <a:rPr kumimoji="0" lang="en-US" sz="1400" b="1" i="0" u="none" strike="noStrike" kern="1200" cap="none" spc="0" normalizeH="0" baseline="30000" noProof="0" dirty="0">
                <a:ln>
                  <a:noFill/>
                </a:ln>
                <a:solidFill>
                  <a:prstClr val="black"/>
                </a:solidFill>
                <a:effectLst/>
                <a:uLnTx/>
                <a:uFillTx/>
                <a:latin typeface="Arial" panose="020B0604020202020204"/>
                <a:ea typeface="+mn-ea"/>
                <a:cs typeface="+mn-cs"/>
              </a:rPr>
              <a:t>nd</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PD</a:t>
            </a:r>
          </a:p>
        </p:txBody>
      </p:sp>
      <p:sp>
        <p:nvSpPr>
          <p:cNvPr id="20" name="Rectangle 19">
            <a:extLst>
              <a:ext uri="{FF2B5EF4-FFF2-40B4-BE49-F238E27FC236}">
                <a16:creationId xmlns:a16="http://schemas.microsoft.com/office/drawing/2014/main" id="{F86D0081-8E75-CA50-A67E-F9FAB9321734}"/>
              </a:ext>
            </a:extLst>
          </p:cNvPr>
          <p:cNvSpPr/>
          <p:nvPr/>
        </p:nvSpPr>
        <p:spPr>
          <a:xfrm>
            <a:off x="1486311" y="1651213"/>
            <a:ext cx="7698839" cy="2878127"/>
          </a:xfrm>
          <a:prstGeom prst="rect">
            <a:avLst/>
          </a:prstGeom>
          <a:noFill/>
          <a:ln w="4762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8CCD656D-F17C-A3B7-8BBE-EF16B05D6E51}"/>
              </a:ext>
            </a:extLst>
          </p:cNvPr>
          <p:cNvSpPr txBox="1"/>
          <p:nvPr/>
        </p:nvSpPr>
        <p:spPr>
          <a:xfrm>
            <a:off x="8840842" y="2319226"/>
            <a:ext cx="431145" cy="523220"/>
          </a:xfrm>
          <a:prstGeom prst="rect">
            <a:avLst/>
          </a:prstGeom>
          <a:solidFill>
            <a:schemeClr val="accent4">
              <a:lumMod val="40000"/>
              <a:lumOff val="60000"/>
            </a:schemeClr>
          </a:solidFill>
          <a:ln>
            <a:solidFill>
              <a:srgbClr val="002557"/>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1</a:t>
            </a:r>
            <a:r>
              <a:rPr kumimoji="0" lang="en-US" sz="1400" b="1" i="0" u="none" strike="noStrike" kern="1200" cap="none" spc="0" normalizeH="0" baseline="30000" noProof="0" dirty="0">
                <a:ln>
                  <a:noFill/>
                </a:ln>
                <a:solidFill>
                  <a:prstClr val="black"/>
                </a:solidFill>
                <a:effectLst/>
                <a:uLnTx/>
                <a:uFillTx/>
                <a:latin typeface="Arial" panose="020B0604020202020204"/>
                <a:ea typeface="+mn-ea"/>
                <a:cs typeface="+mn-cs"/>
              </a:rPr>
              <a:t>st</a:t>
            </a:r>
            <a:endPar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PD</a:t>
            </a:r>
          </a:p>
        </p:txBody>
      </p:sp>
      <p:sp>
        <p:nvSpPr>
          <p:cNvPr id="8" name="TextBox 7">
            <a:extLst>
              <a:ext uri="{FF2B5EF4-FFF2-40B4-BE49-F238E27FC236}">
                <a16:creationId xmlns:a16="http://schemas.microsoft.com/office/drawing/2014/main" id="{96F881B8-F0F6-1E06-7706-DC4BDAF08A46}"/>
              </a:ext>
            </a:extLst>
          </p:cNvPr>
          <p:cNvSpPr txBox="1"/>
          <p:nvPr/>
        </p:nvSpPr>
        <p:spPr>
          <a:xfrm>
            <a:off x="10577629" y="2347980"/>
            <a:ext cx="431145" cy="523220"/>
          </a:xfrm>
          <a:prstGeom prst="rect">
            <a:avLst/>
          </a:prstGeom>
          <a:solidFill>
            <a:srgbClr val="FFB648"/>
          </a:solidFill>
          <a:ln>
            <a:solidFill>
              <a:srgbClr val="002557"/>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2</a:t>
            </a:r>
            <a:r>
              <a:rPr kumimoji="0" lang="en-US" sz="1400" b="1" i="0" u="none" strike="noStrike" kern="1200" cap="none" spc="0" normalizeH="0" baseline="30000" noProof="0" dirty="0">
                <a:ln>
                  <a:noFill/>
                </a:ln>
                <a:solidFill>
                  <a:prstClr val="black"/>
                </a:solidFill>
                <a:effectLst/>
                <a:uLnTx/>
                <a:uFillTx/>
                <a:latin typeface="Arial" panose="020B0604020202020204"/>
                <a:ea typeface="+mn-ea"/>
                <a:cs typeface="+mn-cs"/>
              </a:rPr>
              <a:t>nd</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PD</a:t>
            </a:r>
          </a:p>
        </p:txBody>
      </p:sp>
      <p:cxnSp>
        <p:nvCxnSpPr>
          <p:cNvPr id="9" name="Straight Arrow Connector 8">
            <a:extLst>
              <a:ext uri="{FF2B5EF4-FFF2-40B4-BE49-F238E27FC236}">
                <a16:creationId xmlns:a16="http://schemas.microsoft.com/office/drawing/2014/main" id="{09F66C3E-191A-C777-0CC8-D8EE5F8E214A}"/>
              </a:ext>
            </a:extLst>
          </p:cNvPr>
          <p:cNvCxnSpPr>
            <a:cxnSpLocks/>
          </p:cNvCxnSpPr>
          <p:nvPr/>
        </p:nvCxnSpPr>
        <p:spPr>
          <a:xfrm flipV="1">
            <a:off x="9482282" y="2842653"/>
            <a:ext cx="1164989" cy="16278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45DE8B8-1764-880B-A321-D262FC8CC357}"/>
              </a:ext>
            </a:extLst>
          </p:cNvPr>
          <p:cNvSpPr txBox="1"/>
          <p:nvPr/>
        </p:nvSpPr>
        <p:spPr>
          <a:xfrm>
            <a:off x="9245570" y="3524049"/>
            <a:ext cx="431145" cy="523220"/>
          </a:xfrm>
          <a:prstGeom prst="rect">
            <a:avLst/>
          </a:prstGeom>
          <a:solidFill>
            <a:srgbClr val="FFB648"/>
          </a:solidFill>
          <a:ln>
            <a:solidFill>
              <a:srgbClr val="002557"/>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2</a:t>
            </a:r>
            <a:r>
              <a:rPr kumimoji="0" lang="en-US" sz="1400" b="1" i="0" u="none" strike="noStrike" kern="1200" cap="none" spc="0" normalizeH="0" baseline="30000" noProof="0" dirty="0">
                <a:ln>
                  <a:noFill/>
                </a:ln>
                <a:solidFill>
                  <a:prstClr val="black"/>
                </a:solidFill>
                <a:effectLst/>
                <a:uLnTx/>
                <a:uFillTx/>
                <a:latin typeface="Arial" panose="020B0604020202020204"/>
                <a:ea typeface="+mn-ea"/>
                <a:cs typeface="+mn-cs"/>
              </a:rPr>
              <a:t>nd</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PD</a:t>
            </a:r>
          </a:p>
        </p:txBody>
      </p:sp>
      <p:cxnSp>
        <p:nvCxnSpPr>
          <p:cNvPr id="12" name="Straight Arrow Connector 11">
            <a:extLst>
              <a:ext uri="{FF2B5EF4-FFF2-40B4-BE49-F238E27FC236}">
                <a16:creationId xmlns:a16="http://schemas.microsoft.com/office/drawing/2014/main" id="{3AAC0C40-2A8D-FE19-5E81-749A81E77ACD}"/>
              </a:ext>
            </a:extLst>
          </p:cNvPr>
          <p:cNvCxnSpPr>
            <a:cxnSpLocks/>
          </p:cNvCxnSpPr>
          <p:nvPr/>
        </p:nvCxnSpPr>
        <p:spPr>
          <a:xfrm flipV="1">
            <a:off x="7808689" y="4082220"/>
            <a:ext cx="0" cy="37638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4F1BEF-B72A-C840-10A8-FEA3ACEB2396}"/>
              </a:ext>
            </a:extLst>
          </p:cNvPr>
          <p:cNvSpPr txBox="1"/>
          <p:nvPr/>
        </p:nvSpPr>
        <p:spPr>
          <a:xfrm>
            <a:off x="7355880" y="4398969"/>
            <a:ext cx="1112228"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PFS-1</a:t>
            </a:r>
          </a:p>
        </p:txBody>
      </p:sp>
      <p:sp>
        <p:nvSpPr>
          <p:cNvPr id="16" name="TextBox 15">
            <a:extLst>
              <a:ext uri="{FF2B5EF4-FFF2-40B4-BE49-F238E27FC236}">
                <a16:creationId xmlns:a16="http://schemas.microsoft.com/office/drawing/2014/main" id="{F503C847-780C-CAB8-19F7-D66E969A9F0F}"/>
              </a:ext>
            </a:extLst>
          </p:cNvPr>
          <p:cNvSpPr txBox="1"/>
          <p:nvPr/>
        </p:nvSpPr>
        <p:spPr>
          <a:xfrm>
            <a:off x="7608782" y="3559000"/>
            <a:ext cx="539855" cy="523220"/>
          </a:xfrm>
          <a:prstGeom prst="rect">
            <a:avLst/>
          </a:prstGeom>
          <a:solidFill>
            <a:schemeClr val="accent4">
              <a:lumMod val="40000"/>
              <a:lumOff val="60000"/>
            </a:schemeClr>
          </a:solidFill>
          <a:ln>
            <a:solidFill>
              <a:srgbClr val="002557"/>
            </a:solid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1</a:t>
            </a:r>
            <a:r>
              <a:rPr kumimoji="0" lang="en-US" sz="1400" b="1" i="0" u="none" strike="noStrike" kern="1200" cap="none" spc="0" normalizeH="0" baseline="30000" noProof="0" dirty="0">
                <a:ln>
                  <a:noFill/>
                </a:ln>
                <a:solidFill>
                  <a:prstClr val="black"/>
                </a:solidFill>
                <a:effectLst/>
                <a:uLnTx/>
                <a:uFillTx/>
                <a:latin typeface="Arial" panose="020B0604020202020204"/>
                <a:ea typeface="+mn-ea"/>
                <a:cs typeface="+mn-cs"/>
              </a:rPr>
              <a:t>st</a:t>
            </a:r>
            <a:r>
              <a:rPr kumimoji="0" lang="en-US" sz="1400" b="1" i="0" u="none" strike="noStrike" kern="1200" cap="none" spc="0" normalizeH="0" baseline="0" noProof="0" dirty="0">
                <a:ln>
                  <a:noFill/>
                </a:ln>
                <a:solidFill>
                  <a:prstClr val="black"/>
                </a:solidFill>
                <a:effectLst/>
                <a:uLnTx/>
                <a:uFillTx/>
                <a:latin typeface="Arial" panose="020B0604020202020204"/>
                <a:ea typeface="+mn-ea"/>
                <a:cs typeface="+mn-cs"/>
              </a:rPr>
              <a:t> PD</a:t>
            </a:r>
          </a:p>
        </p:txBody>
      </p:sp>
      <p:sp>
        <p:nvSpPr>
          <p:cNvPr id="17" name="TextBox 16">
            <a:extLst>
              <a:ext uri="{FF2B5EF4-FFF2-40B4-BE49-F238E27FC236}">
                <a16:creationId xmlns:a16="http://schemas.microsoft.com/office/drawing/2014/main" id="{022AD8B4-2E15-B7EB-30E4-F6C82EA08D00}"/>
              </a:ext>
            </a:extLst>
          </p:cNvPr>
          <p:cNvSpPr txBox="1"/>
          <p:nvPr/>
        </p:nvSpPr>
        <p:spPr>
          <a:xfrm>
            <a:off x="272485" y="924453"/>
            <a:ext cx="2438232" cy="523220"/>
          </a:xfrm>
          <a:prstGeom prst="rect">
            <a:avLst/>
          </a:prstGeom>
          <a:solidFill>
            <a:schemeClr val="bg1">
              <a:lumMod val="75000"/>
            </a:schemeClr>
          </a:solid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Standard PFS-2</a:t>
            </a:r>
          </a:p>
        </p:txBody>
      </p:sp>
      <p:sp>
        <p:nvSpPr>
          <p:cNvPr id="18" name="Rectangle 17">
            <a:extLst>
              <a:ext uri="{FF2B5EF4-FFF2-40B4-BE49-F238E27FC236}">
                <a16:creationId xmlns:a16="http://schemas.microsoft.com/office/drawing/2014/main" id="{D2A56B15-1BE4-0C91-CCB8-D24D1BA07AB0}"/>
              </a:ext>
            </a:extLst>
          </p:cNvPr>
          <p:cNvSpPr/>
          <p:nvPr/>
        </p:nvSpPr>
        <p:spPr>
          <a:xfrm>
            <a:off x="2618769" y="6601336"/>
            <a:ext cx="4101008" cy="191656"/>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0473416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3A55-CBE8-EDC2-6D1B-A252E05640D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3D5589C-F03E-4E46-5F7D-7F05F81E8390}"/>
              </a:ext>
            </a:extLst>
          </p:cNvPr>
          <p:cNvSpPr txBox="1"/>
          <p:nvPr/>
        </p:nvSpPr>
        <p:spPr>
          <a:xfrm>
            <a:off x="8258174" y="3106073"/>
            <a:ext cx="2354447" cy="830997"/>
          </a:xfrm>
          <a:prstGeom prst="rect">
            <a:avLst/>
          </a:prstGeom>
          <a:solidFill>
            <a:schemeClr val="accent5">
              <a:lumMod val="40000"/>
              <a:lumOff val="60000"/>
            </a:schemeClr>
          </a:solidFill>
          <a:ln w="41275">
            <a:solidFill>
              <a:srgbClr val="5FD8FB"/>
            </a:solidFill>
            <a:prstDash val="dash"/>
          </a:ln>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Camizestrant + CDK4/6i </a:t>
            </a:r>
            <a:endPar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3341212E-6C44-B297-F973-801B5D9C013A}"/>
              </a:ext>
            </a:extLst>
          </p:cNvPr>
          <p:cNvSpPr>
            <a:spLocks noGrp="1"/>
          </p:cNvSpPr>
          <p:nvPr>
            <p:ph type="title"/>
          </p:nvPr>
        </p:nvSpPr>
        <p:spPr>
          <a:xfrm>
            <a:off x="0" y="259144"/>
            <a:ext cx="11958051" cy="941117"/>
          </a:xfrm>
        </p:spPr>
        <p:txBody>
          <a:bodyPr>
            <a:normAutofit/>
          </a:bodyPr>
          <a:lstStyle/>
          <a:p>
            <a:pPr algn="ctr"/>
            <a:r>
              <a:rPr lang="en-US" dirty="0"/>
              <a:t>Lack of crossover limits clinical utility assessment</a:t>
            </a:r>
          </a:p>
        </p:txBody>
      </p:sp>
      <p:grpSp>
        <p:nvGrpSpPr>
          <p:cNvPr id="8" name="Group 7">
            <a:extLst>
              <a:ext uri="{FF2B5EF4-FFF2-40B4-BE49-F238E27FC236}">
                <a16:creationId xmlns:a16="http://schemas.microsoft.com/office/drawing/2014/main" id="{9404B669-80E3-92DC-CA36-60FE330CA377}"/>
              </a:ext>
            </a:extLst>
          </p:cNvPr>
          <p:cNvGrpSpPr/>
          <p:nvPr/>
        </p:nvGrpSpPr>
        <p:grpSpPr>
          <a:xfrm>
            <a:off x="1689329" y="1490752"/>
            <a:ext cx="7115187" cy="2212796"/>
            <a:chOff x="209967" y="2113778"/>
            <a:chExt cx="7115186" cy="2212795"/>
          </a:xfrm>
        </p:grpSpPr>
        <p:grpSp>
          <p:nvGrpSpPr>
            <p:cNvPr id="53" name="Group 52">
              <a:extLst>
                <a:ext uri="{FF2B5EF4-FFF2-40B4-BE49-F238E27FC236}">
                  <a16:creationId xmlns:a16="http://schemas.microsoft.com/office/drawing/2014/main" id="{899D7F35-565A-77D6-7E61-4D6929BBF724}"/>
                </a:ext>
              </a:extLst>
            </p:cNvPr>
            <p:cNvGrpSpPr/>
            <p:nvPr/>
          </p:nvGrpSpPr>
          <p:grpSpPr>
            <a:xfrm>
              <a:off x="209967" y="2736643"/>
              <a:ext cx="3462580" cy="1589930"/>
              <a:chOff x="-1233813" y="1839139"/>
              <a:chExt cx="4536474" cy="2214054"/>
            </a:xfrm>
          </p:grpSpPr>
          <p:sp>
            <p:nvSpPr>
              <p:cNvPr id="59" name="Rectangle 58">
                <a:extLst>
                  <a:ext uri="{FF2B5EF4-FFF2-40B4-BE49-F238E27FC236}">
                    <a16:creationId xmlns:a16="http://schemas.microsoft.com/office/drawing/2014/main" id="{CDCFF40A-F049-8A0B-EBDC-B551BF3DCD28}"/>
                  </a:ext>
                </a:extLst>
              </p:cNvPr>
              <p:cNvSpPr/>
              <p:nvPr/>
            </p:nvSpPr>
            <p:spPr>
              <a:xfrm>
                <a:off x="2097399" y="2207723"/>
                <a:ext cx="513274" cy="5634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R</a:t>
                </a:r>
              </a:p>
            </p:txBody>
          </p:sp>
          <p:grpSp>
            <p:nvGrpSpPr>
              <p:cNvPr id="61" name="Group 60">
                <a:extLst>
                  <a:ext uri="{FF2B5EF4-FFF2-40B4-BE49-F238E27FC236}">
                    <a16:creationId xmlns:a16="http://schemas.microsoft.com/office/drawing/2014/main" id="{DABC6C08-C05D-6317-E8D4-BF83A667DF10}"/>
                  </a:ext>
                </a:extLst>
              </p:cNvPr>
              <p:cNvGrpSpPr/>
              <p:nvPr/>
            </p:nvGrpSpPr>
            <p:grpSpPr>
              <a:xfrm>
                <a:off x="-1233813" y="1839139"/>
                <a:ext cx="4536474" cy="2214054"/>
                <a:chOff x="-1346998" y="1821574"/>
                <a:chExt cx="4536474" cy="2214054"/>
              </a:xfrm>
            </p:grpSpPr>
            <p:grpSp>
              <p:nvGrpSpPr>
                <p:cNvPr id="71" name="Group 70">
                  <a:extLst>
                    <a:ext uri="{FF2B5EF4-FFF2-40B4-BE49-F238E27FC236}">
                      <a16:creationId xmlns:a16="http://schemas.microsoft.com/office/drawing/2014/main" id="{B4458623-D70D-88E7-6FB1-696C2F98490A}"/>
                    </a:ext>
                  </a:extLst>
                </p:cNvPr>
                <p:cNvGrpSpPr/>
                <p:nvPr/>
              </p:nvGrpSpPr>
              <p:grpSpPr>
                <a:xfrm>
                  <a:off x="1406087" y="1962307"/>
                  <a:ext cx="1783389" cy="2073321"/>
                  <a:chOff x="5393276" y="2881653"/>
                  <a:chExt cx="1164043" cy="1329957"/>
                </a:xfrm>
              </p:grpSpPr>
              <p:cxnSp>
                <p:nvCxnSpPr>
                  <p:cNvPr id="87" name="Straight Arrow Connector 86">
                    <a:extLst>
                      <a:ext uri="{FF2B5EF4-FFF2-40B4-BE49-F238E27FC236}">
                        <a16:creationId xmlns:a16="http://schemas.microsoft.com/office/drawing/2014/main" id="{66CED20A-028B-1681-FB0B-36158FBD06DB}"/>
                      </a:ext>
                    </a:extLst>
                  </p:cNvPr>
                  <p:cNvCxnSpPr>
                    <a:cxnSpLocks/>
                  </p:cNvCxnSpPr>
                  <p:nvPr/>
                </p:nvCxnSpPr>
                <p:spPr>
                  <a:xfrm flipV="1">
                    <a:off x="6192766" y="2881653"/>
                    <a:ext cx="364553" cy="19407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235C85A-6A8E-DA13-1D0A-289EEC448B62}"/>
                      </a:ext>
                    </a:extLst>
                  </p:cNvPr>
                  <p:cNvCxnSpPr>
                    <a:cxnSpLocks/>
                  </p:cNvCxnSpPr>
                  <p:nvPr/>
                </p:nvCxnSpPr>
                <p:spPr>
                  <a:xfrm>
                    <a:off x="6192766" y="3437166"/>
                    <a:ext cx="364553" cy="222974"/>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AFCBE655-A9A6-ABA5-692E-723B47AD4668}"/>
                      </a:ext>
                    </a:extLst>
                  </p:cNvPr>
                  <p:cNvSpPr txBox="1"/>
                  <p:nvPr/>
                </p:nvSpPr>
                <p:spPr>
                  <a:xfrm>
                    <a:off x="5393276" y="3799220"/>
                    <a:ext cx="1089726" cy="412390"/>
                  </a:xfrm>
                  <a:prstGeom prst="rect">
                    <a:avLst/>
                  </a:prstGeom>
                  <a:solidFill>
                    <a:srgbClr val="FFC000"/>
                  </a:solidFill>
                </p:spPr>
                <p:txBody>
                  <a:bodyPr wrap="square"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Molecular Progression</a:t>
                    </a:r>
                  </a:p>
                </p:txBody>
              </p:sp>
            </p:grpSp>
            <p:sp>
              <p:nvSpPr>
                <p:cNvPr id="64" name="TextBox 63">
                  <a:extLst>
                    <a:ext uri="{FF2B5EF4-FFF2-40B4-BE49-F238E27FC236}">
                      <a16:creationId xmlns:a16="http://schemas.microsoft.com/office/drawing/2014/main" id="{F5E0567C-5CFB-1F95-3FC1-6C2B13BCF5AA}"/>
                    </a:ext>
                  </a:extLst>
                </p:cNvPr>
                <p:cNvSpPr txBox="1"/>
                <p:nvPr/>
              </p:nvSpPr>
              <p:spPr>
                <a:xfrm>
                  <a:off x="-1346998" y="1821574"/>
                  <a:ext cx="3061942" cy="1285780"/>
                </a:xfrm>
                <a:prstGeom prst="rect">
                  <a:avLst/>
                </a:prstGeom>
                <a:solidFill>
                  <a:schemeClr val="bg1"/>
                </a:solidFill>
              </p:spPr>
              <p:txBody>
                <a:bodyPr wrap="square">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1L Aromatase Inhibitor +</a:t>
                  </a:r>
                </a:p>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CDK4/6 Inhibitor</a:t>
                  </a:r>
                </a:p>
              </p:txBody>
            </p:sp>
            <p:sp>
              <p:nvSpPr>
                <p:cNvPr id="65" name="Triangle 64">
                  <a:extLst>
                    <a:ext uri="{FF2B5EF4-FFF2-40B4-BE49-F238E27FC236}">
                      <a16:creationId xmlns:a16="http://schemas.microsoft.com/office/drawing/2014/main" id="{27991CCF-E3FD-AD8D-5F33-31D039C6416F}"/>
                    </a:ext>
                  </a:extLst>
                </p:cNvPr>
                <p:cNvSpPr/>
                <p:nvPr/>
              </p:nvSpPr>
              <p:spPr>
                <a:xfrm>
                  <a:off x="2098751" y="2965078"/>
                  <a:ext cx="349309" cy="299596"/>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sp>
          <p:nvSpPr>
            <p:cNvPr id="31" name="TextBox 30">
              <a:extLst>
                <a:ext uri="{FF2B5EF4-FFF2-40B4-BE49-F238E27FC236}">
                  <a16:creationId xmlns:a16="http://schemas.microsoft.com/office/drawing/2014/main" id="{741C525E-46F4-5CAB-D03D-CA317A3D49E1}"/>
                </a:ext>
              </a:extLst>
            </p:cNvPr>
            <p:cNvSpPr txBox="1"/>
            <p:nvPr/>
          </p:nvSpPr>
          <p:spPr>
            <a:xfrm>
              <a:off x="3741501" y="2113778"/>
              <a:ext cx="3583652" cy="707886"/>
            </a:xfrm>
            <a:prstGeom prst="rect">
              <a:avLst/>
            </a:prstGeom>
            <a:solidFill>
              <a:schemeClr val="accent5">
                <a:lumMod val="40000"/>
                <a:lumOff val="60000"/>
              </a:schemeClr>
            </a:solidFill>
            <a:ln>
              <a:solidFill>
                <a:srgbClr val="0070C0"/>
              </a:solidFill>
            </a:ln>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Switch to Camizestrant + CDK4/6i</a:t>
              </a:r>
              <a:endParaRPr kumimoji="0" lang="en-US" sz="2400" b="0"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grpSp>
      <p:sp>
        <p:nvSpPr>
          <p:cNvPr id="7" name="TextBox 6">
            <a:extLst>
              <a:ext uri="{FF2B5EF4-FFF2-40B4-BE49-F238E27FC236}">
                <a16:creationId xmlns:a16="http://schemas.microsoft.com/office/drawing/2014/main" id="{5D4020C0-ED57-F91E-287B-1DA789AE32E7}"/>
              </a:ext>
            </a:extLst>
          </p:cNvPr>
          <p:cNvSpPr txBox="1"/>
          <p:nvPr/>
        </p:nvSpPr>
        <p:spPr>
          <a:xfrm>
            <a:off x="320175" y="5035843"/>
            <a:ext cx="11551651" cy="954107"/>
          </a:xfrm>
          <a:prstGeom prst="rect">
            <a:avLst/>
          </a:prstGeom>
          <a:solidFill>
            <a:schemeClr val="accent5">
              <a:lumMod val="50000"/>
            </a:schemeClr>
          </a:solidFill>
        </p:spPr>
        <p:txBody>
          <a:bodyPr wrap="square">
            <a:spAutoFit/>
          </a:bodyPr>
          <a:lstStyle/>
          <a:p>
            <a:pPr marL="285744" marR="0" lvl="0" indent="-285744" algn="ctr"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No direct comparison of response time or overall strategy </a:t>
            </a:r>
            <a:b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br>
            <a:r>
              <a:rPr kumimoji="0" lang="en-US" sz="2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with switch at molecular vs. anatomic progression</a:t>
            </a:r>
          </a:p>
        </p:txBody>
      </p:sp>
      <p:sp>
        <p:nvSpPr>
          <p:cNvPr id="9" name="TextBox 8">
            <a:extLst>
              <a:ext uri="{FF2B5EF4-FFF2-40B4-BE49-F238E27FC236}">
                <a16:creationId xmlns:a16="http://schemas.microsoft.com/office/drawing/2014/main" id="{C0C8809D-CA0E-BEE3-B0BA-BF14C564EF2A}"/>
              </a:ext>
            </a:extLst>
          </p:cNvPr>
          <p:cNvSpPr txBox="1"/>
          <p:nvPr/>
        </p:nvSpPr>
        <p:spPr>
          <a:xfrm>
            <a:off x="8960259" y="2882196"/>
            <a:ext cx="628095" cy="132343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panose="020B0604020202020204"/>
                <a:ea typeface="+mn-ea"/>
                <a:cs typeface="+mn-cs"/>
              </a:rPr>
              <a:t>X</a:t>
            </a:r>
          </a:p>
        </p:txBody>
      </p:sp>
      <p:sp>
        <p:nvSpPr>
          <p:cNvPr id="6" name="TextBox 5">
            <a:extLst>
              <a:ext uri="{FF2B5EF4-FFF2-40B4-BE49-F238E27FC236}">
                <a16:creationId xmlns:a16="http://schemas.microsoft.com/office/drawing/2014/main" id="{B8DF54FA-F2B7-407E-EA3B-ED91D6D46AFF}"/>
              </a:ext>
            </a:extLst>
          </p:cNvPr>
          <p:cNvSpPr txBox="1"/>
          <p:nvPr/>
        </p:nvSpPr>
        <p:spPr>
          <a:xfrm>
            <a:off x="6216659" y="4251057"/>
            <a:ext cx="3448096" cy="523220"/>
          </a:xfrm>
          <a:prstGeom prst="rect">
            <a:avLst/>
          </a:prstGeom>
          <a:solidFill>
            <a:schemeClr val="accent5">
              <a:lumMod val="50000"/>
            </a:schemeClr>
          </a:solidFill>
          <a:ln>
            <a:solidFill>
              <a:srgbClr val="0070C0"/>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PFS: 9.2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mos</a:t>
            </a: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 ?</a:t>
            </a:r>
          </a:p>
        </p:txBody>
      </p:sp>
      <p:sp>
        <p:nvSpPr>
          <p:cNvPr id="10" name="TextBox 9">
            <a:extLst>
              <a:ext uri="{FF2B5EF4-FFF2-40B4-BE49-F238E27FC236}">
                <a16:creationId xmlns:a16="http://schemas.microsoft.com/office/drawing/2014/main" id="{82CBD0ED-B4D9-C83E-8CC3-2E1256C5D060}"/>
              </a:ext>
            </a:extLst>
          </p:cNvPr>
          <p:cNvSpPr txBox="1"/>
          <p:nvPr/>
        </p:nvSpPr>
        <p:spPr>
          <a:xfrm>
            <a:off x="6136467" y="2278754"/>
            <a:ext cx="2166552" cy="523220"/>
          </a:xfrm>
          <a:prstGeom prst="rect">
            <a:avLst/>
          </a:prstGeom>
          <a:solidFill>
            <a:schemeClr val="accent5">
              <a:lumMod val="5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PFS: 16 </a:t>
            </a:r>
            <a:r>
              <a:rPr kumimoji="0" lang="en-US" sz="28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mos</a:t>
            </a:r>
            <a:endParaRPr kumimoji="0" lang="en-US" sz="2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6D39C410-C28F-E272-A769-3E6984834351}"/>
              </a:ext>
            </a:extLst>
          </p:cNvPr>
          <p:cNvSpPr/>
          <p:nvPr/>
        </p:nvSpPr>
        <p:spPr>
          <a:xfrm>
            <a:off x="5151910" y="2801974"/>
            <a:ext cx="6207753" cy="2097831"/>
          </a:xfrm>
          <a:prstGeom prst="rect">
            <a:avLst/>
          </a:prstGeom>
          <a:noFill/>
          <a:ln w="349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B7495949-254E-99FB-F3A1-E45529805F20}"/>
              </a:ext>
            </a:extLst>
          </p:cNvPr>
          <p:cNvSpPr txBox="1"/>
          <p:nvPr/>
        </p:nvSpPr>
        <p:spPr>
          <a:xfrm>
            <a:off x="7727709" y="3332481"/>
            <a:ext cx="505267" cy="369332"/>
          </a:xfrm>
          <a:prstGeom prst="rect">
            <a:avLst/>
          </a:prstGeom>
          <a:solidFill>
            <a:schemeClr val="accent4">
              <a:lumMod val="40000"/>
              <a:lumOff val="60000"/>
            </a:schemeClr>
          </a:solidFill>
          <a:ln>
            <a:solidFill>
              <a:srgbClr val="002557"/>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PD</a:t>
            </a:r>
          </a:p>
        </p:txBody>
      </p:sp>
      <p:sp>
        <p:nvSpPr>
          <p:cNvPr id="14" name="TextBox 13">
            <a:extLst>
              <a:ext uri="{FF2B5EF4-FFF2-40B4-BE49-F238E27FC236}">
                <a16:creationId xmlns:a16="http://schemas.microsoft.com/office/drawing/2014/main" id="{B6174C42-C1EE-FDA6-20AC-AF77FEEA60B6}"/>
              </a:ext>
            </a:extLst>
          </p:cNvPr>
          <p:cNvSpPr txBox="1"/>
          <p:nvPr/>
        </p:nvSpPr>
        <p:spPr>
          <a:xfrm>
            <a:off x="5363015" y="3150157"/>
            <a:ext cx="2354447" cy="830997"/>
          </a:xfrm>
          <a:prstGeom prst="rect">
            <a:avLst/>
          </a:prstGeom>
          <a:solidFill>
            <a:schemeClr val="bg1"/>
          </a:solidFill>
          <a:ln>
            <a:solidFill>
              <a:srgbClr val="0070C0"/>
            </a:solidFill>
          </a:ln>
        </p:spPr>
        <p:txBody>
          <a:bodyPr wrap="square"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Continue AI + CDK4/6i</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81B7DB35-3186-B833-1A10-8D216FBF4617}"/>
              </a:ext>
            </a:extLst>
          </p:cNvPr>
          <p:cNvSpPr/>
          <p:nvPr/>
        </p:nvSpPr>
        <p:spPr>
          <a:xfrm>
            <a:off x="2618769" y="6601336"/>
            <a:ext cx="4101008" cy="191656"/>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2297984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8CA4B-7D44-A4C1-8CD6-7880A03E6014}"/>
              </a:ext>
            </a:extLst>
          </p:cNvPr>
          <p:cNvPicPr>
            <a:picLocks noChangeAspect="1"/>
          </p:cNvPicPr>
          <p:nvPr/>
        </p:nvPicPr>
        <p:blipFill>
          <a:blip r:embed="rId2"/>
          <a:stretch>
            <a:fillRect/>
          </a:stretch>
        </p:blipFill>
        <p:spPr>
          <a:xfrm>
            <a:off x="754350" y="396819"/>
            <a:ext cx="10775135" cy="6061013"/>
          </a:xfrm>
          <a:prstGeom prst="rect">
            <a:avLst/>
          </a:prstGeom>
        </p:spPr>
      </p:pic>
      <p:sp>
        <p:nvSpPr>
          <p:cNvPr id="2" name="Rectangle 1">
            <a:extLst>
              <a:ext uri="{FF2B5EF4-FFF2-40B4-BE49-F238E27FC236}">
                <a16:creationId xmlns:a16="http://schemas.microsoft.com/office/drawing/2014/main" id="{FA5AF0AE-8565-3353-9ABD-52ECB4DC5DCA}"/>
              </a:ext>
            </a:extLst>
          </p:cNvPr>
          <p:cNvSpPr/>
          <p:nvPr/>
        </p:nvSpPr>
        <p:spPr>
          <a:xfrm>
            <a:off x="3065336" y="6223646"/>
            <a:ext cx="4101008" cy="191656"/>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3" name="TextBox 2">
            <a:extLst>
              <a:ext uri="{FF2B5EF4-FFF2-40B4-BE49-F238E27FC236}">
                <a16:creationId xmlns:a16="http://schemas.microsoft.com/office/drawing/2014/main" id="{C52221D5-38FF-BFED-4751-A4380C4D1641}"/>
              </a:ext>
            </a:extLst>
          </p:cNvPr>
          <p:cNvSpPr txBox="1"/>
          <p:nvPr/>
        </p:nvSpPr>
        <p:spPr>
          <a:xfrm>
            <a:off x="3054526" y="6025771"/>
            <a:ext cx="3041474" cy="276999"/>
          </a:xfrm>
          <a:prstGeom prst="rect">
            <a:avLst/>
          </a:prstGeom>
          <a:solidFill>
            <a:schemeClr val="tx1"/>
          </a:solid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a:cs typeface="+mn-cs"/>
              </a:rPr>
              <a:t>Turner N et al. ASCO 2025;Abstract LBA4</a:t>
            </a:r>
          </a:p>
        </p:txBody>
      </p:sp>
    </p:spTree>
    <p:extLst>
      <p:ext uri="{BB962C8B-B14F-4D97-AF65-F5344CB8AC3E}">
        <p14:creationId xmlns:p14="http://schemas.microsoft.com/office/powerpoint/2010/main" val="1081290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F2770-8A0C-2EB5-C201-74E08574C7EB}"/>
              </a:ext>
            </a:extLst>
          </p:cNvPr>
          <p:cNvSpPr>
            <a:spLocks noGrp="1"/>
          </p:cNvSpPr>
          <p:nvPr>
            <p:ph type="title"/>
          </p:nvPr>
        </p:nvSpPr>
        <p:spPr>
          <a:xfrm>
            <a:off x="914400" y="79376"/>
            <a:ext cx="10363200" cy="840448"/>
          </a:xfrm>
        </p:spPr>
        <p:txBody>
          <a:bodyPr/>
          <a:lstStyle/>
          <a:p>
            <a:r>
              <a:rPr lang="en-US" dirty="0"/>
              <a:t>EMBER-3 Safety Update</a:t>
            </a:r>
          </a:p>
        </p:txBody>
      </p:sp>
      <p:pic>
        <p:nvPicPr>
          <p:cNvPr id="4" name="Picture 3">
            <a:extLst>
              <a:ext uri="{FF2B5EF4-FFF2-40B4-BE49-F238E27FC236}">
                <a16:creationId xmlns:a16="http://schemas.microsoft.com/office/drawing/2014/main" id="{AFCE8454-9428-6798-3001-AE233660844E}"/>
              </a:ext>
            </a:extLst>
          </p:cNvPr>
          <p:cNvPicPr>
            <a:picLocks noChangeAspect="1"/>
          </p:cNvPicPr>
          <p:nvPr/>
        </p:nvPicPr>
        <p:blipFill>
          <a:blip r:embed="rId2"/>
          <a:srcRect r="3255" b="11506"/>
          <a:stretch>
            <a:fillRect/>
          </a:stretch>
        </p:blipFill>
        <p:spPr>
          <a:xfrm>
            <a:off x="0" y="835741"/>
            <a:ext cx="6666807" cy="3430265"/>
          </a:xfrm>
          <a:prstGeom prst="rect">
            <a:avLst/>
          </a:prstGeom>
        </p:spPr>
      </p:pic>
      <p:pic>
        <p:nvPicPr>
          <p:cNvPr id="6" name="Picture 5">
            <a:extLst>
              <a:ext uri="{FF2B5EF4-FFF2-40B4-BE49-F238E27FC236}">
                <a16:creationId xmlns:a16="http://schemas.microsoft.com/office/drawing/2014/main" id="{2F593446-AE62-6EF3-D4A0-1159BB1572C3}"/>
              </a:ext>
            </a:extLst>
          </p:cNvPr>
          <p:cNvPicPr>
            <a:picLocks noChangeAspect="1"/>
          </p:cNvPicPr>
          <p:nvPr/>
        </p:nvPicPr>
        <p:blipFill>
          <a:blip r:embed="rId3"/>
          <a:srcRect l="3445" t="11396" r="3744" b="9703"/>
          <a:stretch>
            <a:fillRect/>
          </a:stretch>
        </p:blipFill>
        <p:spPr>
          <a:xfrm>
            <a:off x="4923099" y="3429000"/>
            <a:ext cx="7268901" cy="3475981"/>
          </a:xfrm>
          <a:prstGeom prst="rect">
            <a:avLst/>
          </a:prstGeom>
        </p:spPr>
      </p:pic>
      <p:sp>
        <p:nvSpPr>
          <p:cNvPr id="8" name="TextBox 7">
            <a:extLst>
              <a:ext uri="{FF2B5EF4-FFF2-40B4-BE49-F238E27FC236}">
                <a16:creationId xmlns:a16="http://schemas.microsoft.com/office/drawing/2014/main" id="{3751B6C8-1343-6A95-0EB4-44875F9D2213}"/>
              </a:ext>
            </a:extLst>
          </p:cNvPr>
          <p:cNvSpPr txBox="1"/>
          <p:nvPr/>
        </p:nvSpPr>
        <p:spPr>
          <a:xfrm>
            <a:off x="32194" y="6507582"/>
            <a:ext cx="4289829"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a:ea typeface="ＭＳ Ｐゴシック"/>
                <a:cs typeface="+mn-cs"/>
              </a:rPr>
              <a:t>Curigliano</a:t>
            </a: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 G et al. ASCO 2025;Abstract 1001</a:t>
            </a:r>
          </a:p>
        </p:txBody>
      </p:sp>
    </p:spTree>
    <p:extLst>
      <p:ext uri="{BB962C8B-B14F-4D97-AF65-F5344CB8AC3E}">
        <p14:creationId xmlns:p14="http://schemas.microsoft.com/office/powerpoint/2010/main" val="168112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604F1-D8BE-CE4D-6968-DB958F31646D}"/>
              </a:ext>
            </a:extLst>
          </p:cNvPr>
          <p:cNvSpPr>
            <a:spLocks noGrp="1"/>
          </p:cNvSpPr>
          <p:nvPr>
            <p:ph type="title"/>
          </p:nvPr>
        </p:nvSpPr>
        <p:spPr/>
        <p:txBody>
          <a:bodyPr/>
          <a:lstStyle/>
          <a:p>
            <a:r>
              <a:rPr lang="en-US" dirty="0"/>
              <a:t>EMBER-3 SAFETY</a:t>
            </a:r>
          </a:p>
        </p:txBody>
      </p:sp>
      <p:pic>
        <p:nvPicPr>
          <p:cNvPr id="5" name="Picture 4">
            <a:extLst>
              <a:ext uri="{FF2B5EF4-FFF2-40B4-BE49-F238E27FC236}">
                <a16:creationId xmlns:a16="http://schemas.microsoft.com/office/drawing/2014/main" id="{0F041C90-5FD4-D4AE-75D9-3FF747007D5A}"/>
              </a:ext>
            </a:extLst>
          </p:cNvPr>
          <p:cNvPicPr>
            <a:picLocks noChangeAspect="1"/>
          </p:cNvPicPr>
          <p:nvPr/>
        </p:nvPicPr>
        <p:blipFill>
          <a:blip r:embed="rId2"/>
          <a:srcRect l="8673" t="26302" r="13952" b="32136"/>
          <a:stretch>
            <a:fillRect/>
          </a:stretch>
        </p:blipFill>
        <p:spPr>
          <a:xfrm>
            <a:off x="0" y="932468"/>
            <a:ext cx="8018584" cy="2422771"/>
          </a:xfrm>
          <a:prstGeom prst="rect">
            <a:avLst/>
          </a:prstGeom>
        </p:spPr>
      </p:pic>
      <p:pic>
        <p:nvPicPr>
          <p:cNvPr id="6" name="Picture 5">
            <a:extLst>
              <a:ext uri="{FF2B5EF4-FFF2-40B4-BE49-F238E27FC236}">
                <a16:creationId xmlns:a16="http://schemas.microsoft.com/office/drawing/2014/main" id="{6672B7D5-C6DA-15DA-7595-B28FFF3669AE}"/>
              </a:ext>
            </a:extLst>
          </p:cNvPr>
          <p:cNvPicPr>
            <a:picLocks noChangeAspect="1"/>
          </p:cNvPicPr>
          <p:nvPr/>
        </p:nvPicPr>
        <p:blipFill>
          <a:blip r:embed="rId3"/>
          <a:srcRect l="9729" t="27107" r="14102" b="33819"/>
          <a:stretch>
            <a:fillRect/>
          </a:stretch>
        </p:blipFill>
        <p:spPr>
          <a:xfrm>
            <a:off x="3046208" y="1353765"/>
            <a:ext cx="7893539" cy="2277700"/>
          </a:xfrm>
          <a:prstGeom prst="rect">
            <a:avLst/>
          </a:prstGeom>
        </p:spPr>
      </p:pic>
      <p:pic>
        <p:nvPicPr>
          <p:cNvPr id="7" name="Picture 6">
            <a:extLst>
              <a:ext uri="{FF2B5EF4-FFF2-40B4-BE49-F238E27FC236}">
                <a16:creationId xmlns:a16="http://schemas.microsoft.com/office/drawing/2014/main" id="{89CB7451-4A27-EABA-BE1E-6BD31BFBF37F}"/>
              </a:ext>
            </a:extLst>
          </p:cNvPr>
          <p:cNvPicPr>
            <a:picLocks noChangeAspect="1"/>
          </p:cNvPicPr>
          <p:nvPr/>
        </p:nvPicPr>
        <p:blipFill>
          <a:blip r:embed="rId4"/>
          <a:srcRect l="1433" t="27107" r="45475" b="36069"/>
          <a:stretch>
            <a:fillRect/>
          </a:stretch>
        </p:blipFill>
        <p:spPr>
          <a:xfrm>
            <a:off x="5023062" y="3816381"/>
            <a:ext cx="7136745" cy="2784308"/>
          </a:xfrm>
          <a:prstGeom prst="rect">
            <a:avLst/>
          </a:prstGeom>
        </p:spPr>
      </p:pic>
      <p:pic>
        <p:nvPicPr>
          <p:cNvPr id="8" name="Picture 7">
            <a:extLst>
              <a:ext uri="{FF2B5EF4-FFF2-40B4-BE49-F238E27FC236}">
                <a16:creationId xmlns:a16="http://schemas.microsoft.com/office/drawing/2014/main" id="{0AAB0432-1B2E-CBCC-52F8-CC8E579D80AF}"/>
              </a:ext>
            </a:extLst>
          </p:cNvPr>
          <p:cNvPicPr>
            <a:picLocks noChangeAspect="1"/>
          </p:cNvPicPr>
          <p:nvPr/>
        </p:nvPicPr>
        <p:blipFill>
          <a:blip r:embed="rId5"/>
          <a:srcRect l="5505" t="22493" r="48492" b="31729"/>
          <a:stretch>
            <a:fillRect/>
          </a:stretch>
        </p:blipFill>
        <p:spPr>
          <a:xfrm>
            <a:off x="32194" y="3850511"/>
            <a:ext cx="4767385" cy="2668580"/>
          </a:xfrm>
          <a:prstGeom prst="rect">
            <a:avLst/>
          </a:prstGeom>
        </p:spPr>
      </p:pic>
      <p:sp>
        <p:nvSpPr>
          <p:cNvPr id="9" name="TextBox 8">
            <a:extLst>
              <a:ext uri="{FF2B5EF4-FFF2-40B4-BE49-F238E27FC236}">
                <a16:creationId xmlns:a16="http://schemas.microsoft.com/office/drawing/2014/main" id="{A3B6300E-1FD9-94C7-4E32-422D4A680967}"/>
              </a:ext>
            </a:extLst>
          </p:cNvPr>
          <p:cNvSpPr txBox="1"/>
          <p:nvPr/>
        </p:nvSpPr>
        <p:spPr>
          <a:xfrm>
            <a:off x="32194" y="6507582"/>
            <a:ext cx="4757906"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O’Shaughnessy J et al. ASCO 2025;Abstract 1060</a:t>
            </a:r>
          </a:p>
        </p:txBody>
      </p:sp>
    </p:spTree>
    <p:extLst>
      <p:ext uri="{BB962C8B-B14F-4D97-AF65-F5344CB8AC3E}">
        <p14:creationId xmlns:p14="http://schemas.microsoft.com/office/powerpoint/2010/main" val="147105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AC5AC-3929-B3E3-85C6-F9C1A04BD007}"/>
              </a:ext>
            </a:extLst>
          </p:cNvPr>
          <p:cNvSpPr>
            <a:spLocks noGrp="1"/>
          </p:cNvSpPr>
          <p:nvPr>
            <p:ph type="title"/>
          </p:nvPr>
        </p:nvSpPr>
        <p:spPr/>
        <p:txBody>
          <a:bodyPr/>
          <a:lstStyle/>
          <a:p>
            <a:r>
              <a:rPr lang="en-US" dirty="0"/>
              <a:t>EMBER-3 Patient Reported Outcomes</a:t>
            </a:r>
          </a:p>
        </p:txBody>
      </p:sp>
      <p:pic>
        <p:nvPicPr>
          <p:cNvPr id="6" name="Picture 5">
            <a:extLst>
              <a:ext uri="{FF2B5EF4-FFF2-40B4-BE49-F238E27FC236}">
                <a16:creationId xmlns:a16="http://schemas.microsoft.com/office/drawing/2014/main" id="{62F502A2-D3D7-7149-B795-7FC915CC828A}"/>
              </a:ext>
            </a:extLst>
          </p:cNvPr>
          <p:cNvPicPr>
            <a:picLocks noChangeAspect="1"/>
          </p:cNvPicPr>
          <p:nvPr/>
        </p:nvPicPr>
        <p:blipFill>
          <a:blip r:embed="rId2"/>
          <a:srcRect l="2941" t="2724" r="3965" b="23345"/>
          <a:stretch>
            <a:fillRect/>
          </a:stretch>
        </p:blipFill>
        <p:spPr>
          <a:xfrm>
            <a:off x="0" y="854360"/>
            <a:ext cx="8110331" cy="3623001"/>
          </a:xfrm>
          <a:prstGeom prst="rect">
            <a:avLst/>
          </a:prstGeom>
        </p:spPr>
      </p:pic>
      <p:pic>
        <p:nvPicPr>
          <p:cNvPr id="4" name="Picture 3">
            <a:extLst>
              <a:ext uri="{FF2B5EF4-FFF2-40B4-BE49-F238E27FC236}">
                <a16:creationId xmlns:a16="http://schemas.microsoft.com/office/drawing/2014/main" id="{59017787-18E5-0967-9B2A-1A6EA97D487A}"/>
              </a:ext>
            </a:extLst>
          </p:cNvPr>
          <p:cNvPicPr>
            <a:picLocks noChangeAspect="1"/>
          </p:cNvPicPr>
          <p:nvPr/>
        </p:nvPicPr>
        <p:blipFill>
          <a:blip r:embed="rId3"/>
          <a:srcRect b="8688"/>
          <a:stretch>
            <a:fillRect/>
          </a:stretch>
        </p:blipFill>
        <p:spPr>
          <a:xfrm>
            <a:off x="5338187" y="3429000"/>
            <a:ext cx="6767224" cy="3349625"/>
          </a:xfrm>
          <a:prstGeom prst="rect">
            <a:avLst/>
          </a:prstGeom>
        </p:spPr>
      </p:pic>
      <p:sp>
        <p:nvSpPr>
          <p:cNvPr id="7" name="TextBox 6">
            <a:extLst>
              <a:ext uri="{FF2B5EF4-FFF2-40B4-BE49-F238E27FC236}">
                <a16:creationId xmlns:a16="http://schemas.microsoft.com/office/drawing/2014/main" id="{512F9F93-D214-82DB-0465-2C40FC711281}"/>
              </a:ext>
            </a:extLst>
          </p:cNvPr>
          <p:cNvSpPr txBox="1"/>
          <p:nvPr/>
        </p:nvSpPr>
        <p:spPr>
          <a:xfrm>
            <a:off x="32194" y="6507582"/>
            <a:ext cx="4289829"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Arial"/>
                <a:ea typeface="ＭＳ Ｐゴシック"/>
                <a:cs typeface="+mn-cs"/>
              </a:rPr>
              <a:t>Curigliano</a:t>
            </a: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 G et al. ASCO 2025;Abstract 1001</a:t>
            </a:r>
          </a:p>
        </p:txBody>
      </p:sp>
    </p:spTree>
    <p:extLst>
      <p:ext uri="{BB962C8B-B14F-4D97-AF65-F5344CB8AC3E}">
        <p14:creationId xmlns:p14="http://schemas.microsoft.com/office/powerpoint/2010/main" val="383958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Hurvitz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016719" y="1052736"/>
          <a:ext cx="10261140" cy="5347770"/>
        </p:xfrm>
        <a:graphic>
          <a:graphicData uri="http://schemas.openxmlformats.org/drawingml/2006/table">
            <a:tbl>
              <a:tblPr firstRow="1" bandRow="1">
                <a:tableStyleId>{F2DE63D5-997A-4646-A377-4702673A728D}</a:tableStyleId>
              </a:tblPr>
              <a:tblGrid>
                <a:gridCol w="2908095">
                  <a:extLst>
                    <a:ext uri="{9D8B030D-6E8A-4147-A177-3AD203B41FA5}">
                      <a16:colId xmlns:a16="http://schemas.microsoft.com/office/drawing/2014/main" val="20000"/>
                    </a:ext>
                  </a:extLst>
                </a:gridCol>
                <a:gridCol w="7353045">
                  <a:extLst>
                    <a:ext uri="{9D8B030D-6E8A-4147-A177-3AD203B41FA5}">
                      <a16:colId xmlns:a16="http://schemas.microsoft.com/office/drawing/2014/main" val="2117869244"/>
                    </a:ext>
                  </a:extLst>
                </a:gridCol>
              </a:tblGrid>
              <a:tr h="1035846">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a:t>
                      </a:r>
                      <a:r>
                        <a:rPr lang="en-US" sz="1800" b="0" dirty="0" err="1">
                          <a:solidFill>
                            <a:schemeClr val="tx1"/>
                          </a:solidFill>
                        </a:rPr>
                        <a:t>BriaCell</a:t>
                      </a:r>
                      <a:r>
                        <a:rPr lang="en-US" sz="1800" b="0" dirty="0">
                          <a:solidFill>
                            <a:schemeClr val="tx1"/>
                          </a:solidFill>
                        </a:rPr>
                        <a:t>, </a:t>
                      </a:r>
                      <a:r>
                        <a:rPr lang="en-US" sz="1800" b="0" dirty="0" err="1">
                          <a:solidFill>
                            <a:schemeClr val="tx1"/>
                          </a:solidFill>
                        </a:rPr>
                        <a:t>BridgeBio</a:t>
                      </a:r>
                      <a:r>
                        <a:rPr lang="en-US" sz="1800" b="0" dirty="0">
                          <a:solidFill>
                            <a:schemeClr val="tx1"/>
                          </a:solidFill>
                        </a:rPr>
                        <a:t> Oncology Therapeutics, Bristol Myers Squibb, Daiichi Sankyo Inc, Genentech, a member of the Roche Group, Gilead Sciences Inc, Jazz Pharmaceuticals Inc, Luminate, Mersana Therapeutics Inc, Novartis, Prelude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117">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ALX Oncology, Bayer HealthCare Pharmaceuticals, </a:t>
                      </a:r>
                      <a:r>
                        <a:rPr lang="en-US" sz="1800" b="0" dirty="0" err="1">
                          <a:solidFill>
                            <a:schemeClr val="tx1"/>
                          </a:solidFill>
                        </a:rPr>
                        <a:t>BeOne</a:t>
                      </a:r>
                      <a:r>
                        <a:rPr lang="en-US" sz="1800" b="0" dirty="0">
                          <a:solidFill>
                            <a:schemeClr val="tx1"/>
                          </a:solidFill>
                        </a:rPr>
                        <a:t>, Blueprint Medicines, </a:t>
                      </a:r>
                      <a:r>
                        <a:rPr lang="en-US" sz="1800" b="0" dirty="0" err="1">
                          <a:solidFill>
                            <a:schemeClr val="tx1"/>
                          </a:solidFill>
                        </a:rPr>
                        <a:t>EMBioSys</a:t>
                      </a:r>
                      <a:r>
                        <a:rPr lang="en-US" sz="1800" b="0" dirty="0">
                          <a:solidFill>
                            <a:schemeClr val="tx1"/>
                          </a:solidFill>
                        </a:rPr>
                        <a:t>, Jazz Pharmaceuticals Inc, 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17670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AstraZeneca Pharmaceuticals LP, Bayer HealthCare Pharmaceuticals, </a:t>
                      </a:r>
                      <a:r>
                        <a:rPr lang="en-US" sz="1800" b="0" dirty="0" err="1">
                          <a:solidFill>
                            <a:schemeClr val="tx1"/>
                          </a:solidFill>
                        </a:rPr>
                        <a:t>Celcuity</a:t>
                      </a:r>
                      <a:r>
                        <a:rPr lang="en-US" sz="1800" b="0" dirty="0">
                          <a:solidFill>
                            <a:schemeClr val="tx1"/>
                          </a:solidFill>
                        </a:rPr>
                        <a:t>, Daiichi Sankyo Inc, </a:t>
                      </a:r>
                      <a:r>
                        <a:rPr lang="en-US" sz="1800" b="0" dirty="0" err="1">
                          <a:solidFill>
                            <a:schemeClr val="tx1"/>
                          </a:solidFill>
                        </a:rPr>
                        <a:t>Dantari</a:t>
                      </a:r>
                      <a:r>
                        <a:rPr lang="en-US" sz="1800" b="0" dirty="0">
                          <a:solidFill>
                            <a:schemeClr val="tx1"/>
                          </a:solidFill>
                        </a:rPr>
                        <a:t>, F Hoffmann-La Roche Ltd, G1 Therapeutics Inc, Genentech, a member of the Roche Group, Gilead Sciences Inc, GSK, Greenwich </a:t>
                      </a:r>
                      <a:r>
                        <a:rPr lang="en-US" sz="1800" b="0" dirty="0" err="1">
                          <a:solidFill>
                            <a:schemeClr val="tx1"/>
                          </a:solidFill>
                        </a:rPr>
                        <a:t>LifeSciences</a:t>
                      </a:r>
                      <a:r>
                        <a:rPr lang="en-US" sz="1800" b="0" dirty="0">
                          <a:solidFill>
                            <a:schemeClr val="tx1"/>
                          </a:solidFill>
                        </a:rPr>
                        <a:t> Inc, Jazz Pharmaceuticals Inc, Lilly, </a:t>
                      </a:r>
                      <a:r>
                        <a:rPr lang="en-US" sz="1800" b="0" dirty="0" err="1">
                          <a:solidFill>
                            <a:schemeClr val="tx1"/>
                          </a:solidFill>
                        </a:rPr>
                        <a:t>MacroGenics</a:t>
                      </a:r>
                      <a:r>
                        <a:rPr lang="en-US" sz="1800" b="0" dirty="0">
                          <a:solidFill>
                            <a:schemeClr val="tx1"/>
                          </a:solidFill>
                        </a:rPr>
                        <a:t> Inc, Menarini Group, Novartis, Orum Therapeutics, Pfizer Inc, Radius Health Inc, Sanofi,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Zymeworks</a:t>
                      </a:r>
                      <a:r>
                        <a:rPr lang="en-US" sz="1800" b="0" dirty="0">
                          <a:solidFill>
                            <a:schemeClr val="tx1"/>
                          </a:solidFill>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6793063"/>
                  </a:ext>
                </a:extLst>
              </a:tr>
              <a:tr h="650775">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Atossa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926261"/>
                  </a:ext>
                </a:extLst>
              </a:tr>
              <a:tr h="650775">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InClin, Quantum Leap Healthcare Collaborative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7655431"/>
                  </a:ext>
                </a:extLst>
              </a:tr>
            </a:tbl>
          </a:graphicData>
        </a:graphic>
      </p:graphicFrame>
    </p:spTree>
    <p:custDataLst>
      <p:tags r:id="rId1"/>
    </p:custDataLst>
    <p:extLst>
      <p:ext uri="{BB962C8B-B14F-4D97-AF65-F5344CB8AC3E}">
        <p14:creationId xmlns:p14="http://schemas.microsoft.com/office/powerpoint/2010/main" val="1792613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0A46-5A60-56BF-7DDD-5AF0103C2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CD474-7F27-97B6-A08E-640EB55D74D4}"/>
              </a:ext>
            </a:extLst>
          </p:cNvPr>
          <p:cNvSpPr>
            <a:spLocks noGrp="1"/>
          </p:cNvSpPr>
          <p:nvPr>
            <p:ph type="title"/>
          </p:nvPr>
        </p:nvSpPr>
        <p:spPr>
          <a:xfrm>
            <a:off x="916515" y="524204"/>
            <a:ext cx="10358967" cy="610913"/>
          </a:xfrm>
        </p:spPr>
        <p:txBody>
          <a:bodyPr/>
          <a:lstStyle/>
          <a:p>
            <a:r>
              <a:rPr lang="en-US" sz="3600" dirty="0">
                <a:solidFill>
                  <a:srgbClr val="0432FF"/>
                </a:solidFill>
              </a:rPr>
              <a:t>Adjuvant CDK4/6 Inhibitor Indications</a:t>
            </a:r>
          </a:p>
        </p:txBody>
      </p:sp>
      <p:sp>
        <p:nvSpPr>
          <p:cNvPr id="4" name="TextBox 3">
            <a:extLst>
              <a:ext uri="{FF2B5EF4-FFF2-40B4-BE49-F238E27FC236}">
                <a16:creationId xmlns:a16="http://schemas.microsoft.com/office/drawing/2014/main" id="{B509E6E6-7EC9-B375-6742-BFE858BDB445}"/>
              </a:ext>
            </a:extLst>
          </p:cNvPr>
          <p:cNvSpPr txBox="1"/>
          <p:nvPr/>
        </p:nvSpPr>
        <p:spPr>
          <a:xfrm>
            <a:off x="839416" y="1844824"/>
            <a:ext cx="1029714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0432FF"/>
                </a:solidFill>
                <a:effectLst/>
                <a:uLnTx/>
                <a:uFillTx/>
                <a:latin typeface="Calibri"/>
                <a:ea typeface="+mn-ea"/>
                <a:cs typeface="+mn-cs"/>
              </a:rPr>
              <a:t>Abemaciclib</a:t>
            </a:r>
          </a:p>
          <a:p>
            <a:pPr marL="342900" lvl="0" indent="-342900" defTabSz="914400" fontAlgn="auto">
              <a:spcBef>
                <a:spcPts val="0"/>
              </a:spcBef>
              <a:spcAft>
                <a:spcPts val="0"/>
              </a:spcAft>
              <a:buFont typeface="Arial" panose="020B0604020202020204" pitchFamily="34" charset="0"/>
              <a:buChar char="•"/>
              <a:defRPr/>
            </a:pPr>
            <a:r>
              <a:rPr lang="en-US" sz="2400" b="0" dirty="0">
                <a:solidFill>
                  <a:srgbClr val="000000"/>
                </a:solidFill>
                <a:latin typeface="Calibri"/>
                <a:ea typeface="+mn-ea"/>
                <a:cs typeface="+mn-cs"/>
              </a:rPr>
              <a:t>I</a:t>
            </a:r>
            <a:r>
              <a:rPr kumimoji="0" lang="en-US" sz="2400" b="0" i="0" strike="noStrike" kern="1200" cap="none" spc="0" normalizeH="0" baseline="0" noProof="0" dirty="0">
                <a:ln>
                  <a:noFill/>
                </a:ln>
                <a:solidFill>
                  <a:srgbClr val="000000"/>
                </a:solidFill>
                <a:effectLst/>
                <a:uLnTx/>
                <a:uFillTx/>
                <a:latin typeface="Calibri"/>
                <a:ea typeface="+mn-ea"/>
                <a:cs typeface="+mn-cs"/>
              </a:rPr>
              <a:t>n combination with endocrine therapy (tamoxifen or an aromatase inhibitor) for the adjuvant treatment of HR-positive, HER2-negative, </a:t>
            </a:r>
            <a:r>
              <a:rPr lang="en-US" sz="2400" b="0" dirty="0">
                <a:solidFill>
                  <a:srgbClr val="000000"/>
                </a:solidFill>
                <a:latin typeface="Calibri"/>
                <a:ea typeface="+mn-ea"/>
                <a:cs typeface="+mn-cs"/>
              </a:rPr>
              <a:t>node-positive localized breast </a:t>
            </a:r>
            <a:r>
              <a:rPr kumimoji="0" lang="en-US" sz="2400" b="0" i="0" strike="noStrike" kern="1200" cap="none" spc="0" normalizeH="0" baseline="0" noProof="0" dirty="0">
                <a:ln>
                  <a:noFill/>
                </a:ln>
                <a:solidFill>
                  <a:srgbClr val="000000"/>
                </a:solidFill>
                <a:effectLst/>
                <a:uLnTx/>
                <a:uFillTx/>
                <a:latin typeface="Calibri"/>
                <a:ea typeface="+mn-ea"/>
                <a:cs typeface="+mn-cs"/>
              </a:rPr>
              <a:t>cancer with high risk of recurrence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solidFill>
                  <a:srgbClr val="0432FF"/>
                </a:solidFill>
                <a:effectLst/>
                <a:uLnTx/>
                <a:uFillTx/>
                <a:latin typeface="Calibri"/>
                <a:ea typeface="+mn-ea"/>
                <a:cs typeface="+mn-cs"/>
              </a:rPr>
              <a:t>Ribociclib</a:t>
            </a:r>
          </a:p>
          <a:p>
            <a:pPr marL="342900" lvl="0" indent="-342900" defTabSz="914400" fontAlgn="auto">
              <a:spcBef>
                <a:spcPts val="0"/>
              </a:spcBef>
              <a:spcAft>
                <a:spcPts val="0"/>
              </a:spcAft>
              <a:buFont typeface="Arial" panose="020B0604020202020204" pitchFamily="34" charset="0"/>
              <a:buChar char="•"/>
              <a:defRPr/>
            </a:pPr>
            <a:r>
              <a:rPr lang="en-US" sz="2400" b="0" dirty="0">
                <a:solidFill>
                  <a:srgbClr val="000000"/>
                </a:solidFill>
                <a:latin typeface="Calibri"/>
                <a:ea typeface="+mn-ea"/>
                <a:cs typeface="+mn-cs"/>
              </a:rPr>
              <a:t>I</a:t>
            </a:r>
            <a:r>
              <a:rPr kumimoji="0" lang="en-US" sz="2400" b="0" i="0" strike="noStrike" kern="1200" cap="none" spc="0" normalizeH="0" baseline="0" noProof="0" dirty="0">
                <a:ln>
                  <a:noFill/>
                </a:ln>
                <a:solidFill>
                  <a:srgbClr val="000000"/>
                </a:solidFill>
                <a:effectLst/>
                <a:uLnTx/>
                <a:uFillTx/>
                <a:latin typeface="Calibri"/>
                <a:ea typeface="+mn-ea"/>
                <a:cs typeface="+mn-cs"/>
              </a:rPr>
              <a:t>n combination with an aromatase inhibitor for the adjuvant treatment of HR-positive, HER2-negative Stage II and III </a:t>
            </a:r>
            <a:r>
              <a:rPr lang="en-US" sz="2400" b="0" dirty="0">
                <a:solidFill>
                  <a:srgbClr val="000000"/>
                </a:solidFill>
                <a:latin typeface="Calibri"/>
                <a:ea typeface="+mn-ea"/>
                <a:cs typeface="+mn-cs"/>
              </a:rPr>
              <a:t>localized </a:t>
            </a:r>
            <a:r>
              <a:rPr kumimoji="0" lang="en-US" sz="2400" b="0" i="0" strike="noStrike" kern="1200" cap="none" spc="0" normalizeH="0" baseline="0" noProof="0" dirty="0">
                <a:ln>
                  <a:noFill/>
                </a:ln>
                <a:solidFill>
                  <a:srgbClr val="000000"/>
                </a:solidFill>
                <a:effectLst/>
                <a:uLnTx/>
                <a:uFillTx/>
                <a:latin typeface="Calibri"/>
                <a:ea typeface="+mn-ea"/>
                <a:cs typeface="+mn-cs"/>
              </a:rPr>
              <a:t>breast cancer with high risk of recurrence</a:t>
            </a:r>
          </a:p>
        </p:txBody>
      </p:sp>
    </p:spTree>
    <p:extLst>
      <p:ext uri="{BB962C8B-B14F-4D97-AF65-F5344CB8AC3E}">
        <p14:creationId xmlns:p14="http://schemas.microsoft.com/office/powerpoint/2010/main" val="885227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3A60-F861-1F86-2953-2F65A07590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1CDA37-A8CD-8806-CD39-BBD2532DACDE}"/>
              </a:ext>
            </a:extLst>
          </p:cNvPr>
          <p:cNvSpPr txBox="1"/>
          <p:nvPr/>
        </p:nvSpPr>
        <p:spPr>
          <a:xfrm>
            <a:off x="849602" y="1196752"/>
            <a:ext cx="10358966" cy="5293757"/>
          </a:xfrm>
          <a:prstGeom prst="rect">
            <a:avLst/>
          </a:prstGeom>
          <a:noFill/>
        </p:spPr>
        <p:txBody>
          <a:bodyPr wrap="square">
            <a:spAutoFit/>
          </a:bodyPr>
          <a:lstStyle/>
          <a:p>
            <a:pPr lvl="0" defTabSz="914400" fontAlgn="auto">
              <a:spcBef>
                <a:spcPts val="0"/>
              </a:spcBef>
              <a:spcAft>
                <a:spcPts val="0"/>
              </a:spcAft>
              <a:defRPr/>
            </a:pP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For which patients are you recommending an adjuvant </a:t>
            </a:r>
            <a:r>
              <a:rPr lang="en-US" sz="2600" kern="100" dirty="0">
                <a:solidFill>
                  <a:schemeClr val="tx1"/>
                </a:solidFill>
                <a:latin typeface="Calibri" panose="020F0502020204030204" pitchFamily="34" charset="0"/>
                <a:ea typeface="Aptos" panose="020B0004020202020204" pitchFamily="34" charset="0"/>
                <a:cs typeface="Calibri" panose="020F0502020204030204" pitchFamily="34" charset="0"/>
              </a:rPr>
              <a:t>CDK inhibitor (</a:t>
            </a:r>
            <a:r>
              <a:rPr lang="en-US" sz="2600" kern="100" dirty="0" err="1">
                <a:solidFill>
                  <a:schemeClr val="tx1"/>
                </a:solidFill>
                <a:latin typeface="Calibri" panose="020F0502020204030204" pitchFamily="34" charset="0"/>
                <a:ea typeface="Aptos" panose="020B0004020202020204" pitchFamily="34" charset="0"/>
                <a:cs typeface="Calibri" panose="020F0502020204030204" pitchFamily="34" charset="0"/>
              </a:rPr>
              <a:t>CDKi</a:t>
            </a:r>
            <a:r>
              <a:rPr lang="en-US" sz="2600" kern="100" dirty="0">
                <a:solidFill>
                  <a:schemeClr val="tx1"/>
                </a:solidFill>
                <a:latin typeface="Calibri" panose="020F0502020204030204" pitchFamily="34" charset="0"/>
                <a:ea typeface="Aptos" panose="020B0004020202020204" pitchFamily="34" charset="0"/>
                <a:cs typeface="Calibri" panose="020F0502020204030204" pitchFamily="34" charset="0"/>
              </a:rPr>
              <a:t>)</a:t>
            </a: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and does this correlate with the current FDA indications? How do you choose which </a:t>
            </a:r>
            <a:r>
              <a:rPr kumimoji="0" lang="en-US" sz="26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CDKi</a:t>
            </a: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to use in the adjuvant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Do you think the current data from SERENA-6 justify the use of serial ctDNA monitoring for patients receiving </a:t>
            </a:r>
            <a:r>
              <a:rPr kumimoji="0" lang="en-US" sz="26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CDKi</a:t>
            </a: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with endocrine therapy and early switching for patients with confirmed ESR1 mutations but no clinical signs of progression? If not, what outcomes would you require?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which situations do you offer a </a:t>
            </a:r>
            <a:r>
              <a:rPr kumimoji="0" lang="en-US" sz="26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CDKi</a:t>
            </a: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to a patient who has already received a </a:t>
            </a:r>
            <a:r>
              <a:rPr kumimoji="0" lang="en-US" sz="26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CDKi</a:t>
            </a:r>
            <a:r>
              <a:rPr kumimoji="0" lang="en-US" sz="26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Does it matter if they received the agent in the adjuvant or metastatic setting? If you could use abemaciclib/imlunestrant, in which patients, if any, would you employ it?</a:t>
            </a:r>
          </a:p>
        </p:txBody>
      </p:sp>
      <p:sp>
        <p:nvSpPr>
          <p:cNvPr id="2" name="Title 1">
            <a:extLst>
              <a:ext uri="{FF2B5EF4-FFF2-40B4-BE49-F238E27FC236}">
                <a16:creationId xmlns:a16="http://schemas.microsoft.com/office/drawing/2014/main" id="{ED2233FF-EF5C-D87D-1DED-179EF2D75E2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Faculty Discussion Questions </a:t>
            </a:r>
          </a:p>
        </p:txBody>
      </p:sp>
    </p:spTree>
    <p:extLst>
      <p:ext uri="{BB962C8B-B14F-4D97-AF65-F5344CB8AC3E}">
        <p14:creationId xmlns:p14="http://schemas.microsoft.com/office/powerpoint/2010/main" val="2155716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5FB9-7F11-F104-0547-FE5503543A1E}"/>
              </a:ext>
            </a:extLst>
          </p:cNvPr>
          <p:cNvSpPr>
            <a:spLocks noGrp="1"/>
          </p:cNvSpPr>
          <p:nvPr>
            <p:ph type="title"/>
          </p:nvPr>
        </p:nvSpPr>
        <p:spPr>
          <a:xfrm>
            <a:off x="418721" y="79375"/>
            <a:ext cx="11563072" cy="935039"/>
          </a:xfrm>
        </p:spPr>
        <p:txBody>
          <a:bodyPr/>
          <a:lstStyle/>
          <a:p>
            <a:r>
              <a:rPr lang="en-US" dirty="0"/>
              <a:t>CAPItello-291: Fulvestrant + Capivasertib or Placebo</a:t>
            </a:r>
          </a:p>
        </p:txBody>
      </p:sp>
      <p:sp>
        <p:nvSpPr>
          <p:cNvPr id="5" name="Text Box 4">
            <a:extLst>
              <a:ext uri="{FF2B5EF4-FFF2-40B4-BE49-F238E27FC236}">
                <a16:creationId xmlns:a16="http://schemas.microsoft.com/office/drawing/2014/main" id="{0FA6B84B-4818-14CD-7CF4-0E41367F3C1F}"/>
              </a:ext>
            </a:extLst>
          </p:cNvPr>
          <p:cNvSpPr txBox="1">
            <a:spLocks noChangeArrowheads="1"/>
          </p:cNvSpPr>
          <p:nvPr/>
        </p:nvSpPr>
        <p:spPr bwMode="auto">
          <a:xfrm>
            <a:off x="166255" y="6300930"/>
            <a:ext cx="3656416" cy="477695"/>
          </a:xfrm>
          <a:prstGeom prst="rect">
            <a:avLst/>
          </a:prstGeom>
          <a:noFill/>
          <a:ln w="9525">
            <a:noFill/>
            <a:miter lim="800000"/>
            <a:headEnd/>
            <a:tailEnd/>
          </a:ln>
        </p:spPr>
        <p:txBody>
          <a:bodyPr wrap="square" lIns="0" tIns="0" rIns="0" bIns="0">
            <a:spAutoFit/>
          </a:bodyPr>
          <a:lstStyle/>
          <a:p>
            <a:pPr marL="0" marR="0" lvl="0" indent="0" algn="l" defTabSz="1219170" rtl="0" eaLnBrk="1" fontAlgn="auto" latinLnBrk="0" hangingPunct="1">
              <a:lnSpc>
                <a:spcPct val="97000"/>
              </a:lnSpc>
              <a:spcBef>
                <a:spcPts val="0"/>
              </a:spcBef>
              <a:spcAft>
                <a:spcPts val="0"/>
              </a:spcAft>
              <a:buClr>
                <a:srgbClr val="FFFFFF"/>
              </a:buClr>
              <a:buSzPct val="45000"/>
              <a:buFontTx/>
              <a:buNone/>
              <a:tabLst>
                <a:tab pos="965176" algn="l"/>
                <a:tab pos="1930352" algn="l"/>
                <a:tab pos="2895528" algn="l"/>
                <a:tab pos="3860703" algn="l"/>
                <a:tab pos="4825879" algn="l"/>
              </a:tabLst>
              <a:defRPr/>
            </a:pPr>
            <a:r>
              <a:rPr kumimoji="0" lang="en-GB" sz="1600" b="1" i="0" u="none" strike="noStrike" kern="1200" cap="none" spc="0" normalizeH="0" baseline="0" noProof="0" dirty="0">
                <a:ln>
                  <a:noFill/>
                </a:ln>
                <a:solidFill>
                  <a:srgbClr val="FFFFFF"/>
                </a:solidFill>
                <a:effectLst/>
                <a:uLnTx/>
                <a:uFillTx/>
                <a:latin typeface="Arial" charset="0"/>
                <a:ea typeface="ＭＳ Ｐゴシック"/>
                <a:cs typeface="+mn-cs"/>
              </a:rPr>
              <a:t>Turner NC et al. N Engl J Med2023;388:2058-2070</a:t>
            </a:r>
          </a:p>
        </p:txBody>
      </p:sp>
      <p:pic>
        <p:nvPicPr>
          <p:cNvPr id="6" name="Picture 5" descr="Image">
            <a:extLst>
              <a:ext uri="{FF2B5EF4-FFF2-40B4-BE49-F238E27FC236}">
                <a16:creationId xmlns:a16="http://schemas.microsoft.com/office/drawing/2014/main" id="{8F3DC7CC-70BC-9F6D-C535-BEDF14A1F55B}"/>
              </a:ext>
            </a:extLst>
          </p:cNvPr>
          <p:cNvPicPr>
            <a:picLocks noChangeAspect="1"/>
          </p:cNvPicPr>
          <p:nvPr/>
        </p:nvPicPr>
        <p:blipFill>
          <a:blip r:embed="rId3" cstate="print"/>
          <a:srcRect b="50942"/>
          <a:stretch>
            <a:fillRect/>
          </a:stretch>
        </p:blipFill>
        <p:spPr>
          <a:xfrm>
            <a:off x="635837" y="1014414"/>
            <a:ext cx="7134548" cy="2877005"/>
          </a:xfrm>
          <a:prstGeom prst="rect">
            <a:avLst/>
          </a:prstGeom>
        </p:spPr>
      </p:pic>
      <p:pic>
        <p:nvPicPr>
          <p:cNvPr id="8" name="Picture 7" descr="Image">
            <a:extLst>
              <a:ext uri="{FF2B5EF4-FFF2-40B4-BE49-F238E27FC236}">
                <a16:creationId xmlns:a16="http://schemas.microsoft.com/office/drawing/2014/main" id="{03A95E8E-866F-F2A8-2C95-F5035355E345}"/>
              </a:ext>
            </a:extLst>
          </p:cNvPr>
          <p:cNvPicPr>
            <a:picLocks noChangeAspect="1"/>
          </p:cNvPicPr>
          <p:nvPr/>
        </p:nvPicPr>
        <p:blipFill>
          <a:blip r:embed="rId3" cstate="print"/>
          <a:srcRect t="50942"/>
          <a:stretch>
            <a:fillRect/>
          </a:stretch>
        </p:blipFill>
        <p:spPr>
          <a:xfrm>
            <a:off x="4342357" y="3757876"/>
            <a:ext cx="7877759" cy="3176705"/>
          </a:xfrm>
          <a:prstGeom prst="rect">
            <a:avLst/>
          </a:prstGeom>
        </p:spPr>
      </p:pic>
      <p:sp>
        <p:nvSpPr>
          <p:cNvPr id="9" name="TextBox 8">
            <a:extLst>
              <a:ext uri="{FF2B5EF4-FFF2-40B4-BE49-F238E27FC236}">
                <a16:creationId xmlns:a16="http://schemas.microsoft.com/office/drawing/2014/main" id="{D84BEEF4-647B-CEA0-3571-75A4B3694E2D}"/>
              </a:ext>
            </a:extLst>
          </p:cNvPr>
          <p:cNvSpPr txBox="1"/>
          <p:nvPr/>
        </p:nvSpPr>
        <p:spPr>
          <a:xfrm>
            <a:off x="1" y="4012991"/>
            <a:ext cx="4342355" cy="1938992"/>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~70% prior CDK4/6i</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~18% prior chemo for MBC</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Overall survival not statistically significantly different</a:t>
            </a:r>
          </a:p>
        </p:txBody>
      </p:sp>
      <p:sp>
        <p:nvSpPr>
          <p:cNvPr id="10" name="TextBox 9">
            <a:extLst>
              <a:ext uri="{FF2B5EF4-FFF2-40B4-BE49-F238E27FC236}">
                <a16:creationId xmlns:a16="http://schemas.microsoft.com/office/drawing/2014/main" id="{F3094A9B-C1BD-54B8-686D-02F856015459}"/>
              </a:ext>
            </a:extLst>
          </p:cNvPr>
          <p:cNvSpPr txBox="1"/>
          <p:nvPr/>
        </p:nvSpPr>
        <p:spPr>
          <a:xfrm>
            <a:off x="7889545" y="1258156"/>
            <a:ext cx="4211409" cy="230832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Arial"/>
                <a:ea typeface="ＭＳ Ｐゴシック"/>
                <a:cs typeface="+mn-cs"/>
              </a:rPr>
              <a:t>FDA approved 11/2023:</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-HR+/HER2- with PIK3CA, AKT1 and/or PTEN-alteration after PD on </a:t>
            </a:r>
            <a:r>
              <a:rPr kumimoji="0" lang="en-US" sz="2400" b="0" i="0" u="sng" strike="noStrike" kern="1200" cap="none" spc="0" normalizeH="0" baseline="0" noProof="0" dirty="0">
                <a:ln>
                  <a:noFill/>
                </a:ln>
                <a:solidFill>
                  <a:srgbClr val="FFFFFF"/>
                </a:solidFill>
                <a:effectLst/>
                <a:uLnTx/>
                <a:uFillTx/>
                <a:latin typeface="Arial"/>
                <a:ea typeface="ＭＳ Ｐゴシック"/>
                <a:cs typeface="+mn-cs"/>
              </a:rPr>
              <a:t>&gt;</a:t>
            </a: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1 endocrine therapy in MBC (or </a:t>
            </a:r>
            <a:r>
              <a:rPr kumimoji="0" lang="en-US" sz="2400" b="0" i="0" u="sng" strike="noStrike" kern="1200" cap="none" spc="0" normalizeH="0" baseline="0" noProof="0" dirty="0">
                <a:ln>
                  <a:noFill/>
                </a:ln>
                <a:solidFill>
                  <a:srgbClr val="FFFFFF"/>
                </a:solidFill>
                <a:effectLst/>
                <a:uLnTx/>
                <a:uFillTx/>
                <a:latin typeface="Arial"/>
                <a:ea typeface="ＭＳ Ｐゴシック"/>
                <a:cs typeface="+mn-cs"/>
              </a:rPr>
              <a:t>&lt;</a:t>
            </a: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12 </a:t>
            </a:r>
            <a:r>
              <a:rPr kumimoji="0" lang="en-US" sz="2400" b="0" i="0" u="none" strike="noStrike" kern="1200" cap="none" spc="0" normalizeH="0" baseline="0" noProof="0" dirty="0" err="1">
                <a:ln>
                  <a:noFill/>
                </a:ln>
                <a:solidFill>
                  <a:srgbClr val="FFFFFF"/>
                </a:solidFill>
                <a:effectLst/>
                <a:uLnTx/>
                <a:uFillTx/>
                <a:latin typeface="Arial"/>
                <a:ea typeface="ＭＳ Ｐゴシック"/>
                <a:cs typeface="+mn-cs"/>
              </a:rPr>
              <a:t>mos</a:t>
            </a: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 from adjuvant ET)</a:t>
            </a:r>
          </a:p>
        </p:txBody>
      </p:sp>
    </p:spTree>
    <p:extLst>
      <p:ext uri="{BB962C8B-B14F-4D97-AF65-F5344CB8AC3E}">
        <p14:creationId xmlns:p14="http://schemas.microsoft.com/office/powerpoint/2010/main" val="2471615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21318" y="6695647"/>
            <a:ext cx="8087889" cy="162417"/>
          </a:xfrm>
          <a:prstGeom prst="rect">
            <a:avLst/>
          </a:prstGeom>
          <a:noFill/>
          <a:ln w="9525">
            <a:noFill/>
            <a:miter lim="800000"/>
            <a:headEnd/>
            <a:tailEnd/>
          </a:ln>
        </p:spPr>
        <p:txBody>
          <a:bodyPr lIns="0" tIns="0" rIns="0" bIns="0">
            <a:spAutoFit/>
          </a:bodyPr>
          <a:lstStyle/>
          <a:p>
            <a:pPr marL="0" marR="0" lvl="0" indent="0" algn="l" defTabSz="1219170" rtl="0" eaLnBrk="1" fontAlgn="auto" latinLnBrk="0" hangingPunct="1">
              <a:lnSpc>
                <a:spcPct val="97000"/>
              </a:lnSpc>
              <a:spcBef>
                <a:spcPts val="0"/>
              </a:spcBef>
              <a:spcAft>
                <a:spcPts val="0"/>
              </a:spcAft>
              <a:buClr>
                <a:srgbClr val="FFFFFF"/>
              </a:buClr>
              <a:buSzPct val="45000"/>
              <a:buFontTx/>
              <a:buNone/>
              <a:tabLst>
                <a:tab pos="656706" algn="l"/>
                <a:tab pos="1313411" algn="l"/>
                <a:tab pos="1970117" algn="l"/>
                <a:tab pos="2626822" algn="l"/>
                <a:tab pos="3283529" algn="l"/>
              </a:tabLst>
              <a:defRPr/>
            </a:pPr>
            <a:r>
              <a:rPr kumimoji="0" lang="en-GB" sz="1088" b="1" i="0" u="none" strike="noStrike" kern="1200" cap="none" spc="0" normalizeH="0" baseline="0" noProof="0" dirty="0">
                <a:ln>
                  <a:noFill/>
                </a:ln>
                <a:solidFill>
                  <a:srgbClr val="FFFFFF"/>
                </a:solidFill>
                <a:effectLst/>
                <a:uLnTx/>
                <a:uFillTx/>
                <a:latin typeface="Arial" charset="0"/>
                <a:ea typeface="ＭＳ Ｐゴシック"/>
                <a:cs typeface="+mn-cs"/>
              </a:rPr>
              <a:t>Turner NC et al. N Engl J Med2023;388:2058-2070</a:t>
            </a:r>
          </a:p>
        </p:txBody>
      </p:sp>
      <p:pic>
        <p:nvPicPr>
          <p:cNvPr id="6" name="Picture 5" descr="Image"/>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21318" y="1401058"/>
            <a:ext cx="8430020" cy="4338873"/>
          </a:xfrm>
          <a:prstGeom prst="rect">
            <a:avLst/>
          </a:prstGeom>
        </p:spPr>
      </p:pic>
      <p:sp>
        <p:nvSpPr>
          <p:cNvPr id="2" name="TextBox 1">
            <a:extLst>
              <a:ext uri="{FF2B5EF4-FFF2-40B4-BE49-F238E27FC236}">
                <a16:creationId xmlns:a16="http://schemas.microsoft.com/office/drawing/2014/main" id="{8BF25A94-AC2E-9C22-3AAD-143FF3438698}"/>
              </a:ext>
            </a:extLst>
          </p:cNvPr>
          <p:cNvSpPr txBox="1"/>
          <p:nvPr/>
        </p:nvSpPr>
        <p:spPr>
          <a:xfrm>
            <a:off x="8551338" y="1215616"/>
            <a:ext cx="3384332" cy="4524315"/>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Most frequent grade </a:t>
            </a:r>
            <a:r>
              <a:rPr kumimoji="0" lang="en-US" sz="2400" b="0" i="0" u="sng" strike="noStrike" kern="1200" cap="none" spc="0" normalizeH="0" baseline="0" noProof="0" dirty="0">
                <a:ln>
                  <a:noFill/>
                </a:ln>
                <a:solidFill>
                  <a:srgbClr val="FFFFFF"/>
                </a:solidFill>
                <a:effectLst/>
                <a:uLnTx/>
                <a:uFillTx/>
                <a:latin typeface="Arial"/>
                <a:ea typeface="ＭＳ Ｐゴシック"/>
                <a:cs typeface="+mn-cs"/>
              </a:rPr>
              <a:t>&gt;</a:t>
            </a: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3 events in </a:t>
            </a:r>
            <a:r>
              <a:rPr kumimoji="0" lang="en-US" sz="2400" b="0" i="0" u="none" strike="noStrike" kern="1200" cap="none" spc="0" normalizeH="0" baseline="0" noProof="0" dirty="0" err="1">
                <a:ln>
                  <a:noFill/>
                </a:ln>
                <a:solidFill>
                  <a:srgbClr val="FFFFFF"/>
                </a:solidFill>
                <a:effectLst/>
                <a:uLnTx/>
                <a:uFillTx/>
                <a:latin typeface="Arial"/>
                <a:ea typeface="ＭＳ Ｐゴシック"/>
                <a:cs typeface="+mn-cs"/>
              </a:rPr>
              <a:t>capi</a:t>
            </a: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 arm: rash (12.1% vs.0.3%) and diarrhea (9.3% vs. 0.3%)</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ＭＳ Ｐゴシック"/>
              <a:cs typeface="+mn-cs"/>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a:cs typeface="+mn-cs"/>
              </a:rPr>
              <a:t>AEs leading to discontinuation: 13.0% in capivasertib and in 2.3% in placebo</a:t>
            </a:r>
          </a:p>
        </p:txBody>
      </p:sp>
      <p:sp>
        <p:nvSpPr>
          <p:cNvPr id="3" name="Title 1">
            <a:extLst>
              <a:ext uri="{FF2B5EF4-FFF2-40B4-BE49-F238E27FC236}">
                <a16:creationId xmlns:a16="http://schemas.microsoft.com/office/drawing/2014/main" id="{FB217910-9A3C-C933-B06C-A6B3BD07DD49}"/>
              </a:ext>
            </a:extLst>
          </p:cNvPr>
          <p:cNvSpPr txBox="1">
            <a:spLocks/>
          </p:cNvSpPr>
          <p:nvPr/>
        </p:nvSpPr>
        <p:spPr>
          <a:xfrm>
            <a:off x="914400" y="259900"/>
            <a:ext cx="10363200" cy="754514"/>
          </a:xfrm>
          <a:prstGeom prst="rect">
            <a:avLst/>
          </a:prstGeom>
        </p:spPr>
        <p:txBody>
          <a:bodyPr/>
          <a:lstStyle>
            <a:lvl1pPr algn="ctr" rtl="0" eaLnBrk="0" fontAlgn="base" hangingPunct="0">
              <a:spcBef>
                <a:spcPct val="0"/>
              </a:spcBef>
              <a:spcAft>
                <a:spcPct val="0"/>
              </a:spcAft>
              <a:defRPr sz="2400" b="1">
                <a:solidFill>
                  <a:srgbClr val="E3C76C"/>
                </a:solidFill>
                <a:latin typeface="+mj-lt"/>
                <a:ea typeface="+mj-ea"/>
                <a:cs typeface="ＭＳ Ｐゴシック"/>
              </a:defRPr>
            </a:lvl1pPr>
            <a:lvl2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2pPr>
            <a:lvl3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3pPr>
            <a:lvl4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4pPr>
            <a:lvl5pPr algn="ctr" rtl="0" eaLnBrk="0" fontAlgn="base" hangingPunct="0">
              <a:spcBef>
                <a:spcPct val="0"/>
              </a:spcBef>
              <a:spcAft>
                <a:spcPct val="0"/>
              </a:spcAft>
              <a:defRPr sz="2400" b="1">
                <a:solidFill>
                  <a:srgbClr val="E3C76C"/>
                </a:solidFill>
                <a:latin typeface="Arial" charset="0"/>
                <a:ea typeface="ＭＳ Ｐゴシック" charset="-128"/>
                <a:cs typeface="ＭＳ Ｐゴシック"/>
              </a:defRPr>
            </a:lvl5pPr>
            <a:lvl6pPr marL="342461" algn="ctr" rtl="0" fontAlgn="base">
              <a:spcBef>
                <a:spcPct val="0"/>
              </a:spcBef>
              <a:spcAft>
                <a:spcPct val="0"/>
              </a:spcAft>
              <a:defRPr sz="2400" b="1">
                <a:solidFill>
                  <a:srgbClr val="E3C76C"/>
                </a:solidFill>
                <a:latin typeface="Arial" charset="0"/>
                <a:ea typeface="ＭＳ Ｐゴシック" charset="-128"/>
              </a:defRPr>
            </a:lvl6pPr>
            <a:lvl7pPr marL="684918" algn="ctr" rtl="0" fontAlgn="base">
              <a:spcBef>
                <a:spcPct val="0"/>
              </a:spcBef>
              <a:spcAft>
                <a:spcPct val="0"/>
              </a:spcAft>
              <a:defRPr sz="2400" b="1">
                <a:solidFill>
                  <a:srgbClr val="E3C76C"/>
                </a:solidFill>
                <a:latin typeface="Arial" charset="0"/>
                <a:ea typeface="ＭＳ Ｐゴシック" charset="-128"/>
              </a:defRPr>
            </a:lvl7pPr>
            <a:lvl8pPr marL="1027379" algn="ctr" rtl="0" fontAlgn="base">
              <a:spcBef>
                <a:spcPct val="0"/>
              </a:spcBef>
              <a:spcAft>
                <a:spcPct val="0"/>
              </a:spcAft>
              <a:defRPr sz="2400" b="1">
                <a:solidFill>
                  <a:srgbClr val="E3C76C"/>
                </a:solidFill>
                <a:latin typeface="Arial" charset="0"/>
                <a:ea typeface="ＭＳ Ｐゴシック" charset="-128"/>
              </a:defRPr>
            </a:lvl8pPr>
            <a:lvl9pPr marL="1369837" algn="ctr" rtl="0" fontAlgn="base">
              <a:spcBef>
                <a:spcPct val="0"/>
              </a:spcBef>
              <a:spcAft>
                <a:spcPct val="0"/>
              </a:spcAft>
              <a:defRPr sz="2400" b="1">
                <a:solidFill>
                  <a:srgbClr val="E3C76C"/>
                </a:solidFill>
                <a:latin typeface="Arial" charset="0"/>
                <a:ea typeface="ＭＳ Ｐゴシック" charset="-128"/>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E3C76C"/>
                </a:solidFill>
                <a:effectLst/>
                <a:uLnTx/>
                <a:uFillTx/>
                <a:latin typeface="Arial"/>
                <a:ea typeface="ＭＳ Ｐゴシック"/>
              </a:rPr>
              <a:t>CAPItello-291: Safety</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61AD-E5CB-F2FE-CB65-D79A91347137}"/>
              </a:ext>
            </a:extLst>
          </p:cNvPr>
          <p:cNvSpPr>
            <a:spLocks noGrp="1"/>
          </p:cNvSpPr>
          <p:nvPr>
            <p:ph type="title"/>
          </p:nvPr>
        </p:nvSpPr>
        <p:spPr/>
        <p:txBody>
          <a:bodyPr/>
          <a:lstStyle/>
          <a:p>
            <a:r>
              <a:rPr lang="en-US" dirty="0"/>
              <a:t>VERITAC-2 Phase 3 Trial of Vepdegestrant</a:t>
            </a:r>
          </a:p>
        </p:txBody>
      </p:sp>
      <p:pic>
        <p:nvPicPr>
          <p:cNvPr id="4" name="Picture 3">
            <a:extLst>
              <a:ext uri="{FF2B5EF4-FFF2-40B4-BE49-F238E27FC236}">
                <a16:creationId xmlns:a16="http://schemas.microsoft.com/office/drawing/2014/main" id="{97613199-12F6-7CE6-0CEF-9F960C8E1825}"/>
              </a:ext>
            </a:extLst>
          </p:cNvPr>
          <p:cNvPicPr>
            <a:picLocks noChangeAspect="1"/>
          </p:cNvPicPr>
          <p:nvPr/>
        </p:nvPicPr>
        <p:blipFill>
          <a:blip r:embed="rId2"/>
          <a:srcRect t="17511" b="20442"/>
          <a:stretch>
            <a:fillRect/>
          </a:stretch>
        </p:blipFill>
        <p:spPr>
          <a:xfrm>
            <a:off x="0" y="893371"/>
            <a:ext cx="7265027" cy="2535629"/>
          </a:xfrm>
          <a:prstGeom prst="rect">
            <a:avLst/>
          </a:prstGeom>
        </p:spPr>
      </p:pic>
      <p:pic>
        <p:nvPicPr>
          <p:cNvPr id="5" name="Picture 4">
            <a:extLst>
              <a:ext uri="{FF2B5EF4-FFF2-40B4-BE49-F238E27FC236}">
                <a16:creationId xmlns:a16="http://schemas.microsoft.com/office/drawing/2014/main" id="{27101E06-FC74-89CD-2E72-95AEEE5AED80}"/>
              </a:ext>
            </a:extLst>
          </p:cNvPr>
          <p:cNvPicPr>
            <a:picLocks noChangeAspect="1"/>
          </p:cNvPicPr>
          <p:nvPr/>
        </p:nvPicPr>
        <p:blipFill>
          <a:blip r:embed="rId3"/>
          <a:stretch>
            <a:fillRect/>
          </a:stretch>
        </p:blipFill>
        <p:spPr>
          <a:xfrm>
            <a:off x="5209197" y="2930173"/>
            <a:ext cx="6982803" cy="3927827"/>
          </a:xfrm>
          <a:prstGeom prst="rect">
            <a:avLst/>
          </a:prstGeom>
        </p:spPr>
      </p:pic>
      <p:sp>
        <p:nvSpPr>
          <p:cNvPr id="3" name="Rectangle 2">
            <a:extLst>
              <a:ext uri="{FF2B5EF4-FFF2-40B4-BE49-F238E27FC236}">
                <a16:creationId xmlns:a16="http://schemas.microsoft.com/office/drawing/2014/main" id="{0979C18C-6F73-54AB-BC0D-4FF4C9DF1BB9}"/>
              </a:ext>
            </a:extLst>
          </p:cNvPr>
          <p:cNvSpPr/>
          <p:nvPr/>
        </p:nvSpPr>
        <p:spPr>
          <a:xfrm>
            <a:off x="6650094" y="6712614"/>
            <a:ext cx="3617028" cy="95828"/>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7" name="TextBox 6">
            <a:extLst>
              <a:ext uri="{FF2B5EF4-FFF2-40B4-BE49-F238E27FC236}">
                <a16:creationId xmlns:a16="http://schemas.microsoft.com/office/drawing/2014/main" id="{05E9B955-4CD0-009D-CF75-3AFA56067664}"/>
              </a:ext>
            </a:extLst>
          </p:cNvPr>
          <p:cNvSpPr txBox="1"/>
          <p:nvPr/>
        </p:nvSpPr>
        <p:spPr>
          <a:xfrm>
            <a:off x="32194" y="6507582"/>
            <a:ext cx="4672433"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Hamilton EP et al. ASCO 2025;Abstract LBA1000</a:t>
            </a:r>
          </a:p>
        </p:txBody>
      </p:sp>
    </p:spTree>
    <p:extLst>
      <p:ext uri="{BB962C8B-B14F-4D97-AF65-F5344CB8AC3E}">
        <p14:creationId xmlns:p14="http://schemas.microsoft.com/office/powerpoint/2010/main" val="22201827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03E3B-F793-7DE0-0287-3E7537376AE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43DC09A-EEC9-48CD-F744-8CA6996C0981}"/>
              </a:ext>
            </a:extLst>
          </p:cNvPr>
          <p:cNvGrpSpPr/>
          <p:nvPr/>
        </p:nvGrpSpPr>
        <p:grpSpPr>
          <a:xfrm>
            <a:off x="0" y="156539"/>
            <a:ext cx="10363200" cy="5829300"/>
            <a:chOff x="0" y="156539"/>
            <a:chExt cx="10363200" cy="5829300"/>
          </a:xfrm>
        </p:grpSpPr>
        <p:pic>
          <p:nvPicPr>
            <p:cNvPr id="4" name="Picture 3">
              <a:extLst>
                <a:ext uri="{FF2B5EF4-FFF2-40B4-BE49-F238E27FC236}">
                  <a16:creationId xmlns:a16="http://schemas.microsoft.com/office/drawing/2014/main" id="{4D784D6E-B048-3EEC-63F4-7D0C178C5405}"/>
                </a:ext>
              </a:extLst>
            </p:cNvPr>
            <p:cNvPicPr>
              <a:picLocks noChangeAspect="1"/>
            </p:cNvPicPr>
            <p:nvPr/>
          </p:nvPicPr>
          <p:blipFill>
            <a:blip r:embed="rId2"/>
            <a:stretch>
              <a:fillRect/>
            </a:stretch>
          </p:blipFill>
          <p:spPr>
            <a:xfrm>
              <a:off x="0" y="156539"/>
              <a:ext cx="10363200" cy="5829300"/>
            </a:xfrm>
            <a:prstGeom prst="rect">
              <a:avLst/>
            </a:prstGeom>
          </p:spPr>
        </p:pic>
        <p:sp>
          <p:nvSpPr>
            <p:cNvPr id="7" name="Rectangle 6">
              <a:extLst>
                <a:ext uri="{FF2B5EF4-FFF2-40B4-BE49-F238E27FC236}">
                  <a16:creationId xmlns:a16="http://schemas.microsoft.com/office/drawing/2014/main" id="{B176F964-83C1-0840-E249-361D45B0C3E8}"/>
                </a:ext>
              </a:extLst>
            </p:cNvPr>
            <p:cNvSpPr/>
            <p:nvPr/>
          </p:nvSpPr>
          <p:spPr>
            <a:xfrm>
              <a:off x="2219627" y="5794183"/>
              <a:ext cx="3798401" cy="106887"/>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grpSp>
      <p:sp>
        <p:nvSpPr>
          <p:cNvPr id="3" name="Content Placeholder 2">
            <a:extLst>
              <a:ext uri="{FF2B5EF4-FFF2-40B4-BE49-F238E27FC236}">
                <a16:creationId xmlns:a16="http://schemas.microsoft.com/office/drawing/2014/main" id="{5B4DC704-0835-E973-ED1E-837CBF874627}"/>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E92B9F1A-AC4F-393D-6CB8-8E1805BA0030}"/>
              </a:ext>
            </a:extLst>
          </p:cNvPr>
          <p:cNvGrpSpPr/>
          <p:nvPr/>
        </p:nvGrpSpPr>
        <p:grpSpPr>
          <a:xfrm>
            <a:off x="449269" y="252714"/>
            <a:ext cx="11742732" cy="6605287"/>
            <a:chOff x="449269" y="252714"/>
            <a:chExt cx="11742732" cy="6605287"/>
          </a:xfrm>
        </p:grpSpPr>
        <p:pic>
          <p:nvPicPr>
            <p:cNvPr id="5" name="Picture 4">
              <a:extLst>
                <a:ext uri="{FF2B5EF4-FFF2-40B4-BE49-F238E27FC236}">
                  <a16:creationId xmlns:a16="http://schemas.microsoft.com/office/drawing/2014/main" id="{DCA0D332-450F-2D43-E825-2E5C2893463B}"/>
                </a:ext>
              </a:extLst>
            </p:cNvPr>
            <p:cNvPicPr>
              <a:picLocks noChangeAspect="1"/>
            </p:cNvPicPr>
            <p:nvPr/>
          </p:nvPicPr>
          <p:blipFill>
            <a:blip r:embed="rId3"/>
            <a:stretch>
              <a:fillRect/>
            </a:stretch>
          </p:blipFill>
          <p:spPr>
            <a:xfrm>
              <a:off x="449269" y="252714"/>
              <a:ext cx="11742732" cy="6605287"/>
            </a:xfrm>
            <a:prstGeom prst="rect">
              <a:avLst/>
            </a:prstGeom>
          </p:spPr>
        </p:pic>
        <p:sp>
          <p:nvSpPr>
            <p:cNvPr id="2" name="Rectangle 1">
              <a:extLst>
                <a:ext uri="{FF2B5EF4-FFF2-40B4-BE49-F238E27FC236}">
                  <a16:creationId xmlns:a16="http://schemas.microsoft.com/office/drawing/2014/main" id="{F10F8149-1FFD-5496-D08C-CB59025423B5}"/>
                </a:ext>
              </a:extLst>
            </p:cNvPr>
            <p:cNvSpPr/>
            <p:nvPr/>
          </p:nvSpPr>
          <p:spPr>
            <a:xfrm>
              <a:off x="2901794" y="6601336"/>
              <a:ext cx="4101008" cy="191656"/>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grpSp>
    </p:spTree>
    <p:extLst>
      <p:ext uri="{BB962C8B-B14F-4D97-AF65-F5344CB8AC3E}">
        <p14:creationId xmlns:p14="http://schemas.microsoft.com/office/powerpoint/2010/main" val="19861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1BFE0B-4D99-29F5-3D04-4F396E088686}"/>
              </a:ext>
            </a:extLst>
          </p:cNvPr>
          <p:cNvPicPr>
            <a:picLocks noChangeAspect="1"/>
          </p:cNvPicPr>
          <p:nvPr/>
        </p:nvPicPr>
        <p:blipFill>
          <a:blip r:embed="rId2"/>
          <a:stretch>
            <a:fillRect/>
          </a:stretch>
        </p:blipFill>
        <p:spPr>
          <a:xfrm>
            <a:off x="755965" y="425230"/>
            <a:ext cx="10680070" cy="6007540"/>
          </a:xfrm>
          <a:prstGeom prst="rect">
            <a:avLst/>
          </a:prstGeom>
        </p:spPr>
      </p:pic>
      <p:sp>
        <p:nvSpPr>
          <p:cNvPr id="2" name="Rectangle 1">
            <a:extLst>
              <a:ext uri="{FF2B5EF4-FFF2-40B4-BE49-F238E27FC236}">
                <a16:creationId xmlns:a16="http://schemas.microsoft.com/office/drawing/2014/main" id="{4E4A60DC-2525-78E4-F3D4-EDEBB0124812}"/>
              </a:ext>
            </a:extLst>
          </p:cNvPr>
          <p:cNvSpPr/>
          <p:nvPr/>
        </p:nvSpPr>
        <p:spPr>
          <a:xfrm>
            <a:off x="3064817" y="6196510"/>
            <a:ext cx="4101008" cy="191656"/>
          </a:xfrm>
          <a:prstGeom prst="rect">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678983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B51A0-F752-3FA1-0FAB-6E11A2313DCA}"/>
              </a:ext>
            </a:extLst>
          </p:cNvPr>
          <p:cNvSpPr>
            <a:spLocks noGrp="1"/>
          </p:cNvSpPr>
          <p:nvPr>
            <p:ph type="title"/>
          </p:nvPr>
        </p:nvSpPr>
        <p:spPr/>
        <p:txBody>
          <a:bodyPr/>
          <a:lstStyle/>
          <a:p>
            <a:r>
              <a:rPr lang="en-US" dirty="0"/>
              <a:t>DESTINY-Breast06: Biomarker Results</a:t>
            </a:r>
          </a:p>
        </p:txBody>
      </p:sp>
      <p:pic>
        <p:nvPicPr>
          <p:cNvPr id="4" name="Picture 3">
            <a:extLst>
              <a:ext uri="{FF2B5EF4-FFF2-40B4-BE49-F238E27FC236}">
                <a16:creationId xmlns:a16="http://schemas.microsoft.com/office/drawing/2014/main" id="{92A4D25C-1DCC-AC26-54B2-060454D3DDA5}"/>
              </a:ext>
            </a:extLst>
          </p:cNvPr>
          <p:cNvPicPr>
            <a:picLocks noChangeAspect="1"/>
          </p:cNvPicPr>
          <p:nvPr/>
        </p:nvPicPr>
        <p:blipFill>
          <a:blip r:embed="rId2"/>
          <a:srcRect b="13561"/>
          <a:stretch>
            <a:fillRect/>
          </a:stretch>
        </p:blipFill>
        <p:spPr>
          <a:xfrm>
            <a:off x="891117" y="1078199"/>
            <a:ext cx="10363200" cy="5374704"/>
          </a:xfrm>
          <a:prstGeom prst="rect">
            <a:avLst/>
          </a:prstGeom>
        </p:spPr>
      </p:pic>
      <p:sp>
        <p:nvSpPr>
          <p:cNvPr id="3" name="TextBox 2">
            <a:extLst>
              <a:ext uri="{FF2B5EF4-FFF2-40B4-BE49-F238E27FC236}">
                <a16:creationId xmlns:a16="http://schemas.microsoft.com/office/drawing/2014/main" id="{5B136251-ED9F-0DB7-4FCD-B740DE991656}"/>
              </a:ext>
            </a:extLst>
          </p:cNvPr>
          <p:cNvSpPr txBox="1"/>
          <p:nvPr/>
        </p:nvSpPr>
        <p:spPr>
          <a:xfrm>
            <a:off x="32194" y="6507582"/>
            <a:ext cx="3914598" cy="3385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ＭＳ Ｐゴシック"/>
                <a:cs typeface="+mn-cs"/>
              </a:rPr>
              <a:t>Dent RA et al. ASCO 2025;Abstract 1013</a:t>
            </a:r>
          </a:p>
        </p:txBody>
      </p:sp>
    </p:spTree>
    <p:extLst>
      <p:ext uri="{BB962C8B-B14F-4D97-AF65-F5344CB8AC3E}">
        <p14:creationId xmlns:p14="http://schemas.microsoft.com/office/powerpoint/2010/main" val="2835000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PFS (BICR) by baseline PI3K/AKT pathway* mutation status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66" b="24304"/>
          <a:stretch>
            <a:fillRect/>
          </a:stretch>
        </p:blipFill>
        <p:spPr bwMode="auto">
          <a:xfrm>
            <a:off x="0" y="1"/>
            <a:ext cx="8269584" cy="326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609585"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FFFFFF"/>
                </a:solidFill>
                <a:effectLst/>
                <a:uLnTx/>
                <a:uFillTx/>
                <a:latin typeface="Arial" charset="0"/>
                <a:ea typeface="ＭＳ Ｐゴシック"/>
                <a:cs typeface="+mj-cs"/>
              </a:rPr>
              <a:t>Dent RA et al. </a:t>
            </a:r>
            <a:r>
              <a:rPr kumimoji="0" lang="en-US" sz="1200" b="0" i="0" u="none" strike="noStrike" kern="1200" cap="none" spc="0" normalizeH="0" baseline="0" noProof="0" dirty="0">
                <a:ln>
                  <a:noFill/>
                </a:ln>
                <a:solidFill>
                  <a:srgbClr val="FFFFFF"/>
                </a:solidFill>
                <a:effectLst/>
                <a:uLnTx/>
                <a:uFillTx/>
                <a:latin typeface="Arial"/>
                <a:ea typeface="ＭＳ Ｐゴシック"/>
                <a:cs typeface="+mj-cs"/>
              </a:rPr>
              <a:t>ASCO 2025;Abstract 1013</a:t>
            </a:r>
            <a:endParaRPr kumimoji="0" lang="en-US" sz="1125" b="0" i="0" u="none" strike="noStrike" kern="1200" cap="none" spc="0" normalizeH="0" baseline="0" noProof="0" dirty="0">
              <a:ln>
                <a:noFill/>
              </a:ln>
              <a:solidFill>
                <a:srgbClr val="FFFFFF"/>
              </a:solidFill>
              <a:effectLst/>
              <a:uLnTx/>
              <a:uFillTx/>
              <a:latin typeface="Arial" charset="0"/>
              <a:ea typeface="ＭＳ Ｐゴシック"/>
              <a:cs typeface="+mj-cs"/>
            </a:endParaRPr>
          </a:p>
        </p:txBody>
      </p:sp>
      <p:pic>
        <p:nvPicPr>
          <p:cNvPr id="3" name="Picture 2">
            <a:extLst>
              <a:ext uri="{FF2B5EF4-FFF2-40B4-BE49-F238E27FC236}">
                <a16:creationId xmlns:a16="http://schemas.microsoft.com/office/drawing/2014/main" id="{09E12409-D443-30E2-22B3-8D28C3508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56" b="25500"/>
          <a:stretch>
            <a:fillRect/>
          </a:stretch>
        </p:blipFill>
        <p:spPr bwMode="auto">
          <a:xfrm>
            <a:off x="1717873" y="1583230"/>
            <a:ext cx="8739996" cy="339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483F04BD-E90F-2D1F-8764-E0C433709D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844" b="25014"/>
          <a:stretch>
            <a:fillRect/>
          </a:stretch>
        </p:blipFill>
        <p:spPr bwMode="auto">
          <a:xfrm>
            <a:off x="4061605" y="3379734"/>
            <a:ext cx="8130396" cy="316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44FA0-9875-FC46-5439-E354E84F6E92}"/>
              </a:ext>
            </a:extLst>
          </p:cNvPr>
          <p:cNvSpPr>
            <a:spLocks noGrp="1"/>
          </p:cNvSpPr>
          <p:nvPr>
            <p:ph type="title"/>
          </p:nvPr>
        </p:nvSpPr>
        <p:spPr/>
        <p:txBody>
          <a:bodyPr/>
          <a:lstStyle/>
          <a:p>
            <a:r>
              <a:rPr lang="en-US" dirty="0"/>
              <a:t>Use of AI for HER2 low and ultralow determination</a:t>
            </a:r>
          </a:p>
        </p:txBody>
      </p:sp>
      <p:pic>
        <p:nvPicPr>
          <p:cNvPr id="4" name="Picture 2">
            <a:extLst>
              <a:ext uri="{FF2B5EF4-FFF2-40B4-BE49-F238E27FC236}">
                <a16:creationId xmlns:a16="http://schemas.microsoft.com/office/drawing/2014/main" id="{95284D0A-B2FA-823E-B2DA-D45A6ABA2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5" t="5843" r="16455" b="21118"/>
          <a:stretch>
            <a:fillRect/>
          </a:stretch>
        </p:blipFill>
        <p:spPr bwMode="auto">
          <a:xfrm>
            <a:off x="1" y="1014414"/>
            <a:ext cx="6876156"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78538D0C-9CC4-069E-90FD-155B8E8448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7" t="11930" r="1994" b="10973"/>
          <a:stretch>
            <a:fillRect/>
          </a:stretch>
        </p:blipFill>
        <p:spPr bwMode="auto">
          <a:xfrm>
            <a:off x="1541864" y="2114311"/>
            <a:ext cx="10650136" cy="475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a:extLst>
              <a:ext uri="{FF2B5EF4-FFF2-40B4-BE49-F238E27FC236}">
                <a16:creationId xmlns:a16="http://schemas.microsoft.com/office/drawing/2014/main" id="{FB1DFA17-55C2-D104-1B49-84E3C956EF5C}"/>
              </a:ext>
            </a:extLst>
          </p:cNvPr>
          <p:cNvSpPr txBox="1">
            <a:spLocks/>
          </p:cNvSpPr>
          <p:nvPr/>
        </p:nvSpPr>
        <p:spPr bwMode="auto">
          <a:xfrm>
            <a:off x="49506" y="6240466"/>
            <a:ext cx="1339457"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609585"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FFFFFF"/>
                </a:solidFill>
                <a:effectLst/>
                <a:uLnTx/>
                <a:uFillTx/>
                <a:latin typeface="Arial" charset="0"/>
                <a:ea typeface="ＭＳ Ｐゴシック"/>
                <a:cs typeface="+mj-cs"/>
              </a:rPr>
              <a:t>DeBrot M et al. ASCO 2025;Abstract 1014</a:t>
            </a:r>
          </a:p>
        </p:txBody>
      </p:sp>
    </p:spTree>
    <p:extLst>
      <p:ext uri="{BB962C8B-B14F-4D97-AF65-F5344CB8AC3E}">
        <p14:creationId xmlns:p14="http://schemas.microsoft.com/office/powerpoint/2010/main" val="29370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a:t>
            </a:r>
            <a:r>
              <a:rPr lang="en-US" sz="3200" dirty="0" err="1">
                <a:solidFill>
                  <a:srgbClr val="0432FF"/>
                </a:solidFill>
              </a:rPr>
              <a:t>Tolaney</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129993" y="1124744"/>
          <a:ext cx="9932012" cy="5450438"/>
        </p:xfrm>
        <a:graphic>
          <a:graphicData uri="http://schemas.openxmlformats.org/drawingml/2006/table">
            <a:tbl>
              <a:tblPr firstRow="1" bandRow="1">
                <a:tableStyleId>{F2DE63D5-997A-4646-A377-4702673A728D}</a:tableStyleId>
              </a:tblPr>
              <a:tblGrid>
                <a:gridCol w="2731212">
                  <a:extLst>
                    <a:ext uri="{9D8B030D-6E8A-4147-A177-3AD203B41FA5}">
                      <a16:colId xmlns:a16="http://schemas.microsoft.com/office/drawing/2014/main" val="20000"/>
                    </a:ext>
                  </a:extLst>
                </a:gridCol>
                <a:gridCol w="7200800">
                  <a:extLst>
                    <a:ext uri="{9D8B030D-6E8A-4147-A177-3AD203B41FA5}">
                      <a16:colId xmlns:a16="http://schemas.microsoft.com/office/drawing/2014/main" val="2117869244"/>
                    </a:ext>
                  </a:extLst>
                </a:gridCol>
              </a:tblGrid>
              <a:tr h="3205935">
                <a:tc>
                  <a:txBody>
                    <a:bodyPr/>
                    <a:lstStyle/>
                    <a:p>
                      <a:pPr algn="l"/>
                      <a:r>
                        <a:rPr lang="en-US" sz="1800" b="1" dirty="0">
                          <a:solidFill>
                            <a:schemeClr val="tx1"/>
                          </a:solidFill>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Aadi Bioscience, </a:t>
                      </a:r>
                      <a:r>
                        <a:rPr lang="en-US" sz="1800" b="0" dirty="0" err="1">
                          <a:solidFill>
                            <a:schemeClr val="tx1"/>
                          </a:solidFill>
                        </a:rPr>
                        <a:t>Aktis</a:t>
                      </a:r>
                      <a:r>
                        <a:rPr lang="en-US" sz="1800" b="0" dirty="0">
                          <a:solidFill>
                            <a:schemeClr val="tx1"/>
                          </a:solidFill>
                        </a:rPr>
                        <a:t> Oncology, </a:t>
                      </a:r>
                      <a:r>
                        <a:rPr lang="en-US" sz="1800" b="0" dirty="0" err="1">
                          <a:solidFill>
                            <a:schemeClr val="tx1"/>
                          </a:solidFill>
                        </a:rPr>
                        <a:t>Ambrx</a:t>
                      </a:r>
                      <a:r>
                        <a:rPr lang="en-US" sz="1800" b="0" dirty="0">
                          <a:solidFill>
                            <a:schemeClr val="tx1"/>
                          </a:solidFill>
                        </a:rPr>
                        <a:t>, Artios Pharma Limited, </a:t>
                      </a:r>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Avenzo</a:t>
                      </a:r>
                      <a:r>
                        <a:rPr lang="en-US" sz="1800" b="0" dirty="0">
                          <a:solidFill>
                            <a:schemeClr val="tx1"/>
                          </a:solidFill>
                        </a:rPr>
                        <a:t> Therapeutics, Bayer HealthCare Pharmaceuticals, </a:t>
                      </a:r>
                      <a:r>
                        <a:rPr lang="en-US" sz="1800" b="0" dirty="0" err="1">
                          <a:solidFill>
                            <a:schemeClr val="tx1"/>
                          </a:solidFill>
                        </a:rPr>
                        <a:t>BeOne</a:t>
                      </a:r>
                      <a:r>
                        <a:rPr lang="en-US" sz="1800" b="0" dirty="0">
                          <a:solidFill>
                            <a:schemeClr val="tx1"/>
                          </a:solidFill>
                        </a:rPr>
                        <a:t>, Bicycle Therapeutics, BioNTech SE, Blueprint Medicines, Boehringer Ingelheim Pharmaceuticals Inc, Bristol Myers Squibb, </a:t>
                      </a:r>
                      <a:r>
                        <a:rPr lang="en-US" sz="1800" b="0" dirty="0" err="1">
                          <a:solidFill>
                            <a:schemeClr val="tx1"/>
                          </a:solidFill>
                        </a:rPr>
                        <a:t>Celcuity</a:t>
                      </a:r>
                      <a:r>
                        <a:rPr lang="en-US" sz="1800" b="0" dirty="0">
                          <a:solidFill>
                            <a:schemeClr val="tx1"/>
                          </a:solidFill>
                        </a:rPr>
                        <a:t>, Circle Pharma, Cullinan Therapeutics, Daiichi Sankyo Inc, </a:t>
                      </a:r>
                      <a:r>
                        <a:rPr lang="en-US" sz="1800" b="0" dirty="0" err="1">
                          <a:solidFill>
                            <a:schemeClr val="tx1"/>
                          </a:solidFill>
                        </a:rPr>
                        <a:t>eFFECTOR</a:t>
                      </a:r>
                      <a:r>
                        <a:rPr lang="en-US" sz="1800" b="0" dirty="0">
                          <a:solidFill>
                            <a:schemeClr val="tx1"/>
                          </a:solidFill>
                        </a:rPr>
                        <a:t> Therapeutics Inc, Eisai Inc, Genentech, a member of the Roche Group, Gilead Sciences Inc, </a:t>
                      </a:r>
                      <a:r>
                        <a:rPr lang="en-US" sz="1800" b="0" dirty="0" err="1">
                          <a:solidFill>
                            <a:schemeClr val="tx1"/>
                          </a:solidFill>
                        </a:rPr>
                        <a:t>Hengrui</a:t>
                      </a:r>
                      <a:r>
                        <a:rPr lang="en-US" sz="1800" b="0" dirty="0">
                          <a:solidFill>
                            <a:schemeClr val="tx1"/>
                          </a:solidFill>
                        </a:rPr>
                        <a:t> Therapeutics Inc, Jazz Pharmaceuticals Inc, Johnson &amp; Johnson, Launch Therapeutics, Lilly, Menarini Group, Merck, Mersana Therapeutics Inc, Natera Inc, Novartis, Pfizer Inc, Reveal Genomics, Samsung </a:t>
                      </a:r>
                      <a:r>
                        <a:rPr lang="en-US" sz="1800" b="0" dirty="0" err="1">
                          <a:solidFill>
                            <a:schemeClr val="tx1"/>
                          </a:solidFill>
                        </a:rPr>
                        <a:t>Bioepis</a:t>
                      </a:r>
                      <a:r>
                        <a:rPr lang="en-US" sz="1800" b="0" dirty="0">
                          <a:solidFill>
                            <a:schemeClr val="tx1"/>
                          </a:solidFill>
                        </a:rPr>
                        <a:t>,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Sumitovant</a:t>
                      </a:r>
                      <a:r>
                        <a:rPr lang="en-US" sz="1800" b="0" dirty="0">
                          <a:solidFill>
                            <a:schemeClr val="tx1"/>
                          </a:solidFill>
                        </a:rPr>
                        <a:t> Biopharma, Summit Therapeutics, </a:t>
                      </a:r>
                      <a:r>
                        <a:rPr lang="en-US" sz="1800" b="0" dirty="0" err="1">
                          <a:solidFill>
                            <a:schemeClr val="tx1"/>
                          </a:solidFill>
                        </a:rPr>
                        <a:t>SystImmune</a:t>
                      </a:r>
                      <a:r>
                        <a:rPr lang="en-US" sz="1800" b="0" dirty="0">
                          <a:solidFill>
                            <a:schemeClr val="tx1"/>
                          </a:solidFill>
                        </a:rPr>
                        <a:t> Inc, Tango Therapeutics, </a:t>
                      </a:r>
                      <a:r>
                        <a:rPr lang="en-US" sz="1800" b="0" dirty="0" err="1">
                          <a:solidFill>
                            <a:schemeClr val="tx1"/>
                          </a:solidFill>
                        </a:rPr>
                        <a:t>Zuellig</a:t>
                      </a:r>
                      <a:r>
                        <a:rPr lang="en-US" sz="1800" b="0" dirty="0">
                          <a:solidFill>
                            <a:schemeClr val="tx1"/>
                          </a:solidFill>
                        </a:rPr>
                        <a:t> Pharma</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73972">
                <a:tc>
                  <a:txBody>
                    <a:bodyPr/>
                    <a:lstStyle/>
                    <a:p>
                      <a:pPr algn="l"/>
                      <a:r>
                        <a:rPr lang="en-US" sz="1800" b="1">
                          <a:solidFill>
                            <a:schemeClr val="tx1"/>
                          </a:solidFill>
                        </a:rPr>
                        <a:t>Contracted Research</a:t>
                      </a:r>
                      <a:endParaRPr lang="en-US" sz="1800" b="1"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 Bristol Myers Squibb, Daiichi Sankyo Inc, Exelixis Inc, Genentech, a member of the Roche Group, Gilead Sciences Inc, Jazz Pharmaceuticals Inc, Lilly, Menarini Group, Merck, </a:t>
                      </a:r>
                      <a:r>
                        <a:rPr lang="en-US" sz="1800" b="0" dirty="0" err="1">
                          <a:solidFill>
                            <a:schemeClr val="tx1"/>
                          </a:solidFill>
                        </a:rPr>
                        <a:t>NanoString</a:t>
                      </a:r>
                      <a:r>
                        <a:rPr lang="en-US" sz="1800" b="0" dirty="0">
                          <a:solidFill>
                            <a:schemeClr val="tx1"/>
                          </a:solidFill>
                        </a:rPr>
                        <a:t> Technologies, Novartis, </a:t>
                      </a:r>
                      <a:r>
                        <a:rPr lang="en-US" sz="1800" b="0" dirty="0" err="1">
                          <a:solidFill>
                            <a:schemeClr val="tx1"/>
                          </a:solidFill>
                        </a:rPr>
                        <a:t>OncoPep</a:t>
                      </a:r>
                      <a:r>
                        <a:rPr lang="en-US" sz="1800" b="0" dirty="0">
                          <a:solidFill>
                            <a:schemeClr val="tx1"/>
                          </a:solidFill>
                        </a:rPr>
                        <a:t>, Pfizer Inc,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6742923"/>
                  </a:ext>
                </a:extLst>
              </a:tr>
              <a:tr h="649838">
                <a:tc>
                  <a:txBody>
                    <a:bodyPr/>
                    <a:lstStyle/>
                    <a:p>
                      <a:pPr algn="l"/>
                      <a:r>
                        <a:rPr lang="en-US" sz="1800" b="1" dirty="0">
                          <a:solidFill>
                            <a:schemeClr val="tx1"/>
                          </a:solidFill>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Arvinas</a:t>
                      </a:r>
                      <a:r>
                        <a:rPr lang="en-US" sz="1800" b="0" dirty="0">
                          <a:solidFill>
                            <a:schemeClr val="tx1"/>
                          </a:solidFill>
                        </a:rPr>
                        <a:t>, Gilead Sciences Inc, Jazz Pharmaceuticals Inc, Lilly,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0638079"/>
                  </a:ext>
                </a:extLst>
              </a:tr>
            </a:tbl>
          </a:graphicData>
        </a:graphic>
      </p:graphicFrame>
    </p:spTree>
    <p:custDataLst>
      <p:tags r:id="rId1"/>
    </p:custDataLst>
    <p:extLst>
      <p:ext uri="{BB962C8B-B14F-4D97-AF65-F5344CB8AC3E}">
        <p14:creationId xmlns:p14="http://schemas.microsoft.com/office/powerpoint/2010/main" val="92854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kern="1200" dirty="0">
                <a:solidFill>
                  <a:schemeClr val="tx1"/>
                </a:solidFill>
                <a:latin typeface="Arial" charset="0"/>
                <a:ea typeface="+mn-ea"/>
                <a:cs typeface="+mn-cs"/>
              </a:rPr>
              <a:t>Results</a:t>
            </a:r>
          </a:p>
        </p:txBody>
      </p:sp>
      <p:pic>
        <p:nvPicPr>
          <p:cNvPr id="3" name="Picture 2">
            <a:extLst>
              <a:ext uri="{FF2B5EF4-FFF2-40B4-BE49-F238E27FC236}">
                <a16:creationId xmlns:a16="http://schemas.microsoft.com/office/drawing/2014/main" id="{D741614A-6362-5E94-9C67-A02D2DB6A9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215" r="2076" b="10650"/>
          <a:stretch>
            <a:fillRect/>
          </a:stretch>
        </p:blipFill>
        <p:spPr bwMode="auto">
          <a:xfrm>
            <a:off x="0" y="0"/>
            <a:ext cx="992685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5DABD4E2-4CE2-F17D-CAF4-9431D5AC1B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972" b="9433"/>
          <a:stretch>
            <a:fillRect/>
          </a:stretch>
        </p:blipFill>
        <p:spPr bwMode="auto">
          <a:xfrm>
            <a:off x="2295186" y="3429000"/>
            <a:ext cx="989681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00CE9E99-71BA-0641-A02F-DAE7A67C1674}"/>
              </a:ext>
            </a:extLst>
          </p:cNvPr>
          <p:cNvSpPr txBox="1">
            <a:spLocks/>
          </p:cNvSpPr>
          <p:nvPr/>
        </p:nvSpPr>
        <p:spPr bwMode="auto">
          <a:xfrm>
            <a:off x="49506" y="6240466"/>
            <a:ext cx="1339457"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l" defTabSz="609585"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1200" cap="none" spc="0" normalizeH="0" baseline="0" noProof="0" dirty="0">
                <a:ln>
                  <a:noFill/>
                </a:ln>
                <a:solidFill>
                  <a:srgbClr val="FFFFFF"/>
                </a:solidFill>
                <a:effectLst/>
                <a:uLnTx/>
                <a:uFillTx/>
                <a:latin typeface="Arial" charset="0"/>
                <a:ea typeface="ＭＳ Ｐゴシック"/>
                <a:cs typeface="+mj-cs"/>
              </a:rPr>
              <a:t>DeBrot M et al. ASCO 2025;Abstract 1014</a:t>
            </a: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0F28-B6EF-61E0-B805-D14B05716FBA}"/>
              </a:ext>
            </a:extLst>
          </p:cNvPr>
          <p:cNvSpPr>
            <a:spLocks noGrp="1"/>
          </p:cNvSpPr>
          <p:nvPr>
            <p:ph type="title"/>
          </p:nvPr>
        </p:nvSpPr>
        <p:spPr/>
        <p:txBody>
          <a:bodyPr/>
          <a:lstStyle/>
          <a:p>
            <a:r>
              <a:rPr lang="en-US" dirty="0"/>
              <a:t>TROPION-Breast01: Datopotamab Deruxtecan in HR+ HER2 negative MBC</a:t>
            </a:r>
          </a:p>
        </p:txBody>
      </p:sp>
      <p:sp>
        <p:nvSpPr>
          <p:cNvPr id="5" name="TextShape 2">
            <a:extLst>
              <a:ext uri="{FF2B5EF4-FFF2-40B4-BE49-F238E27FC236}">
                <a16:creationId xmlns:a16="http://schemas.microsoft.com/office/drawing/2014/main" id="{89A0678E-E832-EFB4-2580-1608CF0FE982}"/>
              </a:ext>
            </a:extLst>
          </p:cNvPr>
          <p:cNvSpPr txBox="1"/>
          <p:nvPr/>
        </p:nvSpPr>
        <p:spPr>
          <a:xfrm>
            <a:off x="9484" y="6392161"/>
            <a:ext cx="11520000" cy="386465"/>
          </a:xfrm>
          <a:prstGeom prst="rect">
            <a:avLst/>
          </a:prstGeom>
          <a:noFill/>
          <a:ln>
            <a:noFill/>
          </a:ln>
        </p:spPr>
        <p:txBody>
          <a:bodyPr lIns="120000" tIns="60000" rIns="120000" bIns="6000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1" normalizeH="0" baseline="0" noProof="0" dirty="0">
                <a:ln>
                  <a:noFill/>
                </a:ln>
                <a:solidFill>
                  <a:srgbClr val="FFFFFF"/>
                </a:solidFill>
                <a:effectLst/>
                <a:uLnTx/>
                <a:uFillTx/>
                <a:latin typeface="Arial"/>
                <a:ea typeface="ＭＳ Ｐゴシック"/>
                <a:cs typeface="+mn-cs"/>
              </a:rPr>
              <a:t>Bardia A et al. J Clin Oncol. 2025 Jan 20;43(3):285-296.</a:t>
            </a:r>
            <a:endParaRPr kumimoji="0" lang="en-US" sz="1067" b="0" i="0" u="none" strike="noStrike" kern="1200" cap="none" spc="-1" normalizeH="0" baseline="0" noProof="0" dirty="0">
              <a:ln>
                <a:noFill/>
              </a:ln>
              <a:solidFill>
                <a:srgbClr val="000000"/>
              </a:solidFill>
              <a:effectLst/>
              <a:uLnTx/>
              <a:uFillTx/>
              <a:latin typeface="Arial"/>
              <a:ea typeface="ＭＳ Ｐゴシック"/>
              <a:cs typeface="+mn-cs"/>
            </a:endParaRPr>
          </a:p>
        </p:txBody>
      </p:sp>
      <p:pic>
        <p:nvPicPr>
          <p:cNvPr id="1026" name="Picture 2" descr="FIG 2.">
            <a:extLst>
              <a:ext uri="{FF2B5EF4-FFF2-40B4-BE49-F238E27FC236}">
                <a16:creationId xmlns:a16="http://schemas.microsoft.com/office/drawing/2014/main" id="{3A7D6501-959F-D13A-97FE-309862518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3" t="2235" r="954" b="57072"/>
          <a:stretch>
            <a:fillRect/>
          </a:stretch>
        </p:blipFill>
        <p:spPr bwMode="auto">
          <a:xfrm>
            <a:off x="0" y="1014414"/>
            <a:ext cx="5860724" cy="29875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3.">
            <a:extLst>
              <a:ext uri="{FF2B5EF4-FFF2-40B4-BE49-F238E27FC236}">
                <a16:creationId xmlns:a16="http://schemas.microsoft.com/office/drawing/2014/main" id="{8B2515C5-9A22-858A-A5EC-B38223684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0724" y="1778160"/>
            <a:ext cx="6098160" cy="5079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44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41100-7F7A-9FF4-3FA9-46C1393CA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5F171D-EC5B-1F45-946B-E6207E0EC307}"/>
              </a:ext>
            </a:extLst>
          </p:cNvPr>
          <p:cNvSpPr>
            <a:spLocks noGrp="1"/>
          </p:cNvSpPr>
          <p:nvPr>
            <p:ph type="title"/>
          </p:nvPr>
        </p:nvSpPr>
        <p:spPr/>
        <p:txBody>
          <a:bodyPr/>
          <a:lstStyle/>
          <a:p>
            <a:r>
              <a:rPr lang="en-US" dirty="0"/>
              <a:t>TROPION-Breast01: Datopotamab Deruxtecan</a:t>
            </a:r>
          </a:p>
        </p:txBody>
      </p:sp>
      <p:pic>
        <p:nvPicPr>
          <p:cNvPr id="8" name="Content Placeholder 7" descr="A table of medical data&#10;&#10;AI-generated content may be incorrect.">
            <a:extLst>
              <a:ext uri="{FF2B5EF4-FFF2-40B4-BE49-F238E27FC236}">
                <a16:creationId xmlns:a16="http://schemas.microsoft.com/office/drawing/2014/main" id="{2767581B-D390-D214-10E7-44EC9B0AAF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6317" y="1011850"/>
            <a:ext cx="9058819" cy="5380311"/>
          </a:xfrm>
        </p:spPr>
      </p:pic>
      <p:sp>
        <p:nvSpPr>
          <p:cNvPr id="3" name="TextShape 2">
            <a:extLst>
              <a:ext uri="{FF2B5EF4-FFF2-40B4-BE49-F238E27FC236}">
                <a16:creationId xmlns:a16="http://schemas.microsoft.com/office/drawing/2014/main" id="{CBF8E053-A9A7-828D-C274-9FD2FBD45AAB}"/>
              </a:ext>
            </a:extLst>
          </p:cNvPr>
          <p:cNvSpPr txBox="1"/>
          <p:nvPr/>
        </p:nvSpPr>
        <p:spPr>
          <a:xfrm>
            <a:off x="9484" y="6392161"/>
            <a:ext cx="11520000" cy="386465"/>
          </a:xfrm>
          <a:prstGeom prst="rect">
            <a:avLst/>
          </a:prstGeom>
          <a:noFill/>
          <a:ln>
            <a:noFill/>
          </a:ln>
        </p:spPr>
        <p:txBody>
          <a:bodyPr lIns="120000" tIns="60000" rIns="120000" bIns="60000"/>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1" normalizeH="0" baseline="0" noProof="0" dirty="0">
                <a:ln>
                  <a:noFill/>
                </a:ln>
                <a:solidFill>
                  <a:srgbClr val="FFFFFF"/>
                </a:solidFill>
                <a:effectLst/>
                <a:uLnTx/>
                <a:uFillTx/>
                <a:latin typeface="Arial"/>
                <a:ea typeface="ＭＳ Ｐゴシック"/>
                <a:cs typeface="+mn-cs"/>
              </a:rPr>
              <a:t>Bardia A et al. J Clin Oncol. 2025 Jan 20;43(3):285-296.</a:t>
            </a:r>
            <a:endParaRPr kumimoji="0" lang="en-US" sz="1067" b="0" i="0" u="none" strike="noStrike" kern="1200" cap="none" spc="-1"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2980052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58E1-8B52-89A1-5F3E-024A287F27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309803-51EB-70AF-2455-9C4C3060A9E5}"/>
              </a:ext>
            </a:extLst>
          </p:cNvPr>
          <p:cNvSpPr txBox="1"/>
          <p:nvPr/>
        </p:nvSpPr>
        <p:spPr>
          <a:xfrm>
            <a:off x="849602" y="1340768"/>
            <a:ext cx="9854910" cy="4555093"/>
          </a:xfrm>
          <a:prstGeom prst="rect">
            <a:avLst/>
          </a:prstGeom>
          <a:noFill/>
        </p:spPr>
        <p:txBody>
          <a:bodyPr wrap="square">
            <a:spAutoFit/>
          </a:bodyPr>
          <a:lstStyle/>
          <a:p>
            <a:pPr marL="0" marR="0" lvl="0" indent="0" algn="l" defTabSz="914400" rtl="0" eaLnBrk="1" fontAlgn="auto" latinLnBrk="0" hangingPunct="1">
              <a:lnSpc>
                <a:spcPts val="2920"/>
              </a:lnSpc>
              <a:spcBef>
                <a:spcPts val="0"/>
              </a:spcBef>
              <a:spcAft>
                <a:spcPts val="0"/>
              </a:spcAft>
              <a:buClrTx/>
              <a:buSzTx/>
              <a:buFontTx/>
              <a:buNone/>
              <a:tabLst/>
              <a:defRPr/>
            </a:pP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second-line therapy do you typically prefer for a patient with ER-positive, ESR1-negative, PIK3CA-positive disease? What toxicities are most common with this approach? What second-line treatment do you favor for a patient with both ESR1 and PIK3CA mutations?</a:t>
            </a:r>
          </a:p>
          <a:p>
            <a:pPr marL="0" marR="0" lvl="0" indent="0" algn="l" defTabSz="914400" rtl="0" eaLnBrk="1" fontAlgn="auto" latinLnBrk="0" hangingPunct="1">
              <a:lnSpc>
                <a:spcPts val="292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ts val="2920"/>
              </a:lnSpc>
              <a:spcBef>
                <a:spcPts val="0"/>
              </a:spcBef>
              <a:spcAft>
                <a:spcPts val="0"/>
              </a:spcAft>
              <a:buClrTx/>
              <a:buSzTx/>
              <a:buFontTx/>
              <a:buNone/>
              <a:tabLst/>
              <a:defRPr/>
            </a:pP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If elacestrant, imlunestrant or </a:t>
            </a:r>
            <a:r>
              <a:rPr kumimoji="0" lang="en-US" sz="2600" b="1" i="0" u="none" strike="noStrike" kern="10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vepdegestrant</a:t>
            </a: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were all available, which one would you likely use as second-line treatment for a patient with ESR1-positive, PIK3CA wild-type disease?  </a:t>
            </a:r>
          </a:p>
          <a:p>
            <a:pPr marL="0" marR="0" lvl="0" indent="0" algn="l" defTabSz="914400" rtl="0" eaLnBrk="1" fontAlgn="auto" latinLnBrk="0" hangingPunct="1">
              <a:lnSpc>
                <a:spcPts val="292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a:lnSpc>
                <a:spcPts val="2920"/>
              </a:lnSpc>
              <a:spcAft>
                <a:spcPts val="800"/>
              </a:spcAft>
            </a:pPr>
            <a:r>
              <a:rPr lang="en-US" sz="2600" kern="0" dirty="0">
                <a:solidFill>
                  <a:srgbClr val="000000"/>
                </a:solidFill>
                <a:effectLst/>
                <a:latin typeface="+mn-lt"/>
                <a:ea typeface="Times New Roman" panose="02020603050405020304" pitchFamily="18" charset="0"/>
                <a:cs typeface="Times New Roman" panose="02020603050405020304" pitchFamily="18" charset="0"/>
              </a:rPr>
              <a:t>How do you typically sequence available agents/regimens for patients with ER-positive, HER2-low (IHC 1+) and ER-positive, HER2-negative (IHC 0) disease who are no longer candidates for endocrine therapy?</a:t>
            </a:r>
            <a:endParaRPr lang="en-US" sz="2600" kern="100" dirty="0">
              <a:effectLst/>
              <a:latin typeface="+mn-lt"/>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182B926-6337-3EC1-B014-B2D95B503112}"/>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Faculty Discussion Questions </a:t>
            </a:r>
          </a:p>
        </p:txBody>
      </p:sp>
    </p:spTree>
    <p:extLst>
      <p:ext uri="{BB962C8B-B14F-4D97-AF65-F5344CB8AC3E}">
        <p14:creationId xmlns:p14="http://schemas.microsoft.com/office/powerpoint/2010/main" val="129552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DDB0-0FF0-C040-F817-2F5DFAF38F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C726A00-D82F-F0A0-CABD-097FDC680EE8}"/>
              </a:ext>
            </a:extLst>
          </p:cNvPr>
          <p:cNvSpPr/>
          <p:nvPr/>
        </p:nvSpPr>
        <p:spPr bwMode="auto">
          <a:xfrm>
            <a:off x="659396" y="3068960"/>
            <a:ext cx="1076519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9A432F3-95DA-8021-A7FD-11CA83232827}"/>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2FB5D4A9-41C0-9472-9883-7C5DF8FC129D}"/>
              </a:ext>
            </a:extLst>
          </p:cNvPr>
          <p:cNvSpPr>
            <a:spLocks noGrp="1"/>
          </p:cNvSpPr>
          <p:nvPr>
            <p:ph idx="1"/>
          </p:nvPr>
        </p:nvSpPr>
        <p:spPr>
          <a:xfrm>
            <a:off x="983432" y="1700808"/>
            <a:ext cx="10225136"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2"/>
                </a:solidFill>
              </a:rPr>
              <a:t>View from Outer Space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HR-Positive Breast Cancer </a:t>
            </a:r>
          </a:p>
          <a:p>
            <a:pPr marL="98425" indent="0">
              <a:lnSpc>
                <a:spcPct val="100000"/>
              </a:lnSpc>
              <a:spcBef>
                <a:spcPts val="2400"/>
              </a:spcBef>
              <a:spcAft>
                <a:spcPts val="0"/>
              </a:spcAft>
              <a:buNone/>
            </a:pPr>
            <a:r>
              <a:rPr lang="en-US" sz="2800" dirty="0">
                <a:solidFill>
                  <a:schemeClr val="bg1"/>
                </a:solidFill>
              </a:rPr>
              <a:t>Module 2: HER2-Positive Breast Cancer</a:t>
            </a:r>
          </a:p>
          <a:p>
            <a:pPr marL="98425" indent="0">
              <a:lnSpc>
                <a:spcPct val="100000"/>
              </a:lnSpc>
              <a:spcBef>
                <a:spcPts val="2400"/>
              </a:spcBef>
              <a:spcAft>
                <a:spcPts val="0"/>
              </a:spcAft>
              <a:buNone/>
            </a:pPr>
            <a:r>
              <a:rPr lang="en-US" sz="2800" dirty="0">
                <a:solidFill>
                  <a:schemeClr val="accent2"/>
                </a:solidFill>
              </a:rPr>
              <a:t>Module 3: </a:t>
            </a:r>
            <a:r>
              <a:rPr lang="en-US" sz="2800" dirty="0">
                <a:solidFill>
                  <a:schemeClr val="tx1"/>
                </a:solidFill>
              </a:rPr>
              <a:t>Triple-Negative Breast Cancer</a:t>
            </a: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640476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DC9C-94CC-F648-BDC8-2ADC826B16F5}"/>
              </a:ext>
            </a:extLst>
          </p:cNvPr>
          <p:cNvSpPr>
            <a:spLocks noGrp="1"/>
          </p:cNvSpPr>
          <p:nvPr>
            <p:ph type="ctrTitle"/>
          </p:nvPr>
        </p:nvSpPr>
        <p:spPr>
          <a:xfrm>
            <a:off x="1523999" y="1725697"/>
            <a:ext cx="9144000" cy="2387600"/>
          </a:xfrm>
        </p:spPr>
        <p:txBody>
          <a:bodyPr>
            <a:normAutofit/>
          </a:bodyPr>
          <a:lstStyle/>
          <a:p>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HER2+ and TNBC Highlights </a:t>
            </a:r>
            <a:b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br>
            <a:r>
              <a:rPr lang="en-US" sz="3600" b="1" dirty="0">
                <a:solidFill>
                  <a:srgbClr val="002060"/>
                </a:solidFill>
                <a:latin typeface="Arial" panose="020B0604020202020204" pitchFamily="34" charset="0"/>
                <a:ea typeface="Times New Roman" panose="02020603050405020304" pitchFamily="18" charset="0"/>
                <a:cs typeface="Arial" panose="020B0604020202020204" pitchFamily="34" charset="0"/>
              </a:rPr>
              <a:t>from ASCO 2025</a:t>
            </a:r>
            <a:br>
              <a:rPr lang="en-US" sz="3600" dirty="0">
                <a:solidFill>
                  <a:srgbClr val="002060"/>
                </a:solidFill>
                <a:latin typeface="Arial" panose="020B0604020202020204" pitchFamily="34" charset="0"/>
                <a:ea typeface="Arial" panose="020B0604020202020204" pitchFamily="34" charset="0"/>
                <a:cs typeface="Arial" panose="020B0604020202020204" pitchFamily="34" charset="0"/>
              </a:rPr>
            </a:br>
            <a:endParaRPr lang="en-US" sz="3600" dirty="0">
              <a:solidFill>
                <a:srgbClr val="002060"/>
              </a:solidFill>
            </a:endParaRPr>
          </a:p>
        </p:txBody>
      </p:sp>
      <p:sp>
        <p:nvSpPr>
          <p:cNvPr id="3" name="Subtitle 2">
            <a:extLst>
              <a:ext uri="{FF2B5EF4-FFF2-40B4-BE49-F238E27FC236}">
                <a16:creationId xmlns:a16="http://schemas.microsoft.com/office/drawing/2014/main" id="{7950B927-8869-F99C-0602-EDEFB2513D97}"/>
              </a:ext>
            </a:extLst>
          </p:cNvPr>
          <p:cNvSpPr>
            <a:spLocks noGrp="1"/>
          </p:cNvSpPr>
          <p:nvPr>
            <p:ph type="subTitle" idx="1"/>
          </p:nvPr>
        </p:nvSpPr>
        <p:spPr>
          <a:xfrm>
            <a:off x="1523999" y="4343444"/>
            <a:ext cx="9144000" cy="1655763"/>
          </a:xfrm>
        </p:spPr>
        <p:txBody>
          <a:bodyPr>
            <a:normAutofit/>
          </a:bodyPr>
          <a:lstStyle/>
          <a:p>
            <a:r>
              <a:rPr lang="en-US" sz="2000" dirty="0"/>
              <a:t>Sara M. Tolaney</a:t>
            </a:r>
          </a:p>
        </p:txBody>
      </p:sp>
      <p:pic>
        <p:nvPicPr>
          <p:cNvPr id="4" name="Picture 3" descr="Top bar3.jpg">
            <a:extLst>
              <a:ext uri="{FF2B5EF4-FFF2-40B4-BE49-F238E27FC236}">
                <a16:creationId xmlns:a16="http://schemas.microsoft.com/office/drawing/2014/main" id="{F32B7BA7-D090-F6B0-5E5E-0B6DB91A68EE}"/>
              </a:ext>
            </a:extLst>
          </p:cNvPr>
          <p:cNvPicPr>
            <a:picLocks noChangeAspect="1"/>
          </p:cNvPicPr>
          <p:nvPr/>
        </p:nvPicPr>
        <p:blipFill>
          <a:blip r:embed="rId2" cstate="print"/>
          <a:stretch>
            <a:fillRect/>
          </a:stretch>
        </p:blipFill>
        <p:spPr>
          <a:xfrm>
            <a:off x="-1" y="0"/>
            <a:ext cx="12192001" cy="1495552"/>
          </a:xfrm>
          <a:prstGeom prst="rect">
            <a:avLst/>
          </a:prstGeom>
        </p:spPr>
      </p:pic>
      <p:pic>
        <p:nvPicPr>
          <p:cNvPr id="5" name="Picture 4">
            <a:extLst>
              <a:ext uri="{FF2B5EF4-FFF2-40B4-BE49-F238E27FC236}">
                <a16:creationId xmlns:a16="http://schemas.microsoft.com/office/drawing/2014/main" id="{DD394C56-A062-AE2B-D6EB-40BA144C1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1" y="997237"/>
            <a:ext cx="1446305" cy="415264"/>
          </a:xfrm>
          <a:prstGeom prst="rect">
            <a:avLst/>
          </a:prstGeom>
        </p:spPr>
      </p:pic>
    </p:spTree>
    <p:extLst>
      <p:ext uri="{BB962C8B-B14F-4D97-AF65-F5344CB8AC3E}">
        <p14:creationId xmlns:p14="http://schemas.microsoft.com/office/powerpoint/2010/main" val="3946674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8566-C2E0-5A29-E2DC-7C8A31EFF5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7FCE29-D483-4A66-9E00-AC6B084C70BA}"/>
              </a:ext>
            </a:extLst>
          </p:cNvPr>
          <p:cNvSpPr>
            <a:spLocks noGrp="1"/>
          </p:cNvSpPr>
          <p:nvPr>
            <p:ph type="title"/>
          </p:nvPr>
        </p:nvSpPr>
        <p:spPr/>
        <p:txBody>
          <a:bodyPr>
            <a:normAutofit fontScale="90000"/>
          </a:bodyPr>
          <a:lstStyle/>
          <a:p>
            <a:r>
              <a:rPr lang="en-US" dirty="0"/>
              <a:t>DESTINY-Breast09 study design</a:t>
            </a:r>
          </a:p>
        </p:txBody>
      </p:sp>
      <p:sp>
        <p:nvSpPr>
          <p:cNvPr id="8" name="Content Placeholder 7">
            <a:extLst>
              <a:ext uri="{FF2B5EF4-FFF2-40B4-BE49-F238E27FC236}">
                <a16:creationId xmlns:a16="http://schemas.microsoft.com/office/drawing/2014/main" id="{89576B6D-105D-3801-636D-516A17C5BC50}"/>
              </a:ext>
            </a:extLst>
          </p:cNvPr>
          <p:cNvSpPr>
            <a:spLocks noGrp="1"/>
          </p:cNvSpPr>
          <p:nvPr>
            <p:ph sz="quarter" idx="13"/>
          </p:nvPr>
        </p:nvSpPr>
        <p:spPr>
          <a:xfrm>
            <a:off x="304801" y="5421195"/>
            <a:ext cx="11618155" cy="800219"/>
          </a:xfrm>
        </p:spPr>
        <p:txBody>
          <a:bodyPr/>
          <a:lstStyle/>
          <a:p>
            <a:r>
              <a:rPr lang="en-US" dirty="0"/>
              <a:t>*Open label for THP arm. Double blinded for </a:t>
            </a:r>
            <a:r>
              <a:rPr lang="en-US" dirty="0" err="1"/>
              <a:t>pertuzumab</a:t>
            </a:r>
            <a:r>
              <a:rPr lang="en-US" dirty="0"/>
              <a:t> in experimental arms; </a:t>
            </a:r>
            <a:r>
              <a:rPr lang="en-US" baseline="30000" dirty="0"/>
              <a:t>†</a:t>
            </a:r>
            <a:r>
              <a:rPr lang="en-US" dirty="0"/>
              <a:t>HER2-targeted therapy or chemotherapy; </a:t>
            </a:r>
            <a:r>
              <a:rPr lang="en-US" baseline="30000" dirty="0">
                <a:solidFill>
                  <a:srgbClr val="002557"/>
                </a:solidFill>
              </a:rPr>
              <a:t>‡</a:t>
            </a:r>
            <a:r>
              <a:rPr lang="en-US" dirty="0">
                <a:solidFill>
                  <a:srgbClr val="002557"/>
                </a:solidFill>
              </a:rPr>
              <a:t>5.4 mg/kg Q3W; </a:t>
            </a:r>
            <a:r>
              <a:rPr lang="en-US" baseline="30000" dirty="0">
                <a:solidFill>
                  <a:srgbClr val="002557"/>
                </a:solidFill>
              </a:rPr>
              <a:t>§</a:t>
            </a:r>
            <a:r>
              <a:rPr lang="en-US" dirty="0">
                <a:solidFill>
                  <a:srgbClr val="002557"/>
                </a:solidFill>
              </a:rPr>
              <a:t>840 mg loading dose, then 420 mg Q3W; </a:t>
            </a:r>
            <a:r>
              <a:rPr lang="en-US" baseline="30000" dirty="0">
                <a:solidFill>
                  <a:srgbClr val="002557"/>
                </a:solidFill>
              </a:rPr>
              <a:t>¶</a:t>
            </a:r>
            <a:r>
              <a:rPr lang="en-US" dirty="0">
                <a:solidFill>
                  <a:srgbClr val="002557"/>
                </a:solidFill>
              </a:rPr>
              <a:t>paclitaxel 80 mg/m</a:t>
            </a:r>
            <a:r>
              <a:rPr lang="en-US" baseline="30000" dirty="0">
                <a:solidFill>
                  <a:srgbClr val="002557"/>
                </a:solidFill>
              </a:rPr>
              <a:t>2</a:t>
            </a:r>
            <a:r>
              <a:rPr lang="en-US" dirty="0">
                <a:solidFill>
                  <a:srgbClr val="002557"/>
                </a:solidFill>
              </a:rPr>
              <a:t> QW or 175 mg/m</a:t>
            </a:r>
            <a:r>
              <a:rPr lang="en-US" baseline="30000" dirty="0">
                <a:solidFill>
                  <a:srgbClr val="002557"/>
                </a:solidFill>
              </a:rPr>
              <a:t>2</a:t>
            </a:r>
            <a:r>
              <a:rPr lang="en-US" dirty="0">
                <a:solidFill>
                  <a:srgbClr val="002557"/>
                </a:solidFill>
              </a:rPr>
              <a:t> Q3W, or docetaxel 75 mg/m</a:t>
            </a:r>
            <a:r>
              <a:rPr lang="en-US" baseline="30000" dirty="0">
                <a:solidFill>
                  <a:srgbClr val="002557"/>
                </a:solidFill>
              </a:rPr>
              <a:t>2</a:t>
            </a:r>
            <a:r>
              <a:rPr lang="en-US" dirty="0">
                <a:solidFill>
                  <a:srgbClr val="002557"/>
                </a:solidFill>
              </a:rPr>
              <a:t> Q3W for a minimum of six cycles or until intolerable toxicity; </a:t>
            </a:r>
            <a:r>
              <a:rPr lang="en-US" baseline="30000" dirty="0">
                <a:solidFill>
                  <a:srgbClr val="002557"/>
                </a:solidFill>
              </a:rPr>
              <a:t>║</a:t>
            </a:r>
            <a:r>
              <a:rPr lang="en-US" dirty="0">
                <a:solidFill>
                  <a:srgbClr val="002557"/>
                </a:solidFill>
              </a:rPr>
              <a:t>8 mg/kg loading dose, then 6 mg/kg Q3W</a:t>
            </a:r>
          </a:p>
          <a:p>
            <a:r>
              <a:rPr lang="en-US" dirty="0"/>
              <a:t>a/</a:t>
            </a:r>
            <a:r>
              <a:rPr lang="en-US" dirty="0" err="1"/>
              <a:t>mBC</a:t>
            </a:r>
            <a:r>
              <a:rPr lang="en-US" dirty="0"/>
              <a:t>, </a:t>
            </a:r>
            <a:r>
              <a:rPr lang="en-US" dirty="0" err="1"/>
              <a:t>advanced/metastatic</a:t>
            </a:r>
            <a:r>
              <a:rPr lang="en-US" dirty="0"/>
              <a:t> breast cancer; BICR, blinded independent central review; DCO, data cutoff; DFI, disease-free interval; DOR, duration of response; HER2, human epidermal growth factor receptor 2; HER2+, HER2-positive; </a:t>
            </a:r>
            <a:br>
              <a:rPr lang="en-US" dirty="0"/>
            </a:br>
            <a:r>
              <a:rPr lang="en-US" dirty="0"/>
              <a:t>HR+/−, hormone receptor–positive/–negative; INV, investigator; </a:t>
            </a:r>
            <a:r>
              <a:rPr lang="en-US" dirty="0" err="1"/>
              <a:t>mBC</a:t>
            </a:r>
            <a:r>
              <a:rPr lang="en-US" dirty="0"/>
              <a:t>, metastatic breast cancer; </a:t>
            </a:r>
            <a:r>
              <a:rPr lang="en-US" dirty="0" err="1"/>
              <a:t>mets</a:t>
            </a:r>
            <a:r>
              <a:rPr lang="en-US" dirty="0"/>
              <a:t>, metastases; </a:t>
            </a:r>
            <a:r>
              <a:rPr lang="en-US" dirty="0" err="1"/>
              <a:t>mo</a:t>
            </a:r>
            <a:r>
              <a:rPr lang="en-US" dirty="0"/>
              <a:t>, months; ORR, objective response rate; OS, overall survival; P, </a:t>
            </a:r>
            <a:r>
              <a:rPr lang="en-US" dirty="0" err="1"/>
              <a:t>pertuzumab</a:t>
            </a:r>
            <a:r>
              <a:rPr lang="en-US" dirty="0"/>
              <a:t>; PFS, progression-free survival; </a:t>
            </a:r>
            <a:br>
              <a:rPr lang="en-US" dirty="0"/>
            </a:br>
            <a:r>
              <a:rPr lang="en-US" dirty="0"/>
              <a:t>PFS2, </a:t>
            </a:r>
            <a:r>
              <a:rPr lang="en-US" dirty="0">
                <a:sym typeface="Arial"/>
              </a:rPr>
              <a:t>second progression-free survival</a:t>
            </a:r>
            <a:r>
              <a:rPr lang="en-US" dirty="0"/>
              <a:t>; </a:t>
            </a:r>
            <a:r>
              <a:rPr lang="en-US" i="1" dirty="0"/>
              <a:t>PIK3CA</a:t>
            </a:r>
            <a:r>
              <a:rPr lang="en-US" dirty="0"/>
              <a:t>m</a:t>
            </a:r>
            <a:r>
              <a:rPr lang="en-US" i="1" dirty="0"/>
              <a:t>,</a:t>
            </a:r>
            <a:r>
              <a:rPr lang="en-US" dirty="0"/>
              <a:t> phosphatidylinositol-4,5-bisphosphate 3-kinase catalytic subunit alpha mutation; Q3W, every 3 weeks; QW, once every week; R, randomization; T-DXd, trastuzumab deruxtecan</a:t>
            </a:r>
          </a:p>
          <a:p>
            <a:r>
              <a:rPr lang="en-US" dirty="0"/>
              <a:t>NCT04784715. Updated. May 6, 2025. Available from: https://clinicaltrials.gov/study/NCT04784715 (Accessed May 29, 2025)</a:t>
            </a:r>
          </a:p>
        </p:txBody>
      </p:sp>
      <p:sp>
        <p:nvSpPr>
          <p:cNvPr id="6" name="Rectangle 5">
            <a:extLst>
              <a:ext uri="{FF2B5EF4-FFF2-40B4-BE49-F238E27FC236}">
                <a16:creationId xmlns:a16="http://schemas.microsoft.com/office/drawing/2014/main" id="{7D813AFD-CD40-EB7C-E4CA-1BDA15DFA0A5}"/>
              </a:ext>
            </a:extLst>
          </p:cNvPr>
          <p:cNvSpPr/>
          <p:nvPr/>
        </p:nvSpPr>
        <p:spPr>
          <a:xfrm>
            <a:off x="222272" y="662401"/>
            <a:ext cx="11886309" cy="369332"/>
          </a:xfrm>
          <a:prstGeom prst="rect">
            <a:avLst/>
          </a:prstGeom>
        </p:spPr>
        <p:txBody>
          <a:bodyPr wrap="square">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764"/>
                </a:solidFill>
                <a:effectLst/>
                <a:uLnTx/>
                <a:uFillTx/>
                <a:latin typeface="Arial" panose="020B0604020202020204"/>
                <a:ea typeface="MS PGothic" panose="020B0600070205080204" pitchFamily="34" charset="-128"/>
                <a:cs typeface="Arial" panose="020B0604020202020204" pitchFamily="34" charset="0"/>
              </a:rPr>
              <a:t>A randomized, multicenter, open-label,* Phase 3 study (NCT04784715) </a:t>
            </a:r>
          </a:p>
        </p:txBody>
      </p:sp>
      <p:sp>
        <p:nvSpPr>
          <p:cNvPr id="42" name="Subtitle 2">
            <a:extLst>
              <a:ext uri="{FF2B5EF4-FFF2-40B4-BE49-F238E27FC236}">
                <a16:creationId xmlns:a16="http://schemas.microsoft.com/office/drawing/2014/main" id="{7F4BAB1A-D2E8-D139-2DCD-8C79CB1DBA2B}"/>
              </a:ext>
            </a:extLst>
          </p:cNvPr>
          <p:cNvSpPr txBox="1">
            <a:spLocks/>
          </p:cNvSpPr>
          <p:nvPr/>
        </p:nvSpPr>
        <p:spPr>
          <a:xfrm>
            <a:off x="315077" y="1182026"/>
            <a:ext cx="4156171" cy="2852767"/>
          </a:xfrm>
          <a:prstGeom prst="rect">
            <a:avLst/>
          </a:prstGeom>
          <a:noFill/>
          <a:ln w="28575">
            <a:solidFill>
              <a:schemeClr val="accent1"/>
            </a:solidFill>
          </a:ln>
        </p:spPr>
        <p:txBody>
          <a:bodyPr wrap="square" lIns="91440" tIns="45720" rIns="10800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400"/>
              </a:spcBef>
              <a:spcAft>
                <a:spcPts val="4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Eligibility criteria</a:t>
            </a:r>
            <a:endParaRPr kumimoji="0" lang="en-US" sz="1800" b="1" i="0" u="none" strike="noStrike" kern="0" cap="none" spc="0" normalizeH="0" baseline="30000" noProof="0" dirty="0">
              <a:ln>
                <a:noFill/>
              </a:ln>
              <a:solidFill>
                <a:srgbClr val="002557"/>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HER2+ a/</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endPar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endParaRPr>
          </a:p>
          <a:p>
            <a:pPr marL="179701" marR="0" lvl="0" indent="-179701" algn="l" defTabSz="162513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Asymptomatic/inactive brain </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mets</a:t>
            </a: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allowed</a:t>
            </a:r>
          </a:p>
          <a:p>
            <a:pPr marL="179701" marR="0" lvl="0" indent="-179701" algn="l" defTabSz="162513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DFI &gt;6 </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mo</a:t>
            </a: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from last chemotherapy or HER2-targeted therapy in neoadjuvant/ adjuvant setting</a:t>
            </a:r>
          </a:p>
          <a:p>
            <a:pPr marL="179701" marR="0" lvl="0" indent="-179701" algn="l" defTabSz="162513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One prior line of ET for </a:t>
            </a:r>
            <a:r>
              <a:rPr kumimoji="0" lang="en-US" sz="1600" b="0" i="0" u="none" strike="noStrike" kern="0" cap="none" spc="0" normalizeH="0" baseline="0" noProof="0" dirty="0" err="1">
                <a:ln>
                  <a:noFill/>
                </a:ln>
                <a:solidFill>
                  <a:srgbClr val="002557"/>
                </a:solidFill>
                <a:effectLst/>
                <a:uLnTx/>
                <a:uFillTx/>
                <a:latin typeface="Arial"/>
                <a:cs typeface="Arial"/>
                <a:sym typeface="Arial" panose="020B0604020202020204" pitchFamily="34" charset="0"/>
              </a:rPr>
              <a:t>mBC</a:t>
            </a: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 permitted</a:t>
            </a:r>
          </a:p>
          <a:p>
            <a:pPr marL="179701" marR="0" lvl="0" indent="-179701" algn="l" defTabSz="1625134" rtl="0" eaLnBrk="1" fontAlgn="auto" latinLnBrk="0" hangingPunct="1">
              <a:lnSpc>
                <a:spcPct val="100000"/>
              </a:lnSpc>
              <a:spcBef>
                <a:spcPts val="400"/>
              </a:spcBef>
              <a:spcAft>
                <a:spcPts val="400"/>
              </a:spcAft>
              <a:buClr>
                <a:srgbClr val="008764"/>
              </a:buClr>
              <a:buSzTx/>
              <a:buFont typeface="Arial" panose="020B0604020202020204" pitchFamily="34" charset="0"/>
              <a:buChar char="•"/>
              <a:tabLst/>
              <a:defRPr/>
            </a:pP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No other prior systemic treatment </a:t>
            </a:r>
            <a:b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br>
            <a:r>
              <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rPr>
              <a:t>for </a:t>
            </a:r>
            <a:r>
              <a:rPr kumimoji="0" lang="en-US" sz="1600" b="1" i="0" u="none" strike="noStrike" kern="0" cap="none" spc="0" normalizeH="0" baseline="0" noProof="0" dirty="0" err="1">
                <a:ln>
                  <a:noFill/>
                </a:ln>
                <a:solidFill>
                  <a:srgbClr val="008764"/>
                </a:solidFill>
                <a:effectLst/>
                <a:uLnTx/>
                <a:uFillTx/>
                <a:latin typeface="Arial"/>
                <a:cs typeface="Arial"/>
                <a:sym typeface="Arial" panose="020B0604020202020204" pitchFamily="34" charset="0"/>
              </a:rPr>
              <a:t>mBC</a:t>
            </a:r>
            <a:r>
              <a:rPr kumimoji="0" lang="en-US" sz="1600" b="1" i="0" u="none" strike="noStrike" kern="0" cap="none" spc="0" normalizeH="0" baseline="30000" noProof="0" dirty="0">
                <a:ln>
                  <a:noFill/>
                </a:ln>
                <a:solidFill>
                  <a:srgbClr val="008764"/>
                </a:solidFill>
                <a:effectLst/>
                <a:uLnTx/>
                <a:uFillTx/>
                <a:latin typeface="Arial"/>
                <a:cs typeface="Arial"/>
                <a:sym typeface="Arial" panose="020B0604020202020204" pitchFamily="34" charset="0"/>
              </a:rPr>
              <a:t>†</a:t>
            </a:r>
            <a:endParaRPr kumimoji="0" lang="en-US" sz="1600" b="1" i="0" u="none" strike="noStrike" kern="0" cap="none" spc="0" normalizeH="0" baseline="0" noProof="0" dirty="0">
              <a:ln>
                <a:noFill/>
              </a:ln>
              <a:solidFill>
                <a:srgbClr val="008764"/>
              </a:solidFill>
              <a:effectLst/>
              <a:uLnTx/>
              <a:uFillTx/>
              <a:latin typeface="Arial"/>
              <a:cs typeface="Arial"/>
              <a:sym typeface="Arial" panose="020B0604020202020204" pitchFamily="34" charset="0"/>
            </a:endParaRPr>
          </a:p>
        </p:txBody>
      </p:sp>
      <p:sp>
        <p:nvSpPr>
          <p:cNvPr id="5" name="Subtitle 2">
            <a:extLst>
              <a:ext uri="{FF2B5EF4-FFF2-40B4-BE49-F238E27FC236}">
                <a16:creationId xmlns:a16="http://schemas.microsoft.com/office/drawing/2014/main" id="{48E3F645-C633-8627-232F-7E8B7EFE0193}"/>
              </a:ext>
            </a:extLst>
          </p:cNvPr>
          <p:cNvSpPr txBox="1">
            <a:spLocks/>
          </p:cNvSpPr>
          <p:nvPr/>
        </p:nvSpPr>
        <p:spPr>
          <a:xfrm>
            <a:off x="315080" y="4162606"/>
            <a:ext cx="5612585" cy="899189"/>
          </a:xfrm>
          <a:prstGeom prst="rect">
            <a:avLst/>
          </a:prstGeom>
          <a:noFill/>
          <a:ln w="28575">
            <a:no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0"/>
              </a:spcBef>
              <a:spcAft>
                <a:spcPts val="200"/>
              </a:spcAft>
              <a:buClrTx/>
              <a:buSzTx/>
              <a:buFontTx/>
              <a:buNone/>
              <a:tabLst/>
              <a:defRPr/>
            </a:pPr>
            <a:r>
              <a:rPr kumimoji="0" lang="en-US" sz="1600" b="1"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Stratification factors</a:t>
            </a:r>
            <a:endParaRPr kumimoji="0" lang="en-US" sz="1600" b="1" i="0" u="none" strike="noStrike" kern="0" cap="none" spc="0" normalizeH="0" baseline="3000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De-novo vs recurrent </a:t>
            </a:r>
            <a:r>
              <a:rPr kumimoji="0" lang="en-US" sz="1400" b="0" i="0" u="none" strike="noStrike" kern="0" cap="none" spc="0" normalizeH="0" baseline="0" noProof="0" dirty="0" err="1">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mBC</a:t>
            </a:r>
            <a:endParaRPr kumimoji="0" lang="en-US" sz="1400" b="0"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179996" marR="0" lvl="0" indent="-179996" algn="l" defTabSz="162513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HR+ or HR−</a:t>
            </a:r>
          </a:p>
          <a:p>
            <a:pPr marL="179996" marR="0" lvl="0" indent="-179996" algn="l" defTabSz="1625134" rtl="0" eaLnBrk="1" fontAlgn="auto" latinLnBrk="0" hangingPunct="1">
              <a:lnSpc>
                <a:spcPct val="100000"/>
              </a:lnSpc>
              <a:spcBef>
                <a:spcPts val="0"/>
              </a:spcBef>
              <a:spcAft>
                <a:spcPts val="200"/>
              </a:spcAft>
              <a:buClr>
                <a:srgbClr val="008764"/>
              </a:buClr>
              <a:buSzTx/>
              <a:buFont typeface="Arial" panose="020B0604020202020204" pitchFamily="34" charset="0"/>
              <a:buChar char="•"/>
              <a:tabLst/>
              <a:defRPr/>
            </a:pPr>
            <a:r>
              <a:rPr kumimoji="0" lang="en-US" sz="1400" b="0" i="1"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PIK3CA</a:t>
            </a:r>
            <a:r>
              <a:rPr kumimoji="0" lang="en-US" sz="1400" b="0"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m (detected vs non-detected)</a:t>
            </a:r>
          </a:p>
        </p:txBody>
      </p:sp>
      <p:cxnSp>
        <p:nvCxnSpPr>
          <p:cNvPr id="10" name="Straight Connector 9">
            <a:extLst>
              <a:ext uri="{FF2B5EF4-FFF2-40B4-BE49-F238E27FC236}">
                <a16:creationId xmlns:a16="http://schemas.microsoft.com/office/drawing/2014/main" id="{70A79BAF-F3C7-56D6-2F75-7CA72886CA3B}"/>
              </a:ext>
            </a:extLst>
          </p:cNvPr>
          <p:cNvCxnSpPr>
            <a:cxnSpLocks/>
          </p:cNvCxnSpPr>
          <p:nvPr/>
        </p:nvCxnSpPr>
        <p:spPr>
          <a:xfrm>
            <a:off x="5555973" y="2718352"/>
            <a:ext cx="540027"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6D01FEEB-A349-6B1C-0A76-6143563518FF}"/>
              </a:ext>
            </a:extLst>
          </p:cNvPr>
          <p:cNvSpPr>
            <a:spLocks noChangeAspect="1"/>
          </p:cNvSpPr>
          <p:nvPr/>
        </p:nvSpPr>
        <p:spPr>
          <a:xfrm>
            <a:off x="4867115" y="2438513"/>
            <a:ext cx="560039" cy="56003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8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CC7E255B-757D-15E1-F767-52AA2C5FAFEB}"/>
              </a:ext>
            </a:extLst>
          </p:cNvPr>
          <p:cNvSpPr/>
          <p:nvPr/>
        </p:nvSpPr>
        <p:spPr>
          <a:xfrm>
            <a:off x="6096001" y="1229133"/>
            <a:ext cx="2513660" cy="972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5080" lvl="0" indent="0" algn="ctr" defTabSz="914377"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T-DXd</a:t>
            </a:r>
            <a:r>
              <a:rPr kumimoji="0" lang="en-US" sz="16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1600" b="1" i="0" u="none" strike="noStrike" kern="1200" cap="none" spc="0" normalizeH="0" baseline="30000" noProof="0" dirty="0">
                <a:ln>
                  <a:noFill/>
                </a:ln>
                <a:solidFill>
                  <a:prstClr val="white"/>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 placebo</a:t>
            </a:r>
          </a:p>
        </p:txBody>
      </p:sp>
      <p:cxnSp>
        <p:nvCxnSpPr>
          <p:cNvPr id="22" name="Connector: Elbow 21">
            <a:extLst>
              <a:ext uri="{FF2B5EF4-FFF2-40B4-BE49-F238E27FC236}">
                <a16:creationId xmlns:a16="http://schemas.microsoft.com/office/drawing/2014/main" id="{219565DF-8583-1161-896C-E80627766DFC}"/>
              </a:ext>
            </a:extLst>
          </p:cNvPr>
          <p:cNvCxnSpPr>
            <a:cxnSpLocks/>
            <a:stCxn id="13" idx="6"/>
            <a:endCxn id="19" idx="1"/>
          </p:cNvCxnSpPr>
          <p:nvPr/>
        </p:nvCxnSpPr>
        <p:spPr>
          <a:xfrm flipV="1">
            <a:off x="5427154" y="1715134"/>
            <a:ext cx="668847" cy="1003399"/>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cxnSp>
        <p:nvCxnSpPr>
          <p:cNvPr id="23" name="Connector: Elbow 22">
            <a:extLst>
              <a:ext uri="{FF2B5EF4-FFF2-40B4-BE49-F238E27FC236}">
                <a16:creationId xmlns:a16="http://schemas.microsoft.com/office/drawing/2014/main" id="{4E8AF996-3C6A-62CF-8F91-7365A2FC84CF}"/>
              </a:ext>
            </a:extLst>
          </p:cNvPr>
          <p:cNvCxnSpPr>
            <a:cxnSpLocks/>
            <a:stCxn id="13" idx="6"/>
          </p:cNvCxnSpPr>
          <p:nvPr/>
        </p:nvCxnSpPr>
        <p:spPr>
          <a:xfrm>
            <a:off x="5427154" y="2718532"/>
            <a:ext cx="668847" cy="1019243"/>
          </a:xfrm>
          <a:prstGeom prst="bentConnector3">
            <a:avLst>
              <a:gd name="adj1" fmla="val 17308"/>
            </a:avLst>
          </a:prstGeom>
          <a:ln w="28575"/>
          <a:effectLst/>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C9594FF7-1DE3-21A6-68DD-E480C9563F74}"/>
              </a:ext>
            </a:extLst>
          </p:cNvPr>
          <p:cNvGrpSpPr/>
          <p:nvPr/>
        </p:nvGrpSpPr>
        <p:grpSpPr>
          <a:xfrm>
            <a:off x="5390504" y="1428633"/>
            <a:ext cx="882517" cy="2320853"/>
            <a:chOff x="5390504" y="1542932"/>
            <a:chExt cx="882517" cy="2320853"/>
          </a:xfrm>
        </p:grpSpPr>
        <p:sp>
          <p:nvSpPr>
            <p:cNvPr id="32" name="TextBox 31">
              <a:extLst>
                <a:ext uri="{FF2B5EF4-FFF2-40B4-BE49-F238E27FC236}">
                  <a16:creationId xmlns:a16="http://schemas.microsoft.com/office/drawing/2014/main" id="{67B26FFB-5448-80C4-3FB2-40EC20E92E54}"/>
                </a:ext>
              </a:extLst>
            </p:cNvPr>
            <p:cNvSpPr txBox="1"/>
            <p:nvPr/>
          </p:nvSpPr>
          <p:spPr>
            <a:xfrm>
              <a:off x="5390504" y="1542932"/>
              <a:ext cx="882517" cy="307777"/>
            </a:xfrm>
            <a:prstGeom prst="rect">
              <a:avLst/>
            </a:prstGeom>
            <a:noFill/>
          </p:spPr>
          <p:txBody>
            <a:bodyPr wrap="square">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n=387</a:t>
              </a:r>
            </a:p>
          </p:txBody>
        </p:sp>
        <p:sp>
          <p:nvSpPr>
            <p:cNvPr id="37" name="TextBox 36">
              <a:extLst>
                <a:ext uri="{FF2B5EF4-FFF2-40B4-BE49-F238E27FC236}">
                  <a16:creationId xmlns:a16="http://schemas.microsoft.com/office/drawing/2014/main" id="{9244532E-41B6-8FD5-6350-286C5C2730BA}"/>
                </a:ext>
              </a:extLst>
            </p:cNvPr>
            <p:cNvSpPr txBox="1"/>
            <p:nvPr/>
          </p:nvSpPr>
          <p:spPr>
            <a:xfrm>
              <a:off x="5390504" y="3556008"/>
              <a:ext cx="882517" cy="307777"/>
            </a:xfrm>
            <a:prstGeom prst="rect">
              <a:avLst/>
            </a:prstGeom>
            <a:noFill/>
          </p:spPr>
          <p:txBody>
            <a:bodyPr wrap="square">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n=387</a:t>
              </a:r>
            </a:p>
          </p:txBody>
        </p:sp>
        <p:sp>
          <p:nvSpPr>
            <p:cNvPr id="38" name="TextBox 37">
              <a:extLst>
                <a:ext uri="{FF2B5EF4-FFF2-40B4-BE49-F238E27FC236}">
                  <a16:creationId xmlns:a16="http://schemas.microsoft.com/office/drawing/2014/main" id="{9C8AEAE3-8635-367D-EBA4-0DEBE22A4996}"/>
                </a:ext>
              </a:extLst>
            </p:cNvPr>
            <p:cNvSpPr txBox="1"/>
            <p:nvPr/>
          </p:nvSpPr>
          <p:spPr>
            <a:xfrm>
              <a:off x="5390504" y="2531975"/>
              <a:ext cx="882517" cy="307777"/>
            </a:xfrm>
            <a:prstGeom prst="rect">
              <a:avLst/>
            </a:prstGeom>
            <a:noFill/>
          </p:spPr>
          <p:txBody>
            <a:bodyPr wrap="square">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n=383</a:t>
              </a:r>
            </a:p>
          </p:txBody>
        </p:sp>
      </p:grpSp>
      <p:grpSp>
        <p:nvGrpSpPr>
          <p:cNvPr id="9" name="Group 8">
            <a:extLst>
              <a:ext uri="{FF2B5EF4-FFF2-40B4-BE49-F238E27FC236}">
                <a16:creationId xmlns:a16="http://schemas.microsoft.com/office/drawing/2014/main" id="{5810A86C-D51B-814D-86CD-1C7B3EADB922}"/>
              </a:ext>
            </a:extLst>
          </p:cNvPr>
          <p:cNvGrpSpPr/>
          <p:nvPr/>
        </p:nvGrpSpPr>
        <p:grpSpPr>
          <a:xfrm>
            <a:off x="5409745" y="1182025"/>
            <a:ext cx="3233819" cy="1523075"/>
            <a:chOff x="5375842" y="1324454"/>
            <a:chExt cx="3233818" cy="1492067"/>
          </a:xfrm>
        </p:grpSpPr>
        <p:grpSp>
          <p:nvGrpSpPr>
            <p:cNvPr id="7" name="Group 6">
              <a:extLst>
                <a:ext uri="{FF2B5EF4-FFF2-40B4-BE49-F238E27FC236}">
                  <a16:creationId xmlns:a16="http://schemas.microsoft.com/office/drawing/2014/main" id="{BE184433-52A2-BE55-89E2-1CB1CA98991A}"/>
                </a:ext>
              </a:extLst>
            </p:cNvPr>
            <p:cNvGrpSpPr/>
            <p:nvPr/>
          </p:nvGrpSpPr>
          <p:grpSpPr>
            <a:xfrm>
              <a:off x="5375842" y="1324454"/>
              <a:ext cx="3233818" cy="1492067"/>
              <a:chOff x="5375842" y="1324454"/>
              <a:chExt cx="3233818" cy="1492067"/>
            </a:xfrm>
          </p:grpSpPr>
          <p:sp>
            <p:nvSpPr>
              <p:cNvPr id="25" name="Rectangle 24">
                <a:extLst>
                  <a:ext uri="{FF2B5EF4-FFF2-40B4-BE49-F238E27FC236}">
                    <a16:creationId xmlns:a16="http://schemas.microsoft.com/office/drawing/2014/main" id="{C033487E-70B6-61A6-D778-1660EB463519}"/>
                  </a:ext>
                </a:extLst>
              </p:cNvPr>
              <p:cNvSpPr/>
              <p:nvPr/>
            </p:nvSpPr>
            <p:spPr>
              <a:xfrm>
                <a:off x="5477878" y="2340528"/>
                <a:ext cx="83847" cy="475993"/>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3784"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EB274F4-67E0-3DDA-FC92-0D7564983A56}"/>
                  </a:ext>
                </a:extLst>
              </p:cNvPr>
              <p:cNvSpPr/>
              <p:nvPr/>
            </p:nvSpPr>
            <p:spPr>
              <a:xfrm>
                <a:off x="5375842" y="1324454"/>
                <a:ext cx="3233818" cy="1015896"/>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3784"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srgbClr val="002557"/>
                  </a:solidFill>
                  <a:effectLst/>
                  <a:uLnTx/>
                  <a:uFillTx/>
                  <a:latin typeface="Arial" panose="020B0604020202020204"/>
                  <a:ea typeface="+mn-ea"/>
                  <a:cs typeface="+mn-cs"/>
                </a:endParaRPr>
              </a:p>
            </p:txBody>
          </p:sp>
        </p:grpSp>
        <p:sp>
          <p:nvSpPr>
            <p:cNvPr id="12" name="TextBox 11">
              <a:extLst>
                <a:ext uri="{FF2B5EF4-FFF2-40B4-BE49-F238E27FC236}">
                  <a16:creationId xmlns:a16="http://schemas.microsoft.com/office/drawing/2014/main" id="{19A1927A-6E8C-3E80-715A-065722D42FCA}"/>
                </a:ext>
              </a:extLst>
            </p:cNvPr>
            <p:cNvSpPr txBox="1"/>
            <p:nvPr/>
          </p:nvSpPr>
          <p:spPr>
            <a:xfrm>
              <a:off x="6079505" y="2046382"/>
              <a:ext cx="2496251" cy="251322"/>
            </a:xfrm>
            <a:prstGeom prst="rect">
              <a:avLst/>
            </a:prstGeom>
            <a:noFill/>
          </p:spPr>
          <p:txBody>
            <a:bodyPr wrap="square">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C81B0"/>
                  </a:solidFill>
                  <a:effectLst/>
                  <a:uLnTx/>
                  <a:uFillTx/>
                  <a:latin typeface="Arial" panose="020B0604020202020204"/>
                  <a:ea typeface="MS PGothic" panose="020B0600070205080204" pitchFamily="34" charset="-128"/>
                  <a:cs typeface="+mn-cs"/>
                </a:rPr>
                <a:t>Blinded until final PFS analysis</a:t>
              </a:r>
            </a:p>
          </p:txBody>
        </p:sp>
      </p:grpSp>
      <p:sp>
        <p:nvSpPr>
          <p:cNvPr id="3" name="Subtitle 2">
            <a:extLst>
              <a:ext uri="{FF2B5EF4-FFF2-40B4-BE49-F238E27FC236}">
                <a16:creationId xmlns:a16="http://schemas.microsoft.com/office/drawing/2014/main" id="{4C4BA5DB-6723-3697-7138-655378AAB337}"/>
              </a:ext>
            </a:extLst>
          </p:cNvPr>
          <p:cNvSpPr txBox="1">
            <a:spLocks/>
          </p:cNvSpPr>
          <p:nvPr/>
        </p:nvSpPr>
        <p:spPr>
          <a:xfrm>
            <a:off x="8777997" y="1182026"/>
            <a:ext cx="3109203" cy="3278015"/>
          </a:xfrm>
          <a:prstGeom prst="rect">
            <a:avLst/>
          </a:prstGeom>
          <a:noFill/>
          <a:ln w="28575">
            <a:solidFill>
              <a:schemeClr val="accent1"/>
            </a:solidFill>
          </a:ln>
        </p:spPr>
        <p:txBody>
          <a:bodyPr wrap="square"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marL="0" marR="0" lvl="0" indent="0" algn="l" defTabSz="1625134" rtl="0" eaLnBrk="1" fontAlgn="auto" latinLnBrk="0" hangingPunct="1">
              <a:lnSpc>
                <a:spcPct val="100000"/>
              </a:lnSpc>
              <a:spcBef>
                <a:spcPts val="100"/>
              </a:spcBef>
              <a:spcAft>
                <a:spcPts val="100"/>
              </a:spcAft>
              <a:buClrTx/>
              <a:buSzTx/>
              <a:buFontTx/>
              <a:buNone/>
              <a:tabLst/>
              <a:defRPr/>
            </a:pPr>
            <a:r>
              <a:rPr kumimoji="0" lang="en-US" sz="1800" b="1" i="0"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Endpoints</a:t>
            </a:r>
          </a:p>
          <a:p>
            <a:pPr marL="0" marR="0" lvl="0" indent="0" algn="l" defTabSz="1625134" rtl="0" eaLnBrk="1" fontAlgn="auto" latinLnBrk="0" hangingPunct="1">
              <a:lnSpc>
                <a:spcPct val="100000"/>
              </a:lnSpc>
              <a:spcBef>
                <a:spcPts val="100"/>
              </a:spcBef>
              <a:spcAft>
                <a:spcPts val="100"/>
              </a:spcAft>
              <a:buClrTx/>
              <a:buSzTx/>
              <a:buFontTx/>
              <a:buNone/>
              <a:tabLst/>
              <a:defRPr/>
            </a:pPr>
            <a:r>
              <a:rPr kumimoji="0" lang="en-US" sz="1600" b="1" i="1" u="none" strike="noStrike" kern="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Primary</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 (BICR)</a:t>
            </a:r>
          </a:p>
          <a:p>
            <a:pPr marL="0" marR="0" lvl="0" indent="0" algn="l" defTabSz="1625134" rtl="0" eaLnBrk="1" fontAlgn="auto" latinLnBrk="0" hangingPunct="1">
              <a:lnSpc>
                <a:spcPct val="100000"/>
              </a:lnSpc>
              <a:spcBef>
                <a:spcPts val="100"/>
              </a:spcBef>
              <a:spcAft>
                <a:spcPts val="100"/>
              </a:spcAft>
              <a:buClr>
                <a:srgbClr val="113468"/>
              </a:buClr>
              <a:buSzTx/>
              <a:buFontTx/>
              <a:buNone/>
              <a:tabLst/>
              <a:defRPr/>
            </a:pPr>
            <a:endParaRPr kumimoji="0" lang="en-US" sz="400" b="1" i="0"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endParaRPr>
          </a:p>
          <a:p>
            <a:pPr marL="0" marR="0" lvl="0" indent="0" algn="l" defTabSz="1625134" rtl="0" eaLnBrk="1" fontAlgn="auto" latinLnBrk="0" hangingPunct="1">
              <a:lnSpc>
                <a:spcPct val="100000"/>
              </a:lnSpc>
              <a:spcBef>
                <a:spcPts val="100"/>
              </a:spcBef>
              <a:spcAft>
                <a:spcPts val="100"/>
              </a:spcAft>
              <a:buClr>
                <a:srgbClr val="113468"/>
              </a:buClr>
              <a:buSzTx/>
              <a:buFontTx/>
              <a:buNone/>
              <a:tabLst/>
              <a:defRPr/>
            </a:pPr>
            <a:r>
              <a:rPr kumimoji="0" lang="en-US" sz="1600" b="1" i="1" u="none" strike="noStrike" kern="1200" cap="none" spc="0" normalizeH="0" baseline="0" noProof="0" dirty="0">
                <a:ln>
                  <a:noFill/>
                </a:ln>
                <a:solidFill>
                  <a:srgbClr val="002557"/>
                </a:solidFill>
                <a:effectLst/>
                <a:uLnTx/>
                <a:uFillTx/>
                <a:latin typeface="Arial" panose="020B0604020202020204" pitchFamily="34" charset="0"/>
                <a:cs typeface="Arial" panose="020B0604020202020204" pitchFamily="34" charset="0"/>
                <a:sym typeface="Arial" panose="020B0604020202020204" pitchFamily="34" charset="0"/>
              </a:rPr>
              <a:t>Key secondary</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OS</a:t>
            </a:r>
          </a:p>
          <a:p>
            <a:pPr marL="0" marR="0" lvl="0" indent="0" algn="l" defTabSz="1625134" rtl="0" eaLnBrk="1" fontAlgn="auto" latinLnBrk="0" hangingPunct="1">
              <a:lnSpc>
                <a:spcPct val="100000"/>
              </a:lnSpc>
              <a:spcBef>
                <a:spcPts val="100"/>
              </a:spcBef>
              <a:spcAft>
                <a:spcPts val="100"/>
              </a:spcAft>
              <a:buClr>
                <a:srgbClr val="008764"/>
              </a:buClr>
              <a:buSzTx/>
              <a:buFontTx/>
              <a:buNone/>
              <a:tabLst/>
              <a:defRPr/>
            </a:pPr>
            <a:endParaRPr kumimoji="0" lang="en-US" sz="4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endParaRPr>
          </a:p>
          <a:p>
            <a:pPr marL="0" marR="0" lvl="0" indent="0" algn="l" defTabSz="1625134" rtl="0" eaLnBrk="1" fontAlgn="auto" latinLnBrk="0" hangingPunct="1">
              <a:lnSpc>
                <a:spcPct val="100000"/>
              </a:lnSpc>
              <a:spcBef>
                <a:spcPts val="100"/>
              </a:spcBef>
              <a:spcAft>
                <a:spcPts val="100"/>
              </a:spcAft>
              <a:buClr>
                <a:srgbClr val="008764"/>
              </a:buClr>
              <a:buSzTx/>
              <a:buFontTx/>
              <a:buNone/>
              <a:tabLst/>
              <a:defRPr/>
            </a:pPr>
            <a:r>
              <a:rPr kumimoji="0" lang="en-US" sz="1600" b="1" i="1" u="none" strike="noStrike" kern="0" cap="none" spc="0" normalizeH="0" baseline="0" noProof="0" dirty="0">
                <a:ln>
                  <a:noFill/>
                </a:ln>
                <a:solidFill>
                  <a:srgbClr val="002557"/>
                </a:solidFill>
                <a:effectLst/>
                <a:uLnTx/>
                <a:uFillTx/>
                <a:latin typeface="Arial"/>
                <a:cs typeface="Arial"/>
                <a:sym typeface="Arial" panose="020B0604020202020204" pitchFamily="34" charset="0"/>
              </a:rPr>
              <a:t>Secondary</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 (INV)</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ORR (BICR/INV)</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DOR (BICR/INV)</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PFS2 (INV)</a:t>
            </a:r>
          </a:p>
          <a:p>
            <a:pPr marL="179701" marR="0" lvl="0" indent="-179701" algn="l" defTabSz="1625134" rtl="0" eaLnBrk="1" fontAlgn="auto" latinLnBrk="0" hangingPunct="1">
              <a:lnSpc>
                <a:spcPct val="100000"/>
              </a:lnSpc>
              <a:spcBef>
                <a:spcPts val="100"/>
              </a:spcBef>
              <a:spcAft>
                <a:spcPts val="100"/>
              </a:spcAft>
              <a:buClr>
                <a:srgbClr val="008764"/>
              </a:buClr>
              <a:buSzTx/>
              <a:buFont typeface="Arial" panose="020B0604020202020204" pitchFamily="34" charset="0"/>
              <a:buChar char="•"/>
              <a:tabLst/>
              <a:defRPr/>
            </a:pPr>
            <a:r>
              <a:rPr kumimoji="0" lang="en-US" sz="1600" b="0" i="0" u="none" strike="noStrike" kern="0" cap="none" spc="0" normalizeH="0" baseline="0" noProof="0" dirty="0">
                <a:ln>
                  <a:noFill/>
                </a:ln>
                <a:solidFill>
                  <a:srgbClr val="002557"/>
                </a:solidFill>
                <a:effectLst/>
                <a:uLnTx/>
                <a:uFillTx/>
                <a:latin typeface="Arial"/>
                <a:cs typeface="Arial"/>
                <a:sym typeface="Arial" panose="020B0604020202020204" pitchFamily="34" charset="0"/>
              </a:rPr>
              <a:t>Safety and tolerability</a:t>
            </a:r>
          </a:p>
        </p:txBody>
      </p:sp>
      <p:sp>
        <p:nvSpPr>
          <p:cNvPr id="4" name="TextBox 3">
            <a:extLst>
              <a:ext uri="{FF2B5EF4-FFF2-40B4-BE49-F238E27FC236}">
                <a16:creationId xmlns:a16="http://schemas.microsoft.com/office/drawing/2014/main" id="{202CE72F-8166-14DF-AA21-6606DD870B48}"/>
              </a:ext>
            </a:extLst>
          </p:cNvPr>
          <p:cNvSpPr txBox="1"/>
          <p:nvPr/>
        </p:nvSpPr>
        <p:spPr>
          <a:xfrm>
            <a:off x="4095752" y="4666934"/>
            <a:ext cx="7810499" cy="646331"/>
          </a:xfrm>
          <a:prstGeom prst="rect">
            <a:avLst/>
          </a:prstGeom>
          <a:solidFill>
            <a:schemeClr val="accent1"/>
          </a:solid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At this planned interim analysis (DCO Feb 26, 2025), results are reported for the T-DXd + P and THP arms</a:t>
            </a:r>
          </a:p>
        </p:txBody>
      </p:sp>
      <p:sp>
        <p:nvSpPr>
          <p:cNvPr id="16" name="TextBox 15">
            <a:extLst>
              <a:ext uri="{FF2B5EF4-FFF2-40B4-BE49-F238E27FC236}">
                <a16:creationId xmlns:a16="http://schemas.microsoft.com/office/drawing/2014/main" id="{5FEAFBC5-129E-F41E-FE2F-4287DBE37F2D}"/>
              </a:ext>
            </a:extLst>
          </p:cNvPr>
          <p:cNvSpPr txBox="1"/>
          <p:nvPr/>
        </p:nvSpPr>
        <p:spPr>
          <a:xfrm>
            <a:off x="4876067" y="2454009"/>
            <a:ext cx="542136" cy="523220"/>
          </a:xfrm>
          <a:prstGeom prst="rect">
            <a:avLst/>
          </a:prstGeom>
          <a:noFill/>
        </p:spPr>
        <p:txBody>
          <a:bodyPr wrap="non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R</a:t>
            </a:r>
          </a:p>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1:1:1</a:t>
            </a:r>
          </a:p>
        </p:txBody>
      </p:sp>
      <p:sp>
        <p:nvSpPr>
          <p:cNvPr id="17" name="Rectangle 16">
            <a:extLst>
              <a:ext uri="{FF2B5EF4-FFF2-40B4-BE49-F238E27FC236}">
                <a16:creationId xmlns:a16="http://schemas.microsoft.com/office/drawing/2014/main" id="{AB4F05EF-8AA2-730C-2ED1-EFE6BBF046A5}"/>
              </a:ext>
            </a:extLst>
          </p:cNvPr>
          <p:cNvSpPr/>
          <p:nvPr/>
        </p:nvSpPr>
        <p:spPr>
          <a:xfrm>
            <a:off x="6096001" y="2245577"/>
            <a:ext cx="2513660" cy="972000"/>
          </a:xfrm>
          <a:prstGeom prst="rect">
            <a:avLst/>
          </a:prstGeom>
          <a:solidFill>
            <a:srgbClr val="0029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84"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T-DXd</a:t>
            </a:r>
            <a:r>
              <a:rPr kumimoji="0" lang="en-US" sz="16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1600" b="1" i="0" u="none" strike="noStrike" kern="1200" cap="none" spc="0" normalizeH="0" baseline="30000" noProof="0" dirty="0">
                <a:ln>
                  <a:noFill/>
                </a:ln>
                <a:solidFill>
                  <a:prstClr val="white"/>
                </a:solidFill>
                <a:effectLst/>
                <a:uLnTx/>
                <a:uFillTx/>
                <a:latin typeface="Arial" panose="020B0604020202020204"/>
                <a:ea typeface="+mn-ea"/>
                <a:cs typeface="+mn-cs"/>
              </a:rPr>
              <a:t> </a:t>
            </a: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 pertuzumab</a:t>
            </a:r>
            <a:r>
              <a:rPr kumimoji="0" lang="en-US" sz="1600" b="0" i="0" u="none" strike="noStrike" kern="1200" cap="none" spc="0" normalizeH="0" baseline="30000" noProof="0" dirty="0">
                <a:ln>
                  <a:noFill/>
                </a:ln>
                <a:solidFill>
                  <a:prstClr val="white"/>
                </a:solidFill>
                <a:effectLst/>
                <a:uLnTx/>
                <a:uFillTx/>
                <a:latin typeface="Arial" panose="020B0604020202020204"/>
                <a:ea typeface="+mn-ea"/>
                <a:cs typeface="+mn-cs"/>
              </a:rPr>
              <a:t>§</a:t>
            </a:r>
          </a:p>
        </p:txBody>
      </p:sp>
      <p:sp>
        <p:nvSpPr>
          <p:cNvPr id="20" name="Rectangle 19">
            <a:extLst>
              <a:ext uri="{FF2B5EF4-FFF2-40B4-BE49-F238E27FC236}">
                <a16:creationId xmlns:a16="http://schemas.microsoft.com/office/drawing/2014/main" id="{2212AD79-6878-662E-A658-E54ED8D9F7CF}"/>
              </a:ext>
            </a:extLst>
          </p:cNvPr>
          <p:cNvSpPr/>
          <p:nvPr/>
        </p:nvSpPr>
        <p:spPr>
          <a:xfrm>
            <a:off x="6096001" y="3251775"/>
            <a:ext cx="2513660" cy="972000"/>
          </a:xfrm>
          <a:prstGeom prst="rect">
            <a:avLst/>
          </a:prstGeom>
          <a:solidFill>
            <a:srgbClr val="6E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3784"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a:ea typeface="+mn-ea"/>
                <a:cs typeface="+mn-cs"/>
              </a:rPr>
              <a:t>THP</a:t>
            </a:r>
          </a:p>
          <a:p>
            <a:pPr marL="0" marR="0" lvl="0" indent="0" algn="ctr" defTabSz="913784"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Taxane (paclitaxel or docetaxel)</a:t>
            </a:r>
            <a:r>
              <a:rPr kumimoji="0" lang="en-US" sz="1100" b="0" i="0" u="none" strike="noStrike" kern="1200" cap="none" spc="0" normalizeH="0" baseline="30000" noProof="0" dirty="0">
                <a:ln>
                  <a:noFill/>
                </a:ln>
                <a:solidFill>
                  <a:prstClr val="white"/>
                </a:solidFill>
                <a:effectLst/>
                <a:uLnTx/>
                <a:uFillTx/>
                <a:latin typeface="Arial" panose="020B0604020202020204"/>
                <a:ea typeface="+mn-ea"/>
                <a:cs typeface="+mn-cs"/>
              </a:rPr>
              <a:t>¶ </a:t>
            </a: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 trastuzumab</a:t>
            </a:r>
            <a:r>
              <a:rPr kumimoji="0" lang="en-US" sz="1100" b="0" i="0" u="none" strike="noStrike" kern="1200" cap="none" spc="0" normalizeH="0" baseline="30000" noProof="0" dirty="0">
                <a:ln>
                  <a:noFill/>
                </a:ln>
                <a:solidFill>
                  <a:prstClr val="white"/>
                </a:solidFill>
                <a:effectLst/>
                <a:uLnTx/>
                <a:uFillTx/>
                <a:latin typeface="Arial" panose="020B0604020202020204"/>
                <a:ea typeface="+mn-ea"/>
                <a:cs typeface="+mn-cs"/>
              </a:rPr>
              <a:t>║</a:t>
            </a: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 + pertuzumab</a:t>
            </a:r>
            <a:r>
              <a:rPr kumimoji="0" lang="en-US" sz="1100" b="0" i="0" u="none" strike="noStrike" kern="1200" cap="none" spc="0" normalizeH="0" baseline="30000" noProof="0" dirty="0">
                <a:ln>
                  <a:noFill/>
                </a:ln>
                <a:solidFill>
                  <a:prstClr val="white"/>
                </a:solidFill>
                <a:effectLst/>
                <a:uLnTx/>
                <a:uFillTx/>
                <a:latin typeface="Arial" panose="020B0604020202020204"/>
                <a:ea typeface="+mn-ea"/>
                <a:cs typeface="+mn-cs"/>
              </a:rPr>
              <a:t>§</a:t>
            </a:r>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5" name="Straight Arrow Connector 14">
            <a:extLst>
              <a:ext uri="{FF2B5EF4-FFF2-40B4-BE49-F238E27FC236}">
                <a16:creationId xmlns:a16="http://schemas.microsoft.com/office/drawing/2014/main" id="{7F9A1484-BE0B-16AC-094E-287CB55B2CD2}"/>
              </a:ext>
            </a:extLst>
          </p:cNvPr>
          <p:cNvCxnSpPr>
            <a:cxnSpLocks/>
          </p:cNvCxnSpPr>
          <p:nvPr/>
        </p:nvCxnSpPr>
        <p:spPr>
          <a:xfrm>
            <a:off x="4474370" y="2718531"/>
            <a:ext cx="39274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947320-353E-1519-1E4F-D8B487E50441}"/>
              </a:ext>
            </a:extLst>
          </p:cNvPr>
          <p:cNvSpPr/>
          <p:nvPr/>
        </p:nvSpPr>
        <p:spPr>
          <a:xfrm>
            <a:off x="2543175" y="6587830"/>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D59F2A3-4071-8BA6-487C-E7C90C3BF624}"/>
              </a:ext>
            </a:extLst>
          </p:cNvPr>
          <p:cNvSpPr txBox="1"/>
          <p:nvPr/>
        </p:nvSpPr>
        <p:spPr>
          <a:xfrm>
            <a:off x="3324404" y="6553202"/>
            <a:ext cx="1197700"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LBA1008</a:t>
            </a:r>
          </a:p>
        </p:txBody>
      </p:sp>
    </p:spTree>
    <p:extLst>
      <p:ext uri="{BB962C8B-B14F-4D97-AF65-F5344CB8AC3E}">
        <p14:creationId xmlns:p14="http://schemas.microsoft.com/office/powerpoint/2010/main" val="17424350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721AA-177D-22A5-A38E-35425B4A51EE}"/>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DB14445A-1406-4DB8-F0C5-5CF886647EA2}"/>
              </a:ext>
            </a:extLst>
          </p:cNvPr>
          <p:cNvGrpSpPr/>
          <p:nvPr/>
        </p:nvGrpSpPr>
        <p:grpSpPr>
          <a:xfrm>
            <a:off x="1020025" y="1036620"/>
            <a:ext cx="92857" cy="3441352"/>
            <a:chOff x="1017026" y="865170"/>
            <a:chExt cx="92857" cy="3441352"/>
          </a:xfrm>
        </p:grpSpPr>
        <p:sp>
          <p:nvSpPr>
            <p:cNvPr id="24" name="Freeform: Shape 6058">
              <a:extLst>
                <a:ext uri="{FF2B5EF4-FFF2-40B4-BE49-F238E27FC236}">
                  <a16:creationId xmlns:a16="http://schemas.microsoft.com/office/drawing/2014/main" id="{9F07E561-DDA5-6FB3-7132-10EFC3AA168C}"/>
                </a:ext>
              </a:extLst>
            </p:cNvPr>
            <p:cNvSpPr/>
            <p:nvPr/>
          </p:nvSpPr>
          <p:spPr>
            <a:xfrm>
              <a:off x="1017026" y="4292499"/>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26" name="Freeform: Shape 6060">
              <a:extLst>
                <a:ext uri="{FF2B5EF4-FFF2-40B4-BE49-F238E27FC236}">
                  <a16:creationId xmlns:a16="http://schemas.microsoft.com/office/drawing/2014/main" id="{AA744F18-F811-EF17-0877-B3559D6BC545}"/>
                </a:ext>
              </a:extLst>
            </p:cNvPr>
            <p:cNvSpPr/>
            <p:nvPr/>
          </p:nvSpPr>
          <p:spPr>
            <a:xfrm>
              <a:off x="1017026" y="3612625"/>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27" name="Freeform: Shape 6062">
              <a:extLst>
                <a:ext uri="{FF2B5EF4-FFF2-40B4-BE49-F238E27FC236}">
                  <a16:creationId xmlns:a16="http://schemas.microsoft.com/office/drawing/2014/main" id="{84A63B77-8E1F-A00E-0C77-6A96DEB2F90C}"/>
                </a:ext>
              </a:extLst>
            </p:cNvPr>
            <p:cNvSpPr/>
            <p:nvPr/>
          </p:nvSpPr>
          <p:spPr>
            <a:xfrm>
              <a:off x="1017026" y="2926992"/>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28" name="Freeform: Shape 6064">
              <a:extLst>
                <a:ext uri="{FF2B5EF4-FFF2-40B4-BE49-F238E27FC236}">
                  <a16:creationId xmlns:a16="http://schemas.microsoft.com/office/drawing/2014/main" id="{C57FDF82-1ECF-EA32-5770-30668DB76D03}"/>
                </a:ext>
              </a:extLst>
            </p:cNvPr>
            <p:cNvSpPr/>
            <p:nvPr/>
          </p:nvSpPr>
          <p:spPr>
            <a:xfrm>
              <a:off x="1017026" y="224136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29" name="Freeform: Shape 6066">
              <a:extLst>
                <a:ext uri="{FF2B5EF4-FFF2-40B4-BE49-F238E27FC236}">
                  <a16:creationId xmlns:a16="http://schemas.microsoft.com/office/drawing/2014/main" id="{B350CF53-BDA4-1BB1-6647-E2FB8D74902E}"/>
                </a:ext>
              </a:extLst>
            </p:cNvPr>
            <p:cNvSpPr/>
            <p:nvPr/>
          </p:nvSpPr>
          <p:spPr>
            <a:xfrm>
              <a:off x="1017026" y="1555727"/>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30" name="Freeform: Shape 1444">
              <a:extLst>
                <a:ext uri="{FF2B5EF4-FFF2-40B4-BE49-F238E27FC236}">
                  <a16:creationId xmlns:a16="http://schemas.microsoft.com/office/drawing/2014/main" id="{B8423B8B-2FCB-1742-0371-3D2FFAE498EC}"/>
                </a:ext>
              </a:extLst>
            </p:cNvPr>
            <p:cNvSpPr/>
            <p:nvPr/>
          </p:nvSpPr>
          <p:spPr>
            <a:xfrm>
              <a:off x="1017026" y="865170"/>
              <a:ext cx="92857" cy="14023"/>
            </a:xfrm>
            <a:custGeom>
              <a:avLst/>
              <a:gdLst>
                <a:gd name="connsiteX0" fmla="*/ 85607 w 85607"/>
                <a:gd name="connsiteY0" fmla="*/ 0 h 13129"/>
                <a:gd name="connsiteX1" fmla="*/ 0 w 85607"/>
                <a:gd name="connsiteY1" fmla="*/ 0 h 13129"/>
              </a:gdLst>
              <a:ahLst/>
              <a:cxnLst>
                <a:cxn ang="0">
                  <a:pos x="connsiteX0" y="connsiteY0"/>
                </a:cxn>
                <a:cxn ang="0">
                  <a:pos x="connsiteX1" y="connsiteY1"/>
                </a:cxn>
              </a:cxnLst>
              <a:rect l="l" t="t" r="r" b="b"/>
              <a:pathLst>
                <a:path w="85607" h="13129">
                  <a:moveTo>
                    <a:pt x="85607" y="0"/>
                  </a:moveTo>
                  <a:lnTo>
                    <a:pt x="0" y="0"/>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grpSp>
      <p:sp>
        <p:nvSpPr>
          <p:cNvPr id="2" name="Title 1">
            <a:extLst>
              <a:ext uri="{FF2B5EF4-FFF2-40B4-BE49-F238E27FC236}">
                <a16:creationId xmlns:a16="http://schemas.microsoft.com/office/drawing/2014/main" id="{0AE0E03F-B85F-5069-DF0D-ACD716C74D39}"/>
              </a:ext>
            </a:extLst>
          </p:cNvPr>
          <p:cNvSpPr>
            <a:spLocks noGrp="1"/>
          </p:cNvSpPr>
          <p:nvPr>
            <p:ph type="title"/>
          </p:nvPr>
        </p:nvSpPr>
        <p:spPr/>
        <p:txBody>
          <a:bodyPr>
            <a:normAutofit fontScale="90000"/>
          </a:bodyPr>
          <a:lstStyle/>
          <a:p>
            <a:r>
              <a:rPr lang="en-US" dirty="0"/>
              <a:t>PFS (BICR): primary endpoint</a:t>
            </a:r>
          </a:p>
        </p:txBody>
      </p:sp>
      <p:sp>
        <p:nvSpPr>
          <p:cNvPr id="1048" name="Content Placeholder 1047">
            <a:extLst>
              <a:ext uri="{FF2B5EF4-FFF2-40B4-BE49-F238E27FC236}">
                <a16:creationId xmlns:a16="http://schemas.microsoft.com/office/drawing/2014/main" id="{2BE8CABD-0613-7A62-A97F-A061BAF81BD6}"/>
              </a:ext>
            </a:extLst>
          </p:cNvPr>
          <p:cNvSpPr>
            <a:spLocks noGrp="1"/>
          </p:cNvSpPr>
          <p:nvPr>
            <p:ph sz="quarter" idx="13"/>
          </p:nvPr>
        </p:nvSpPr>
        <p:spPr>
          <a:xfrm>
            <a:off x="305555" y="5929691"/>
            <a:ext cx="11580892" cy="292388"/>
          </a:xfrm>
        </p:spPr>
        <p:txBody>
          <a:bodyPr/>
          <a:lstStyle/>
          <a:p>
            <a:r>
              <a:rPr lang="en-US" dirty="0"/>
              <a:t>*Median PFS estimate for T-DXd + P is likely to change at updated analysis; </a:t>
            </a:r>
            <a:r>
              <a:rPr lang="en-US" baseline="30000" dirty="0"/>
              <a:t>†</a:t>
            </a:r>
            <a:r>
              <a:rPr lang="en-US" dirty="0"/>
              <a:t>stratified log-rank test. A P-value of &lt;0.00043 was required for interim analysis superiority</a:t>
            </a:r>
          </a:p>
          <a:p>
            <a:r>
              <a:rPr lang="en-US" dirty="0"/>
              <a:t>BICR, blinded independent central review; CI, confidence interval; </a:t>
            </a:r>
            <a:r>
              <a:rPr lang="en-US" dirty="0" err="1"/>
              <a:t>mo</a:t>
            </a:r>
            <a:r>
              <a:rPr lang="en-US" dirty="0"/>
              <a:t>, months; (m)PFS, (median) progression-free survival; NC, not calculable; P, pertuzumab; T-DXd, trastuzumab deruxtecan; THP, taxane + trastuzumab + pertuzumab</a:t>
            </a:r>
          </a:p>
        </p:txBody>
      </p:sp>
      <p:grpSp>
        <p:nvGrpSpPr>
          <p:cNvPr id="17" name="Group 16" hidden="1">
            <a:extLst>
              <a:ext uri="{FF2B5EF4-FFF2-40B4-BE49-F238E27FC236}">
                <a16:creationId xmlns:a16="http://schemas.microsoft.com/office/drawing/2014/main" id="{CEFA85D2-70E0-46D9-936B-B90B7A2F9410}"/>
              </a:ext>
            </a:extLst>
          </p:cNvPr>
          <p:cNvGrpSpPr/>
          <p:nvPr/>
        </p:nvGrpSpPr>
        <p:grpSpPr>
          <a:xfrm>
            <a:off x="1000694" y="1396168"/>
            <a:ext cx="10653621" cy="2725304"/>
            <a:chOff x="1000693" y="1394906"/>
            <a:chExt cx="10653621" cy="2725304"/>
          </a:xfrm>
        </p:grpSpPr>
        <p:sp>
          <p:nvSpPr>
            <p:cNvPr id="6" name="TextBox 5">
              <a:extLst>
                <a:ext uri="{FF2B5EF4-FFF2-40B4-BE49-F238E27FC236}">
                  <a16:creationId xmlns:a16="http://schemas.microsoft.com/office/drawing/2014/main" id="{ED3025A7-5372-C976-3E4E-5793A8A23CA4}"/>
                </a:ext>
              </a:extLst>
            </p:cNvPr>
            <p:cNvSpPr txBox="1"/>
            <p:nvPr/>
          </p:nvSpPr>
          <p:spPr>
            <a:xfrm>
              <a:off x="9621013" y="1394906"/>
              <a:ext cx="2033301" cy="861774"/>
            </a:xfrm>
            <a:prstGeom prst="rect">
              <a:avLst/>
            </a:prstGeom>
            <a:solidFill>
              <a:schemeClr val="accent3"/>
            </a:solid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T-DXd + P</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S PGothic" panose="020B0600070205080204" pitchFamily="34" charset="-128"/>
                  <a:cs typeface="+mn-cs"/>
                </a:rPr>
                <a:t>mPFS</a:t>
              </a: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40.7 </a:t>
              </a:r>
              <a:r>
                <a:rPr kumimoji="0" lang="en-US" sz="1800" b="1" i="0" u="none" strike="noStrike" kern="1200" cap="none" spc="0" normalizeH="0" baseline="0" noProof="0" dirty="0" err="1">
                  <a:ln>
                    <a:noFill/>
                  </a:ln>
                  <a:solidFill>
                    <a:prstClr val="white"/>
                  </a:solidFill>
                  <a:effectLst/>
                  <a:uLnTx/>
                  <a:uFillTx/>
                  <a:latin typeface="Arial" panose="020B0604020202020204"/>
                  <a:ea typeface="MS PGothic" panose="020B0600070205080204" pitchFamily="34" charset="-128"/>
                  <a:cs typeface="+mn-cs"/>
                </a:rPr>
                <a:t>mo</a:t>
              </a:r>
              <a:r>
                <a:rPr kumimoji="0" lang="en-US" sz="1800" b="1" i="0" u="none" strike="noStrike" kern="1200" cap="none" spc="0" normalizeH="0" baseline="30000" noProof="0" dirty="0">
                  <a:ln>
                    <a:noFill/>
                  </a:ln>
                  <a:solidFill>
                    <a:prstClr val="white"/>
                  </a:solidFill>
                  <a:effectLst/>
                  <a:uLnTx/>
                  <a:uFillTx/>
                  <a:latin typeface="Arial" panose="020B0604020202020204"/>
                  <a:ea typeface="MS PGothic" panose="020B0600070205080204" pitchFamily="34" charset="-128"/>
                  <a:cs typeface="+mn-cs"/>
                </a:rPr>
                <a:t>† </a:t>
              </a:r>
              <a:r>
                <a:rPr kumimoji="0" lang="en-US" sz="14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(95% CI 36.5, NC)</a:t>
              </a:r>
              <a:endPar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endParaRPr>
            </a:p>
          </p:txBody>
        </p:sp>
        <p:sp>
          <p:nvSpPr>
            <p:cNvPr id="8" name="TextBox 7">
              <a:extLst>
                <a:ext uri="{FF2B5EF4-FFF2-40B4-BE49-F238E27FC236}">
                  <a16:creationId xmlns:a16="http://schemas.microsoft.com/office/drawing/2014/main" id="{08A2431D-EA1E-600F-6B5E-69B86E651C5E}"/>
                </a:ext>
              </a:extLst>
            </p:cNvPr>
            <p:cNvSpPr txBox="1">
              <a:spLocks/>
            </p:cNvSpPr>
            <p:nvPr/>
          </p:nvSpPr>
          <p:spPr>
            <a:xfrm>
              <a:off x="7685178" y="2291939"/>
              <a:ext cx="1478275" cy="256534"/>
            </a:xfrm>
            <a:prstGeom prst="rect">
              <a:avLst/>
            </a:prstGeom>
            <a:noFill/>
          </p:spPr>
          <p:txBody>
            <a:bodyPr wrap="square" lIns="0" tIns="0" rIns="0" bIns="0" rtlCol="0" anchor="ctr">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panose="020B0604020202020204"/>
                  <a:ea typeface="MS PGothic" panose="020B0600070205080204" pitchFamily="34" charset="-128"/>
                  <a:cs typeface="+mn-cs"/>
                </a:rPr>
                <a:t>Δ</a:t>
              </a:r>
              <a:r>
                <a:rPr kumimoji="0" lang="en-US" sz="18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 13.8 </a:t>
              </a:r>
              <a:r>
                <a:rPr kumimoji="0" lang="en-US" sz="1800" b="1" i="0" u="none" strike="noStrike" kern="1200" cap="none" spc="0" normalizeH="0" baseline="0" noProof="0" dirty="0" err="1">
                  <a:ln>
                    <a:noFill/>
                  </a:ln>
                  <a:solidFill>
                    <a:srgbClr val="000000"/>
                  </a:solidFill>
                  <a:effectLst/>
                  <a:uLnTx/>
                  <a:uFillTx/>
                  <a:latin typeface="Arial" panose="020B0604020202020204"/>
                  <a:ea typeface="MS PGothic" panose="020B0600070205080204" pitchFamily="34" charset="-128"/>
                  <a:cs typeface="+mn-cs"/>
                </a:rPr>
                <a:t>mo</a:t>
              </a:r>
              <a:r>
                <a:rPr kumimoji="0" lang="en-US" sz="1800" b="1" i="0" u="none" strike="noStrike" kern="1200" cap="none" spc="0" normalizeH="0" baseline="0" noProof="0" dirty="0">
                  <a:ln>
                    <a:noFill/>
                  </a:ln>
                  <a:solidFill>
                    <a:srgbClr val="000000"/>
                  </a:solidFill>
                  <a:effectLst/>
                  <a:uLnTx/>
                  <a:uFillTx/>
                  <a:latin typeface="Arial" panose="020B0604020202020204"/>
                  <a:ea typeface="MS PGothic" panose="020B0600070205080204" pitchFamily="34" charset="-128"/>
                  <a:cs typeface="+mn-cs"/>
                </a:rPr>
                <a:t> </a:t>
              </a:r>
            </a:p>
          </p:txBody>
        </p:sp>
        <p:sp>
          <p:nvSpPr>
            <p:cNvPr id="9" name="TextBox 8">
              <a:extLst>
                <a:ext uri="{FF2B5EF4-FFF2-40B4-BE49-F238E27FC236}">
                  <a16:creationId xmlns:a16="http://schemas.microsoft.com/office/drawing/2014/main" id="{96696422-2A2E-3726-1017-7581327F0E8D}"/>
                </a:ext>
              </a:extLst>
            </p:cNvPr>
            <p:cNvSpPr txBox="1">
              <a:spLocks/>
            </p:cNvSpPr>
            <p:nvPr/>
          </p:nvSpPr>
          <p:spPr>
            <a:xfrm>
              <a:off x="1000693" y="3042227"/>
              <a:ext cx="3049355" cy="92333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Hazard ratio 0.56</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95% CI 0.44, 0.71</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P-value &lt;0.00001*</a:t>
              </a:r>
            </a:p>
          </p:txBody>
        </p:sp>
        <p:cxnSp>
          <p:nvCxnSpPr>
            <p:cNvPr id="1553" name="Straight Connector 1552">
              <a:extLst>
                <a:ext uri="{FF2B5EF4-FFF2-40B4-BE49-F238E27FC236}">
                  <a16:creationId xmlns:a16="http://schemas.microsoft.com/office/drawing/2014/main" id="{0022AA3E-9D05-3D6D-4ED5-9612F149DDB2}"/>
                </a:ext>
              </a:extLst>
            </p:cNvPr>
            <p:cNvCxnSpPr>
              <a:cxnSpLocks/>
            </p:cNvCxnSpPr>
            <p:nvPr/>
          </p:nvCxnSpPr>
          <p:spPr>
            <a:xfrm>
              <a:off x="7035820" y="2555081"/>
              <a:ext cx="0" cy="1564485"/>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4" name="Straight Connector 1553">
              <a:extLst>
                <a:ext uri="{FF2B5EF4-FFF2-40B4-BE49-F238E27FC236}">
                  <a16:creationId xmlns:a16="http://schemas.microsoft.com/office/drawing/2014/main" id="{56DD4168-0DD5-75FC-4C4A-6BACDAB9A512}"/>
                </a:ext>
              </a:extLst>
            </p:cNvPr>
            <p:cNvCxnSpPr>
              <a:cxnSpLocks/>
            </p:cNvCxnSpPr>
            <p:nvPr/>
          </p:nvCxnSpPr>
          <p:spPr>
            <a:xfrm>
              <a:off x="10129838" y="2562947"/>
              <a:ext cx="0" cy="155726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1555" name="Straight Connector 1554">
              <a:extLst>
                <a:ext uri="{FF2B5EF4-FFF2-40B4-BE49-F238E27FC236}">
                  <a16:creationId xmlns:a16="http://schemas.microsoft.com/office/drawing/2014/main" id="{5321BD4D-351D-10EF-0CDD-D29F49AE8753}"/>
                </a:ext>
              </a:extLst>
            </p:cNvPr>
            <p:cNvCxnSpPr>
              <a:cxnSpLocks/>
            </p:cNvCxnSpPr>
            <p:nvPr/>
          </p:nvCxnSpPr>
          <p:spPr>
            <a:xfrm>
              <a:off x="1094409" y="2567635"/>
              <a:ext cx="9040191" cy="0"/>
            </a:xfrm>
            <a:prstGeom prst="line">
              <a:avLst/>
            </a:prstGeom>
            <a:ln w="12700">
              <a:solidFill>
                <a:srgbClr val="000000"/>
              </a:solidFill>
              <a:prstDash val="dash"/>
            </a:ln>
          </p:spPr>
          <p:style>
            <a:lnRef idx="1">
              <a:schemeClr val="accent4"/>
            </a:lnRef>
            <a:fillRef idx="0">
              <a:schemeClr val="accent4"/>
            </a:fillRef>
            <a:effectRef idx="0">
              <a:schemeClr val="accent4"/>
            </a:effectRef>
            <a:fontRef idx="minor">
              <a:schemeClr val="tx1"/>
            </a:fontRef>
          </p:style>
        </p:cxnSp>
        <p:sp>
          <p:nvSpPr>
            <p:cNvPr id="7" name="TextBox 6" hidden="1">
              <a:extLst>
                <a:ext uri="{FF2B5EF4-FFF2-40B4-BE49-F238E27FC236}">
                  <a16:creationId xmlns:a16="http://schemas.microsoft.com/office/drawing/2014/main" id="{8D84C316-DB1E-965E-FF29-60ADE50B63F8}"/>
                </a:ext>
              </a:extLst>
            </p:cNvPr>
            <p:cNvSpPr txBox="1">
              <a:spLocks/>
            </p:cNvSpPr>
            <p:nvPr/>
          </p:nvSpPr>
          <p:spPr>
            <a:xfrm>
              <a:off x="4934828" y="2688110"/>
              <a:ext cx="2034747" cy="861774"/>
            </a:xfrm>
            <a:prstGeom prst="rect">
              <a:avLst/>
            </a:prstGeom>
            <a:solidFill>
              <a:schemeClr val="accent4"/>
            </a:solid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THP</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 panose="020B0604020202020204"/>
                  <a:ea typeface="MS PGothic" panose="020B0600070205080204" pitchFamily="34" charset="-128"/>
                  <a:cs typeface="+mn-cs"/>
                </a:rPr>
                <a:t>mPFS</a:t>
              </a: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26.9 </a:t>
              </a:r>
              <a:r>
                <a:rPr kumimoji="0" lang="en-US" sz="1800" b="1" i="0" u="none" strike="noStrike" kern="1200" cap="none" spc="0" normalizeH="0" baseline="0" noProof="0" dirty="0" err="1">
                  <a:ln>
                    <a:noFill/>
                  </a:ln>
                  <a:solidFill>
                    <a:prstClr val="white"/>
                  </a:solidFill>
                  <a:effectLst/>
                  <a:uLnTx/>
                  <a:uFillTx/>
                  <a:latin typeface="Arial" panose="020B0604020202020204"/>
                  <a:ea typeface="MS PGothic" panose="020B0600070205080204" pitchFamily="34" charset="-128"/>
                  <a:cs typeface="+mn-cs"/>
                </a:rPr>
                <a:t>mo</a:t>
              </a:r>
              <a: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a:t>
              </a:r>
              <a:br>
                <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br>
              <a:r>
                <a:rPr kumimoji="0" lang="en-US" sz="14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(95% CI 21.8, NC)</a:t>
              </a:r>
              <a:endParaRPr kumimoji="0" lang="en-US" sz="18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endParaRPr>
            </a:p>
          </p:txBody>
        </p:sp>
      </p:grpSp>
      <p:sp>
        <p:nvSpPr>
          <p:cNvPr id="6241" name="TextBox 6240">
            <a:extLst>
              <a:ext uri="{FF2B5EF4-FFF2-40B4-BE49-F238E27FC236}">
                <a16:creationId xmlns:a16="http://schemas.microsoft.com/office/drawing/2014/main" id="{F4DAF699-B619-5D9E-8AAA-C4E2DA74A78E}"/>
              </a:ext>
            </a:extLst>
          </p:cNvPr>
          <p:cNvSpPr txBox="1">
            <a:spLocks/>
          </p:cNvSpPr>
          <p:nvPr/>
        </p:nvSpPr>
        <p:spPr>
          <a:xfrm>
            <a:off x="1032723" y="4718838"/>
            <a:ext cx="10818095" cy="307777"/>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002557"/>
                </a:solidFill>
                <a:effectLst/>
                <a:uLnTx/>
                <a:uFillTx/>
                <a:latin typeface="Arial" panose="020B0604020202020204"/>
                <a:ea typeface="MS PGothic" panose="020B0600070205080204" pitchFamily="34" charset="-128"/>
                <a:cs typeface="Arial"/>
                <a:sym typeface="Arial"/>
                <a:rtl val="0"/>
              </a:rPr>
              <a:t>Time from randomization (months)</a:t>
            </a:r>
          </a:p>
        </p:txBody>
      </p:sp>
      <p:sp>
        <p:nvSpPr>
          <p:cNvPr id="6242" name="TextBox 6241">
            <a:extLst>
              <a:ext uri="{FF2B5EF4-FFF2-40B4-BE49-F238E27FC236}">
                <a16:creationId xmlns:a16="http://schemas.microsoft.com/office/drawing/2014/main" id="{A3014243-FFC9-5BF1-5B0E-079FBAF0172E}"/>
              </a:ext>
            </a:extLst>
          </p:cNvPr>
          <p:cNvSpPr txBox="1">
            <a:spLocks/>
          </p:cNvSpPr>
          <p:nvPr/>
        </p:nvSpPr>
        <p:spPr>
          <a:xfrm rot="16200000">
            <a:off x="-436980" y="2596792"/>
            <a:ext cx="1912751" cy="307777"/>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solidFill>
                  <a:srgbClr val="002557"/>
                </a:solidFill>
                <a:effectLst/>
                <a:uLnTx/>
                <a:uFillTx/>
                <a:latin typeface="Arial" panose="020B0604020202020204"/>
                <a:ea typeface="MS PGothic" panose="020B0600070205080204" pitchFamily="34" charset="-128"/>
                <a:cs typeface="Arial"/>
                <a:sym typeface="Arial"/>
                <a:rtl val="0"/>
              </a:rPr>
              <a:t>Probability of PFS</a:t>
            </a:r>
          </a:p>
        </p:txBody>
      </p:sp>
      <p:grpSp>
        <p:nvGrpSpPr>
          <p:cNvPr id="6243" name="Group 6242">
            <a:extLst>
              <a:ext uri="{FF2B5EF4-FFF2-40B4-BE49-F238E27FC236}">
                <a16:creationId xmlns:a16="http://schemas.microsoft.com/office/drawing/2014/main" id="{4754BFAB-64B5-6410-9620-77A2BDB388F9}"/>
              </a:ext>
            </a:extLst>
          </p:cNvPr>
          <p:cNvGrpSpPr/>
          <p:nvPr/>
        </p:nvGrpSpPr>
        <p:grpSpPr>
          <a:xfrm>
            <a:off x="1106408" y="1041546"/>
            <a:ext cx="9831211" cy="2278055"/>
            <a:chOff x="966707" y="870095"/>
            <a:chExt cx="9831211" cy="2278054"/>
          </a:xfrm>
        </p:grpSpPr>
        <p:sp>
          <p:nvSpPr>
            <p:cNvPr id="6244" name="Freeform: Shape 6243">
              <a:extLst>
                <a:ext uri="{FF2B5EF4-FFF2-40B4-BE49-F238E27FC236}">
                  <a16:creationId xmlns:a16="http://schemas.microsoft.com/office/drawing/2014/main" id="{E5AD5C8F-18A1-D376-9B01-090C01408AF0}"/>
                </a:ext>
              </a:extLst>
            </p:cNvPr>
            <p:cNvSpPr/>
            <p:nvPr/>
          </p:nvSpPr>
          <p:spPr>
            <a:xfrm>
              <a:off x="4769448"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45" name="Freeform: Shape 6244">
              <a:extLst>
                <a:ext uri="{FF2B5EF4-FFF2-40B4-BE49-F238E27FC236}">
                  <a16:creationId xmlns:a16="http://schemas.microsoft.com/office/drawing/2014/main" id="{4FA483F5-6B86-B1B0-DA56-3AC1CD9CC876}"/>
                </a:ext>
              </a:extLst>
            </p:cNvPr>
            <p:cNvSpPr/>
            <p:nvPr/>
          </p:nvSpPr>
          <p:spPr>
            <a:xfrm>
              <a:off x="4776711"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46" name="Freeform: Shape 6245">
              <a:extLst>
                <a:ext uri="{FF2B5EF4-FFF2-40B4-BE49-F238E27FC236}">
                  <a16:creationId xmlns:a16="http://schemas.microsoft.com/office/drawing/2014/main" id="{EBB55FE2-669A-2AB9-07DB-64DC612C1783}"/>
                </a:ext>
              </a:extLst>
            </p:cNvPr>
            <p:cNvSpPr/>
            <p:nvPr/>
          </p:nvSpPr>
          <p:spPr>
            <a:xfrm>
              <a:off x="966707" y="870095"/>
              <a:ext cx="9816972" cy="2226868"/>
            </a:xfrm>
            <a:custGeom>
              <a:avLst/>
              <a:gdLst>
                <a:gd name="connsiteX0" fmla="*/ 0 w 9050473"/>
                <a:gd name="connsiteY0" fmla="*/ 0 h 2084904"/>
                <a:gd name="connsiteX1" fmla="*/ 60529 w 9050473"/>
                <a:gd name="connsiteY1" fmla="*/ 0 h 2084904"/>
                <a:gd name="connsiteX2" fmla="*/ 60529 w 9050473"/>
                <a:gd name="connsiteY2" fmla="*/ 8534 h 2084904"/>
                <a:gd name="connsiteX3" fmla="*/ 60529 w 9050473"/>
                <a:gd name="connsiteY3" fmla="*/ 8534 h 2084904"/>
                <a:gd name="connsiteX4" fmla="*/ 67225 w 9050473"/>
                <a:gd name="connsiteY4" fmla="*/ 8534 h 2084904"/>
                <a:gd name="connsiteX5" fmla="*/ 67225 w 9050473"/>
                <a:gd name="connsiteY5" fmla="*/ 16938 h 2084904"/>
                <a:gd name="connsiteX6" fmla="*/ 67225 w 9050473"/>
                <a:gd name="connsiteY6" fmla="*/ 16938 h 2084904"/>
                <a:gd name="connsiteX7" fmla="*/ 80749 w 9050473"/>
                <a:gd name="connsiteY7" fmla="*/ 16938 h 2084904"/>
                <a:gd name="connsiteX8" fmla="*/ 80749 w 9050473"/>
                <a:gd name="connsiteY8" fmla="*/ 34007 h 2084904"/>
                <a:gd name="connsiteX9" fmla="*/ 80749 w 9050473"/>
                <a:gd name="connsiteY9" fmla="*/ 34007 h 2084904"/>
                <a:gd name="connsiteX10" fmla="*/ 94142 w 9050473"/>
                <a:gd name="connsiteY10" fmla="*/ 34007 h 2084904"/>
                <a:gd name="connsiteX11" fmla="*/ 94142 w 9050473"/>
                <a:gd name="connsiteY11" fmla="*/ 42410 h 2084904"/>
                <a:gd name="connsiteX12" fmla="*/ 94142 w 9050473"/>
                <a:gd name="connsiteY12" fmla="*/ 42410 h 2084904"/>
                <a:gd name="connsiteX13" fmla="*/ 215331 w 9050473"/>
                <a:gd name="connsiteY13" fmla="*/ 42410 h 2084904"/>
                <a:gd name="connsiteX14" fmla="*/ 215331 w 9050473"/>
                <a:gd name="connsiteY14" fmla="*/ 50944 h 2084904"/>
                <a:gd name="connsiteX15" fmla="*/ 215331 w 9050473"/>
                <a:gd name="connsiteY15" fmla="*/ 50944 h 2084904"/>
                <a:gd name="connsiteX16" fmla="*/ 242248 w 9050473"/>
                <a:gd name="connsiteY16" fmla="*/ 50944 h 2084904"/>
                <a:gd name="connsiteX17" fmla="*/ 242248 w 9050473"/>
                <a:gd name="connsiteY17" fmla="*/ 59479 h 2084904"/>
                <a:gd name="connsiteX18" fmla="*/ 242248 w 9050473"/>
                <a:gd name="connsiteY18" fmla="*/ 59479 h 2084904"/>
                <a:gd name="connsiteX19" fmla="*/ 262336 w 9050473"/>
                <a:gd name="connsiteY19" fmla="*/ 59479 h 2084904"/>
                <a:gd name="connsiteX20" fmla="*/ 262336 w 9050473"/>
                <a:gd name="connsiteY20" fmla="*/ 67882 h 2084904"/>
                <a:gd name="connsiteX21" fmla="*/ 262336 w 9050473"/>
                <a:gd name="connsiteY21" fmla="*/ 67882 h 2084904"/>
                <a:gd name="connsiteX22" fmla="*/ 275860 w 9050473"/>
                <a:gd name="connsiteY22" fmla="*/ 67882 h 2084904"/>
                <a:gd name="connsiteX23" fmla="*/ 275860 w 9050473"/>
                <a:gd name="connsiteY23" fmla="*/ 84951 h 2084904"/>
                <a:gd name="connsiteX24" fmla="*/ 275860 w 9050473"/>
                <a:gd name="connsiteY24" fmla="*/ 84951 h 2084904"/>
                <a:gd name="connsiteX25" fmla="*/ 289253 w 9050473"/>
                <a:gd name="connsiteY25" fmla="*/ 84951 h 2084904"/>
                <a:gd name="connsiteX26" fmla="*/ 289253 w 9050473"/>
                <a:gd name="connsiteY26" fmla="*/ 93485 h 2084904"/>
                <a:gd name="connsiteX27" fmla="*/ 289253 w 9050473"/>
                <a:gd name="connsiteY27" fmla="*/ 93485 h 2084904"/>
                <a:gd name="connsiteX28" fmla="*/ 437359 w 9050473"/>
                <a:gd name="connsiteY28" fmla="*/ 93485 h 2084904"/>
                <a:gd name="connsiteX29" fmla="*/ 437359 w 9050473"/>
                <a:gd name="connsiteY29" fmla="*/ 102151 h 2084904"/>
                <a:gd name="connsiteX30" fmla="*/ 437359 w 9050473"/>
                <a:gd name="connsiteY30" fmla="*/ 102151 h 2084904"/>
                <a:gd name="connsiteX31" fmla="*/ 565244 w 9050473"/>
                <a:gd name="connsiteY31" fmla="*/ 102151 h 2084904"/>
                <a:gd name="connsiteX32" fmla="*/ 565244 w 9050473"/>
                <a:gd name="connsiteY32" fmla="*/ 110685 h 2084904"/>
                <a:gd name="connsiteX33" fmla="*/ 565244 w 9050473"/>
                <a:gd name="connsiteY33" fmla="*/ 110685 h 2084904"/>
                <a:gd name="connsiteX34" fmla="*/ 578637 w 9050473"/>
                <a:gd name="connsiteY34" fmla="*/ 110685 h 2084904"/>
                <a:gd name="connsiteX35" fmla="*/ 578637 w 9050473"/>
                <a:gd name="connsiteY35" fmla="*/ 119220 h 2084904"/>
                <a:gd name="connsiteX36" fmla="*/ 578637 w 9050473"/>
                <a:gd name="connsiteY36" fmla="*/ 119220 h 2084904"/>
                <a:gd name="connsiteX37" fmla="*/ 592161 w 9050473"/>
                <a:gd name="connsiteY37" fmla="*/ 119220 h 2084904"/>
                <a:gd name="connsiteX38" fmla="*/ 592161 w 9050473"/>
                <a:gd name="connsiteY38" fmla="*/ 127886 h 2084904"/>
                <a:gd name="connsiteX39" fmla="*/ 592161 w 9050473"/>
                <a:gd name="connsiteY39" fmla="*/ 127886 h 2084904"/>
                <a:gd name="connsiteX40" fmla="*/ 619077 w 9050473"/>
                <a:gd name="connsiteY40" fmla="*/ 127886 h 2084904"/>
                <a:gd name="connsiteX41" fmla="*/ 619077 w 9050473"/>
                <a:gd name="connsiteY41" fmla="*/ 136420 h 2084904"/>
                <a:gd name="connsiteX42" fmla="*/ 619077 w 9050473"/>
                <a:gd name="connsiteY42" fmla="*/ 136420 h 2084904"/>
                <a:gd name="connsiteX43" fmla="*/ 814188 w 9050473"/>
                <a:gd name="connsiteY43" fmla="*/ 136420 h 2084904"/>
                <a:gd name="connsiteX44" fmla="*/ 814188 w 9050473"/>
                <a:gd name="connsiteY44" fmla="*/ 145086 h 2084904"/>
                <a:gd name="connsiteX45" fmla="*/ 814188 w 9050473"/>
                <a:gd name="connsiteY45" fmla="*/ 145086 h 2084904"/>
                <a:gd name="connsiteX46" fmla="*/ 834408 w 9050473"/>
                <a:gd name="connsiteY46" fmla="*/ 145086 h 2084904"/>
                <a:gd name="connsiteX47" fmla="*/ 834408 w 9050473"/>
                <a:gd name="connsiteY47" fmla="*/ 153883 h 2084904"/>
                <a:gd name="connsiteX48" fmla="*/ 834408 w 9050473"/>
                <a:gd name="connsiteY48" fmla="*/ 153883 h 2084904"/>
                <a:gd name="connsiteX49" fmla="*/ 854497 w 9050473"/>
                <a:gd name="connsiteY49" fmla="*/ 153883 h 2084904"/>
                <a:gd name="connsiteX50" fmla="*/ 854497 w 9050473"/>
                <a:gd name="connsiteY50" fmla="*/ 162680 h 2084904"/>
                <a:gd name="connsiteX51" fmla="*/ 854497 w 9050473"/>
                <a:gd name="connsiteY51" fmla="*/ 162680 h 2084904"/>
                <a:gd name="connsiteX52" fmla="*/ 915157 w 9050473"/>
                <a:gd name="connsiteY52" fmla="*/ 162680 h 2084904"/>
                <a:gd name="connsiteX53" fmla="*/ 915157 w 9050473"/>
                <a:gd name="connsiteY53" fmla="*/ 171477 h 2084904"/>
                <a:gd name="connsiteX54" fmla="*/ 915157 w 9050473"/>
                <a:gd name="connsiteY54" fmla="*/ 171477 h 2084904"/>
                <a:gd name="connsiteX55" fmla="*/ 921854 w 9050473"/>
                <a:gd name="connsiteY55" fmla="*/ 171477 h 2084904"/>
                <a:gd name="connsiteX56" fmla="*/ 921854 w 9050473"/>
                <a:gd name="connsiteY56" fmla="*/ 180274 h 2084904"/>
                <a:gd name="connsiteX57" fmla="*/ 921854 w 9050473"/>
                <a:gd name="connsiteY57" fmla="*/ 180274 h 2084904"/>
                <a:gd name="connsiteX58" fmla="*/ 1110268 w 9050473"/>
                <a:gd name="connsiteY58" fmla="*/ 180274 h 2084904"/>
                <a:gd name="connsiteX59" fmla="*/ 1110268 w 9050473"/>
                <a:gd name="connsiteY59" fmla="*/ 197868 h 2084904"/>
                <a:gd name="connsiteX60" fmla="*/ 1110268 w 9050473"/>
                <a:gd name="connsiteY60" fmla="*/ 197868 h 2084904"/>
                <a:gd name="connsiteX61" fmla="*/ 1123661 w 9050473"/>
                <a:gd name="connsiteY61" fmla="*/ 197868 h 2084904"/>
                <a:gd name="connsiteX62" fmla="*/ 1123661 w 9050473"/>
                <a:gd name="connsiteY62" fmla="*/ 206797 h 2084904"/>
                <a:gd name="connsiteX63" fmla="*/ 1123661 w 9050473"/>
                <a:gd name="connsiteY63" fmla="*/ 206797 h 2084904"/>
                <a:gd name="connsiteX64" fmla="*/ 1170797 w 9050473"/>
                <a:gd name="connsiteY64" fmla="*/ 206797 h 2084904"/>
                <a:gd name="connsiteX65" fmla="*/ 1170797 w 9050473"/>
                <a:gd name="connsiteY65" fmla="*/ 215725 h 2084904"/>
                <a:gd name="connsiteX66" fmla="*/ 1170797 w 9050473"/>
                <a:gd name="connsiteY66" fmla="*/ 215725 h 2084904"/>
                <a:gd name="connsiteX67" fmla="*/ 1191017 w 9050473"/>
                <a:gd name="connsiteY67" fmla="*/ 215725 h 2084904"/>
                <a:gd name="connsiteX68" fmla="*/ 1191017 w 9050473"/>
                <a:gd name="connsiteY68" fmla="*/ 224522 h 2084904"/>
                <a:gd name="connsiteX69" fmla="*/ 1191017 w 9050473"/>
                <a:gd name="connsiteY69" fmla="*/ 224522 h 2084904"/>
                <a:gd name="connsiteX70" fmla="*/ 1379432 w 9050473"/>
                <a:gd name="connsiteY70" fmla="*/ 224522 h 2084904"/>
                <a:gd name="connsiteX71" fmla="*/ 1379432 w 9050473"/>
                <a:gd name="connsiteY71" fmla="*/ 233582 h 2084904"/>
                <a:gd name="connsiteX72" fmla="*/ 1379432 w 9050473"/>
                <a:gd name="connsiteY72" fmla="*/ 233582 h 2084904"/>
                <a:gd name="connsiteX73" fmla="*/ 1419741 w 9050473"/>
                <a:gd name="connsiteY73" fmla="*/ 233582 h 2084904"/>
                <a:gd name="connsiteX74" fmla="*/ 1419741 w 9050473"/>
                <a:gd name="connsiteY74" fmla="*/ 242510 h 2084904"/>
                <a:gd name="connsiteX75" fmla="*/ 1419741 w 9050473"/>
                <a:gd name="connsiteY75" fmla="*/ 242510 h 2084904"/>
                <a:gd name="connsiteX76" fmla="*/ 1426569 w 9050473"/>
                <a:gd name="connsiteY76" fmla="*/ 242510 h 2084904"/>
                <a:gd name="connsiteX77" fmla="*/ 1426569 w 9050473"/>
                <a:gd name="connsiteY77" fmla="*/ 251439 h 2084904"/>
                <a:gd name="connsiteX78" fmla="*/ 1426569 w 9050473"/>
                <a:gd name="connsiteY78" fmla="*/ 251439 h 2084904"/>
                <a:gd name="connsiteX79" fmla="*/ 1473574 w 9050473"/>
                <a:gd name="connsiteY79" fmla="*/ 251439 h 2084904"/>
                <a:gd name="connsiteX80" fmla="*/ 1473574 w 9050473"/>
                <a:gd name="connsiteY80" fmla="*/ 260367 h 2084904"/>
                <a:gd name="connsiteX81" fmla="*/ 1473574 w 9050473"/>
                <a:gd name="connsiteY81" fmla="*/ 260367 h 2084904"/>
                <a:gd name="connsiteX82" fmla="*/ 1527407 w 9050473"/>
                <a:gd name="connsiteY82" fmla="*/ 260367 h 2084904"/>
                <a:gd name="connsiteX83" fmla="*/ 1527407 w 9050473"/>
                <a:gd name="connsiteY83" fmla="*/ 269427 h 2084904"/>
                <a:gd name="connsiteX84" fmla="*/ 1527407 w 9050473"/>
                <a:gd name="connsiteY84" fmla="*/ 269427 h 2084904"/>
                <a:gd name="connsiteX85" fmla="*/ 1655292 w 9050473"/>
                <a:gd name="connsiteY85" fmla="*/ 269427 h 2084904"/>
                <a:gd name="connsiteX86" fmla="*/ 1655292 w 9050473"/>
                <a:gd name="connsiteY86" fmla="*/ 278355 h 2084904"/>
                <a:gd name="connsiteX87" fmla="*/ 1655292 w 9050473"/>
                <a:gd name="connsiteY87" fmla="*/ 278355 h 2084904"/>
                <a:gd name="connsiteX88" fmla="*/ 1709125 w 9050473"/>
                <a:gd name="connsiteY88" fmla="*/ 278355 h 2084904"/>
                <a:gd name="connsiteX89" fmla="*/ 1709125 w 9050473"/>
                <a:gd name="connsiteY89" fmla="*/ 287415 h 2084904"/>
                <a:gd name="connsiteX90" fmla="*/ 1709125 w 9050473"/>
                <a:gd name="connsiteY90" fmla="*/ 287415 h 2084904"/>
                <a:gd name="connsiteX91" fmla="*/ 1729345 w 9050473"/>
                <a:gd name="connsiteY91" fmla="*/ 287415 h 2084904"/>
                <a:gd name="connsiteX92" fmla="*/ 1729345 w 9050473"/>
                <a:gd name="connsiteY92" fmla="*/ 305403 h 2084904"/>
                <a:gd name="connsiteX93" fmla="*/ 1729345 w 9050473"/>
                <a:gd name="connsiteY93" fmla="*/ 305403 h 2084904"/>
                <a:gd name="connsiteX94" fmla="*/ 1863927 w 9050473"/>
                <a:gd name="connsiteY94" fmla="*/ 305403 h 2084904"/>
                <a:gd name="connsiteX95" fmla="*/ 1863927 w 9050473"/>
                <a:gd name="connsiteY95" fmla="*/ 314462 h 2084904"/>
                <a:gd name="connsiteX96" fmla="*/ 1863927 w 9050473"/>
                <a:gd name="connsiteY96" fmla="*/ 314462 h 2084904"/>
                <a:gd name="connsiteX97" fmla="*/ 1958069 w 9050473"/>
                <a:gd name="connsiteY97" fmla="*/ 314462 h 2084904"/>
                <a:gd name="connsiteX98" fmla="*/ 1958069 w 9050473"/>
                <a:gd name="connsiteY98" fmla="*/ 332582 h 2084904"/>
                <a:gd name="connsiteX99" fmla="*/ 1958069 w 9050473"/>
                <a:gd name="connsiteY99" fmla="*/ 332582 h 2084904"/>
                <a:gd name="connsiteX100" fmla="*/ 1978289 w 9050473"/>
                <a:gd name="connsiteY100" fmla="*/ 332582 h 2084904"/>
                <a:gd name="connsiteX101" fmla="*/ 1978289 w 9050473"/>
                <a:gd name="connsiteY101" fmla="*/ 341641 h 2084904"/>
                <a:gd name="connsiteX102" fmla="*/ 1978289 w 9050473"/>
                <a:gd name="connsiteY102" fmla="*/ 341641 h 2084904"/>
                <a:gd name="connsiteX103" fmla="*/ 1991682 w 9050473"/>
                <a:gd name="connsiteY103" fmla="*/ 341641 h 2084904"/>
                <a:gd name="connsiteX104" fmla="*/ 1991682 w 9050473"/>
                <a:gd name="connsiteY104" fmla="*/ 359629 h 2084904"/>
                <a:gd name="connsiteX105" fmla="*/ 1991682 w 9050473"/>
                <a:gd name="connsiteY105" fmla="*/ 359629 h 2084904"/>
                <a:gd name="connsiteX106" fmla="*/ 2011902 w 9050473"/>
                <a:gd name="connsiteY106" fmla="*/ 359629 h 2084904"/>
                <a:gd name="connsiteX107" fmla="*/ 2011902 w 9050473"/>
                <a:gd name="connsiteY107" fmla="*/ 368820 h 2084904"/>
                <a:gd name="connsiteX108" fmla="*/ 2011902 w 9050473"/>
                <a:gd name="connsiteY108" fmla="*/ 368820 h 2084904"/>
                <a:gd name="connsiteX109" fmla="*/ 2133091 w 9050473"/>
                <a:gd name="connsiteY109" fmla="*/ 368820 h 2084904"/>
                <a:gd name="connsiteX110" fmla="*/ 2133091 w 9050473"/>
                <a:gd name="connsiteY110" fmla="*/ 377880 h 2084904"/>
                <a:gd name="connsiteX111" fmla="*/ 2133091 w 9050473"/>
                <a:gd name="connsiteY111" fmla="*/ 377880 h 2084904"/>
                <a:gd name="connsiteX112" fmla="*/ 2173400 w 9050473"/>
                <a:gd name="connsiteY112" fmla="*/ 377880 h 2084904"/>
                <a:gd name="connsiteX113" fmla="*/ 2173400 w 9050473"/>
                <a:gd name="connsiteY113" fmla="*/ 387071 h 2084904"/>
                <a:gd name="connsiteX114" fmla="*/ 2173400 w 9050473"/>
                <a:gd name="connsiteY114" fmla="*/ 387071 h 2084904"/>
                <a:gd name="connsiteX115" fmla="*/ 2247453 w 9050473"/>
                <a:gd name="connsiteY115" fmla="*/ 387071 h 2084904"/>
                <a:gd name="connsiteX116" fmla="*/ 2247453 w 9050473"/>
                <a:gd name="connsiteY116" fmla="*/ 396262 h 2084904"/>
                <a:gd name="connsiteX117" fmla="*/ 2247453 w 9050473"/>
                <a:gd name="connsiteY117" fmla="*/ 396262 h 2084904"/>
                <a:gd name="connsiteX118" fmla="*/ 2254149 w 9050473"/>
                <a:gd name="connsiteY118" fmla="*/ 396262 h 2084904"/>
                <a:gd name="connsiteX119" fmla="*/ 2254149 w 9050473"/>
                <a:gd name="connsiteY119" fmla="*/ 405584 h 2084904"/>
                <a:gd name="connsiteX120" fmla="*/ 2254149 w 9050473"/>
                <a:gd name="connsiteY120" fmla="*/ 405584 h 2084904"/>
                <a:gd name="connsiteX121" fmla="*/ 2267673 w 9050473"/>
                <a:gd name="connsiteY121" fmla="*/ 405584 h 2084904"/>
                <a:gd name="connsiteX122" fmla="*/ 2267673 w 9050473"/>
                <a:gd name="connsiteY122" fmla="*/ 414775 h 2084904"/>
                <a:gd name="connsiteX123" fmla="*/ 2267673 w 9050473"/>
                <a:gd name="connsiteY123" fmla="*/ 414775 h 2084904"/>
                <a:gd name="connsiteX124" fmla="*/ 2287762 w 9050473"/>
                <a:gd name="connsiteY124" fmla="*/ 414775 h 2084904"/>
                <a:gd name="connsiteX125" fmla="*/ 2287762 w 9050473"/>
                <a:gd name="connsiteY125" fmla="*/ 424097 h 2084904"/>
                <a:gd name="connsiteX126" fmla="*/ 2287762 w 9050473"/>
                <a:gd name="connsiteY126" fmla="*/ 424097 h 2084904"/>
                <a:gd name="connsiteX127" fmla="*/ 2307982 w 9050473"/>
                <a:gd name="connsiteY127" fmla="*/ 424097 h 2084904"/>
                <a:gd name="connsiteX128" fmla="*/ 2307982 w 9050473"/>
                <a:gd name="connsiteY128" fmla="*/ 442742 h 2084904"/>
                <a:gd name="connsiteX129" fmla="*/ 2307982 w 9050473"/>
                <a:gd name="connsiteY129" fmla="*/ 442742 h 2084904"/>
                <a:gd name="connsiteX130" fmla="*/ 2314679 w 9050473"/>
                <a:gd name="connsiteY130" fmla="*/ 442742 h 2084904"/>
                <a:gd name="connsiteX131" fmla="*/ 2314679 w 9050473"/>
                <a:gd name="connsiteY131" fmla="*/ 452064 h 2084904"/>
                <a:gd name="connsiteX132" fmla="*/ 2314679 w 9050473"/>
                <a:gd name="connsiteY132" fmla="*/ 452064 h 2084904"/>
                <a:gd name="connsiteX133" fmla="*/ 2610759 w 9050473"/>
                <a:gd name="connsiteY133" fmla="*/ 452064 h 2084904"/>
                <a:gd name="connsiteX134" fmla="*/ 2610759 w 9050473"/>
                <a:gd name="connsiteY134" fmla="*/ 461386 h 2084904"/>
                <a:gd name="connsiteX135" fmla="*/ 2610759 w 9050473"/>
                <a:gd name="connsiteY135" fmla="*/ 461386 h 2084904"/>
                <a:gd name="connsiteX136" fmla="*/ 2624283 w 9050473"/>
                <a:gd name="connsiteY136" fmla="*/ 461386 h 2084904"/>
                <a:gd name="connsiteX137" fmla="*/ 2624283 w 9050473"/>
                <a:gd name="connsiteY137" fmla="*/ 470840 h 2084904"/>
                <a:gd name="connsiteX138" fmla="*/ 2624283 w 9050473"/>
                <a:gd name="connsiteY138" fmla="*/ 470840 h 2084904"/>
                <a:gd name="connsiteX139" fmla="*/ 2671419 w 9050473"/>
                <a:gd name="connsiteY139" fmla="*/ 470840 h 2084904"/>
                <a:gd name="connsiteX140" fmla="*/ 2671419 w 9050473"/>
                <a:gd name="connsiteY140" fmla="*/ 489616 h 2084904"/>
                <a:gd name="connsiteX141" fmla="*/ 2671419 w 9050473"/>
                <a:gd name="connsiteY141" fmla="*/ 489616 h 2084904"/>
                <a:gd name="connsiteX142" fmla="*/ 2678116 w 9050473"/>
                <a:gd name="connsiteY142" fmla="*/ 489616 h 2084904"/>
                <a:gd name="connsiteX143" fmla="*/ 2678116 w 9050473"/>
                <a:gd name="connsiteY143" fmla="*/ 508523 h 2084904"/>
                <a:gd name="connsiteX144" fmla="*/ 2678116 w 9050473"/>
                <a:gd name="connsiteY144" fmla="*/ 508523 h 2084904"/>
                <a:gd name="connsiteX145" fmla="*/ 2691508 w 9050473"/>
                <a:gd name="connsiteY145" fmla="*/ 508523 h 2084904"/>
                <a:gd name="connsiteX146" fmla="*/ 2691508 w 9050473"/>
                <a:gd name="connsiteY146" fmla="*/ 517845 h 2084904"/>
                <a:gd name="connsiteX147" fmla="*/ 2691508 w 9050473"/>
                <a:gd name="connsiteY147" fmla="*/ 517845 h 2084904"/>
                <a:gd name="connsiteX148" fmla="*/ 2698336 w 9050473"/>
                <a:gd name="connsiteY148" fmla="*/ 517845 h 2084904"/>
                <a:gd name="connsiteX149" fmla="*/ 2698336 w 9050473"/>
                <a:gd name="connsiteY149" fmla="*/ 536752 h 2084904"/>
                <a:gd name="connsiteX150" fmla="*/ 2698336 w 9050473"/>
                <a:gd name="connsiteY150" fmla="*/ 536752 h 2084904"/>
                <a:gd name="connsiteX151" fmla="*/ 2731948 w 9050473"/>
                <a:gd name="connsiteY151" fmla="*/ 536752 h 2084904"/>
                <a:gd name="connsiteX152" fmla="*/ 2731948 w 9050473"/>
                <a:gd name="connsiteY152" fmla="*/ 546206 h 2084904"/>
                <a:gd name="connsiteX153" fmla="*/ 2731948 w 9050473"/>
                <a:gd name="connsiteY153" fmla="*/ 546206 h 2084904"/>
                <a:gd name="connsiteX154" fmla="*/ 2866530 w 9050473"/>
                <a:gd name="connsiteY154" fmla="*/ 546206 h 2084904"/>
                <a:gd name="connsiteX155" fmla="*/ 2866530 w 9050473"/>
                <a:gd name="connsiteY155" fmla="*/ 555659 h 2084904"/>
                <a:gd name="connsiteX156" fmla="*/ 2866530 w 9050473"/>
                <a:gd name="connsiteY156" fmla="*/ 555659 h 2084904"/>
                <a:gd name="connsiteX157" fmla="*/ 3007808 w 9050473"/>
                <a:gd name="connsiteY157" fmla="*/ 555659 h 2084904"/>
                <a:gd name="connsiteX158" fmla="*/ 3007808 w 9050473"/>
                <a:gd name="connsiteY158" fmla="*/ 565113 h 2084904"/>
                <a:gd name="connsiteX159" fmla="*/ 3007808 w 9050473"/>
                <a:gd name="connsiteY159" fmla="*/ 565113 h 2084904"/>
                <a:gd name="connsiteX160" fmla="*/ 3041421 w 9050473"/>
                <a:gd name="connsiteY160" fmla="*/ 565113 h 2084904"/>
                <a:gd name="connsiteX161" fmla="*/ 3041421 w 9050473"/>
                <a:gd name="connsiteY161" fmla="*/ 574698 h 2084904"/>
                <a:gd name="connsiteX162" fmla="*/ 3041421 w 9050473"/>
                <a:gd name="connsiteY162" fmla="*/ 574698 h 2084904"/>
                <a:gd name="connsiteX163" fmla="*/ 3108778 w 9050473"/>
                <a:gd name="connsiteY163" fmla="*/ 574698 h 2084904"/>
                <a:gd name="connsiteX164" fmla="*/ 3108778 w 9050473"/>
                <a:gd name="connsiteY164" fmla="*/ 584283 h 2084904"/>
                <a:gd name="connsiteX165" fmla="*/ 3108778 w 9050473"/>
                <a:gd name="connsiteY165" fmla="*/ 584283 h 2084904"/>
                <a:gd name="connsiteX166" fmla="*/ 3128998 w 9050473"/>
                <a:gd name="connsiteY166" fmla="*/ 584283 h 2084904"/>
                <a:gd name="connsiteX167" fmla="*/ 3128998 w 9050473"/>
                <a:gd name="connsiteY167" fmla="*/ 593999 h 2084904"/>
                <a:gd name="connsiteX168" fmla="*/ 3128998 w 9050473"/>
                <a:gd name="connsiteY168" fmla="*/ 593999 h 2084904"/>
                <a:gd name="connsiteX169" fmla="*/ 3162611 w 9050473"/>
                <a:gd name="connsiteY169" fmla="*/ 593999 h 2084904"/>
                <a:gd name="connsiteX170" fmla="*/ 3162611 w 9050473"/>
                <a:gd name="connsiteY170" fmla="*/ 603584 h 2084904"/>
                <a:gd name="connsiteX171" fmla="*/ 3162611 w 9050473"/>
                <a:gd name="connsiteY171" fmla="*/ 603584 h 2084904"/>
                <a:gd name="connsiteX172" fmla="*/ 3169307 w 9050473"/>
                <a:gd name="connsiteY172" fmla="*/ 603584 h 2084904"/>
                <a:gd name="connsiteX173" fmla="*/ 3169307 w 9050473"/>
                <a:gd name="connsiteY173" fmla="*/ 613300 h 2084904"/>
                <a:gd name="connsiteX174" fmla="*/ 3169307 w 9050473"/>
                <a:gd name="connsiteY174" fmla="*/ 613300 h 2084904"/>
                <a:gd name="connsiteX175" fmla="*/ 3189527 w 9050473"/>
                <a:gd name="connsiteY175" fmla="*/ 613300 h 2084904"/>
                <a:gd name="connsiteX176" fmla="*/ 3189527 w 9050473"/>
                <a:gd name="connsiteY176" fmla="*/ 623016 h 2084904"/>
                <a:gd name="connsiteX177" fmla="*/ 3189527 w 9050473"/>
                <a:gd name="connsiteY177" fmla="*/ 623016 h 2084904"/>
                <a:gd name="connsiteX178" fmla="*/ 3283669 w 9050473"/>
                <a:gd name="connsiteY178" fmla="*/ 623016 h 2084904"/>
                <a:gd name="connsiteX179" fmla="*/ 3283669 w 9050473"/>
                <a:gd name="connsiteY179" fmla="*/ 632732 h 2084904"/>
                <a:gd name="connsiteX180" fmla="*/ 3283669 w 9050473"/>
                <a:gd name="connsiteY180" fmla="*/ 632732 h 2084904"/>
                <a:gd name="connsiteX181" fmla="*/ 3344329 w 9050473"/>
                <a:gd name="connsiteY181" fmla="*/ 632732 h 2084904"/>
                <a:gd name="connsiteX182" fmla="*/ 3344329 w 9050473"/>
                <a:gd name="connsiteY182" fmla="*/ 642448 h 2084904"/>
                <a:gd name="connsiteX183" fmla="*/ 3344329 w 9050473"/>
                <a:gd name="connsiteY183" fmla="*/ 642448 h 2084904"/>
                <a:gd name="connsiteX184" fmla="*/ 3364418 w 9050473"/>
                <a:gd name="connsiteY184" fmla="*/ 642448 h 2084904"/>
                <a:gd name="connsiteX185" fmla="*/ 3364418 w 9050473"/>
                <a:gd name="connsiteY185" fmla="*/ 652165 h 2084904"/>
                <a:gd name="connsiteX186" fmla="*/ 3364418 w 9050473"/>
                <a:gd name="connsiteY186" fmla="*/ 652165 h 2084904"/>
                <a:gd name="connsiteX187" fmla="*/ 3398162 w 9050473"/>
                <a:gd name="connsiteY187" fmla="*/ 652165 h 2084904"/>
                <a:gd name="connsiteX188" fmla="*/ 3398162 w 9050473"/>
                <a:gd name="connsiteY188" fmla="*/ 662012 h 2084904"/>
                <a:gd name="connsiteX189" fmla="*/ 3398162 w 9050473"/>
                <a:gd name="connsiteY189" fmla="*/ 662012 h 2084904"/>
                <a:gd name="connsiteX190" fmla="*/ 3499000 w 9050473"/>
                <a:gd name="connsiteY190" fmla="*/ 662012 h 2084904"/>
                <a:gd name="connsiteX191" fmla="*/ 3499000 w 9050473"/>
                <a:gd name="connsiteY191" fmla="*/ 681707 h 2084904"/>
                <a:gd name="connsiteX192" fmla="*/ 3499000 w 9050473"/>
                <a:gd name="connsiteY192" fmla="*/ 681707 h 2084904"/>
                <a:gd name="connsiteX193" fmla="*/ 3505828 w 9050473"/>
                <a:gd name="connsiteY193" fmla="*/ 681707 h 2084904"/>
                <a:gd name="connsiteX194" fmla="*/ 3505828 w 9050473"/>
                <a:gd name="connsiteY194" fmla="*/ 691686 h 2084904"/>
                <a:gd name="connsiteX195" fmla="*/ 3505828 w 9050473"/>
                <a:gd name="connsiteY195" fmla="*/ 691686 h 2084904"/>
                <a:gd name="connsiteX196" fmla="*/ 3559660 w 9050473"/>
                <a:gd name="connsiteY196" fmla="*/ 691686 h 2084904"/>
                <a:gd name="connsiteX197" fmla="*/ 3559660 w 9050473"/>
                <a:gd name="connsiteY197" fmla="*/ 701664 h 2084904"/>
                <a:gd name="connsiteX198" fmla="*/ 3559660 w 9050473"/>
                <a:gd name="connsiteY198" fmla="*/ 701664 h 2084904"/>
                <a:gd name="connsiteX199" fmla="*/ 3640410 w 9050473"/>
                <a:gd name="connsiteY199" fmla="*/ 701664 h 2084904"/>
                <a:gd name="connsiteX200" fmla="*/ 3640410 w 9050473"/>
                <a:gd name="connsiteY200" fmla="*/ 712037 h 2084904"/>
                <a:gd name="connsiteX201" fmla="*/ 3640410 w 9050473"/>
                <a:gd name="connsiteY201" fmla="*/ 712037 h 2084904"/>
                <a:gd name="connsiteX202" fmla="*/ 3788384 w 9050473"/>
                <a:gd name="connsiteY202" fmla="*/ 712037 h 2084904"/>
                <a:gd name="connsiteX203" fmla="*/ 3788384 w 9050473"/>
                <a:gd name="connsiteY203" fmla="*/ 722410 h 2084904"/>
                <a:gd name="connsiteX204" fmla="*/ 3788384 w 9050473"/>
                <a:gd name="connsiteY204" fmla="*/ 722410 h 2084904"/>
                <a:gd name="connsiteX205" fmla="*/ 3795080 w 9050473"/>
                <a:gd name="connsiteY205" fmla="*/ 722410 h 2084904"/>
                <a:gd name="connsiteX206" fmla="*/ 3795080 w 9050473"/>
                <a:gd name="connsiteY206" fmla="*/ 732782 h 2084904"/>
                <a:gd name="connsiteX207" fmla="*/ 3795080 w 9050473"/>
                <a:gd name="connsiteY207" fmla="*/ 732782 h 2084904"/>
                <a:gd name="connsiteX208" fmla="*/ 3842217 w 9050473"/>
                <a:gd name="connsiteY208" fmla="*/ 732782 h 2084904"/>
                <a:gd name="connsiteX209" fmla="*/ 3842217 w 9050473"/>
                <a:gd name="connsiteY209" fmla="*/ 743024 h 2084904"/>
                <a:gd name="connsiteX210" fmla="*/ 3842217 w 9050473"/>
                <a:gd name="connsiteY210" fmla="*/ 743024 h 2084904"/>
                <a:gd name="connsiteX211" fmla="*/ 3909573 w 9050473"/>
                <a:gd name="connsiteY211" fmla="*/ 743024 h 2084904"/>
                <a:gd name="connsiteX212" fmla="*/ 3909573 w 9050473"/>
                <a:gd name="connsiteY212" fmla="*/ 764032 h 2084904"/>
                <a:gd name="connsiteX213" fmla="*/ 3909573 w 9050473"/>
                <a:gd name="connsiteY213" fmla="*/ 764032 h 2084904"/>
                <a:gd name="connsiteX214" fmla="*/ 3936490 w 9050473"/>
                <a:gd name="connsiteY214" fmla="*/ 764032 h 2084904"/>
                <a:gd name="connsiteX215" fmla="*/ 3936490 w 9050473"/>
                <a:gd name="connsiteY215" fmla="*/ 774536 h 2084904"/>
                <a:gd name="connsiteX216" fmla="*/ 3936490 w 9050473"/>
                <a:gd name="connsiteY216" fmla="*/ 774536 h 2084904"/>
                <a:gd name="connsiteX217" fmla="*/ 3943186 w 9050473"/>
                <a:gd name="connsiteY217" fmla="*/ 774536 h 2084904"/>
                <a:gd name="connsiteX218" fmla="*/ 3943186 w 9050473"/>
                <a:gd name="connsiteY218" fmla="*/ 785171 h 2084904"/>
                <a:gd name="connsiteX219" fmla="*/ 3943186 w 9050473"/>
                <a:gd name="connsiteY219" fmla="*/ 785171 h 2084904"/>
                <a:gd name="connsiteX220" fmla="*/ 3976799 w 9050473"/>
                <a:gd name="connsiteY220" fmla="*/ 785171 h 2084904"/>
                <a:gd name="connsiteX221" fmla="*/ 3976799 w 9050473"/>
                <a:gd name="connsiteY221" fmla="*/ 796200 h 2084904"/>
                <a:gd name="connsiteX222" fmla="*/ 3976799 w 9050473"/>
                <a:gd name="connsiteY222" fmla="*/ 796200 h 2084904"/>
                <a:gd name="connsiteX223" fmla="*/ 3990323 w 9050473"/>
                <a:gd name="connsiteY223" fmla="*/ 796200 h 2084904"/>
                <a:gd name="connsiteX224" fmla="*/ 3990323 w 9050473"/>
                <a:gd name="connsiteY224" fmla="*/ 818258 h 2084904"/>
                <a:gd name="connsiteX225" fmla="*/ 3990323 w 9050473"/>
                <a:gd name="connsiteY225" fmla="*/ 818258 h 2084904"/>
                <a:gd name="connsiteX226" fmla="*/ 4023935 w 9050473"/>
                <a:gd name="connsiteY226" fmla="*/ 818258 h 2084904"/>
                <a:gd name="connsiteX227" fmla="*/ 4023935 w 9050473"/>
                <a:gd name="connsiteY227" fmla="*/ 829550 h 2084904"/>
                <a:gd name="connsiteX228" fmla="*/ 4023935 w 9050473"/>
                <a:gd name="connsiteY228" fmla="*/ 829550 h 2084904"/>
                <a:gd name="connsiteX229" fmla="*/ 4064244 w 9050473"/>
                <a:gd name="connsiteY229" fmla="*/ 829550 h 2084904"/>
                <a:gd name="connsiteX230" fmla="*/ 4064244 w 9050473"/>
                <a:gd name="connsiteY230" fmla="*/ 840711 h 2084904"/>
                <a:gd name="connsiteX231" fmla="*/ 4064244 w 9050473"/>
                <a:gd name="connsiteY231" fmla="*/ 840711 h 2084904"/>
                <a:gd name="connsiteX232" fmla="*/ 4151821 w 9050473"/>
                <a:gd name="connsiteY232" fmla="*/ 840711 h 2084904"/>
                <a:gd name="connsiteX233" fmla="*/ 4151821 w 9050473"/>
                <a:gd name="connsiteY233" fmla="*/ 851871 h 2084904"/>
                <a:gd name="connsiteX234" fmla="*/ 4151821 w 9050473"/>
                <a:gd name="connsiteY234" fmla="*/ 851871 h 2084904"/>
                <a:gd name="connsiteX235" fmla="*/ 4158517 w 9050473"/>
                <a:gd name="connsiteY235" fmla="*/ 851871 h 2084904"/>
                <a:gd name="connsiteX236" fmla="*/ 4158517 w 9050473"/>
                <a:gd name="connsiteY236" fmla="*/ 863163 h 2084904"/>
                <a:gd name="connsiteX237" fmla="*/ 4158517 w 9050473"/>
                <a:gd name="connsiteY237" fmla="*/ 863163 h 2084904"/>
                <a:gd name="connsiteX238" fmla="*/ 4360325 w 9050473"/>
                <a:gd name="connsiteY238" fmla="*/ 863163 h 2084904"/>
                <a:gd name="connsiteX239" fmla="*/ 4360325 w 9050473"/>
                <a:gd name="connsiteY239" fmla="*/ 874455 h 2084904"/>
                <a:gd name="connsiteX240" fmla="*/ 4360325 w 9050473"/>
                <a:gd name="connsiteY240" fmla="*/ 874455 h 2084904"/>
                <a:gd name="connsiteX241" fmla="*/ 4387241 w 9050473"/>
                <a:gd name="connsiteY241" fmla="*/ 874455 h 2084904"/>
                <a:gd name="connsiteX242" fmla="*/ 4387241 w 9050473"/>
                <a:gd name="connsiteY242" fmla="*/ 897563 h 2084904"/>
                <a:gd name="connsiteX243" fmla="*/ 4387241 w 9050473"/>
                <a:gd name="connsiteY243" fmla="*/ 897563 h 2084904"/>
                <a:gd name="connsiteX244" fmla="*/ 4575656 w 9050473"/>
                <a:gd name="connsiteY244" fmla="*/ 897563 h 2084904"/>
                <a:gd name="connsiteX245" fmla="*/ 4575656 w 9050473"/>
                <a:gd name="connsiteY245" fmla="*/ 909512 h 2084904"/>
                <a:gd name="connsiteX246" fmla="*/ 4575656 w 9050473"/>
                <a:gd name="connsiteY246" fmla="*/ 909512 h 2084904"/>
                <a:gd name="connsiteX247" fmla="*/ 4764070 w 9050473"/>
                <a:gd name="connsiteY247" fmla="*/ 909512 h 2084904"/>
                <a:gd name="connsiteX248" fmla="*/ 4764070 w 9050473"/>
                <a:gd name="connsiteY248" fmla="*/ 921854 h 2084904"/>
                <a:gd name="connsiteX249" fmla="*/ 4764070 w 9050473"/>
                <a:gd name="connsiteY249" fmla="*/ 921854 h 2084904"/>
                <a:gd name="connsiteX250" fmla="*/ 4784291 w 9050473"/>
                <a:gd name="connsiteY250" fmla="*/ 921854 h 2084904"/>
                <a:gd name="connsiteX251" fmla="*/ 4784291 w 9050473"/>
                <a:gd name="connsiteY251" fmla="*/ 946407 h 2084904"/>
                <a:gd name="connsiteX252" fmla="*/ 4784291 w 9050473"/>
                <a:gd name="connsiteY252" fmla="*/ 946407 h 2084904"/>
                <a:gd name="connsiteX253" fmla="*/ 4811207 w 9050473"/>
                <a:gd name="connsiteY253" fmla="*/ 946407 h 2084904"/>
                <a:gd name="connsiteX254" fmla="*/ 4811207 w 9050473"/>
                <a:gd name="connsiteY254" fmla="*/ 958749 h 2084904"/>
                <a:gd name="connsiteX255" fmla="*/ 4811207 w 9050473"/>
                <a:gd name="connsiteY255" fmla="*/ 958749 h 2084904"/>
                <a:gd name="connsiteX256" fmla="*/ 4932265 w 9050473"/>
                <a:gd name="connsiteY256" fmla="*/ 958749 h 2084904"/>
                <a:gd name="connsiteX257" fmla="*/ 4932265 w 9050473"/>
                <a:gd name="connsiteY257" fmla="*/ 971616 h 2084904"/>
                <a:gd name="connsiteX258" fmla="*/ 4932265 w 9050473"/>
                <a:gd name="connsiteY258" fmla="*/ 971616 h 2084904"/>
                <a:gd name="connsiteX259" fmla="*/ 5181340 w 9050473"/>
                <a:gd name="connsiteY259" fmla="*/ 971616 h 2084904"/>
                <a:gd name="connsiteX260" fmla="*/ 5181340 w 9050473"/>
                <a:gd name="connsiteY260" fmla="*/ 984615 h 2084904"/>
                <a:gd name="connsiteX261" fmla="*/ 5181340 w 9050473"/>
                <a:gd name="connsiteY261" fmla="*/ 984615 h 2084904"/>
                <a:gd name="connsiteX262" fmla="*/ 5194733 w 9050473"/>
                <a:gd name="connsiteY262" fmla="*/ 984615 h 2084904"/>
                <a:gd name="connsiteX263" fmla="*/ 5194733 w 9050473"/>
                <a:gd name="connsiteY263" fmla="*/ 997613 h 2084904"/>
                <a:gd name="connsiteX264" fmla="*/ 5194733 w 9050473"/>
                <a:gd name="connsiteY264" fmla="*/ 997613 h 2084904"/>
                <a:gd name="connsiteX265" fmla="*/ 5228346 w 9050473"/>
                <a:gd name="connsiteY265" fmla="*/ 997613 h 2084904"/>
                <a:gd name="connsiteX266" fmla="*/ 5228346 w 9050473"/>
                <a:gd name="connsiteY266" fmla="*/ 1011006 h 2084904"/>
                <a:gd name="connsiteX267" fmla="*/ 5228346 w 9050473"/>
                <a:gd name="connsiteY267" fmla="*/ 1011006 h 2084904"/>
                <a:gd name="connsiteX268" fmla="*/ 5248565 w 9050473"/>
                <a:gd name="connsiteY268" fmla="*/ 1011006 h 2084904"/>
                <a:gd name="connsiteX269" fmla="*/ 5248565 w 9050473"/>
                <a:gd name="connsiteY269" fmla="*/ 1024530 h 2084904"/>
                <a:gd name="connsiteX270" fmla="*/ 5248565 w 9050473"/>
                <a:gd name="connsiteY270" fmla="*/ 1024530 h 2084904"/>
                <a:gd name="connsiteX271" fmla="*/ 5262089 w 9050473"/>
                <a:gd name="connsiteY271" fmla="*/ 1024530 h 2084904"/>
                <a:gd name="connsiteX272" fmla="*/ 5262089 w 9050473"/>
                <a:gd name="connsiteY272" fmla="*/ 1038054 h 2084904"/>
                <a:gd name="connsiteX273" fmla="*/ 5262089 w 9050473"/>
                <a:gd name="connsiteY273" fmla="*/ 1038054 h 2084904"/>
                <a:gd name="connsiteX274" fmla="*/ 5396671 w 9050473"/>
                <a:gd name="connsiteY274" fmla="*/ 1038054 h 2084904"/>
                <a:gd name="connsiteX275" fmla="*/ 5396671 w 9050473"/>
                <a:gd name="connsiteY275" fmla="*/ 1051971 h 2084904"/>
                <a:gd name="connsiteX276" fmla="*/ 5396671 w 9050473"/>
                <a:gd name="connsiteY276" fmla="*/ 1051971 h 2084904"/>
                <a:gd name="connsiteX277" fmla="*/ 5511033 w 9050473"/>
                <a:gd name="connsiteY277" fmla="*/ 1051971 h 2084904"/>
                <a:gd name="connsiteX278" fmla="*/ 5511033 w 9050473"/>
                <a:gd name="connsiteY278" fmla="*/ 1066021 h 2084904"/>
                <a:gd name="connsiteX279" fmla="*/ 5511033 w 9050473"/>
                <a:gd name="connsiteY279" fmla="*/ 1066021 h 2084904"/>
                <a:gd name="connsiteX280" fmla="*/ 5652311 w 9050473"/>
                <a:gd name="connsiteY280" fmla="*/ 1066021 h 2084904"/>
                <a:gd name="connsiteX281" fmla="*/ 5652311 w 9050473"/>
                <a:gd name="connsiteY281" fmla="*/ 1080989 h 2084904"/>
                <a:gd name="connsiteX282" fmla="*/ 5652311 w 9050473"/>
                <a:gd name="connsiteY282" fmla="*/ 1080989 h 2084904"/>
                <a:gd name="connsiteX283" fmla="*/ 6082974 w 9050473"/>
                <a:gd name="connsiteY283" fmla="*/ 1080989 h 2084904"/>
                <a:gd name="connsiteX284" fmla="*/ 6082974 w 9050473"/>
                <a:gd name="connsiteY284" fmla="*/ 1101209 h 2084904"/>
                <a:gd name="connsiteX285" fmla="*/ 6082974 w 9050473"/>
                <a:gd name="connsiteY285" fmla="*/ 1101209 h 2084904"/>
                <a:gd name="connsiteX286" fmla="*/ 6143503 w 9050473"/>
                <a:gd name="connsiteY286" fmla="*/ 1101209 h 2084904"/>
                <a:gd name="connsiteX287" fmla="*/ 6143503 w 9050473"/>
                <a:gd name="connsiteY287" fmla="*/ 1126681 h 2084904"/>
                <a:gd name="connsiteX288" fmla="*/ 6143503 w 9050473"/>
                <a:gd name="connsiteY288" fmla="*/ 1126681 h 2084904"/>
                <a:gd name="connsiteX289" fmla="*/ 6271388 w 9050473"/>
                <a:gd name="connsiteY289" fmla="*/ 1126681 h 2084904"/>
                <a:gd name="connsiteX290" fmla="*/ 6271388 w 9050473"/>
                <a:gd name="connsiteY290" fmla="*/ 1152678 h 2084904"/>
                <a:gd name="connsiteX291" fmla="*/ 6271388 w 9050473"/>
                <a:gd name="connsiteY291" fmla="*/ 1152678 h 2084904"/>
                <a:gd name="connsiteX292" fmla="*/ 6506940 w 9050473"/>
                <a:gd name="connsiteY292" fmla="*/ 1152678 h 2084904"/>
                <a:gd name="connsiteX293" fmla="*/ 6506940 w 9050473"/>
                <a:gd name="connsiteY293" fmla="*/ 1183796 h 2084904"/>
                <a:gd name="connsiteX294" fmla="*/ 6506940 w 9050473"/>
                <a:gd name="connsiteY294" fmla="*/ 1183796 h 2084904"/>
                <a:gd name="connsiteX295" fmla="*/ 7374960 w 9050473"/>
                <a:gd name="connsiteY295" fmla="*/ 1183796 h 2084904"/>
                <a:gd name="connsiteX296" fmla="*/ 7374960 w 9050473"/>
                <a:gd name="connsiteY296" fmla="*/ 1280301 h 2084904"/>
                <a:gd name="connsiteX297" fmla="*/ 7374960 w 9050473"/>
                <a:gd name="connsiteY297" fmla="*/ 1280301 h 2084904"/>
                <a:gd name="connsiteX298" fmla="*/ 7469102 w 9050473"/>
                <a:gd name="connsiteY298" fmla="*/ 1280301 h 2084904"/>
                <a:gd name="connsiteX299" fmla="*/ 7469102 w 9050473"/>
                <a:gd name="connsiteY299" fmla="*/ 1381796 h 2084904"/>
                <a:gd name="connsiteX300" fmla="*/ 7469102 w 9050473"/>
                <a:gd name="connsiteY300" fmla="*/ 1381796 h 2084904"/>
                <a:gd name="connsiteX301" fmla="*/ 7778706 w 9050473"/>
                <a:gd name="connsiteY301" fmla="*/ 1381796 h 2084904"/>
                <a:gd name="connsiteX302" fmla="*/ 7778706 w 9050473"/>
                <a:gd name="connsiteY302" fmla="*/ 1522418 h 2084904"/>
                <a:gd name="connsiteX303" fmla="*/ 7778706 w 9050473"/>
                <a:gd name="connsiteY303" fmla="*/ 1522418 h 2084904"/>
                <a:gd name="connsiteX304" fmla="*/ 8337255 w 9050473"/>
                <a:gd name="connsiteY304" fmla="*/ 1522418 h 2084904"/>
                <a:gd name="connsiteX305" fmla="*/ 8337255 w 9050473"/>
                <a:gd name="connsiteY305" fmla="*/ 1803661 h 2084904"/>
                <a:gd name="connsiteX306" fmla="*/ 8337255 w 9050473"/>
                <a:gd name="connsiteY306" fmla="*/ 1803661 h 2084904"/>
                <a:gd name="connsiteX307" fmla="*/ 8350647 w 9050473"/>
                <a:gd name="connsiteY307" fmla="*/ 1803661 h 2084904"/>
                <a:gd name="connsiteX308" fmla="*/ 8350647 w 9050473"/>
                <a:gd name="connsiteY308" fmla="*/ 2084905 h 2084904"/>
                <a:gd name="connsiteX309" fmla="*/ 8350647 w 9050473"/>
                <a:gd name="connsiteY309" fmla="*/ 2084905 h 2084904"/>
                <a:gd name="connsiteX310" fmla="*/ 9050473 w 9050473"/>
                <a:gd name="connsiteY310" fmla="*/ 2084905 h 2084904"/>
                <a:gd name="connsiteX311" fmla="*/ 9050473 w 9050473"/>
                <a:gd name="connsiteY311" fmla="*/ 2084905 h 208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9050473" h="2084904">
                  <a:moveTo>
                    <a:pt x="0" y="0"/>
                  </a:moveTo>
                  <a:lnTo>
                    <a:pt x="60529" y="0"/>
                  </a:lnTo>
                  <a:lnTo>
                    <a:pt x="60529" y="8534"/>
                  </a:lnTo>
                  <a:lnTo>
                    <a:pt x="60529" y="8534"/>
                  </a:lnTo>
                  <a:lnTo>
                    <a:pt x="67225" y="8534"/>
                  </a:lnTo>
                  <a:lnTo>
                    <a:pt x="67225" y="16938"/>
                  </a:lnTo>
                  <a:lnTo>
                    <a:pt x="67225" y="16938"/>
                  </a:lnTo>
                  <a:lnTo>
                    <a:pt x="80749" y="16938"/>
                  </a:lnTo>
                  <a:lnTo>
                    <a:pt x="80749" y="34007"/>
                  </a:lnTo>
                  <a:lnTo>
                    <a:pt x="80749" y="34007"/>
                  </a:lnTo>
                  <a:lnTo>
                    <a:pt x="94142" y="34007"/>
                  </a:lnTo>
                  <a:lnTo>
                    <a:pt x="94142" y="42410"/>
                  </a:lnTo>
                  <a:lnTo>
                    <a:pt x="94142" y="42410"/>
                  </a:lnTo>
                  <a:lnTo>
                    <a:pt x="215331" y="42410"/>
                  </a:lnTo>
                  <a:lnTo>
                    <a:pt x="215331" y="50944"/>
                  </a:lnTo>
                  <a:lnTo>
                    <a:pt x="215331" y="50944"/>
                  </a:lnTo>
                  <a:lnTo>
                    <a:pt x="242248" y="50944"/>
                  </a:lnTo>
                  <a:lnTo>
                    <a:pt x="242248" y="59479"/>
                  </a:lnTo>
                  <a:lnTo>
                    <a:pt x="242248" y="59479"/>
                  </a:lnTo>
                  <a:lnTo>
                    <a:pt x="262336" y="59479"/>
                  </a:lnTo>
                  <a:lnTo>
                    <a:pt x="262336" y="67882"/>
                  </a:lnTo>
                  <a:lnTo>
                    <a:pt x="262336" y="67882"/>
                  </a:lnTo>
                  <a:lnTo>
                    <a:pt x="275860" y="67882"/>
                  </a:lnTo>
                  <a:lnTo>
                    <a:pt x="275860" y="84951"/>
                  </a:lnTo>
                  <a:lnTo>
                    <a:pt x="275860" y="84951"/>
                  </a:lnTo>
                  <a:lnTo>
                    <a:pt x="289253" y="84951"/>
                  </a:lnTo>
                  <a:lnTo>
                    <a:pt x="289253" y="93485"/>
                  </a:lnTo>
                  <a:lnTo>
                    <a:pt x="289253" y="93485"/>
                  </a:lnTo>
                  <a:lnTo>
                    <a:pt x="437359" y="93485"/>
                  </a:lnTo>
                  <a:lnTo>
                    <a:pt x="437359" y="102151"/>
                  </a:lnTo>
                  <a:lnTo>
                    <a:pt x="437359" y="102151"/>
                  </a:lnTo>
                  <a:lnTo>
                    <a:pt x="565244" y="102151"/>
                  </a:lnTo>
                  <a:lnTo>
                    <a:pt x="565244" y="110685"/>
                  </a:lnTo>
                  <a:lnTo>
                    <a:pt x="565244" y="110685"/>
                  </a:lnTo>
                  <a:lnTo>
                    <a:pt x="578637" y="110685"/>
                  </a:lnTo>
                  <a:lnTo>
                    <a:pt x="578637" y="119220"/>
                  </a:lnTo>
                  <a:lnTo>
                    <a:pt x="578637" y="119220"/>
                  </a:lnTo>
                  <a:lnTo>
                    <a:pt x="592161" y="119220"/>
                  </a:lnTo>
                  <a:lnTo>
                    <a:pt x="592161" y="127886"/>
                  </a:lnTo>
                  <a:lnTo>
                    <a:pt x="592161" y="127886"/>
                  </a:lnTo>
                  <a:lnTo>
                    <a:pt x="619077" y="127886"/>
                  </a:lnTo>
                  <a:lnTo>
                    <a:pt x="619077" y="136420"/>
                  </a:lnTo>
                  <a:lnTo>
                    <a:pt x="619077" y="136420"/>
                  </a:lnTo>
                  <a:lnTo>
                    <a:pt x="814188" y="136420"/>
                  </a:lnTo>
                  <a:lnTo>
                    <a:pt x="814188" y="145086"/>
                  </a:lnTo>
                  <a:lnTo>
                    <a:pt x="814188" y="145086"/>
                  </a:lnTo>
                  <a:lnTo>
                    <a:pt x="834408" y="145086"/>
                  </a:lnTo>
                  <a:lnTo>
                    <a:pt x="834408" y="153883"/>
                  </a:lnTo>
                  <a:lnTo>
                    <a:pt x="834408" y="153883"/>
                  </a:lnTo>
                  <a:lnTo>
                    <a:pt x="854497" y="153883"/>
                  </a:lnTo>
                  <a:lnTo>
                    <a:pt x="854497" y="162680"/>
                  </a:lnTo>
                  <a:lnTo>
                    <a:pt x="854497" y="162680"/>
                  </a:lnTo>
                  <a:lnTo>
                    <a:pt x="915157" y="162680"/>
                  </a:lnTo>
                  <a:lnTo>
                    <a:pt x="915157" y="171477"/>
                  </a:lnTo>
                  <a:lnTo>
                    <a:pt x="915157" y="171477"/>
                  </a:lnTo>
                  <a:lnTo>
                    <a:pt x="921854" y="171477"/>
                  </a:lnTo>
                  <a:lnTo>
                    <a:pt x="921854" y="180274"/>
                  </a:lnTo>
                  <a:lnTo>
                    <a:pt x="921854" y="180274"/>
                  </a:lnTo>
                  <a:lnTo>
                    <a:pt x="1110268" y="180274"/>
                  </a:lnTo>
                  <a:lnTo>
                    <a:pt x="1110268" y="197868"/>
                  </a:lnTo>
                  <a:lnTo>
                    <a:pt x="1110268" y="197868"/>
                  </a:lnTo>
                  <a:lnTo>
                    <a:pt x="1123661" y="197868"/>
                  </a:lnTo>
                  <a:lnTo>
                    <a:pt x="1123661" y="206797"/>
                  </a:lnTo>
                  <a:lnTo>
                    <a:pt x="1123661" y="206797"/>
                  </a:lnTo>
                  <a:lnTo>
                    <a:pt x="1170797" y="206797"/>
                  </a:lnTo>
                  <a:lnTo>
                    <a:pt x="1170797" y="215725"/>
                  </a:lnTo>
                  <a:lnTo>
                    <a:pt x="1170797" y="215725"/>
                  </a:lnTo>
                  <a:lnTo>
                    <a:pt x="1191017" y="215725"/>
                  </a:lnTo>
                  <a:lnTo>
                    <a:pt x="1191017" y="224522"/>
                  </a:lnTo>
                  <a:lnTo>
                    <a:pt x="1191017" y="224522"/>
                  </a:lnTo>
                  <a:lnTo>
                    <a:pt x="1379432" y="224522"/>
                  </a:lnTo>
                  <a:lnTo>
                    <a:pt x="1379432" y="233582"/>
                  </a:lnTo>
                  <a:lnTo>
                    <a:pt x="1379432" y="233582"/>
                  </a:lnTo>
                  <a:lnTo>
                    <a:pt x="1419741" y="233582"/>
                  </a:lnTo>
                  <a:lnTo>
                    <a:pt x="1419741" y="242510"/>
                  </a:lnTo>
                  <a:lnTo>
                    <a:pt x="1419741" y="242510"/>
                  </a:lnTo>
                  <a:lnTo>
                    <a:pt x="1426569" y="242510"/>
                  </a:lnTo>
                  <a:lnTo>
                    <a:pt x="1426569" y="251439"/>
                  </a:lnTo>
                  <a:lnTo>
                    <a:pt x="1426569" y="251439"/>
                  </a:lnTo>
                  <a:lnTo>
                    <a:pt x="1473574" y="251439"/>
                  </a:lnTo>
                  <a:lnTo>
                    <a:pt x="1473574" y="260367"/>
                  </a:lnTo>
                  <a:lnTo>
                    <a:pt x="1473574" y="260367"/>
                  </a:lnTo>
                  <a:lnTo>
                    <a:pt x="1527407" y="260367"/>
                  </a:lnTo>
                  <a:lnTo>
                    <a:pt x="1527407" y="269427"/>
                  </a:lnTo>
                  <a:lnTo>
                    <a:pt x="1527407" y="269427"/>
                  </a:lnTo>
                  <a:lnTo>
                    <a:pt x="1655292" y="269427"/>
                  </a:lnTo>
                  <a:lnTo>
                    <a:pt x="1655292" y="278355"/>
                  </a:lnTo>
                  <a:lnTo>
                    <a:pt x="1655292" y="278355"/>
                  </a:lnTo>
                  <a:lnTo>
                    <a:pt x="1709125" y="278355"/>
                  </a:lnTo>
                  <a:lnTo>
                    <a:pt x="1709125" y="287415"/>
                  </a:lnTo>
                  <a:lnTo>
                    <a:pt x="1709125" y="287415"/>
                  </a:lnTo>
                  <a:lnTo>
                    <a:pt x="1729345" y="287415"/>
                  </a:lnTo>
                  <a:lnTo>
                    <a:pt x="1729345" y="305403"/>
                  </a:lnTo>
                  <a:lnTo>
                    <a:pt x="1729345" y="305403"/>
                  </a:lnTo>
                  <a:lnTo>
                    <a:pt x="1863927" y="305403"/>
                  </a:lnTo>
                  <a:lnTo>
                    <a:pt x="1863927" y="314462"/>
                  </a:lnTo>
                  <a:lnTo>
                    <a:pt x="1863927" y="314462"/>
                  </a:lnTo>
                  <a:lnTo>
                    <a:pt x="1958069" y="314462"/>
                  </a:lnTo>
                  <a:lnTo>
                    <a:pt x="1958069" y="332582"/>
                  </a:lnTo>
                  <a:lnTo>
                    <a:pt x="1958069" y="332582"/>
                  </a:lnTo>
                  <a:lnTo>
                    <a:pt x="1978289" y="332582"/>
                  </a:lnTo>
                  <a:lnTo>
                    <a:pt x="1978289" y="341641"/>
                  </a:lnTo>
                  <a:lnTo>
                    <a:pt x="1978289" y="341641"/>
                  </a:lnTo>
                  <a:lnTo>
                    <a:pt x="1991682" y="341641"/>
                  </a:lnTo>
                  <a:lnTo>
                    <a:pt x="1991682" y="359629"/>
                  </a:lnTo>
                  <a:lnTo>
                    <a:pt x="1991682" y="359629"/>
                  </a:lnTo>
                  <a:lnTo>
                    <a:pt x="2011902" y="359629"/>
                  </a:lnTo>
                  <a:lnTo>
                    <a:pt x="2011902" y="368820"/>
                  </a:lnTo>
                  <a:lnTo>
                    <a:pt x="2011902" y="368820"/>
                  </a:lnTo>
                  <a:lnTo>
                    <a:pt x="2133091" y="368820"/>
                  </a:lnTo>
                  <a:lnTo>
                    <a:pt x="2133091" y="377880"/>
                  </a:lnTo>
                  <a:lnTo>
                    <a:pt x="2133091" y="377880"/>
                  </a:lnTo>
                  <a:lnTo>
                    <a:pt x="2173400" y="377880"/>
                  </a:lnTo>
                  <a:lnTo>
                    <a:pt x="2173400" y="387071"/>
                  </a:lnTo>
                  <a:lnTo>
                    <a:pt x="2173400" y="387071"/>
                  </a:lnTo>
                  <a:lnTo>
                    <a:pt x="2247453" y="387071"/>
                  </a:lnTo>
                  <a:lnTo>
                    <a:pt x="2247453" y="396262"/>
                  </a:lnTo>
                  <a:lnTo>
                    <a:pt x="2247453" y="396262"/>
                  </a:lnTo>
                  <a:lnTo>
                    <a:pt x="2254149" y="396262"/>
                  </a:lnTo>
                  <a:lnTo>
                    <a:pt x="2254149" y="405584"/>
                  </a:lnTo>
                  <a:lnTo>
                    <a:pt x="2254149" y="405584"/>
                  </a:lnTo>
                  <a:lnTo>
                    <a:pt x="2267673" y="405584"/>
                  </a:lnTo>
                  <a:lnTo>
                    <a:pt x="2267673" y="414775"/>
                  </a:lnTo>
                  <a:lnTo>
                    <a:pt x="2267673" y="414775"/>
                  </a:lnTo>
                  <a:lnTo>
                    <a:pt x="2287762" y="414775"/>
                  </a:lnTo>
                  <a:lnTo>
                    <a:pt x="2287762" y="424097"/>
                  </a:lnTo>
                  <a:lnTo>
                    <a:pt x="2287762" y="424097"/>
                  </a:lnTo>
                  <a:lnTo>
                    <a:pt x="2307982" y="424097"/>
                  </a:lnTo>
                  <a:lnTo>
                    <a:pt x="2307982" y="442742"/>
                  </a:lnTo>
                  <a:lnTo>
                    <a:pt x="2307982" y="442742"/>
                  </a:lnTo>
                  <a:lnTo>
                    <a:pt x="2314679" y="442742"/>
                  </a:lnTo>
                  <a:lnTo>
                    <a:pt x="2314679" y="452064"/>
                  </a:lnTo>
                  <a:lnTo>
                    <a:pt x="2314679" y="452064"/>
                  </a:lnTo>
                  <a:lnTo>
                    <a:pt x="2610759" y="452064"/>
                  </a:lnTo>
                  <a:lnTo>
                    <a:pt x="2610759" y="461386"/>
                  </a:lnTo>
                  <a:lnTo>
                    <a:pt x="2610759" y="461386"/>
                  </a:lnTo>
                  <a:lnTo>
                    <a:pt x="2624283" y="461386"/>
                  </a:lnTo>
                  <a:lnTo>
                    <a:pt x="2624283" y="470840"/>
                  </a:lnTo>
                  <a:lnTo>
                    <a:pt x="2624283" y="470840"/>
                  </a:lnTo>
                  <a:lnTo>
                    <a:pt x="2671419" y="470840"/>
                  </a:lnTo>
                  <a:lnTo>
                    <a:pt x="2671419" y="489616"/>
                  </a:lnTo>
                  <a:lnTo>
                    <a:pt x="2671419" y="489616"/>
                  </a:lnTo>
                  <a:lnTo>
                    <a:pt x="2678116" y="489616"/>
                  </a:lnTo>
                  <a:lnTo>
                    <a:pt x="2678116" y="508523"/>
                  </a:lnTo>
                  <a:lnTo>
                    <a:pt x="2678116" y="508523"/>
                  </a:lnTo>
                  <a:lnTo>
                    <a:pt x="2691508" y="508523"/>
                  </a:lnTo>
                  <a:lnTo>
                    <a:pt x="2691508" y="517845"/>
                  </a:lnTo>
                  <a:lnTo>
                    <a:pt x="2691508" y="517845"/>
                  </a:lnTo>
                  <a:lnTo>
                    <a:pt x="2698336" y="517845"/>
                  </a:lnTo>
                  <a:lnTo>
                    <a:pt x="2698336" y="536752"/>
                  </a:lnTo>
                  <a:lnTo>
                    <a:pt x="2698336" y="536752"/>
                  </a:lnTo>
                  <a:lnTo>
                    <a:pt x="2731948" y="536752"/>
                  </a:lnTo>
                  <a:lnTo>
                    <a:pt x="2731948" y="546206"/>
                  </a:lnTo>
                  <a:lnTo>
                    <a:pt x="2731948" y="546206"/>
                  </a:lnTo>
                  <a:lnTo>
                    <a:pt x="2866530" y="546206"/>
                  </a:lnTo>
                  <a:lnTo>
                    <a:pt x="2866530" y="555659"/>
                  </a:lnTo>
                  <a:lnTo>
                    <a:pt x="2866530" y="555659"/>
                  </a:lnTo>
                  <a:lnTo>
                    <a:pt x="3007808" y="555659"/>
                  </a:lnTo>
                  <a:lnTo>
                    <a:pt x="3007808" y="565113"/>
                  </a:lnTo>
                  <a:lnTo>
                    <a:pt x="3007808" y="565113"/>
                  </a:lnTo>
                  <a:lnTo>
                    <a:pt x="3041421" y="565113"/>
                  </a:lnTo>
                  <a:lnTo>
                    <a:pt x="3041421" y="574698"/>
                  </a:lnTo>
                  <a:lnTo>
                    <a:pt x="3041421" y="574698"/>
                  </a:lnTo>
                  <a:lnTo>
                    <a:pt x="3108778" y="574698"/>
                  </a:lnTo>
                  <a:lnTo>
                    <a:pt x="3108778" y="584283"/>
                  </a:lnTo>
                  <a:lnTo>
                    <a:pt x="3108778" y="584283"/>
                  </a:lnTo>
                  <a:lnTo>
                    <a:pt x="3128998" y="584283"/>
                  </a:lnTo>
                  <a:lnTo>
                    <a:pt x="3128998" y="593999"/>
                  </a:lnTo>
                  <a:lnTo>
                    <a:pt x="3128998" y="593999"/>
                  </a:lnTo>
                  <a:lnTo>
                    <a:pt x="3162611" y="593999"/>
                  </a:lnTo>
                  <a:lnTo>
                    <a:pt x="3162611" y="603584"/>
                  </a:lnTo>
                  <a:lnTo>
                    <a:pt x="3162611" y="603584"/>
                  </a:lnTo>
                  <a:lnTo>
                    <a:pt x="3169307" y="603584"/>
                  </a:lnTo>
                  <a:lnTo>
                    <a:pt x="3169307" y="613300"/>
                  </a:lnTo>
                  <a:lnTo>
                    <a:pt x="3169307" y="613300"/>
                  </a:lnTo>
                  <a:lnTo>
                    <a:pt x="3189527" y="613300"/>
                  </a:lnTo>
                  <a:lnTo>
                    <a:pt x="3189527" y="623016"/>
                  </a:lnTo>
                  <a:lnTo>
                    <a:pt x="3189527" y="623016"/>
                  </a:lnTo>
                  <a:lnTo>
                    <a:pt x="3283669" y="623016"/>
                  </a:lnTo>
                  <a:lnTo>
                    <a:pt x="3283669" y="632732"/>
                  </a:lnTo>
                  <a:lnTo>
                    <a:pt x="3283669" y="632732"/>
                  </a:lnTo>
                  <a:lnTo>
                    <a:pt x="3344329" y="632732"/>
                  </a:lnTo>
                  <a:lnTo>
                    <a:pt x="3344329" y="642448"/>
                  </a:lnTo>
                  <a:lnTo>
                    <a:pt x="3344329" y="642448"/>
                  </a:lnTo>
                  <a:lnTo>
                    <a:pt x="3364418" y="642448"/>
                  </a:lnTo>
                  <a:lnTo>
                    <a:pt x="3364418" y="652165"/>
                  </a:lnTo>
                  <a:lnTo>
                    <a:pt x="3364418" y="652165"/>
                  </a:lnTo>
                  <a:lnTo>
                    <a:pt x="3398162" y="652165"/>
                  </a:lnTo>
                  <a:lnTo>
                    <a:pt x="3398162" y="662012"/>
                  </a:lnTo>
                  <a:lnTo>
                    <a:pt x="3398162" y="662012"/>
                  </a:lnTo>
                  <a:lnTo>
                    <a:pt x="3499000" y="662012"/>
                  </a:lnTo>
                  <a:lnTo>
                    <a:pt x="3499000" y="681707"/>
                  </a:lnTo>
                  <a:lnTo>
                    <a:pt x="3499000" y="681707"/>
                  </a:lnTo>
                  <a:lnTo>
                    <a:pt x="3505828" y="681707"/>
                  </a:lnTo>
                  <a:lnTo>
                    <a:pt x="3505828" y="691686"/>
                  </a:lnTo>
                  <a:lnTo>
                    <a:pt x="3505828" y="691686"/>
                  </a:lnTo>
                  <a:lnTo>
                    <a:pt x="3559660" y="691686"/>
                  </a:lnTo>
                  <a:lnTo>
                    <a:pt x="3559660" y="701664"/>
                  </a:lnTo>
                  <a:lnTo>
                    <a:pt x="3559660" y="701664"/>
                  </a:lnTo>
                  <a:lnTo>
                    <a:pt x="3640410" y="701664"/>
                  </a:lnTo>
                  <a:lnTo>
                    <a:pt x="3640410" y="712037"/>
                  </a:lnTo>
                  <a:lnTo>
                    <a:pt x="3640410" y="712037"/>
                  </a:lnTo>
                  <a:lnTo>
                    <a:pt x="3788384" y="712037"/>
                  </a:lnTo>
                  <a:lnTo>
                    <a:pt x="3788384" y="722410"/>
                  </a:lnTo>
                  <a:lnTo>
                    <a:pt x="3788384" y="722410"/>
                  </a:lnTo>
                  <a:lnTo>
                    <a:pt x="3795080" y="722410"/>
                  </a:lnTo>
                  <a:lnTo>
                    <a:pt x="3795080" y="732782"/>
                  </a:lnTo>
                  <a:lnTo>
                    <a:pt x="3795080" y="732782"/>
                  </a:lnTo>
                  <a:lnTo>
                    <a:pt x="3842217" y="732782"/>
                  </a:lnTo>
                  <a:lnTo>
                    <a:pt x="3842217" y="743024"/>
                  </a:lnTo>
                  <a:lnTo>
                    <a:pt x="3842217" y="743024"/>
                  </a:lnTo>
                  <a:lnTo>
                    <a:pt x="3909573" y="743024"/>
                  </a:lnTo>
                  <a:lnTo>
                    <a:pt x="3909573" y="764032"/>
                  </a:lnTo>
                  <a:lnTo>
                    <a:pt x="3909573" y="764032"/>
                  </a:lnTo>
                  <a:lnTo>
                    <a:pt x="3936490" y="764032"/>
                  </a:lnTo>
                  <a:lnTo>
                    <a:pt x="3936490" y="774536"/>
                  </a:lnTo>
                  <a:lnTo>
                    <a:pt x="3936490" y="774536"/>
                  </a:lnTo>
                  <a:lnTo>
                    <a:pt x="3943186" y="774536"/>
                  </a:lnTo>
                  <a:lnTo>
                    <a:pt x="3943186" y="785171"/>
                  </a:lnTo>
                  <a:lnTo>
                    <a:pt x="3943186" y="785171"/>
                  </a:lnTo>
                  <a:lnTo>
                    <a:pt x="3976799" y="785171"/>
                  </a:lnTo>
                  <a:lnTo>
                    <a:pt x="3976799" y="796200"/>
                  </a:lnTo>
                  <a:lnTo>
                    <a:pt x="3976799" y="796200"/>
                  </a:lnTo>
                  <a:lnTo>
                    <a:pt x="3990323" y="796200"/>
                  </a:lnTo>
                  <a:lnTo>
                    <a:pt x="3990323" y="818258"/>
                  </a:lnTo>
                  <a:lnTo>
                    <a:pt x="3990323" y="818258"/>
                  </a:lnTo>
                  <a:lnTo>
                    <a:pt x="4023935" y="818258"/>
                  </a:lnTo>
                  <a:lnTo>
                    <a:pt x="4023935" y="829550"/>
                  </a:lnTo>
                  <a:lnTo>
                    <a:pt x="4023935" y="829550"/>
                  </a:lnTo>
                  <a:lnTo>
                    <a:pt x="4064244" y="829550"/>
                  </a:lnTo>
                  <a:lnTo>
                    <a:pt x="4064244" y="840711"/>
                  </a:lnTo>
                  <a:lnTo>
                    <a:pt x="4064244" y="840711"/>
                  </a:lnTo>
                  <a:lnTo>
                    <a:pt x="4151821" y="840711"/>
                  </a:lnTo>
                  <a:lnTo>
                    <a:pt x="4151821" y="851871"/>
                  </a:lnTo>
                  <a:lnTo>
                    <a:pt x="4151821" y="851871"/>
                  </a:lnTo>
                  <a:lnTo>
                    <a:pt x="4158517" y="851871"/>
                  </a:lnTo>
                  <a:lnTo>
                    <a:pt x="4158517" y="863163"/>
                  </a:lnTo>
                  <a:lnTo>
                    <a:pt x="4158517" y="863163"/>
                  </a:lnTo>
                  <a:lnTo>
                    <a:pt x="4360325" y="863163"/>
                  </a:lnTo>
                  <a:lnTo>
                    <a:pt x="4360325" y="874455"/>
                  </a:lnTo>
                  <a:lnTo>
                    <a:pt x="4360325" y="874455"/>
                  </a:lnTo>
                  <a:lnTo>
                    <a:pt x="4387241" y="874455"/>
                  </a:lnTo>
                  <a:lnTo>
                    <a:pt x="4387241" y="897563"/>
                  </a:lnTo>
                  <a:lnTo>
                    <a:pt x="4387241" y="897563"/>
                  </a:lnTo>
                  <a:lnTo>
                    <a:pt x="4575656" y="897563"/>
                  </a:lnTo>
                  <a:lnTo>
                    <a:pt x="4575656" y="909512"/>
                  </a:lnTo>
                  <a:lnTo>
                    <a:pt x="4575656" y="909512"/>
                  </a:lnTo>
                  <a:lnTo>
                    <a:pt x="4764070" y="909512"/>
                  </a:lnTo>
                  <a:lnTo>
                    <a:pt x="4764070" y="921854"/>
                  </a:lnTo>
                  <a:lnTo>
                    <a:pt x="4764070" y="921854"/>
                  </a:lnTo>
                  <a:lnTo>
                    <a:pt x="4784291" y="921854"/>
                  </a:lnTo>
                  <a:lnTo>
                    <a:pt x="4784291" y="946407"/>
                  </a:lnTo>
                  <a:lnTo>
                    <a:pt x="4784291" y="946407"/>
                  </a:lnTo>
                  <a:lnTo>
                    <a:pt x="4811207" y="946407"/>
                  </a:lnTo>
                  <a:lnTo>
                    <a:pt x="4811207" y="958749"/>
                  </a:lnTo>
                  <a:lnTo>
                    <a:pt x="4811207" y="958749"/>
                  </a:lnTo>
                  <a:lnTo>
                    <a:pt x="4932265" y="958749"/>
                  </a:lnTo>
                  <a:lnTo>
                    <a:pt x="4932265" y="971616"/>
                  </a:lnTo>
                  <a:lnTo>
                    <a:pt x="4932265" y="971616"/>
                  </a:lnTo>
                  <a:lnTo>
                    <a:pt x="5181340" y="971616"/>
                  </a:lnTo>
                  <a:lnTo>
                    <a:pt x="5181340" y="984615"/>
                  </a:lnTo>
                  <a:lnTo>
                    <a:pt x="5181340" y="984615"/>
                  </a:lnTo>
                  <a:lnTo>
                    <a:pt x="5194733" y="984615"/>
                  </a:lnTo>
                  <a:lnTo>
                    <a:pt x="5194733" y="997613"/>
                  </a:lnTo>
                  <a:lnTo>
                    <a:pt x="5194733" y="997613"/>
                  </a:lnTo>
                  <a:lnTo>
                    <a:pt x="5228346" y="997613"/>
                  </a:lnTo>
                  <a:lnTo>
                    <a:pt x="5228346" y="1011006"/>
                  </a:lnTo>
                  <a:lnTo>
                    <a:pt x="5228346" y="1011006"/>
                  </a:lnTo>
                  <a:lnTo>
                    <a:pt x="5248565" y="1011006"/>
                  </a:lnTo>
                  <a:lnTo>
                    <a:pt x="5248565" y="1024530"/>
                  </a:lnTo>
                  <a:lnTo>
                    <a:pt x="5248565" y="1024530"/>
                  </a:lnTo>
                  <a:lnTo>
                    <a:pt x="5262089" y="1024530"/>
                  </a:lnTo>
                  <a:lnTo>
                    <a:pt x="5262089" y="1038054"/>
                  </a:lnTo>
                  <a:lnTo>
                    <a:pt x="5262089" y="1038054"/>
                  </a:lnTo>
                  <a:lnTo>
                    <a:pt x="5396671" y="1038054"/>
                  </a:lnTo>
                  <a:lnTo>
                    <a:pt x="5396671" y="1051971"/>
                  </a:lnTo>
                  <a:lnTo>
                    <a:pt x="5396671" y="1051971"/>
                  </a:lnTo>
                  <a:lnTo>
                    <a:pt x="5511033" y="1051971"/>
                  </a:lnTo>
                  <a:lnTo>
                    <a:pt x="5511033" y="1066021"/>
                  </a:lnTo>
                  <a:lnTo>
                    <a:pt x="5511033" y="1066021"/>
                  </a:lnTo>
                  <a:lnTo>
                    <a:pt x="5652311" y="1066021"/>
                  </a:lnTo>
                  <a:lnTo>
                    <a:pt x="5652311" y="1080989"/>
                  </a:lnTo>
                  <a:lnTo>
                    <a:pt x="5652311" y="1080989"/>
                  </a:lnTo>
                  <a:lnTo>
                    <a:pt x="6082974" y="1080989"/>
                  </a:lnTo>
                  <a:lnTo>
                    <a:pt x="6082974" y="1101209"/>
                  </a:lnTo>
                  <a:lnTo>
                    <a:pt x="6082974" y="1101209"/>
                  </a:lnTo>
                  <a:lnTo>
                    <a:pt x="6143503" y="1101209"/>
                  </a:lnTo>
                  <a:lnTo>
                    <a:pt x="6143503" y="1126681"/>
                  </a:lnTo>
                  <a:lnTo>
                    <a:pt x="6143503" y="1126681"/>
                  </a:lnTo>
                  <a:lnTo>
                    <a:pt x="6271388" y="1126681"/>
                  </a:lnTo>
                  <a:lnTo>
                    <a:pt x="6271388" y="1152678"/>
                  </a:lnTo>
                  <a:lnTo>
                    <a:pt x="6271388" y="1152678"/>
                  </a:lnTo>
                  <a:lnTo>
                    <a:pt x="6506940" y="1152678"/>
                  </a:lnTo>
                  <a:lnTo>
                    <a:pt x="6506940" y="1183796"/>
                  </a:lnTo>
                  <a:lnTo>
                    <a:pt x="6506940" y="1183796"/>
                  </a:lnTo>
                  <a:lnTo>
                    <a:pt x="7374960" y="1183796"/>
                  </a:lnTo>
                  <a:lnTo>
                    <a:pt x="7374960" y="1280301"/>
                  </a:lnTo>
                  <a:lnTo>
                    <a:pt x="7374960" y="1280301"/>
                  </a:lnTo>
                  <a:lnTo>
                    <a:pt x="7469102" y="1280301"/>
                  </a:lnTo>
                  <a:lnTo>
                    <a:pt x="7469102" y="1381796"/>
                  </a:lnTo>
                  <a:lnTo>
                    <a:pt x="7469102" y="1381796"/>
                  </a:lnTo>
                  <a:lnTo>
                    <a:pt x="7778706" y="1381796"/>
                  </a:lnTo>
                  <a:lnTo>
                    <a:pt x="7778706" y="1522418"/>
                  </a:lnTo>
                  <a:lnTo>
                    <a:pt x="7778706" y="1522418"/>
                  </a:lnTo>
                  <a:lnTo>
                    <a:pt x="8337255" y="1522418"/>
                  </a:lnTo>
                  <a:lnTo>
                    <a:pt x="8337255" y="1803661"/>
                  </a:lnTo>
                  <a:lnTo>
                    <a:pt x="8337255" y="1803661"/>
                  </a:lnTo>
                  <a:lnTo>
                    <a:pt x="8350647" y="1803661"/>
                  </a:lnTo>
                  <a:lnTo>
                    <a:pt x="8350647" y="2084905"/>
                  </a:lnTo>
                  <a:lnTo>
                    <a:pt x="8350647" y="2084905"/>
                  </a:lnTo>
                  <a:lnTo>
                    <a:pt x="9050473" y="2084905"/>
                  </a:lnTo>
                  <a:lnTo>
                    <a:pt x="9050473" y="2084905"/>
                  </a:lnTo>
                </a:path>
              </a:pathLst>
            </a:custGeom>
            <a:noFill/>
            <a:ln w="28575"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47" name="Freeform: Shape 6246">
              <a:extLst>
                <a:ext uri="{FF2B5EF4-FFF2-40B4-BE49-F238E27FC236}">
                  <a16:creationId xmlns:a16="http://schemas.microsoft.com/office/drawing/2014/main" id="{54756B09-1EB7-682D-7EBC-BC1EC9814888}"/>
                </a:ext>
              </a:extLst>
            </p:cNvPr>
            <p:cNvSpPr/>
            <p:nvPr/>
          </p:nvSpPr>
          <p:spPr>
            <a:xfrm>
              <a:off x="10783677" y="3096963"/>
              <a:ext cx="6123" cy="5750"/>
            </a:xfrm>
            <a:custGeom>
              <a:avLst/>
              <a:gdLst>
                <a:gd name="connsiteX0" fmla="*/ 5646 w 5645"/>
                <a:gd name="connsiteY0" fmla="*/ 5383 h 5383"/>
                <a:gd name="connsiteX1" fmla="*/ 0 w 5645"/>
                <a:gd name="connsiteY1" fmla="*/ 0 h 5383"/>
              </a:gdLst>
              <a:ahLst/>
              <a:cxnLst>
                <a:cxn ang="0">
                  <a:pos x="connsiteX0" y="connsiteY0"/>
                </a:cxn>
                <a:cxn ang="0">
                  <a:pos x="connsiteX1" y="connsiteY1"/>
                </a:cxn>
              </a:cxnLst>
              <a:rect l="l" t="t" r="r" b="b"/>
              <a:pathLst>
                <a:path w="5645" h="5383">
                  <a:moveTo>
                    <a:pt x="5646" y="5383"/>
                  </a:moveTo>
                  <a:lnTo>
                    <a:pt x="0" y="0"/>
                  </a:lnTo>
                </a:path>
              </a:pathLst>
            </a:custGeom>
            <a:ln w="19050" cap="flat">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48" name="Freeform: Shape 6247">
              <a:extLst>
                <a:ext uri="{FF2B5EF4-FFF2-40B4-BE49-F238E27FC236}">
                  <a16:creationId xmlns:a16="http://schemas.microsoft.com/office/drawing/2014/main" id="{7CAF2BA2-FF54-34BA-0694-01C55E60E1F6}"/>
                </a:ext>
              </a:extLst>
            </p:cNvPr>
            <p:cNvSpPr/>
            <p:nvPr/>
          </p:nvSpPr>
          <p:spPr>
            <a:xfrm>
              <a:off x="1258665" y="89141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49" name="Freeform: Shape 6248">
              <a:extLst>
                <a:ext uri="{FF2B5EF4-FFF2-40B4-BE49-F238E27FC236}">
                  <a16:creationId xmlns:a16="http://schemas.microsoft.com/office/drawing/2014/main" id="{1F9DF300-2772-3B07-39A2-BE74B51D186F}"/>
                </a:ext>
              </a:extLst>
            </p:cNvPr>
            <p:cNvSpPr/>
            <p:nvPr/>
          </p:nvSpPr>
          <p:spPr>
            <a:xfrm>
              <a:off x="1265929" y="9095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0" name="Freeform: Shape 6249">
              <a:extLst>
                <a:ext uri="{FF2B5EF4-FFF2-40B4-BE49-F238E27FC236}">
                  <a16:creationId xmlns:a16="http://schemas.microsoft.com/office/drawing/2014/main" id="{F516F6EC-B86B-B270-5269-B0E6FBC59066}"/>
                </a:ext>
              </a:extLst>
            </p:cNvPr>
            <p:cNvSpPr/>
            <p:nvPr/>
          </p:nvSpPr>
          <p:spPr>
            <a:xfrm>
              <a:off x="1280455"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1" name="Freeform: Shape 6250">
              <a:extLst>
                <a:ext uri="{FF2B5EF4-FFF2-40B4-BE49-F238E27FC236}">
                  <a16:creationId xmlns:a16="http://schemas.microsoft.com/office/drawing/2014/main" id="{E58D46EA-1133-7505-1A25-4BFAC9A4F9AA}"/>
                </a:ext>
              </a:extLst>
            </p:cNvPr>
            <p:cNvSpPr/>
            <p:nvPr/>
          </p:nvSpPr>
          <p:spPr>
            <a:xfrm>
              <a:off x="1338848" y="91861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2" name="Freeform: Shape 6251">
              <a:extLst>
                <a:ext uri="{FF2B5EF4-FFF2-40B4-BE49-F238E27FC236}">
                  <a16:creationId xmlns:a16="http://schemas.microsoft.com/office/drawing/2014/main" id="{B1F35BBD-B25C-77D3-E9EE-FE79727C4E31}"/>
                </a:ext>
              </a:extLst>
            </p:cNvPr>
            <p:cNvSpPr/>
            <p:nvPr/>
          </p:nvSpPr>
          <p:spPr>
            <a:xfrm>
              <a:off x="1609017" y="9553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3" name="Freeform: Shape 6252">
              <a:extLst>
                <a:ext uri="{FF2B5EF4-FFF2-40B4-BE49-F238E27FC236}">
                  <a16:creationId xmlns:a16="http://schemas.microsoft.com/office/drawing/2014/main" id="{B161B4CA-9287-943B-F9EA-75C4000327A3}"/>
                </a:ext>
              </a:extLst>
            </p:cNvPr>
            <p:cNvSpPr/>
            <p:nvPr/>
          </p:nvSpPr>
          <p:spPr>
            <a:xfrm>
              <a:off x="1667410"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4" name="Freeform: Shape 6253">
              <a:extLst>
                <a:ext uri="{FF2B5EF4-FFF2-40B4-BE49-F238E27FC236}">
                  <a16:creationId xmlns:a16="http://schemas.microsoft.com/office/drawing/2014/main" id="{E2562D00-B408-AB82-8C4D-5DCE6F8BED38}"/>
                </a:ext>
              </a:extLst>
            </p:cNvPr>
            <p:cNvSpPr/>
            <p:nvPr/>
          </p:nvSpPr>
          <p:spPr>
            <a:xfrm>
              <a:off x="1733066"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5" name="Freeform: Shape 6254">
              <a:extLst>
                <a:ext uri="{FF2B5EF4-FFF2-40B4-BE49-F238E27FC236}">
                  <a16:creationId xmlns:a16="http://schemas.microsoft.com/office/drawing/2014/main" id="{8E09F2DD-845D-45FF-E284-945CAEFF10AF}"/>
                </a:ext>
              </a:extLst>
            </p:cNvPr>
            <p:cNvSpPr/>
            <p:nvPr/>
          </p:nvSpPr>
          <p:spPr>
            <a:xfrm>
              <a:off x="1776788" y="9644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6" name="Freeform: Shape 6255">
              <a:extLst>
                <a:ext uri="{FF2B5EF4-FFF2-40B4-BE49-F238E27FC236}">
                  <a16:creationId xmlns:a16="http://schemas.microsoft.com/office/drawing/2014/main" id="{2B7BA46F-3900-210E-D701-5B44A80B4DAC}"/>
                </a:ext>
              </a:extLst>
            </p:cNvPr>
            <p:cNvSpPr/>
            <p:nvPr/>
          </p:nvSpPr>
          <p:spPr>
            <a:xfrm>
              <a:off x="1857113"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7" name="Freeform: Shape 6256">
              <a:extLst>
                <a:ext uri="{FF2B5EF4-FFF2-40B4-BE49-F238E27FC236}">
                  <a16:creationId xmlns:a16="http://schemas.microsoft.com/office/drawing/2014/main" id="{238E474B-894E-5D0A-29E4-D9A5B2CC00E0}"/>
                </a:ext>
              </a:extLst>
            </p:cNvPr>
            <p:cNvSpPr/>
            <p:nvPr/>
          </p:nvSpPr>
          <p:spPr>
            <a:xfrm>
              <a:off x="1864376" y="97373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8" name="Freeform: Shape 6257">
              <a:extLst>
                <a:ext uri="{FF2B5EF4-FFF2-40B4-BE49-F238E27FC236}">
                  <a16:creationId xmlns:a16="http://schemas.microsoft.com/office/drawing/2014/main" id="{BC7A1B6D-BEC3-881C-AA9F-49E81D3D1160}"/>
                </a:ext>
              </a:extLst>
            </p:cNvPr>
            <p:cNvSpPr/>
            <p:nvPr/>
          </p:nvSpPr>
          <p:spPr>
            <a:xfrm>
              <a:off x="1871782"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59" name="Freeform: Shape 6258">
              <a:extLst>
                <a:ext uri="{FF2B5EF4-FFF2-40B4-BE49-F238E27FC236}">
                  <a16:creationId xmlns:a16="http://schemas.microsoft.com/office/drawing/2014/main" id="{2FEDE7C8-2E5B-0DC1-DFE1-883E76821D05}"/>
                </a:ext>
              </a:extLst>
            </p:cNvPr>
            <p:cNvSpPr/>
            <p:nvPr/>
          </p:nvSpPr>
          <p:spPr>
            <a:xfrm>
              <a:off x="1879045" y="98312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0" name="Freeform: Shape 6259">
              <a:extLst>
                <a:ext uri="{FF2B5EF4-FFF2-40B4-BE49-F238E27FC236}">
                  <a16:creationId xmlns:a16="http://schemas.microsoft.com/office/drawing/2014/main" id="{46B52881-09A8-A15C-77CD-321D4B34F917}"/>
                </a:ext>
              </a:extLst>
            </p:cNvPr>
            <p:cNvSpPr/>
            <p:nvPr/>
          </p:nvSpPr>
          <p:spPr>
            <a:xfrm>
              <a:off x="1893572" y="9925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1" name="Freeform: Shape 6260">
              <a:extLst>
                <a:ext uri="{FF2B5EF4-FFF2-40B4-BE49-F238E27FC236}">
                  <a16:creationId xmlns:a16="http://schemas.microsoft.com/office/drawing/2014/main" id="{70596FC4-50E8-DC80-955B-94BE150FDA99}"/>
                </a:ext>
              </a:extLst>
            </p:cNvPr>
            <p:cNvSpPr/>
            <p:nvPr/>
          </p:nvSpPr>
          <p:spPr>
            <a:xfrm>
              <a:off x="2010356" y="101131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2" name="Freeform: Shape 6261">
              <a:extLst>
                <a:ext uri="{FF2B5EF4-FFF2-40B4-BE49-F238E27FC236}">
                  <a16:creationId xmlns:a16="http://schemas.microsoft.com/office/drawing/2014/main" id="{5C9A5C41-BE6F-02DC-C89C-F5C5D3A566AA}"/>
                </a:ext>
              </a:extLst>
            </p:cNvPr>
            <p:cNvSpPr/>
            <p:nvPr/>
          </p:nvSpPr>
          <p:spPr>
            <a:xfrm>
              <a:off x="2207465"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3" name="Freeform: Shape 6262">
              <a:extLst>
                <a:ext uri="{FF2B5EF4-FFF2-40B4-BE49-F238E27FC236}">
                  <a16:creationId xmlns:a16="http://schemas.microsoft.com/office/drawing/2014/main" id="{ED5AEC06-60DB-C046-A600-788FF34099B0}"/>
                </a:ext>
              </a:extLst>
            </p:cNvPr>
            <p:cNvSpPr/>
            <p:nvPr/>
          </p:nvSpPr>
          <p:spPr>
            <a:xfrm>
              <a:off x="2214728" y="10396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4" name="Freeform: Shape 6263">
              <a:extLst>
                <a:ext uri="{FF2B5EF4-FFF2-40B4-BE49-F238E27FC236}">
                  <a16:creationId xmlns:a16="http://schemas.microsoft.com/office/drawing/2014/main" id="{DA0964F5-E1BA-FE8B-27FE-FB1227B3799D}"/>
                </a:ext>
              </a:extLst>
            </p:cNvPr>
            <p:cNvSpPr/>
            <p:nvPr/>
          </p:nvSpPr>
          <p:spPr>
            <a:xfrm>
              <a:off x="2389903" y="1058716"/>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5" name="Freeform: Shape 6264">
              <a:extLst>
                <a:ext uri="{FF2B5EF4-FFF2-40B4-BE49-F238E27FC236}">
                  <a16:creationId xmlns:a16="http://schemas.microsoft.com/office/drawing/2014/main" id="{E7CEDF7D-2901-A80E-5E76-DBA287B34E67}"/>
                </a:ext>
              </a:extLst>
            </p:cNvPr>
            <p:cNvSpPr/>
            <p:nvPr/>
          </p:nvSpPr>
          <p:spPr>
            <a:xfrm>
              <a:off x="2528620"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6" name="Freeform: Shape 6265">
              <a:extLst>
                <a:ext uri="{FF2B5EF4-FFF2-40B4-BE49-F238E27FC236}">
                  <a16:creationId xmlns:a16="http://schemas.microsoft.com/office/drawing/2014/main" id="{8CA288B0-778D-9002-2F04-63290E80FC06}"/>
                </a:ext>
              </a:extLst>
            </p:cNvPr>
            <p:cNvSpPr/>
            <p:nvPr/>
          </p:nvSpPr>
          <p:spPr>
            <a:xfrm>
              <a:off x="2557816" y="10873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7" name="Freeform: Shape 6266">
              <a:extLst>
                <a:ext uri="{FF2B5EF4-FFF2-40B4-BE49-F238E27FC236}">
                  <a16:creationId xmlns:a16="http://schemas.microsoft.com/office/drawing/2014/main" id="{F2450937-EB5F-C07B-4233-EBB80F1D7326}"/>
                </a:ext>
              </a:extLst>
            </p:cNvPr>
            <p:cNvSpPr/>
            <p:nvPr/>
          </p:nvSpPr>
          <p:spPr>
            <a:xfrm>
              <a:off x="2820580" y="112575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8" name="Freeform: Shape 6267">
              <a:extLst>
                <a:ext uri="{FF2B5EF4-FFF2-40B4-BE49-F238E27FC236}">
                  <a16:creationId xmlns:a16="http://schemas.microsoft.com/office/drawing/2014/main" id="{07AC13F2-89F0-6F40-D22B-972784E1840E}"/>
                </a:ext>
              </a:extLst>
            </p:cNvPr>
            <p:cNvSpPr/>
            <p:nvPr/>
          </p:nvSpPr>
          <p:spPr>
            <a:xfrm>
              <a:off x="2864445" y="11449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69" name="Freeform: Shape 6268">
              <a:extLst>
                <a:ext uri="{FF2B5EF4-FFF2-40B4-BE49-F238E27FC236}">
                  <a16:creationId xmlns:a16="http://schemas.microsoft.com/office/drawing/2014/main" id="{CD5FECB5-3064-A013-1902-6AE8144ED0DF}"/>
                </a:ext>
              </a:extLst>
            </p:cNvPr>
            <p:cNvSpPr/>
            <p:nvPr/>
          </p:nvSpPr>
          <p:spPr>
            <a:xfrm>
              <a:off x="3127066" y="120288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0" name="Freeform: Shape 6269">
              <a:extLst>
                <a:ext uri="{FF2B5EF4-FFF2-40B4-BE49-F238E27FC236}">
                  <a16:creationId xmlns:a16="http://schemas.microsoft.com/office/drawing/2014/main" id="{ED20FCF8-9C87-F92B-2744-9480E0FC2915}"/>
                </a:ext>
              </a:extLst>
            </p:cNvPr>
            <p:cNvSpPr/>
            <p:nvPr/>
          </p:nvSpPr>
          <p:spPr>
            <a:xfrm>
              <a:off x="3163668"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1" name="Freeform: Shape 6270">
              <a:extLst>
                <a:ext uri="{FF2B5EF4-FFF2-40B4-BE49-F238E27FC236}">
                  <a16:creationId xmlns:a16="http://schemas.microsoft.com/office/drawing/2014/main" id="{5299D1C2-D5C0-7D4B-56F3-50DCF5447F8D}"/>
                </a:ext>
              </a:extLst>
            </p:cNvPr>
            <p:cNvSpPr/>
            <p:nvPr/>
          </p:nvSpPr>
          <p:spPr>
            <a:xfrm>
              <a:off x="3170933"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2" name="Freeform: Shape 6271">
              <a:extLst>
                <a:ext uri="{FF2B5EF4-FFF2-40B4-BE49-F238E27FC236}">
                  <a16:creationId xmlns:a16="http://schemas.microsoft.com/office/drawing/2014/main" id="{EFC1C4D7-F702-5F4B-6551-8AB3966734F5}"/>
                </a:ext>
              </a:extLst>
            </p:cNvPr>
            <p:cNvSpPr/>
            <p:nvPr/>
          </p:nvSpPr>
          <p:spPr>
            <a:xfrm>
              <a:off x="3214654" y="121270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3" name="Freeform: Shape 6272">
              <a:extLst>
                <a:ext uri="{FF2B5EF4-FFF2-40B4-BE49-F238E27FC236}">
                  <a16:creationId xmlns:a16="http://schemas.microsoft.com/office/drawing/2014/main" id="{580BC938-C707-F8CE-D28A-20FED4458AD6}"/>
                </a:ext>
              </a:extLst>
            </p:cNvPr>
            <p:cNvSpPr/>
            <p:nvPr/>
          </p:nvSpPr>
          <p:spPr>
            <a:xfrm>
              <a:off x="3382567"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4" name="Freeform: Shape 6273">
              <a:extLst>
                <a:ext uri="{FF2B5EF4-FFF2-40B4-BE49-F238E27FC236}">
                  <a16:creationId xmlns:a16="http://schemas.microsoft.com/office/drawing/2014/main" id="{60E6E71E-A17E-6D7D-8618-4CE6D2A76423}"/>
                </a:ext>
              </a:extLst>
            </p:cNvPr>
            <p:cNvSpPr/>
            <p:nvPr/>
          </p:nvSpPr>
          <p:spPr>
            <a:xfrm>
              <a:off x="3397235" y="123219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5" name="Freeform: Shape 6274">
              <a:extLst>
                <a:ext uri="{FF2B5EF4-FFF2-40B4-BE49-F238E27FC236}">
                  <a16:creationId xmlns:a16="http://schemas.microsoft.com/office/drawing/2014/main" id="{36C31732-5360-5F43-46F5-2D9F1A721F8A}"/>
                </a:ext>
              </a:extLst>
            </p:cNvPr>
            <p:cNvSpPr/>
            <p:nvPr/>
          </p:nvSpPr>
          <p:spPr>
            <a:xfrm>
              <a:off x="3419027" y="12519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6" name="Freeform: Shape 6275">
              <a:extLst>
                <a:ext uri="{FF2B5EF4-FFF2-40B4-BE49-F238E27FC236}">
                  <a16:creationId xmlns:a16="http://schemas.microsoft.com/office/drawing/2014/main" id="{09FE1306-3452-4118-BB2C-9DE5C0CE47A8}"/>
                </a:ext>
              </a:extLst>
            </p:cNvPr>
            <p:cNvSpPr/>
            <p:nvPr/>
          </p:nvSpPr>
          <p:spPr>
            <a:xfrm>
              <a:off x="3440959" y="12617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7" name="Freeform: Shape 6276">
              <a:extLst>
                <a:ext uri="{FF2B5EF4-FFF2-40B4-BE49-F238E27FC236}">
                  <a16:creationId xmlns:a16="http://schemas.microsoft.com/office/drawing/2014/main" id="{2102C6A5-A8E4-85A4-4A47-B9A2AE9AF239}"/>
                </a:ext>
              </a:extLst>
            </p:cNvPr>
            <p:cNvSpPr/>
            <p:nvPr/>
          </p:nvSpPr>
          <p:spPr>
            <a:xfrm>
              <a:off x="3455628" y="12717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8" name="Freeform: Shape 6277">
              <a:extLst>
                <a:ext uri="{FF2B5EF4-FFF2-40B4-BE49-F238E27FC236}">
                  <a16:creationId xmlns:a16="http://schemas.microsoft.com/office/drawing/2014/main" id="{189BACC0-30B7-710F-DF5D-25794BC08A0A}"/>
                </a:ext>
              </a:extLst>
            </p:cNvPr>
            <p:cNvSpPr/>
            <p:nvPr/>
          </p:nvSpPr>
          <p:spPr>
            <a:xfrm>
              <a:off x="3521284"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79" name="Freeform: Shape 6278">
              <a:extLst>
                <a:ext uri="{FF2B5EF4-FFF2-40B4-BE49-F238E27FC236}">
                  <a16:creationId xmlns:a16="http://schemas.microsoft.com/office/drawing/2014/main" id="{E3DD22E2-FC50-88CB-DCD7-23A6C8A1E5B1}"/>
                </a:ext>
              </a:extLst>
            </p:cNvPr>
            <p:cNvSpPr/>
            <p:nvPr/>
          </p:nvSpPr>
          <p:spPr>
            <a:xfrm>
              <a:off x="3550480"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0" name="Freeform: Shape 6279">
              <a:extLst>
                <a:ext uri="{FF2B5EF4-FFF2-40B4-BE49-F238E27FC236}">
                  <a16:creationId xmlns:a16="http://schemas.microsoft.com/office/drawing/2014/main" id="{8A219B0F-0191-7E88-AFBA-F1EC3CB999A6}"/>
                </a:ext>
              </a:extLst>
            </p:cNvPr>
            <p:cNvSpPr/>
            <p:nvPr/>
          </p:nvSpPr>
          <p:spPr>
            <a:xfrm>
              <a:off x="3601608" y="13016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1" name="Freeform: Shape 6280">
              <a:extLst>
                <a:ext uri="{FF2B5EF4-FFF2-40B4-BE49-F238E27FC236}">
                  <a16:creationId xmlns:a16="http://schemas.microsoft.com/office/drawing/2014/main" id="{DA4CA9B3-8E1E-0144-8432-80578355B24F}"/>
                </a:ext>
              </a:extLst>
            </p:cNvPr>
            <p:cNvSpPr/>
            <p:nvPr/>
          </p:nvSpPr>
          <p:spPr>
            <a:xfrm>
              <a:off x="3893568" y="139206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2" name="Freeform: Shape 6281">
              <a:extLst>
                <a:ext uri="{FF2B5EF4-FFF2-40B4-BE49-F238E27FC236}">
                  <a16:creationId xmlns:a16="http://schemas.microsoft.com/office/drawing/2014/main" id="{3DD2CE61-30EB-470F-8314-AAB57B010DC9}"/>
                </a:ext>
              </a:extLst>
            </p:cNvPr>
            <p:cNvSpPr/>
            <p:nvPr/>
          </p:nvSpPr>
          <p:spPr>
            <a:xfrm>
              <a:off x="4148926"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3" name="Freeform: Shape 6282">
              <a:extLst>
                <a:ext uri="{FF2B5EF4-FFF2-40B4-BE49-F238E27FC236}">
                  <a16:creationId xmlns:a16="http://schemas.microsoft.com/office/drawing/2014/main" id="{0482E284-1456-FBEF-4272-A157A926B812}"/>
                </a:ext>
              </a:extLst>
            </p:cNvPr>
            <p:cNvSpPr/>
            <p:nvPr/>
          </p:nvSpPr>
          <p:spPr>
            <a:xfrm>
              <a:off x="4178121" y="14122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4" name="Freeform: Shape 6283">
              <a:extLst>
                <a:ext uri="{FF2B5EF4-FFF2-40B4-BE49-F238E27FC236}">
                  <a16:creationId xmlns:a16="http://schemas.microsoft.com/office/drawing/2014/main" id="{BAE165CD-CDFC-76A7-21B9-D4CA53A97325}"/>
                </a:ext>
              </a:extLst>
            </p:cNvPr>
            <p:cNvSpPr/>
            <p:nvPr/>
          </p:nvSpPr>
          <p:spPr>
            <a:xfrm>
              <a:off x="4236514"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5" name="Freeform: Shape 6284">
              <a:extLst>
                <a:ext uri="{FF2B5EF4-FFF2-40B4-BE49-F238E27FC236}">
                  <a16:creationId xmlns:a16="http://schemas.microsoft.com/office/drawing/2014/main" id="{D2CA1FCA-98CE-8DEF-9A96-0265EEEB0322}"/>
                </a:ext>
              </a:extLst>
            </p:cNvPr>
            <p:cNvSpPr/>
            <p:nvPr/>
          </p:nvSpPr>
          <p:spPr>
            <a:xfrm>
              <a:off x="4243920" y="142235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6" name="Freeform: Shape 6285">
              <a:extLst>
                <a:ext uri="{FF2B5EF4-FFF2-40B4-BE49-F238E27FC236}">
                  <a16:creationId xmlns:a16="http://schemas.microsoft.com/office/drawing/2014/main" id="{5AA2E687-B110-9022-3D17-8A7B86CA8156}"/>
                </a:ext>
              </a:extLst>
            </p:cNvPr>
            <p:cNvSpPr/>
            <p:nvPr/>
          </p:nvSpPr>
          <p:spPr>
            <a:xfrm>
              <a:off x="4316839" y="14325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7" name="Freeform: Shape 6286">
              <a:extLst>
                <a:ext uri="{FF2B5EF4-FFF2-40B4-BE49-F238E27FC236}">
                  <a16:creationId xmlns:a16="http://schemas.microsoft.com/office/drawing/2014/main" id="{BBABDB23-7328-5438-13E9-873D52301888}"/>
                </a:ext>
              </a:extLst>
            </p:cNvPr>
            <p:cNvSpPr/>
            <p:nvPr/>
          </p:nvSpPr>
          <p:spPr>
            <a:xfrm>
              <a:off x="4346034" y="144283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8" name="Freeform: Shape 6287">
              <a:extLst>
                <a:ext uri="{FF2B5EF4-FFF2-40B4-BE49-F238E27FC236}">
                  <a16:creationId xmlns:a16="http://schemas.microsoft.com/office/drawing/2014/main" id="{7AFDA12C-5D07-EDE3-88A9-420CBD03E96F}"/>
                </a:ext>
              </a:extLst>
            </p:cNvPr>
            <p:cNvSpPr/>
            <p:nvPr/>
          </p:nvSpPr>
          <p:spPr>
            <a:xfrm>
              <a:off x="4397164" y="14634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89" name="Freeform: Shape 6288">
              <a:extLst>
                <a:ext uri="{FF2B5EF4-FFF2-40B4-BE49-F238E27FC236}">
                  <a16:creationId xmlns:a16="http://schemas.microsoft.com/office/drawing/2014/main" id="{E2F383F7-B8C3-C831-7E8E-0199A7B1EE35}"/>
                </a:ext>
              </a:extLst>
            </p:cNvPr>
            <p:cNvSpPr/>
            <p:nvPr/>
          </p:nvSpPr>
          <p:spPr>
            <a:xfrm>
              <a:off x="4448292" y="148420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0" name="Freeform: Shape 6289">
              <a:extLst>
                <a:ext uri="{FF2B5EF4-FFF2-40B4-BE49-F238E27FC236}">
                  <a16:creationId xmlns:a16="http://schemas.microsoft.com/office/drawing/2014/main" id="{B30081D0-CCB0-FB22-D1F5-92E45F1EDE75}"/>
                </a:ext>
              </a:extLst>
            </p:cNvPr>
            <p:cNvSpPr/>
            <p:nvPr/>
          </p:nvSpPr>
          <p:spPr>
            <a:xfrm>
              <a:off x="4601535" y="15049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1" name="Freeform: Shape 6290">
              <a:extLst>
                <a:ext uri="{FF2B5EF4-FFF2-40B4-BE49-F238E27FC236}">
                  <a16:creationId xmlns:a16="http://schemas.microsoft.com/office/drawing/2014/main" id="{43969079-6035-2F3D-03EB-79FBD0914B1E}"/>
                </a:ext>
              </a:extLst>
            </p:cNvPr>
            <p:cNvSpPr/>
            <p:nvPr/>
          </p:nvSpPr>
          <p:spPr>
            <a:xfrm>
              <a:off x="4616061" y="151547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2" name="Freeform: Shape 6291">
              <a:extLst>
                <a:ext uri="{FF2B5EF4-FFF2-40B4-BE49-F238E27FC236}">
                  <a16:creationId xmlns:a16="http://schemas.microsoft.com/office/drawing/2014/main" id="{99A7E1A5-38E9-91BA-1DE3-4C470356B1F3}"/>
                </a:ext>
              </a:extLst>
            </p:cNvPr>
            <p:cNvSpPr/>
            <p:nvPr/>
          </p:nvSpPr>
          <p:spPr>
            <a:xfrm>
              <a:off x="4747516" y="15258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3" name="Freeform: Shape 6292">
              <a:extLst>
                <a:ext uri="{FF2B5EF4-FFF2-40B4-BE49-F238E27FC236}">
                  <a16:creationId xmlns:a16="http://schemas.microsoft.com/office/drawing/2014/main" id="{EBD1FD50-DB4D-B9EA-6D5F-FB53894B1629}"/>
                </a:ext>
              </a:extLst>
            </p:cNvPr>
            <p:cNvSpPr/>
            <p:nvPr/>
          </p:nvSpPr>
          <p:spPr>
            <a:xfrm>
              <a:off x="479864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4" name="Freeform: Shape 6293">
              <a:extLst>
                <a:ext uri="{FF2B5EF4-FFF2-40B4-BE49-F238E27FC236}">
                  <a16:creationId xmlns:a16="http://schemas.microsoft.com/office/drawing/2014/main" id="{98718E6F-457C-412D-17CF-0F146B01E5A4}"/>
                </a:ext>
              </a:extLst>
            </p:cNvPr>
            <p:cNvSpPr/>
            <p:nvPr/>
          </p:nvSpPr>
          <p:spPr>
            <a:xfrm>
              <a:off x="4813170"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5" name="Freeform: Shape 6294">
              <a:extLst>
                <a:ext uri="{FF2B5EF4-FFF2-40B4-BE49-F238E27FC236}">
                  <a16:creationId xmlns:a16="http://schemas.microsoft.com/office/drawing/2014/main" id="{7B2C1E45-F521-6733-C05C-01A8CCD6538B}"/>
                </a:ext>
              </a:extLst>
            </p:cNvPr>
            <p:cNvSpPr/>
            <p:nvPr/>
          </p:nvSpPr>
          <p:spPr>
            <a:xfrm>
              <a:off x="4820433" y="155755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6" name="Freeform: Shape 6295">
              <a:extLst>
                <a:ext uri="{FF2B5EF4-FFF2-40B4-BE49-F238E27FC236}">
                  <a16:creationId xmlns:a16="http://schemas.microsoft.com/office/drawing/2014/main" id="{16886C94-4FC4-05A4-B24A-5A1B7E7901C5}"/>
                </a:ext>
              </a:extLst>
            </p:cNvPr>
            <p:cNvSpPr/>
            <p:nvPr/>
          </p:nvSpPr>
          <p:spPr>
            <a:xfrm>
              <a:off x="484236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7" name="Freeform: Shape 6296">
              <a:extLst>
                <a:ext uri="{FF2B5EF4-FFF2-40B4-BE49-F238E27FC236}">
                  <a16:creationId xmlns:a16="http://schemas.microsoft.com/office/drawing/2014/main" id="{98AE832B-1E11-7C68-78D6-0FD0DDD92F2E}"/>
                </a:ext>
              </a:extLst>
            </p:cNvPr>
            <p:cNvSpPr/>
            <p:nvPr/>
          </p:nvSpPr>
          <p:spPr>
            <a:xfrm>
              <a:off x="4857036"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8" name="Freeform: Shape 6297">
              <a:extLst>
                <a:ext uri="{FF2B5EF4-FFF2-40B4-BE49-F238E27FC236}">
                  <a16:creationId xmlns:a16="http://schemas.microsoft.com/office/drawing/2014/main" id="{26533810-1CF1-82D4-F5EA-E405BFAAE833}"/>
                </a:ext>
              </a:extLst>
            </p:cNvPr>
            <p:cNvSpPr/>
            <p:nvPr/>
          </p:nvSpPr>
          <p:spPr>
            <a:xfrm>
              <a:off x="4864299"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299" name="Freeform: Shape 6298">
              <a:extLst>
                <a:ext uri="{FF2B5EF4-FFF2-40B4-BE49-F238E27FC236}">
                  <a16:creationId xmlns:a16="http://schemas.microsoft.com/office/drawing/2014/main" id="{7E3B1A39-F77C-BF8B-457A-B46D56735D08}"/>
                </a:ext>
              </a:extLst>
            </p:cNvPr>
            <p:cNvSpPr/>
            <p:nvPr/>
          </p:nvSpPr>
          <p:spPr>
            <a:xfrm>
              <a:off x="4893495"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0" name="Freeform: Shape 6299">
              <a:extLst>
                <a:ext uri="{FF2B5EF4-FFF2-40B4-BE49-F238E27FC236}">
                  <a16:creationId xmlns:a16="http://schemas.microsoft.com/office/drawing/2014/main" id="{951D40F7-77C6-AAAF-5CE5-0CC893A78A51}"/>
                </a:ext>
              </a:extLst>
            </p:cNvPr>
            <p:cNvSpPr/>
            <p:nvPr/>
          </p:nvSpPr>
          <p:spPr>
            <a:xfrm>
              <a:off x="4908021" y="1568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1" name="Freeform: Shape 6300">
              <a:extLst>
                <a:ext uri="{FF2B5EF4-FFF2-40B4-BE49-F238E27FC236}">
                  <a16:creationId xmlns:a16="http://schemas.microsoft.com/office/drawing/2014/main" id="{4033D00E-BAF6-CA2C-36BD-3541105BFA1A}"/>
                </a:ext>
              </a:extLst>
            </p:cNvPr>
            <p:cNvSpPr/>
            <p:nvPr/>
          </p:nvSpPr>
          <p:spPr>
            <a:xfrm>
              <a:off x="4937218"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2" name="Freeform: Shape 6301">
              <a:extLst>
                <a:ext uri="{FF2B5EF4-FFF2-40B4-BE49-F238E27FC236}">
                  <a16:creationId xmlns:a16="http://schemas.microsoft.com/office/drawing/2014/main" id="{1077C0DA-B443-EDCF-2765-1219FD05E21A}"/>
                </a:ext>
              </a:extLst>
            </p:cNvPr>
            <p:cNvSpPr/>
            <p:nvPr/>
          </p:nvSpPr>
          <p:spPr>
            <a:xfrm>
              <a:off x="5068671" y="157928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3" name="Freeform: Shape 6302">
              <a:extLst>
                <a:ext uri="{FF2B5EF4-FFF2-40B4-BE49-F238E27FC236}">
                  <a16:creationId xmlns:a16="http://schemas.microsoft.com/office/drawing/2014/main" id="{F0B808E3-1821-066D-C0B2-A1A366709A86}"/>
                </a:ext>
              </a:extLst>
            </p:cNvPr>
            <p:cNvSpPr/>
            <p:nvPr/>
          </p:nvSpPr>
          <p:spPr>
            <a:xfrm>
              <a:off x="5141589"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4" name="Freeform: Shape 6303">
              <a:extLst>
                <a:ext uri="{FF2B5EF4-FFF2-40B4-BE49-F238E27FC236}">
                  <a16:creationId xmlns:a16="http://schemas.microsoft.com/office/drawing/2014/main" id="{144952B3-B0B7-6C42-D871-AE9E8B547ADA}"/>
                </a:ext>
              </a:extLst>
            </p:cNvPr>
            <p:cNvSpPr/>
            <p:nvPr/>
          </p:nvSpPr>
          <p:spPr>
            <a:xfrm>
              <a:off x="5163521" y="161252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5" name="Freeform: Shape 6304">
              <a:extLst>
                <a:ext uri="{FF2B5EF4-FFF2-40B4-BE49-F238E27FC236}">
                  <a16:creationId xmlns:a16="http://schemas.microsoft.com/office/drawing/2014/main" id="{B0DCBDB4-43D9-D605-2C4A-CD58198B6C41}"/>
                </a:ext>
              </a:extLst>
            </p:cNvPr>
            <p:cNvSpPr/>
            <p:nvPr/>
          </p:nvSpPr>
          <p:spPr>
            <a:xfrm>
              <a:off x="5207388"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6" name="Freeform: Shape 6305">
              <a:extLst>
                <a:ext uri="{FF2B5EF4-FFF2-40B4-BE49-F238E27FC236}">
                  <a16:creationId xmlns:a16="http://schemas.microsoft.com/office/drawing/2014/main" id="{0F60FBFC-0FF1-9AAE-2CA3-E833515F08B6}"/>
                </a:ext>
              </a:extLst>
            </p:cNvPr>
            <p:cNvSpPr/>
            <p:nvPr/>
          </p:nvSpPr>
          <p:spPr>
            <a:xfrm>
              <a:off x="5214651"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7" name="Freeform: Shape 6306">
              <a:extLst>
                <a:ext uri="{FF2B5EF4-FFF2-40B4-BE49-F238E27FC236}">
                  <a16:creationId xmlns:a16="http://schemas.microsoft.com/office/drawing/2014/main" id="{D0C4A1BA-A267-D51A-C823-AA7C7F7A0BFB}"/>
                </a:ext>
              </a:extLst>
            </p:cNvPr>
            <p:cNvSpPr/>
            <p:nvPr/>
          </p:nvSpPr>
          <p:spPr>
            <a:xfrm>
              <a:off x="5221914" y="163482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8" name="Freeform: Shape 6307">
              <a:extLst>
                <a:ext uri="{FF2B5EF4-FFF2-40B4-BE49-F238E27FC236}">
                  <a16:creationId xmlns:a16="http://schemas.microsoft.com/office/drawing/2014/main" id="{F0A2E431-EDF0-A468-DBD2-EE5029CB844E}"/>
                </a:ext>
              </a:extLst>
            </p:cNvPr>
            <p:cNvSpPr/>
            <p:nvPr/>
          </p:nvSpPr>
          <p:spPr>
            <a:xfrm>
              <a:off x="5243846"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09" name="Freeform: Shape 6308">
              <a:extLst>
                <a:ext uri="{FF2B5EF4-FFF2-40B4-BE49-F238E27FC236}">
                  <a16:creationId xmlns:a16="http://schemas.microsoft.com/office/drawing/2014/main" id="{7108AAE2-78F1-BC89-A3F0-1D04229C284E}"/>
                </a:ext>
              </a:extLst>
            </p:cNvPr>
            <p:cNvSpPr/>
            <p:nvPr/>
          </p:nvSpPr>
          <p:spPr>
            <a:xfrm>
              <a:off x="5258373"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0" name="Freeform: Shape 6309">
              <a:extLst>
                <a:ext uri="{FF2B5EF4-FFF2-40B4-BE49-F238E27FC236}">
                  <a16:creationId xmlns:a16="http://schemas.microsoft.com/office/drawing/2014/main" id="{433099A6-71EB-C853-CCC4-4C87AE9E431A}"/>
                </a:ext>
              </a:extLst>
            </p:cNvPr>
            <p:cNvSpPr/>
            <p:nvPr/>
          </p:nvSpPr>
          <p:spPr>
            <a:xfrm>
              <a:off x="5265779"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1" name="Freeform: Shape 6310">
              <a:extLst>
                <a:ext uri="{FF2B5EF4-FFF2-40B4-BE49-F238E27FC236}">
                  <a16:creationId xmlns:a16="http://schemas.microsoft.com/office/drawing/2014/main" id="{453E8983-8F93-76EC-ED59-B42805841775}"/>
                </a:ext>
              </a:extLst>
            </p:cNvPr>
            <p:cNvSpPr/>
            <p:nvPr/>
          </p:nvSpPr>
          <p:spPr>
            <a:xfrm>
              <a:off x="5273042" y="16574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2" name="Freeform: Shape 6311">
              <a:extLst>
                <a:ext uri="{FF2B5EF4-FFF2-40B4-BE49-F238E27FC236}">
                  <a16:creationId xmlns:a16="http://schemas.microsoft.com/office/drawing/2014/main" id="{08111118-6DAE-17BA-8E8D-22A45A0B34E2}"/>
                </a:ext>
              </a:extLst>
            </p:cNvPr>
            <p:cNvSpPr/>
            <p:nvPr/>
          </p:nvSpPr>
          <p:spPr>
            <a:xfrm>
              <a:off x="5280305" y="166918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3" name="Freeform: Shape 6312">
              <a:extLst>
                <a:ext uri="{FF2B5EF4-FFF2-40B4-BE49-F238E27FC236}">
                  <a16:creationId xmlns:a16="http://schemas.microsoft.com/office/drawing/2014/main" id="{6EC2A129-CE7D-8E65-2DD3-BC9E5D9CD16C}"/>
                </a:ext>
              </a:extLst>
            </p:cNvPr>
            <p:cNvSpPr/>
            <p:nvPr/>
          </p:nvSpPr>
          <p:spPr>
            <a:xfrm>
              <a:off x="529497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4" name="Freeform: Shape 6313">
              <a:extLst>
                <a:ext uri="{FF2B5EF4-FFF2-40B4-BE49-F238E27FC236}">
                  <a16:creationId xmlns:a16="http://schemas.microsoft.com/office/drawing/2014/main" id="{3939D307-FEA4-E424-60E6-870DE4A30E7C}"/>
                </a:ext>
              </a:extLst>
            </p:cNvPr>
            <p:cNvSpPr/>
            <p:nvPr/>
          </p:nvSpPr>
          <p:spPr>
            <a:xfrm>
              <a:off x="5316766" y="169288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5" name="Freeform: Shape 6314">
              <a:extLst>
                <a:ext uri="{FF2B5EF4-FFF2-40B4-BE49-F238E27FC236}">
                  <a16:creationId xmlns:a16="http://schemas.microsoft.com/office/drawing/2014/main" id="{F75280AF-FD82-5AEA-6052-DC157E2F7B65}"/>
                </a:ext>
              </a:extLst>
            </p:cNvPr>
            <p:cNvSpPr/>
            <p:nvPr/>
          </p:nvSpPr>
          <p:spPr>
            <a:xfrm>
              <a:off x="5433549" y="171672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6" name="Freeform: Shape 6315">
              <a:extLst>
                <a:ext uri="{FF2B5EF4-FFF2-40B4-BE49-F238E27FC236}">
                  <a16:creationId xmlns:a16="http://schemas.microsoft.com/office/drawing/2014/main" id="{E0F61AA3-B524-AF3A-5580-5B5E4BC5B789}"/>
                </a:ext>
              </a:extLst>
            </p:cNvPr>
            <p:cNvSpPr/>
            <p:nvPr/>
          </p:nvSpPr>
          <p:spPr>
            <a:xfrm>
              <a:off x="5608725"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7" name="Freeform: Shape 6316">
              <a:extLst>
                <a:ext uri="{FF2B5EF4-FFF2-40B4-BE49-F238E27FC236}">
                  <a16:creationId xmlns:a16="http://schemas.microsoft.com/office/drawing/2014/main" id="{7FA59E25-E0A0-798E-9524-B74BEB344E95}"/>
                </a:ext>
              </a:extLst>
            </p:cNvPr>
            <p:cNvSpPr/>
            <p:nvPr/>
          </p:nvSpPr>
          <p:spPr>
            <a:xfrm>
              <a:off x="5689050" y="17407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8" name="Freeform: Shape 6317">
              <a:extLst>
                <a:ext uri="{FF2B5EF4-FFF2-40B4-BE49-F238E27FC236}">
                  <a16:creationId xmlns:a16="http://schemas.microsoft.com/office/drawing/2014/main" id="{99137599-0F8D-F073-9905-68BFFBF0C236}"/>
                </a:ext>
              </a:extLst>
            </p:cNvPr>
            <p:cNvSpPr/>
            <p:nvPr/>
          </p:nvSpPr>
          <p:spPr>
            <a:xfrm>
              <a:off x="5696313"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19" name="Freeform: Shape 6318">
              <a:extLst>
                <a:ext uri="{FF2B5EF4-FFF2-40B4-BE49-F238E27FC236}">
                  <a16:creationId xmlns:a16="http://schemas.microsoft.com/office/drawing/2014/main" id="{F3757745-3237-33CE-8BE1-22940FBCDFC9}"/>
                </a:ext>
              </a:extLst>
            </p:cNvPr>
            <p:cNvSpPr/>
            <p:nvPr/>
          </p:nvSpPr>
          <p:spPr>
            <a:xfrm>
              <a:off x="5703576"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0" name="Freeform: Shape 6319">
              <a:extLst>
                <a:ext uri="{FF2B5EF4-FFF2-40B4-BE49-F238E27FC236}">
                  <a16:creationId xmlns:a16="http://schemas.microsoft.com/office/drawing/2014/main" id="{D82168EE-C9BF-69D6-80AB-7D96C754379E}"/>
                </a:ext>
              </a:extLst>
            </p:cNvPr>
            <p:cNvSpPr/>
            <p:nvPr/>
          </p:nvSpPr>
          <p:spPr>
            <a:xfrm>
              <a:off x="5718245" y="17527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1" name="Freeform: Shape 6320">
              <a:extLst>
                <a:ext uri="{FF2B5EF4-FFF2-40B4-BE49-F238E27FC236}">
                  <a16:creationId xmlns:a16="http://schemas.microsoft.com/office/drawing/2014/main" id="{536C1547-ECBB-D7AE-4E08-6F107DE9CF33}"/>
                </a:ext>
              </a:extLst>
            </p:cNvPr>
            <p:cNvSpPr/>
            <p:nvPr/>
          </p:nvSpPr>
          <p:spPr>
            <a:xfrm>
              <a:off x="572550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2" name="Freeform: Shape 6321">
              <a:extLst>
                <a:ext uri="{FF2B5EF4-FFF2-40B4-BE49-F238E27FC236}">
                  <a16:creationId xmlns:a16="http://schemas.microsoft.com/office/drawing/2014/main" id="{150FE646-D2F7-08E1-4C6E-DD6873EA3233}"/>
                </a:ext>
              </a:extLst>
            </p:cNvPr>
            <p:cNvSpPr/>
            <p:nvPr/>
          </p:nvSpPr>
          <p:spPr>
            <a:xfrm>
              <a:off x="5761969"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3" name="Freeform: Shape 6322">
              <a:extLst>
                <a:ext uri="{FF2B5EF4-FFF2-40B4-BE49-F238E27FC236}">
                  <a16:creationId xmlns:a16="http://schemas.microsoft.com/office/drawing/2014/main" id="{86AA18A3-E05D-E0B1-8195-B88644B210C5}"/>
                </a:ext>
              </a:extLst>
            </p:cNvPr>
            <p:cNvSpPr/>
            <p:nvPr/>
          </p:nvSpPr>
          <p:spPr>
            <a:xfrm>
              <a:off x="5776638"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4" name="Freeform: Shape 6323">
              <a:extLst>
                <a:ext uri="{FF2B5EF4-FFF2-40B4-BE49-F238E27FC236}">
                  <a16:creationId xmlns:a16="http://schemas.microsoft.com/office/drawing/2014/main" id="{190AFCA0-DABB-5501-F1AC-EBE06D6AB7E4}"/>
                </a:ext>
              </a:extLst>
            </p:cNvPr>
            <p:cNvSpPr/>
            <p:nvPr/>
          </p:nvSpPr>
          <p:spPr>
            <a:xfrm>
              <a:off x="5783901"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5" name="Freeform: Shape 6324">
              <a:extLst>
                <a:ext uri="{FF2B5EF4-FFF2-40B4-BE49-F238E27FC236}">
                  <a16:creationId xmlns:a16="http://schemas.microsoft.com/office/drawing/2014/main" id="{FEBE77C5-82D2-920B-FE22-2BFE550CC274}"/>
                </a:ext>
              </a:extLst>
            </p:cNvPr>
            <p:cNvSpPr/>
            <p:nvPr/>
          </p:nvSpPr>
          <p:spPr>
            <a:xfrm>
              <a:off x="5813096" y="17774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6" name="Freeform: Shape 6325">
              <a:extLst>
                <a:ext uri="{FF2B5EF4-FFF2-40B4-BE49-F238E27FC236}">
                  <a16:creationId xmlns:a16="http://schemas.microsoft.com/office/drawing/2014/main" id="{5A0CDF4D-3FB5-5F06-E20E-EACE50BC9E72}"/>
                </a:ext>
              </a:extLst>
            </p:cNvPr>
            <p:cNvSpPr/>
            <p:nvPr/>
          </p:nvSpPr>
          <p:spPr>
            <a:xfrm>
              <a:off x="5973746"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7" name="Freeform: Shape 6326">
              <a:extLst>
                <a:ext uri="{FF2B5EF4-FFF2-40B4-BE49-F238E27FC236}">
                  <a16:creationId xmlns:a16="http://schemas.microsoft.com/office/drawing/2014/main" id="{B7E91965-F8A7-79FD-CA07-8C0E1D1713DD}"/>
                </a:ext>
              </a:extLst>
            </p:cNvPr>
            <p:cNvSpPr/>
            <p:nvPr/>
          </p:nvSpPr>
          <p:spPr>
            <a:xfrm>
              <a:off x="6002943"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8" name="Freeform: Shape 6327">
              <a:extLst>
                <a:ext uri="{FF2B5EF4-FFF2-40B4-BE49-F238E27FC236}">
                  <a16:creationId xmlns:a16="http://schemas.microsoft.com/office/drawing/2014/main" id="{0090BB43-76DF-2022-80C2-3F5831AC26B3}"/>
                </a:ext>
              </a:extLst>
            </p:cNvPr>
            <p:cNvSpPr/>
            <p:nvPr/>
          </p:nvSpPr>
          <p:spPr>
            <a:xfrm>
              <a:off x="603213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29" name="Freeform: Shape 6328">
              <a:extLst>
                <a:ext uri="{FF2B5EF4-FFF2-40B4-BE49-F238E27FC236}">
                  <a16:creationId xmlns:a16="http://schemas.microsoft.com/office/drawing/2014/main" id="{087E52CF-4BFA-F5BC-D076-26941E3AF614}"/>
                </a:ext>
              </a:extLst>
            </p:cNvPr>
            <p:cNvSpPr/>
            <p:nvPr/>
          </p:nvSpPr>
          <p:spPr>
            <a:xfrm>
              <a:off x="6053928" y="17902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0" name="Freeform: Shape 6329">
              <a:extLst>
                <a:ext uri="{FF2B5EF4-FFF2-40B4-BE49-F238E27FC236}">
                  <a16:creationId xmlns:a16="http://schemas.microsoft.com/office/drawing/2014/main" id="{7B839B75-816B-1E03-1A27-C42671337A99}"/>
                </a:ext>
              </a:extLst>
            </p:cNvPr>
            <p:cNvSpPr/>
            <p:nvPr/>
          </p:nvSpPr>
          <p:spPr>
            <a:xfrm>
              <a:off x="6148922" y="18033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1" name="Freeform: Shape 6330">
              <a:extLst>
                <a:ext uri="{FF2B5EF4-FFF2-40B4-BE49-F238E27FC236}">
                  <a16:creationId xmlns:a16="http://schemas.microsoft.com/office/drawing/2014/main" id="{2B24FD29-F12C-C25A-1925-D3AB9D196DC6}"/>
                </a:ext>
              </a:extLst>
            </p:cNvPr>
            <p:cNvSpPr/>
            <p:nvPr/>
          </p:nvSpPr>
          <p:spPr>
            <a:xfrm>
              <a:off x="6170712" y="182961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2" name="Freeform: Shape 6331">
              <a:extLst>
                <a:ext uri="{FF2B5EF4-FFF2-40B4-BE49-F238E27FC236}">
                  <a16:creationId xmlns:a16="http://schemas.microsoft.com/office/drawing/2014/main" id="{FE65F577-3B00-CBAF-B129-91DE4C1D69E8}"/>
                </a:ext>
              </a:extLst>
            </p:cNvPr>
            <p:cNvSpPr/>
            <p:nvPr/>
          </p:nvSpPr>
          <p:spPr>
            <a:xfrm>
              <a:off x="6185382"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3" name="Freeform: Shape 6332">
              <a:extLst>
                <a:ext uri="{FF2B5EF4-FFF2-40B4-BE49-F238E27FC236}">
                  <a16:creationId xmlns:a16="http://schemas.microsoft.com/office/drawing/2014/main" id="{7A98CE3B-5D73-B8D3-DF6F-56ADA4D4B994}"/>
                </a:ext>
              </a:extLst>
            </p:cNvPr>
            <p:cNvSpPr/>
            <p:nvPr/>
          </p:nvSpPr>
          <p:spPr>
            <a:xfrm>
              <a:off x="6199909"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4" name="Freeform: Shape 6333">
              <a:extLst>
                <a:ext uri="{FF2B5EF4-FFF2-40B4-BE49-F238E27FC236}">
                  <a16:creationId xmlns:a16="http://schemas.microsoft.com/office/drawing/2014/main" id="{CDE364F4-F8E7-F7FE-D5A2-024AE96F9F2E}"/>
                </a:ext>
              </a:extLst>
            </p:cNvPr>
            <p:cNvSpPr/>
            <p:nvPr/>
          </p:nvSpPr>
          <p:spPr>
            <a:xfrm>
              <a:off x="6229104"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5" name="Freeform: Shape 6334">
              <a:extLst>
                <a:ext uri="{FF2B5EF4-FFF2-40B4-BE49-F238E27FC236}">
                  <a16:creationId xmlns:a16="http://schemas.microsoft.com/office/drawing/2014/main" id="{023A4840-87D7-0554-91D7-2DA51E1CD8DE}"/>
                </a:ext>
              </a:extLst>
            </p:cNvPr>
            <p:cNvSpPr/>
            <p:nvPr/>
          </p:nvSpPr>
          <p:spPr>
            <a:xfrm>
              <a:off x="6236510"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6" name="Freeform: Shape 6335">
              <a:extLst>
                <a:ext uri="{FF2B5EF4-FFF2-40B4-BE49-F238E27FC236}">
                  <a16:creationId xmlns:a16="http://schemas.microsoft.com/office/drawing/2014/main" id="{989E307B-DFA1-7EFE-5C03-7E24D6D0ADEF}"/>
                </a:ext>
              </a:extLst>
            </p:cNvPr>
            <p:cNvSpPr/>
            <p:nvPr/>
          </p:nvSpPr>
          <p:spPr>
            <a:xfrm>
              <a:off x="6280233" y="18427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7" name="Freeform: Shape 6336">
              <a:extLst>
                <a:ext uri="{FF2B5EF4-FFF2-40B4-BE49-F238E27FC236}">
                  <a16:creationId xmlns:a16="http://schemas.microsoft.com/office/drawing/2014/main" id="{0E991877-594A-E234-6027-0EA0E5D96605}"/>
                </a:ext>
              </a:extLst>
            </p:cNvPr>
            <p:cNvSpPr/>
            <p:nvPr/>
          </p:nvSpPr>
          <p:spPr>
            <a:xfrm>
              <a:off x="6382490" y="185654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8" name="Freeform: Shape 6337">
              <a:extLst>
                <a:ext uri="{FF2B5EF4-FFF2-40B4-BE49-F238E27FC236}">
                  <a16:creationId xmlns:a16="http://schemas.microsoft.com/office/drawing/2014/main" id="{F17B7595-6021-CC67-0C0A-AA4384F713ED}"/>
                </a:ext>
              </a:extLst>
            </p:cNvPr>
            <p:cNvSpPr/>
            <p:nvPr/>
          </p:nvSpPr>
          <p:spPr>
            <a:xfrm>
              <a:off x="6586861"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39" name="Freeform: Shape 6338">
              <a:extLst>
                <a:ext uri="{FF2B5EF4-FFF2-40B4-BE49-F238E27FC236}">
                  <a16:creationId xmlns:a16="http://schemas.microsoft.com/office/drawing/2014/main" id="{05064620-53F8-8555-BD82-62B612909052}"/>
                </a:ext>
              </a:extLst>
            </p:cNvPr>
            <p:cNvSpPr/>
            <p:nvPr/>
          </p:nvSpPr>
          <p:spPr>
            <a:xfrm>
              <a:off x="6594125" y="187042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0" name="Freeform: Shape 6339">
              <a:extLst>
                <a:ext uri="{FF2B5EF4-FFF2-40B4-BE49-F238E27FC236}">
                  <a16:creationId xmlns:a16="http://schemas.microsoft.com/office/drawing/2014/main" id="{FBD22E01-9432-9DE1-00C2-514DBC37BCBF}"/>
                </a:ext>
              </a:extLst>
            </p:cNvPr>
            <p:cNvSpPr/>
            <p:nvPr/>
          </p:nvSpPr>
          <p:spPr>
            <a:xfrm>
              <a:off x="6601388"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1" name="Freeform: Shape 6340">
              <a:extLst>
                <a:ext uri="{FF2B5EF4-FFF2-40B4-BE49-F238E27FC236}">
                  <a16:creationId xmlns:a16="http://schemas.microsoft.com/office/drawing/2014/main" id="{A197ECC0-206D-F646-96C8-F1259B68F18A}"/>
                </a:ext>
              </a:extLst>
            </p:cNvPr>
            <p:cNvSpPr/>
            <p:nvPr/>
          </p:nvSpPr>
          <p:spPr>
            <a:xfrm>
              <a:off x="6623322" y="18843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2" name="Freeform: Shape 6341">
              <a:extLst>
                <a:ext uri="{FF2B5EF4-FFF2-40B4-BE49-F238E27FC236}">
                  <a16:creationId xmlns:a16="http://schemas.microsoft.com/office/drawing/2014/main" id="{53235D06-B6A6-5872-AADF-EF51684B8989}"/>
                </a:ext>
              </a:extLst>
            </p:cNvPr>
            <p:cNvSpPr/>
            <p:nvPr/>
          </p:nvSpPr>
          <p:spPr>
            <a:xfrm>
              <a:off x="6637849"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3" name="Freeform: Shape 6342">
              <a:extLst>
                <a:ext uri="{FF2B5EF4-FFF2-40B4-BE49-F238E27FC236}">
                  <a16:creationId xmlns:a16="http://schemas.microsoft.com/office/drawing/2014/main" id="{DD6CDF9C-8AD4-5A31-690A-312AE95AA5C5}"/>
                </a:ext>
              </a:extLst>
            </p:cNvPr>
            <p:cNvSpPr/>
            <p:nvPr/>
          </p:nvSpPr>
          <p:spPr>
            <a:xfrm>
              <a:off x="6645254" y="189861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4" name="Freeform: Shape 6343">
              <a:extLst>
                <a:ext uri="{FF2B5EF4-FFF2-40B4-BE49-F238E27FC236}">
                  <a16:creationId xmlns:a16="http://schemas.microsoft.com/office/drawing/2014/main" id="{68BF5980-7C2C-484A-C9A3-B83BB06026C9}"/>
                </a:ext>
              </a:extLst>
            </p:cNvPr>
            <p:cNvSpPr/>
            <p:nvPr/>
          </p:nvSpPr>
          <p:spPr>
            <a:xfrm>
              <a:off x="6659781" y="191305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5" name="Freeform: Shape 6344">
              <a:extLst>
                <a:ext uri="{FF2B5EF4-FFF2-40B4-BE49-F238E27FC236}">
                  <a16:creationId xmlns:a16="http://schemas.microsoft.com/office/drawing/2014/main" id="{94478DDE-6015-735F-5591-8394E1D2EF96}"/>
                </a:ext>
              </a:extLst>
            </p:cNvPr>
            <p:cNvSpPr/>
            <p:nvPr/>
          </p:nvSpPr>
          <p:spPr>
            <a:xfrm>
              <a:off x="6696239"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6" name="Freeform: Shape 6345">
              <a:extLst>
                <a:ext uri="{FF2B5EF4-FFF2-40B4-BE49-F238E27FC236}">
                  <a16:creationId xmlns:a16="http://schemas.microsoft.com/office/drawing/2014/main" id="{14EC4F29-588C-A2AC-2B7B-683C89993D4E}"/>
                </a:ext>
              </a:extLst>
            </p:cNvPr>
            <p:cNvSpPr/>
            <p:nvPr/>
          </p:nvSpPr>
          <p:spPr>
            <a:xfrm>
              <a:off x="6798497" y="192750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7" name="Freeform: Shape 6346">
              <a:extLst>
                <a:ext uri="{FF2B5EF4-FFF2-40B4-BE49-F238E27FC236}">
                  <a16:creationId xmlns:a16="http://schemas.microsoft.com/office/drawing/2014/main" id="{51D63C01-CABD-573F-18EC-FE5F83143D7F}"/>
                </a:ext>
              </a:extLst>
            </p:cNvPr>
            <p:cNvSpPr/>
            <p:nvPr/>
          </p:nvSpPr>
          <p:spPr>
            <a:xfrm>
              <a:off x="6908018"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8" name="Freeform: Shape 6347">
              <a:extLst>
                <a:ext uri="{FF2B5EF4-FFF2-40B4-BE49-F238E27FC236}">
                  <a16:creationId xmlns:a16="http://schemas.microsoft.com/office/drawing/2014/main" id="{A459E3B7-C1D3-0233-0B35-CFEAF644FAA7}"/>
                </a:ext>
              </a:extLst>
            </p:cNvPr>
            <p:cNvSpPr/>
            <p:nvPr/>
          </p:nvSpPr>
          <p:spPr>
            <a:xfrm>
              <a:off x="704659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49" name="Freeform: Shape 6348">
              <a:extLst>
                <a:ext uri="{FF2B5EF4-FFF2-40B4-BE49-F238E27FC236}">
                  <a16:creationId xmlns:a16="http://schemas.microsoft.com/office/drawing/2014/main" id="{363FD9D5-2ECD-7D85-4849-CAC5C977580E}"/>
                </a:ext>
              </a:extLst>
            </p:cNvPr>
            <p:cNvSpPr/>
            <p:nvPr/>
          </p:nvSpPr>
          <p:spPr>
            <a:xfrm>
              <a:off x="705399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0" name="Freeform: Shape 6349">
              <a:extLst>
                <a:ext uri="{FF2B5EF4-FFF2-40B4-BE49-F238E27FC236}">
                  <a16:creationId xmlns:a16="http://schemas.microsoft.com/office/drawing/2014/main" id="{451809E4-AFD8-E5FE-57F3-80B0A9B650A6}"/>
                </a:ext>
              </a:extLst>
            </p:cNvPr>
            <p:cNvSpPr/>
            <p:nvPr/>
          </p:nvSpPr>
          <p:spPr>
            <a:xfrm>
              <a:off x="7061261"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1" name="Freeform: Shape 6350">
              <a:extLst>
                <a:ext uri="{FF2B5EF4-FFF2-40B4-BE49-F238E27FC236}">
                  <a16:creationId xmlns:a16="http://schemas.microsoft.com/office/drawing/2014/main" id="{C211BBEA-FE9A-5A3F-9A21-9CC5D8C380F6}"/>
                </a:ext>
              </a:extLst>
            </p:cNvPr>
            <p:cNvSpPr/>
            <p:nvPr/>
          </p:nvSpPr>
          <p:spPr>
            <a:xfrm>
              <a:off x="7068524"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2" name="Freeform: Shape 6351">
              <a:extLst>
                <a:ext uri="{FF2B5EF4-FFF2-40B4-BE49-F238E27FC236}">
                  <a16:creationId xmlns:a16="http://schemas.microsoft.com/office/drawing/2014/main" id="{112F240D-B1FC-F14F-91EE-7C037D8A9A05}"/>
                </a:ext>
              </a:extLst>
            </p:cNvPr>
            <p:cNvSpPr/>
            <p:nvPr/>
          </p:nvSpPr>
          <p:spPr>
            <a:xfrm>
              <a:off x="7090457" y="19573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3" name="Freeform: Shape 6352">
              <a:extLst>
                <a:ext uri="{FF2B5EF4-FFF2-40B4-BE49-F238E27FC236}">
                  <a16:creationId xmlns:a16="http://schemas.microsoft.com/office/drawing/2014/main" id="{6B4DFE27-FC25-B020-066C-E3E164B49A24}"/>
                </a:ext>
              </a:extLst>
            </p:cNvPr>
            <p:cNvSpPr/>
            <p:nvPr/>
          </p:nvSpPr>
          <p:spPr>
            <a:xfrm>
              <a:off x="709772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4" name="Freeform: Shape 6353">
              <a:extLst>
                <a:ext uri="{FF2B5EF4-FFF2-40B4-BE49-F238E27FC236}">
                  <a16:creationId xmlns:a16="http://schemas.microsoft.com/office/drawing/2014/main" id="{8781017C-C9D7-9A8F-87FA-68B713135A13}"/>
                </a:ext>
              </a:extLst>
            </p:cNvPr>
            <p:cNvSpPr/>
            <p:nvPr/>
          </p:nvSpPr>
          <p:spPr>
            <a:xfrm>
              <a:off x="71049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5" name="Freeform: Shape 6354">
              <a:extLst>
                <a:ext uri="{FF2B5EF4-FFF2-40B4-BE49-F238E27FC236}">
                  <a16:creationId xmlns:a16="http://schemas.microsoft.com/office/drawing/2014/main" id="{B086AD6A-2B72-E0E2-E801-3A787FD84342}"/>
                </a:ext>
              </a:extLst>
            </p:cNvPr>
            <p:cNvSpPr/>
            <p:nvPr/>
          </p:nvSpPr>
          <p:spPr>
            <a:xfrm>
              <a:off x="7112390"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6" name="Freeform: Shape 6355">
              <a:extLst>
                <a:ext uri="{FF2B5EF4-FFF2-40B4-BE49-F238E27FC236}">
                  <a16:creationId xmlns:a16="http://schemas.microsoft.com/office/drawing/2014/main" id="{0AA41E01-2700-22F5-8A83-3647D524EB54}"/>
                </a:ext>
              </a:extLst>
            </p:cNvPr>
            <p:cNvSpPr/>
            <p:nvPr/>
          </p:nvSpPr>
          <p:spPr>
            <a:xfrm>
              <a:off x="711965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7" name="Freeform: Shape 6356">
              <a:extLst>
                <a:ext uri="{FF2B5EF4-FFF2-40B4-BE49-F238E27FC236}">
                  <a16:creationId xmlns:a16="http://schemas.microsoft.com/office/drawing/2014/main" id="{F8D487CA-69F8-2D4D-687C-037E354C0F7B}"/>
                </a:ext>
              </a:extLst>
            </p:cNvPr>
            <p:cNvSpPr/>
            <p:nvPr/>
          </p:nvSpPr>
          <p:spPr>
            <a:xfrm>
              <a:off x="713417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8" name="Freeform: Shape 6357">
              <a:extLst>
                <a:ext uri="{FF2B5EF4-FFF2-40B4-BE49-F238E27FC236}">
                  <a16:creationId xmlns:a16="http://schemas.microsoft.com/office/drawing/2014/main" id="{068277EC-120C-7B13-7371-F7E98FB0B02A}"/>
                </a:ext>
              </a:extLst>
            </p:cNvPr>
            <p:cNvSpPr/>
            <p:nvPr/>
          </p:nvSpPr>
          <p:spPr>
            <a:xfrm>
              <a:off x="7141585"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59" name="Freeform: Shape 6358">
              <a:extLst>
                <a:ext uri="{FF2B5EF4-FFF2-40B4-BE49-F238E27FC236}">
                  <a16:creationId xmlns:a16="http://schemas.microsoft.com/office/drawing/2014/main" id="{9E986F6F-75D7-2F81-73A9-0FD6FED853E4}"/>
                </a:ext>
              </a:extLst>
            </p:cNvPr>
            <p:cNvSpPr/>
            <p:nvPr/>
          </p:nvSpPr>
          <p:spPr>
            <a:xfrm>
              <a:off x="714884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0" name="Freeform: Shape 6359">
              <a:extLst>
                <a:ext uri="{FF2B5EF4-FFF2-40B4-BE49-F238E27FC236}">
                  <a16:creationId xmlns:a16="http://schemas.microsoft.com/office/drawing/2014/main" id="{E3DAE970-4F18-EEB2-1B5B-EEE65E6E33C1}"/>
                </a:ext>
              </a:extLst>
            </p:cNvPr>
            <p:cNvSpPr/>
            <p:nvPr/>
          </p:nvSpPr>
          <p:spPr>
            <a:xfrm>
              <a:off x="7156112"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1" name="Freeform: Shape 6360">
              <a:extLst>
                <a:ext uri="{FF2B5EF4-FFF2-40B4-BE49-F238E27FC236}">
                  <a16:creationId xmlns:a16="http://schemas.microsoft.com/office/drawing/2014/main" id="{4BFB99BC-BFB2-D4A0-2E21-947B10229169}"/>
                </a:ext>
              </a:extLst>
            </p:cNvPr>
            <p:cNvSpPr/>
            <p:nvPr/>
          </p:nvSpPr>
          <p:spPr>
            <a:xfrm>
              <a:off x="7199978"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2" name="Freeform: Shape 6361">
              <a:extLst>
                <a:ext uri="{FF2B5EF4-FFF2-40B4-BE49-F238E27FC236}">
                  <a16:creationId xmlns:a16="http://schemas.microsoft.com/office/drawing/2014/main" id="{D5E74C7A-804F-537D-D369-6ECD08015246}"/>
                </a:ext>
              </a:extLst>
            </p:cNvPr>
            <p:cNvSpPr/>
            <p:nvPr/>
          </p:nvSpPr>
          <p:spPr>
            <a:xfrm>
              <a:off x="72509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3" name="Freeform: Shape 6362">
              <a:extLst>
                <a:ext uri="{FF2B5EF4-FFF2-40B4-BE49-F238E27FC236}">
                  <a16:creationId xmlns:a16="http://schemas.microsoft.com/office/drawing/2014/main" id="{02A09444-4892-8AA5-7B5E-C075AED7C98F}"/>
                </a:ext>
              </a:extLst>
            </p:cNvPr>
            <p:cNvSpPr/>
            <p:nvPr/>
          </p:nvSpPr>
          <p:spPr>
            <a:xfrm>
              <a:off x="73167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4" name="Freeform: Shape 6363">
              <a:extLst>
                <a:ext uri="{FF2B5EF4-FFF2-40B4-BE49-F238E27FC236}">
                  <a16:creationId xmlns:a16="http://schemas.microsoft.com/office/drawing/2014/main" id="{8475534C-747E-28E5-6B24-0C08ADE3D65C}"/>
                </a:ext>
              </a:extLst>
            </p:cNvPr>
            <p:cNvSpPr/>
            <p:nvPr/>
          </p:nvSpPr>
          <p:spPr>
            <a:xfrm>
              <a:off x="736048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5" name="Freeform: Shape 6364">
              <a:extLst>
                <a:ext uri="{FF2B5EF4-FFF2-40B4-BE49-F238E27FC236}">
                  <a16:creationId xmlns:a16="http://schemas.microsoft.com/office/drawing/2014/main" id="{649EB976-68C0-255B-D617-5656EE0AB862}"/>
                </a:ext>
              </a:extLst>
            </p:cNvPr>
            <p:cNvSpPr/>
            <p:nvPr/>
          </p:nvSpPr>
          <p:spPr>
            <a:xfrm>
              <a:off x="750646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6" name="Freeform: Shape 6365">
              <a:extLst>
                <a:ext uri="{FF2B5EF4-FFF2-40B4-BE49-F238E27FC236}">
                  <a16:creationId xmlns:a16="http://schemas.microsoft.com/office/drawing/2014/main" id="{0D9A7E5A-0938-EE14-7C17-57D6550BB011}"/>
                </a:ext>
              </a:extLst>
            </p:cNvPr>
            <p:cNvSpPr/>
            <p:nvPr/>
          </p:nvSpPr>
          <p:spPr>
            <a:xfrm>
              <a:off x="751372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7" name="Freeform: Shape 6366">
              <a:extLst>
                <a:ext uri="{FF2B5EF4-FFF2-40B4-BE49-F238E27FC236}">
                  <a16:creationId xmlns:a16="http://schemas.microsoft.com/office/drawing/2014/main" id="{7279B61F-4854-51B7-0161-CE6598B0AB6D}"/>
                </a:ext>
              </a:extLst>
            </p:cNvPr>
            <p:cNvSpPr/>
            <p:nvPr/>
          </p:nvSpPr>
          <p:spPr>
            <a:xfrm>
              <a:off x="752113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8" name="Freeform: Shape 6367">
              <a:extLst>
                <a:ext uri="{FF2B5EF4-FFF2-40B4-BE49-F238E27FC236}">
                  <a16:creationId xmlns:a16="http://schemas.microsoft.com/office/drawing/2014/main" id="{C26752BA-D403-0195-426C-BC149F652DDA}"/>
                </a:ext>
              </a:extLst>
            </p:cNvPr>
            <p:cNvSpPr/>
            <p:nvPr/>
          </p:nvSpPr>
          <p:spPr>
            <a:xfrm>
              <a:off x="7528397"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69" name="Freeform: Shape 6368">
              <a:extLst>
                <a:ext uri="{FF2B5EF4-FFF2-40B4-BE49-F238E27FC236}">
                  <a16:creationId xmlns:a16="http://schemas.microsoft.com/office/drawing/2014/main" id="{4CA09727-A8AC-BD37-F43D-5EF8CF452CEA}"/>
                </a:ext>
              </a:extLst>
            </p:cNvPr>
            <p:cNvSpPr/>
            <p:nvPr/>
          </p:nvSpPr>
          <p:spPr>
            <a:xfrm>
              <a:off x="7535661"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0" name="Freeform: Shape 6369">
              <a:extLst>
                <a:ext uri="{FF2B5EF4-FFF2-40B4-BE49-F238E27FC236}">
                  <a16:creationId xmlns:a16="http://schemas.microsoft.com/office/drawing/2014/main" id="{599B44C5-326E-9D46-0E01-7DEC89079CAB}"/>
                </a:ext>
              </a:extLst>
            </p:cNvPr>
            <p:cNvSpPr/>
            <p:nvPr/>
          </p:nvSpPr>
          <p:spPr>
            <a:xfrm>
              <a:off x="7542924"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1" name="Freeform: Shape 6370">
              <a:extLst>
                <a:ext uri="{FF2B5EF4-FFF2-40B4-BE49-F238E27FC236}">
                  <a16:creationId xmlns:a16="http://schemas.microsoft.com/office/drawing/2014/main" id="{497F360D-2F73-9546-77CD-1B0AE33D22C2}"/>
                </a:ext>
              </a:extLst>
            </p:cNvPr>
            <p:cNvSpPr/>
            <p:nvPr/>
          </p:nvSpPr>
          <p:spPr>
            <a:xfrm>
              <a:off x="7550329"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2" name="Freeform: Shape 6371">
              <a:extLst>
                <a:ext uri="{FF2B5EF4-FFF2-40B4-BE49-F238E27FC236}">
                  <a16:creationId xmlns:a16="http://schemas.microsoft.com/office/drawing/2014/main" id="{319A1100-6BA0-060B-4278-423D4197A10A}"/>
                </a:ext>
              </a:extLst>
            </p:cNvPr>
            <p:cNvSpPr/>
            <p:nvPr/>
          </p:nvSpPr>
          <p:spPr>
            <a:xfrm>
              <a:off x="7557593" y="197336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3" name="Freeform: Shape 6372">
              <a:extLst>
                <a:ext uri="{FF2B5EF4-FFF2-40B4-BE49-F238E27FC236}">
                  <a16:creationId xmlns:a16="http://schemas.microsoft.com/office/drawing/2014/main" id="{A9265DE3-2B6B-1412-EC27-16C67CFDD2C9}"/>
                </a:ext>
              </a:extLst>
            </p:cNvPr>
            <p:cNvSpPr/>
            <p:nvPr/>
          </p:nvSpPr>
          <p:spPr>
            <a:xfrm>
              <a:off x="756485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4" name="Freeform: Shape 6373">
              <a:extLst>
                <a:ext uri="{FF2B5EF4-FFF2-40B4-BE49-F238E27FC236}">
                  <a16:creationId xmlns:a16="http://schemas.microsoft.com/office/drawing/2014/main" id="{D17B4078-C174-3055-FF40-0D3D5D47520D}"/>
                </a:ext>
              </a:extLst>
            </p:cNvPr>
            <p:cNvSpPr/>
            <p:nvPr/>
          </p:nvSpPr>
          <p:spPr>
            <a:xfrm>
              <a:off x="7572119"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5" name="Freeform: Shape 6374">
              <a:extLst>
                <a:ext uri="{FF2B5EF4-FFF2-40B4-BE49-F238E27FC236}">
                  <a16:creationId xmlns:a16="http://schemas.microsoft.com/office/drawing/2014/main" id="{9FC044A4-A1F2-101E-8482-FCBD6EC45A0E}"/>
                </a:ext>
              </a:extLst>
            </p:cNvPr>
            <p:cNvSpPr/>
            <p:nvPr/>
          </p:nvSpPr>
          <p:spPr>
            <a:xfrm>
              <a:off x="7579525"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6" name="Freeform: Shape 6375">
              <a:extLst>
                <a:ext uri="{FF2B5EF4-FFF2-40B4-BE49-F238E27FC236}">
                  <a16:creationId xmlns:a16="http://schemas.microsoft.com/office/drawing/2014/main" id="{91742594-9350-A9EE-BF2F-808AB2FAFA7D}"/>
                </a:ext>
              </a:extLst>
            </p:cNvPr>
            <p:cNvSpPr/>
            <p:nvPr/>
          </p:nvSpPr>
          <p:spPr>
            <a:xfrm>
              <a:off x="7586788"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7" name="Freeform: Shape 6376">
              <a:extLst>
                <a:ext uri="{FF2B5EF4-FFF2-40B4-BE49-F238E27FC236}">
                  <a16:creationId xmlns:a16="http://schemas.microsoft.com/office/drawing/2014/main" id="{B51EF731-3EB0-60FC-3E7B-9CCC2B195652}"/>
                </a:ext>
              </a:extLst>
            </p:cNvPr>
            <p:cNvSpPr/>
            <p:nvPr/>
          </p:nvSpPr>
          <p:spPr>
            <a:xfrm>
              <a:off x="7594052"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8" name="Freeform: Shape 6377">
              <a:extLst>
                <a:ext uri="{FF2B5EF4-FFF2-40B4-BE49-F238E27FC236}">
                  <a16:creationId xmlns:a16="http://schemas.microsoft.com/office/drawing/2014/main" id="{9AC0C1A8-014C-AE51-E7A8-A97D02E124B3}"/>
                </a:ext>
              </a:extLst>
            </p:cNvPr>
            <p:cNvSpPr/>
            <p:nvPr/>
          </p:nvSpPr>
          <p:spPr>
            <a:xfrm>
              <a:off x="7601316"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79" name="Freeform: Shape 6378">
              <a:extLst>
                <a:ext uri="{FF2B5EF4-FFF2-40B4-BE49-F238E27FC236}">
                  <a16:creationId xmlns:a16="http://schemas.microsoft.com/office/drawing/2014/main" id="{FB780322-D5F4-C501-DF65-F2D6949AA121}"/>
                </a:ext>
              </a:extLst>
            </p:cNvPr>
            <p:cNvSpPr/>
            <p:nvPr/>
          </p:nvSpPr>
          <p:spPr>
            <a:xfrm>
              <a:off x="7608721"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0" name="Freeform: Shape 6379">
              <a:extLst>
                <a:ext uri="{FF2B5EF4-FFF2-40B4-BE49-F238E27FC236}">
                  <a16:creationId xmlns:a16="http://schemas.microsoft.com/office/drawing/2014/main" id="{319D2A95-F952-D655-BAA9-F85DD0C028B1}"/>
                </a:ext>
              </a:extLst>
            </p:cNvPr>
            <p:cNvSpPr/>
            <p:nvPr/>
          </p:nvSpPr>
          <p:spPr>
            <a:xfrm>
              <a:off x="7615984" y="199495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1" name="Freeform: Shape 6380">
              <a:extLst>
                <a:ext uri="{FF2B5EF4-FFF2-40B4-BE49-F238E27FC236}">
                  <a16:creationId xmlns:a16="http://schemas.microsoft.com/office/drawing/2014/main" id="{421FFB41-328A-50DD-0937-5E9B2B837FAA}"/>
                </a:ext>
              </a:extLst>
            </p:cNvPr>
            <p:cNvSpPr/>
            <p:nvPr/>
          </p:nvSpPr>
          <p:spPr>
            <a:xfrm>
              <a:off x="7659707"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2" name="Freeform: Shape 6381">
              <a:extLst>
                <a:ext uri="{FF2B5EF4-FFF2-40B4-BE49-F238E27FC236}">
                  <a16:creationId xmlns:a16="http://schemas.microsoft.com/office/drawing/2014/main" id="{C4D48A63-F3C1-E3EE-9297-CCBEAE35DCAA}"/>
                </a:ext>
              </a:extLst>
            </p:cNvPr>
            <p:cNvSpPr/>
            <p:nvPr/>
          </p:nvSpPr>
          <p:spPr>
            <a:xfrm>
              <a:off x="7688904" y="202216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3" name="Freeform: Shape 6382">
              <a:extLst>
                <a:ext uri="{FF2B5EF4-FFF2-40B4-BE49-F238E27FC236}">
                  <a16:creationId xmlns:a16="http://schemas.microsoft.com/office/drawing/2014/main" id="{05912627-4FCE-B2AB-CB72-4DB270D75592}"/>
                </a:ext>
              </a:extLst>
            </p:cNvPr>
            <p:cNvSpPr/>
            <p:nvPr/>
          </p:nvSpPr>
          <p:spPr>
            <a:xfrm>
              <a:off x="7769229"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4" name="Freeform: Shape 6383">
              <a:extLst>
                <a:ext uri="{FF2B5EF4-FFF2-40B4-BE49-F238E27FC236}">
                  <a16:creationId xmlns:a16="http://schemas.microsoft.com/office/drawing/2014/main" id="{3BA55F22-DAA1-E679-F683-A3813B64143A}"/>
                </a:ext>
              </a:extLst>
            </p:cNvPr>
            <p:cNvSpPr/>
            <p:nvPr/>
          </p:nvSpPr>
          <p:spPr>
            <a:xfrm>
              <a:off x="7783898"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5" name="Freeform: Shape 6384">
              <a:extLst>
                <a:ext uri="{FF2B5EF4-FFF2-40B4-BE49-F238E27FC236}">
                  <a16:creationId xmlns:a16="http://schemas.microsoft.com/office/drawing/2014/main" id="{073089AA-DBC7-021F-890C-AEE8564BB78B}"/>
                </a:ext>
              </a:extLst>
            </p:cNvPr>
            <p:cNvSpPr/>
            <p:nvPr/>
          </p:nvSpPr>
          <p:spPr>
            <a:xfrm>
              <a:off x="786408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6" name="Freeform: Shape 6385">
              <a:extLst>
                <a:ext uri="{FF2B5EF4-FFF2-40B4-BE49-F238E27FC236}">
                  <a16:creationId xmlns:a16="http://schemas.microsoft.com/office/drawing/2014/main" id="{ED02BC9A-250C-A006-E1D7-1E2541EF3CE1}"/>
                </a:ext>
              </a:extLst>
            </p:cNvPr>
            <p:cNvSpPr/>
            <p:nvPr/>
          </p:nvSpPr>
          <p:spPr>
            <a:xfrm>
              <a:off x="787148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7" name="Freeform: Shape 6386">
              <a:extLst>
                <a:ext uri="{FF2B5EF4-FFF2-40B4-BE49-F238E27FC236}">
                  <a16:creationId xmlns:a16="http://schemas.microsoft.com/office/drawing/2014/main" id="{4D9C0438-DC58-61DE-957C-635BC142B71F}"/>
                </a:ext>
              </a:extLst>
            </p:cNvPr>
            <p:cNvSpPr/>
            <p:nvPr/>
          </p:nvSpPr>
          <p:spPr>
            <a:xfrm>
              <a:off x="793714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8" name="Freeform: Shape 6387">
              <a:extLst>
                <a:ext uri="{FF2B5EF4-FFF2-40B4-BE49-F238E27FC236}">
                  <a16:creationId xmlns:a16="http://schemas.microsoft.com/office/drawing/2014/main" id="{933358CA-6BA1-FD7F-9E4E-880FD6363987}"/>
                </a:ext>
              </a:extLst>
            </p:cNvPr>
            <p:cNvSpPr/>
            <p:nvPr/>
          </p:nvSpPr>
          <p:spPr>
            <a:xfrm>
              <a:off x="795907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89" name="Freeform: Shape 6388">
              <a:extLst>
                <a:ext uri="{FF2B5EF4-FFF2-40B4-BE49-F238E27FC236}">
                  <a16:creationId xmlns:a16="http://schemas.microsoft.com/office/drawing/2014/main" id="{4D9BC162-7980-486F-89D9-1D5937E8542E}"/>
                </a:ext>
              </a:extLst>
            </p:cNvPr>
            <p:cNvSpPr/>
            <p:nvPr/>
          </p:nvSpPr>
          <p:spPr>
            <a:xfrm>
              <a:off x="7966337"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0" name="Freeform: Shape 6389">
              <a:extLst>
                <a:ext uri="{FF2B5EF4-FFF2-40B4-BE49-F238E27FC236}">
                  <a16:creationId xmlns:a16="http://schemas.microsoft.com/office/drawing/2014/main" id="{6DEAE8AD-68C5-19AD-AF46-04CB17A246FA}"/>
                </a:ext>
              </a:extLst>
            </p:cNvPr>
            <p:cNvSpPr/>
            <p:nvPr/>
          </p:nvSpPr>
          <p:spPr>
            <a:xfrm>
              <a:off x="7973600"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1" name="Freeform: Shape 6390">
              <a:extLst>
                <a:ext uri="{FF2B5EF4-FFF2-40B4-BE49-F238E27FC236}">
                  <a16:creationId xmlns:a16="http://schemas.microsoft.com/office/drawing/2014/main" id="{95FFAC0B-AEA8-7D50-A7DF-11D296F58674}"/>
                </a:ext>
              </a:extLst>
            </p:cNvPr>
            <p:cNvSpPr/>
            <p:nvPr/>
          </p:nvSpPr>
          <p:spPr>
            <a:xfrm>
              <a:off x="7980864"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2" name="Freeform: Shape 6391">
              <a:extLst>
                <a:ext uri="{FF2B5EF4-FFF2-40B4-BE49-F238E27FC236}">
                  <a16:creationId xmlns:a16="http://schemas.microsoft.com/office/drawing/2014/main" id="{837F91EB-6762-9A4B-D750-BA7753A81CCA}"/>
                </a:ext>
              </a:extLst>
            </p:cNvPr>
            <p:cNvSpPr/>
            <p:nvPr/>
          </p:nvSpPr>
          <p:spPr>
            <a:xfrm>
              <a:off x="8002796" y="20499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3" name="Freeform: Shape 6392">
              <a:extLst>
                <a:ext uri="{FF2B5EF4-FFF2-40B4-BE49-F238E27FC236}">
                  <a16:creationId xmlns:a16="http://schemas.microsoft.com/office/drawing/2014/main" id="{51F0FF1C-F802-353F-335B-F91B5BA68BCB}"/>
                </a:ext>
              </a:extLst>
            </p:cNvPr>
            <p:cNvSpPr/>
            <p:nvPr/>
          </p:nvSpPr>
          <p:spPr>
            <a:xfrm>
              <a:off x="80247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4" name="Freeform: Shape 6393">
              <a:extLst>
                <a:ext uri="{FF2B5EF4-FFF2-40B4-BE49-F238E27FC236}">
                  <a16:creationId xmlns:a16="http://schemas.microsoft.com/office/drawing/2014/main" id="{3961798D-B998-D871-DCFD-BBDBB69410C9}"/>
                </a:ext>
              </a:extLst>
            </p:cNvPr>
            <p:cNvSpPr/>
            <p:nvPr/>
          </p:nvSpPr>
          <p:spPr>
            <a:xfrm>
              <a:off x="803199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5" name="Freeform: Shape 6394">
              <a:extLst>
                <a:ext uri="{FF2B5EF4-FFF2-40B4-BE49-F238E27FC236}">
                  <a16:creationId xmlns:a16="http://schemas.microsoft.com/office/drawing/2014/main" id="{A8F1D685-0BE5-C0EC-0CF6-3EBD2E5C7FA6}"/>
                </a:ext>
              </a:extLst>
            </p:cNvPr>
            <p:cNvSpPr/>
            <p:nvPr/>
          </p:nvSpPr>
          <p:spPr>
            <a:xfrm>
              <a:off x="803925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6" name="Freeform: Shape 6395">
              <a:extLst>
                <a:ext uri="{FF2B5EF4-FFF2-40B4-BE49-F238E27FC236}">
                  <a16:creationId xmlns:a16="http://schemas.microsoft.com/office/drawing/2014/main" id="{369D3566-C5A3-5280-0216-D2BA6932C008}"/>
                </a:ext>
              </a:extLst>
            </p:cNvPr>
            <p:cNvSpPr/>
            <p:nvPr/>
          </p:nvSpPr>
          <p:spPr>
            <a:xfrm>
              <a:off x="804666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7" name="Freeform: Shape 6396">
              <a:extLst>
                <a:ext uri="{FF2B5EF4-FFF2-40B4-BE49-F238E27FC236}">
                  <a16:creationId xmlns:a16="http://schemas.microsoft.com/office/drawing/2014/main" id="{9E9D8926-7241-1896-D50A-35B1251FD6F3}"/>
                </a:ext>
              </a:extLst>
            </p:cNvPr>
            <p:cNvSpPr/>
            <p:nvPr/>
          </p:nvSpPr>
          <p:spPr>
            <a:xfrm>
              <a:off x="806118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8" name="Freeform: Shape 6397">
              <a:extLst>
                <a:ext uri="{FF2B5EF4-FFF2-40B4-BE49-F238E27FC236}">
                  <a16:creationId xmlns:a16="http://schemas.microsoft.com/office/drawing/2014/main" id="{F4869795-F36A-718F-B84B-1FAE380FBB31}"/>
                </a:ext>
              </a:extLst>
            </p:cNvPr>
            <p:cNvSpPr/>
            <p:nvPr/>
          </p:nvSpPr>
          <p:spPr>
            <a:xfrm>
              <a:off x="806845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399" name="Freeform: Shape 6398">
              <a:extLst>
                <a:ext uri="{FF2B5EF4-FFF2-40B4-BE49-F238E27FC236}">
                  <a16:creationId xmlns:a16="http://schemas.microsoft.com/office/drawing/2014/main" id="{098457DE-0416-116A-579E-B0B437EF736D}"/>
                </a:ext>
              </a:extLst>
            </p:cNvPr>
            <p:cNvSpPr/>
            <p:nvPr/>
          </p:nvSpPr>
          <p:spPr>
            <a:xfrm>
              <a:off x="807585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0" name="Freeform: Shape 6399">
              <a:extLst>
                <a:ext uri="{FF2B5EF4-FFF2-40B4-BE49-F238E27FC236}">
                  <a16:creationId xmlns:a16="http://schemas.microsoft.com/office/drawing/2014/main" id="{FD3B3A3F-EC7C-E4D4-8C08-4BB4F7BA2EB9}"/>
                </a:ext>
              </a:extLst>
            </p:cNvPr>
            <p:cNvSpPr/>
            <p:nvPr/>
          </p:nvSpPr>
          <p:spPr>
            <a:xfrm>
              <a:off x="808312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1" name="Freeform: Shape 6400">
              <a:extLst>
                <a:ext uri="{FF2B5EF4-FFF2-40B4-BE49-F238E27FC236}">
                  <a16:creationId xmlns:a16="http://schemas.microsoft.com/office/drawing/2014/main" id="{F3A456B3-2941-285A-8487-D218F15D7D20}"/>
                </a:ext>
              </a:extLst>
            </p:cNvPr>
            <p:cNvSpPr/>
            <p:nvPr/>
          </p:nvSpPr>
          <p:spPr>
            <a:xfrm>
              <a:off x="812684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2" name="Freeform: Shape 6401">
              <a:extLst>
                <a:ext uri="{FF2B5EF4-FFF2-40B4-BE49-F238E27FC236}">
                  <a16:creationId xmlns:a16="http://schemas.microsoft.com/office/drawing/2014/main" id="{388FAB8F-29C3-66EC-E577-6918A5AA7CE7}"/>
                </a:ext>
              </a:extLst>
            </p:cNvPr>
            <p:cNvSpPr/>
            <p:nvPr/>
          </p:nvSpPr>
          <p:spPr>
            <a:xfrm>
              <a:off x="8148776"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3" name="Freeform: Shape 6402">
              <a:extLst>
                <a:ext uri="{FF2B5EF4-FFF2-40B4-BE49-F238E27FC236}">
                  <a16:creationId xmlns:a16="http://schemas.microsoft.com/office/drawing/2014/main" id="{7566A3A0-FE3B-157F-775C-039BAE31C8BC}"/>
                </a:ext>
              </a:extLst>
            </p:cNvPr>
            <p:cNvSpPr/>
            <p:nvPr/>
          </p:nvSpPr>
          <p:spPr>
            <a:xfrm>
              <a:off x="821443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4" name="Freeform: Shape 6403">
              <a:extLst>
                <a:ext uri="{FF2B5EF4-FFF2-40B4-BE49-F238E27FC236}">
                  <a16:creationId xmlns:a16="http://schemas.microsoft.com/office/drawing/2014/main" id="{0936C94A-8F9B-A58D-CCBD-6D1D5955C00A}"/>
                </a:ext>
              </a:extLst>
            </p:cNvPr>
            <p:cNvSpPr/>
            <p:nvPr/>
          </p:nvSpPr>
          <p:spPr>
            <a:xfrm>
              <a:off x="838960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5" name="Freeform: Shape 6404">
              <a:extLst>
                <a:ext uri="{FF2B5EF4-FFF2-40B4-BE49-F238E27FC236}">
                  <a16:creationId xmlns:a16="http://schemas.microsoft.com/office/drawing/2014/main" id="{A05BDDF4-EC3E-2739-46E7-37F9E030A43A}"/>
                </a:ext>
              </a:extLst>
            </p:cNvPr>
            <p:cNvSpPr/>
            <p:nvPr/>
          </p:nvSpPr>
          <p:spPr>
            <a:xfrm>
              <a:off x="843347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6" name="Freeform: Shape 6405">
              <a:extLst>
                <a:ext uri="{FF2B5EF4-FFF2-40B4-BE49-F238E27FC236}">
                  <a16:creationId xmlns:a16="http://schemas.microsoft.com/office/drawing/2014/main" id="{9960C237-6A90-CBB3-7B54-84EF3BE6F9DD}"/>
                </a:ext>
              </a:extLst>
            </p:cNvPr>
            <p:cNvSpPr/>
            <p:nvPr/>
          </p:nvSpPr>
          <p:spPr>
            <a:xfrm>
              <a:off x="84479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7" name="Freeform: Shape 6406">
              <a:extLst>
                <a:ext uri="{FF2B5EF4-FFF2-40B4-BE49-F238E27FC236}">
                  <a16:creationId xmlns:a16="http://schemas.microsoft.com/office/drawing/2014/main" id="{9402CF46-A4A1-621C-1E92-074559FA8257}"/>
                </a:ext>
              </a:extLst>
            </p:cNvPr>
            <p:cNvSpPr/>
            <p:nvPr/>
          </p:nvSpPr>
          <p:spPr>
            <a:xfrm>
              <a:off x="846266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8" name="Freeform: Shape 6407">
              <a:extLst>
                <a:ext uri="{FF2B5EF4-FFF2-40B4-BE49-F238E27FC236}">
                  <a16:creationId xmlns:a16="http://schemas.microsoft.com/office/drawing/2014/main" id="{0CE44C17-630C-86F2-F5E9-CC33EFB57377}"/>
                </a:ext>
              </a:extLst>
            </p:cNvPr>
            <p:cNvSpPr/>
            <p:nvPr/>
          </p:nvSpPr>
          <p:spPr>
            <a:xfrm>
              <a:off x="8469931"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09" name="Freeform: Shape 6408">
              <a:extLst>
                <a:ext uri="{FF2B5EF4-FFF2-40B4-BE49-F238E27FC236}">
                  <a16:creationId xmlns:a16="http://schemas.microsoft.com/office/drawing/2014/main" id="{25EA7343-359B-D940-BF60-2C794AE8478B}"/>
                </a:ext>
              </a:extLst>
            </p:cNvPr>
            <p:cNvSpPr/>
            <p:nvPr/>
          </p:nvSpPr>
          <p:spPr>
            <a:xfrm>
              <a:off x="84771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0" name="Freeform: Shape 6409">
              <a:extLst>
                <a:ext uri="{FF2B5EF4-FFF2-40B4-BE49-F238E27FC236}">
                  <a16:creationId xmlns:a16="http://schemas.microsoft.com/office/drawing/2014/main" id="{53B443FB-37FF-A7D7-42EA-32303A31C0BC}"/>
                </a:ext>
              </a:extLst>
            </p:cNvPr>
            <p:cNvSpPr/>
            <p:nvPr/>
          </p:nvSpPr>
          <p:spPr>
            <a:xfrm>
              <a:off x="848445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1" name="Freeform: Shape 6410">
              <a:extLst>
                <a:ext uri="{FF2B5EF4-FFF2-40B4-BE49-F238E27FC236}">
                  <a16:creationId xmlns:a16="http://schemas.microsoft.com/office/drawing/2014/main" id="{3372393B-9A83-21F0-A136-3E4F87D0A293}"/>
                </a:ext>
              </a:extLst>
            </p:cNvPr>
            <p:cNvSpPr/>
            <p:nvPr/>
          </p:nvSpPr>
          <p:spPr>
            <a:xfrm>
              <a:off x="849186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2" name="Freeform: Shape 6411">
              <a:extLst>
                <a:ext uri="{FF2B5EF4-FFF2-40B4-BE49-F238E27FC236}">
                  <a16:creationId xmlns:a16="http://schemas.microsoft.com/office/drawing/2014/main" id="{F66924D2-D3C1-F6A1-1FE2-887C715F6001}"/>
                </a:ext>
              </a:extLst>
            </p:cNvPr>
            <p:cNvSpPr/>
            <p:nvPr/>
          </p:nvSpPr>
          <p:spPr>
            <a:xfrm>
              <a:off x="849912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3" name="Freeform: Shape 6412">
              <a:extLst>
                <a:ext uri="{FF2B5EF4-FFF2-40B4-BE49-F238E27FC236}">
                  <a16:creationId xmlns:a16="http://schemas.microsoft.com/office/drawing/2014/main" id="{CDEC4FF2-4F37-7B49-07EA-117FE187F6EF}"/>
                </a:ext>
              </a:extLst>
            </p:cNvPr>
            <p:cNvSpPr/>
            <p:nvPr/>
          </p:nvSpPr>
          <p:spPr>
            <a:xfrm>
              <a:off x="851365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4" name="Freeform: Shape 6413">
              <a:extLst>
                <a:ext uri="{FF2B5EF4-FFF2-40B4-BE49-F238E27FC236}">
                  <a16:creationId xmlns:a16="http://schemas.microsoft.com/office/drawing/2014/main" id="{9A079DF6-5CD9-0BB3-D792-90301F54F212}"/>
                </a:ext>
              </a:extLst>
            </p:cNvPr>
            <p:cNvSpPr/>
            <p:nvPr/>
          </p:nvSpPr>
          <p:spPr>
            <a:xfrm>
              <a:off x="852832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5" name="Freeform: Shape 6414">
              <a:extLst>
                <a:ext uri="{FF2B5EF4-FFF2-40B4-BE49-F238E27FC236}">
                  <a16:creationId xmlns:a16="http://schemas.microsoft.com/office/drawing/2014/main" id="{75D7F9D9-2D6F-3BFC-C448-2A9ADADA068D}"/>
                </a:ext>
              </a:extLst>
            </p:cNvPr>
            <p:cNvSpPr/>
            <p:nvPr/>
          </p:nvSpPr>
          <p:spPr>
            <a:xfrm>
              <a:off x="8535587"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6" name="Freeform: Shape 6415">
              <a:extLst>
                <a:ext uri="{FF2B5EF4-FFF2-40B4-BE49-F238E27FC236}">
                  <a16:creationId xmlns:a16="http://schemas.microsoft.com/office/drawing/2014/main" id="{D7C412DE-FADE-FFB3-4C64-DA9D4AC75C26}"/>
                </a:ext>
              </a:extLst>
            </p:cNvPr>
            <p:cNvSpPr/>
            <p:nvPr/>
          </p:nvSpPr>
          <p:spPr>
            <a:xfrm>
              <a:off x="854285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7" name="Freeform: Shape 6416">
              <a:extLst>
                <a:ext uri="{FF2B5EF4-FFF2-40B4-BE49-F238E27FC236}">
                  <a16:creationId xmlns:a16="http://schemas.microsoft.com/office/drawing/2014/main" id="{27A5BF70-A94E-277E-9CAE-E325B3A3DC30}"/>
                </a:ext>
              </a:extLst>
            </p:cNvPr>
            <p:cNvSpPr/>
            <p:nvPr/>
          </p:nvSpPr>
          <p:spPr>
            <a:xfrm>
              <a:off x="8608648"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8" name="Freeform: Shape 6417">
              <a:extLst>
                <a:ext uri="{FF2B5EF4-FFF2-40B4-BE49-F238E27FC236}">
                  <a16:creationId xmlns:a16="http://schemas.microsoft.com/office/drawing/2014/main" id="{04571205-3D82-3FA5-1066-DB23AC00B23E}"/>
                </a:ext>
              </a:extLst>
            </p:cNvPr>
            <p:cNvSpPr/>
            <p:nvPr/>
          </p:nvSpPr>
          <p:spPr>
            <a:xfrm>
              <a:off x="8849480"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19" name="Freeform: Shape 6418">
              <a:extLst>
                <a:ext uri="{FF2B5EF4-FFF2-40B4-BE49-F238E27FC236}">
                  <a16:creationId xmlns:a16="http://schemas.microsoft.com/office/drawing/2014/main" id="{34532E79-9A37-8418-F238-F3F0C3F91E02}"/>
                </a:ext>
              </a:extLst>
            </p:cNvPr>
            <p:cNvSpPr/>
            <p:nvPr/>
          </p:nvSpPr>
          <p:spPr>
            <a:xfrm>
              <a:off x="887141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0" name="Freeform: Shape 6419">
              <a:extLst>
                <a:ext uri="{FF2B5EF4-FFF2-40B4-BE49-F238E27FC236}">
                  <a16:creationId xmlns:a16="http://schemas.microsoft.com/office/drawing/2014/main" id="{5E5C7452-7E88-DE68-7598-1DDB07901060}"/>
                </a:ext>
              </a:extLst>
            </p:cNvPr>
            <p:cNvSpPr/>
            <p:nvPr/>
          </p:nvSpPr>
          <p:spPr>
            <a:xfrm>
              <a:off x="8893202"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1" name="Freeform: Shape 6420">
              <a:extLst>
                <a:ext uri="{FF2B5EF4-FFF2-40B4-BE49-F238E27FC236}">
                  <a16:creationId xmlns:a16="http://schemas.microsoft.com/office/drawing/2014/main" id="{603850FD-D542-1BC7-EB74-96797B9DA265}"/>
                </a:ext>
              </a:extLst>
            </p:cNvPr>
            <p:cNvSpPr/>
            <p:nvPr/>
          </p:nvSpPr>
          <p:spPr>
            <a:xfrm>
              <a:off x="8922399"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2" name="Freeform: Shape 6421">
              <a:extLst>
                <a:ext uri="{FF2B5EF4-FFF2-40B4-BE49-F238E27FC236}">
                  <a16:creationId xmlns:a16="http://schemas.microsoft.com/office/drawing/2014/main" id="{34E98459-3958-361C-278E-0C1EE72C3E69}"/>
                </a:ext>
              </a:extLst>
            </p:cNvPr>
            <p:cNvSpPr/>
            <p:nvPr/>
          </p:nvSpPr>
          <p:spPr>
            <a:xfrm>
              <a:off x="8951594" y="208316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3" name="Freeform: Shape 6422">
              <a:extLst>
                <a:ext uri="{FF2B5EF4-FFF2-40B4-BE49-F238E27FC236}">
                  <a16:creationId xmlns:a16="http://schemas.microsoft.com/office/drawing/2014/main" id="{C6D8D110-39B7-804E-DB69-CFDDAEF5342A}"/>
                </a:ext>
              </a:extLst>
            </p:cNvPr>
            <p:cNvSpPr/>
            <p:nvPr/>
          </p:nvSpPr>
          <p:spPr>
            <a:xfrm>
              <a:off x="9002722" y="218624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4" name="Freeform: Shape 6423">
              <a:extLst>
                <a:ext uri="{FF2B5EF4-FFF2-40B4-BE49-F238E27FC236}">
                  <a16:creationId xmlns:a16="http://schemas.microsoft.com/office/drawing/2014/main" id="{34FEFCE3-2A07-7721-9ACD-E25A934D87EE}"/>
                </a:ext>
              </a:extLst>
            </p:cNvPr>
            <p:cNvSpPr/>
            <p:nvPr/>
          </p:nvSpPr>
          <p:spPr>
            <a:xfrm>
              <a:off x="9353074"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5" name="Freeform: Shape 6424">
              <a:extLst>
                <a:ext uri="{FF2B5EF4-FFF2-40B4-BE49-F238E27FC236}">
                  <a16:creationId xmlns:a16="http://schemas.microsoft.com/office/drawing/2014/main" id="{0A5A37B8-CADA-1296-8BD5-220A15922374}"/>
                </a:ext>
              </a:extLst>
            </p:cNvPr>
            <p:cNvSpPr/>
            <p:nvPr/>
          </p:nvSpPr>
          <p:spPr>
            <a:xfrm>
              <a:off x="9360337"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6" name="Freeform: Shape 6425">
              <a:extLst>
                <a:ext uri="{FF2B5EF4-FFF2-40B4-BE49-F238E27FC236}">
                  <a16:creationId xmlns:a16="http://schemas.microsoft.com/office/drawing/2014/main" id="{10FF0B1C-A337-B60C-E7D7-7163BAD42243}"/>
                </a:ext>
              </a:extLst>
            </p:cNvPr>
            <p:cNvSpPr/>
            <p:nvPr/>
          </p:nvSpPr>
          <p:spPr>
            <a:xfrm>
              <a:off x="9382271"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7" name="Freeform: Shape 6426">
              <a:extLst>
                <a:ext uri="{FF2B5EF4-FFF2-40B4-BE49-F238E27FC236}">
                  <a16:creationId xmlns:a16="http://schemas.microsoft.com/office/drawing/2014/main" id="{D9088621-544F-17C2-65AB-15002DD2717C}"/>
                </a:ext>
              </a:extLst>
            </p:cNvPr>
            <p:cNvSpPr/>
            <p:nvPr/>
          </p:nvSpPr>
          <p:spPr>
            <a:xfrm>
              <a:off x="9396939" y="2294791"/>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8" name="Freeform: Shape 6427">
              <a:extLst>
                <a:ext uri="{FF2B5EF4-FFF2-40B4-BE49-F238E27FC236}">
                  <a16:creationId xmlns:a16="http://schemas.microsoft.com/office/drawing/2014/main" id="{0A006470-A916-D63A-6736-CE7E54681147}"/>
                </a:ext>
              </a:extLst>
            </p:cNvPr>
            <p:cNvSpPr/>
            <p:nvPr/>
          </p:nvSpPr>
          <p:spPr>
            <a:xfrm>
              <a:off x="941146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29" name="Freeform: Shape 6428">
              <a:extLst>
                <a:ext uri="{FF2B5EF4-FFF2-40B4-BE49-F238E27FC236}">
                  <a16:creationId xmlns:a16="http://schemas.microsoft.com/office/drawing/2014/main" id="{0ACEC9FA-3A93-5FFE-FB8A-03582C72FBB0}"/>
                </a:ext>
              </a:extLst>
            </p:cNvPr>
            <p:cNvSpPr/>
            <p:nvPr/>
          </p:nvSpPr>
          <p:spPr>
            <a:xfrm>
              <a:off x="9433399"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0" name="Freeform: Shape 6429">
              <a:extLst>
                <a:ext uri="{FF2B5EF4-FFF2-40B4-BE49-F238E27FC236}">
                  <a16:creationId xmlns:a16="http://schemas.microsoft.com/office/drawing/2014/main" id="{786C9436-9EE9-EFF2-C2B2-43990FA9D822}"/>
                </a:ext>
              </a:extLst>
            </p:cNvPr>
            <p:cNvSpPr/>
            <p:nvPr/>
          </p:nvSpPr>
          <p:spPr>
            <a:xfrm>
              <a:off x="9812947"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1" name="Freeform: Shape 6430">
              <a:extLst>
                <a:ext uri="{FF2B5EF4-FFF2-40B4-BE49-F238E27FC236}">
                  <a16:creationId xmlns:a16="http://schemas.microsoft.com/office/drawing/2014/main" id="{DE280F7A-6D3C-96BD-12A1-C489129C1671}"/>
                </a:ext>
              </a:extLst>
            </p:cNvPr>
            <p:cNvSpPr/>
            <p:nvPr/>
          </p:nvSpPr>
          <p:spPr>
            <a:xfrm>
              <a:off x="9864076"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2" name="Freeform: Shape 6431">
              <a:extLst>
                <a:ext uri="{FF2B5EF4-FFF2-40B4-BE49-F238E27FC236}">
                  <a16:creationId xmlns:a16="http://schemas.microsoft.com/office/drawing/2014/main" id="{A64E35C9-945F-4A9B-DA08-AB89451C00FD}"/>
                </a:ext>
              </a:extLst>
            </p:cNvPr>
            <p:cNvSpPr/>
            <p:nvPr/>
          </p:nvSpPr>
          <p:spPr>
            <a:xfrm>
              <a:off x="9893271" y="24448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3" name="Freeform: Shape 6432">
              <a:extLst>
                <a:ext uri="{FF2B5EF4-FFF2-40B4-BE49-F238E27FC236}">
                  <a16:creationId xmlns:a16="http://schemas.microsoft.com/office/drawing/2014/main" id="{45A61CFE-A415-64EE-10FD-BE4B1470A704}"/>
                </a:ext>
              </a:extLst>
            </p:cNvPr>
            <p:cNvSpPr/>
            <p:nvPr/>
          </p:nvSpPr>
          <p:spPr>
            <a:xfrm>
              <a:off x="10061041"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4" name="Freeform: Shape 6433">
              <a:extLst>
                <a:ext uri="{FF2B5EF4-FFF2-40B4-BE49-F238E27FC236}">
                  <a16:creationId xmlns:a16="http://schemas.microsoft.com/office/drawing/2014/main" id="{69BF850D-E72C-BF41-B014-D9BCB3BA0434}"/>
                </a:ext>
              </a:extLst>
            </p:cNvPr>
            <p:cNvSpPr/>
            <p:nvPr/>
          </p:nvSpPr>
          <p:spPr>
            <a:xfrm>
              <a:off x="10251314" y="3096963"/>
              <a:ext cx="115929" cy="14023"/>
            </a:xfrm>
            <a:custGeom>
              <a:avLst/>
              <a:gdLst>
                <a:gd name="connsiteX0" fmla="*/ 0 w 106877"/>
                <a:gd name="connsiteY0" fmla="*/ 0 h 13129"/>
                <a:gd name="connsiteX1" fmla="*/ 106878 w 106877"/>
                <a:gd name="connsiteY1" fmla="*/ 0 h 13129"/>
              </a:gdLst>
              <a:ahLst/>
              <a:cxnLst>
                <a:cxn ang="0">
                  <a:pos x="connsiteX0" y="connsiteY0"/>
                </a:cxn>
                <a:cxn ang="0">
                  <a:pos x="connsiteX1" y="connsiteY1"/>
                </a:cxn>
              </a:cxnLst>
              <a:rect l="l" t="t" r="r" b="b"/>
              <a:pathLst>
                <a:path w="106877" h="13129">
                  <a:moveTo>
                    <a:pt x="0" y="0"/>
                  </a:moveTo>
                  <a:lnTo>
                    <a:pt x="106878" y="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5" name="Freeform: Shape 6434">
              <a:extLst>
                <a:ext uri="{FF2B5EF4-FFF2-40B4-BE49-F238E27FC236}">
                  <a16:creationId xmlns:a16="http://schemas.microsoft.com/office/drawing/2014/main" id="{4F0E58F0-0DD4-436E-2873-2930675B55B2}"/>
                </a:ext>
              </a:extLst>
            </p:cNvPr>
            <p:cNvSpPr/>
            <p:nvPr/>
          </p:nvSpPr>
          <p:spPr>
            <a:xfrm>
              <a:off x="10309279"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6" name="Freeform: Shape 6435">
              <a:extLst>
                <a:ext uri="{FF2B5EF4-FFF2-40B4-BE49-F238E27FC236}">
                  <a16:creationId xmlns:a16="http://schemas.microsoft.com/office/drawing/2014/main" id="{0B899AF5-3001-E267-0814-AA44A91F12FE}"/>
                </a:ext>
              </a:extLst>
            </p:cNvPr>
            <p:cNvSpPr/>
            <p:nvPr/>
          </p:nvSpPr>
          <p:spPr>
            <a:xfrm>
              <a:off x="10323805"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7" name="Freeform: Shape 6436">
              <a:extLst>
                <a:ext uri="{FF2B5EF4-FFF2-40B4-BE49-F238E27FC236}">
                  <a16:creationId xmlns:a16="http://schemas.microsoft.com/office/drawing/2014/main" id="{9346CF66-CC46-ABB0-3691-4F073EBB6B19}"/>
                </a:ext>
              </a:extLst>
            </p:cNvPr>
            <p:cNvSpPr/>
            <p:nvPr/>
          </p:nvSpPr>
          <p:spPr>
            <a:xfrm>
              <a:off x="10783677" y="30456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3"/>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grpSp>
      <p:sp>
        <p:nvSpPr>
          <p:cNvPr id="6438" name="Freeform: Shape 6437">
            <a:extLst>
              <a:ext uri="{FF2B5EF4-FFF2-40B4-BE49-F238E27FC236}">
                <a16:creationId xmlns:a16="http://schemas.microsoft.com/office/drawing/2014/main" id="{05BCBEAB-5FB1-0B8D-566D-9D205CC6CCF1}"/>
              </a:ext>
            </a:extLst>
          </p:cNvPr>
          <p:cNvSpPr/>
          <p:nvPr/>
        </p:nvSpPr>
        <p:spPr>
          <a:xfrm>
            <a:off x="1106409"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39" name="Freeform: Shape 6438">
            <a:extLst>
              <a:ext uri="{FF2B5EF4-FFF2-40B4-BE49-F238E27FC236}">
                <a16:creationId xmlns:a16="http://schemas.microsoft.com/office/drawing/2014/main" id="{D2855C27-EC37-89E5-FCBD-99EF38500856}"/>
              </a:ext>
            </a:extLst>
          </p:cNvPr>
          <p:cNvSpPr/>
          <p:nvPr/>
        </p:nvSpPr>
        <p:spPr>
          <a:xfrm>
            <a:off x="1772789"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0" name="Freeform: Shape 6439">
            <a:extLst>
              <a:ext uri="{FF2B5EF4-FFF2-40B4-BE49-F238E27FC236}">
                <a16:creationId xmlns:a16="http://schemas.microsoft.com/office/drawing/2014/main" id="{33CAE83A-51DD-CE77-F0ED-EDEA544D1FB4}"/>
              </a:ext>
            </a:extLst>
          </p:cNvPr>
          <p:cNvSpPr/>
          <p:nvPr/>
        </p:nvSpPr>
        <p:spPr>
          <a:xfrm>
            <a:off x="2439310"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1" name="Freeform: Shape 6440">
            <a:extLst>
              <a:ext uri="{FF2B5EF4-FFF2-40B4-BE49-F238E27FC236}">
                <a16:creationId xmlns:a16="http://schemas.microsoft.com/office/drawing/2014/main" id="{339C5FA0-38B0-629E-814B-8B5728985ED4}"/>
              </a:ext>
            </a:extLst>
          </p:cNvPr>
          <p:cNvSpPr/>
          <p:nvPr/>
        </p:nvSpPr>
        <p:spPr>
          <a:xfrm>
            <a:off x="3105833"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2" name="Freeform: Shape 6441">
            <a:extLst>
              <a:ext uri="{FF2B5EF4-FFF2-40B4-BE49-F238E27FC236}">
                <a16:creationId xmlns:a16="http://schemas.microsoft.com/office/drawing/2014/main" id="{38F46470-3298-41FD-A79A-392ADEF27492}"/>
              </a:ext>
            </a:extLst>
          </p:cNvPr>
          <p:cNvSpPr/>
          <p:nvPr/>
        </p:nvSpPr>
        <p:spPr>
          <a:xfrm>
            <a:off x="3772214"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3" name="Freeform: Shape 6442">
            <a:extLst>
              <a:ext uri="{FF2B5EF4-FFF2-40B4-BE49-F238E27FC236}">
                <a16:creationId xmlns:a16="http://schemas.microsoft.com/office/drawing/2014/main" id="{C28046D3-D581-975A-B32B-B8D6D8BEC819}"/>
              </a:ext>
            </a:extLst>
          </p:cNvPr>
          <p:cNvSpPr/>
          <p:nvPr/>
        </p:nvSpPr>
        <p:spPr>
          <a:xfrm>
            <a:off x="4438738"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4" name="Freeform: Shape 6443">
            <a:extLst>
              <a:ext uri="{FF2B5EF4-FFF2-40B4-BE49-F238E27FC236}">
                <a16:creationId xmlns:a16="http://schemas.microsoft.com/office/drawing/2014/main" id="{360F8AC4-DC4D-30A9-651B-10ED95064733}"/>
              </a:ext>
            </a:extLst>
          </p:cNvPr>
          <p:cNvSpPr/>
          <p:nvPr/>
        </p:nvSpPr>
        <p:spPr>
          <a:xfrm>
            <a:off x="5105261"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5" name="Freeform: Shape 6444">
            <a:extLst>
              <a:ext uri="{FF2B5EF4-FFF2-40B4-BE49-F238E27FC236}">
                <a16:creationId xmlns:a16="http://schemas.microsoft.com/office/drawing/2014/main" id="{6CF714AA-4DE3-4624-5FD1-9179E0DD0535}"/>
              </a:ext>
            </a:extLst>
          </p:cNvPr>
          <p:cNvSpPr/>
          <p:nvPr/>
        </p:nvSpPr>
        <p:spPr>
          <a:xfrm>
            <a:off x="5771784"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6" name="Freeform: Shape 6445">
            <a:extLst>
              <a:ext uri="{FF2B5EF4-FFF2-40B4-BE49-F238E27FC236}">
                <a16:creationId xmlns:a16="http://schemas.microsoft.com/office/drawing/2014/main" id="{4DD06088-6FE3-6545-8A64-34372321A0C6}"/>
              </a:ext>
            </a:extLst>
          </p:cNvPr>
          <p:cNvSpPr/>
          <p:nvPr/>
        </p:nvSpPr>
        <p:spPr>
          <a:xfrm>
            <a:off x="6438165"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7" name="Freeform: Shape 6446">
            <a:extLst>
              <a:ext uri="{FF2B5EF4-FFF2-40B4-BE49-F238E27FC236}">
                <a16:creationId xmlns:a16="http://schemas.microsoft.com/office/drawing/2014/main" id="{CCCEAD47-9397-31FE-2033-D11F8F293AD1}"/>
              </a:ext>
            </a:extLst>
          </p:cNvPr>
          <p:cNvSpPr/>
          <p:nvPr/>
        </p:nvSpPr>
        <p:spPr>
          <a:xfrm>
            <a:off x="7104688"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8" name="Freeform: Shape 6447">
            <a:extLst>
              <a:ext uri="{FF2B5EF4-FFF2-40B4-BE49-F238E27FC236}">
                <a16:creationId xmlns:a16="http://schemas.microsoft.com/office/drawing/2014/main" id="{C6C7456E-CC8B-7D98-56E5-A01B8B138AC6}"/>
              </a:ext>
            </a:extLst>
          </p:cNvPr>
          <p:cNvSpPr/>
          <p:nvPr/>
        </p:nvSpPr>
        <p:spPr>
          <a:xfrm>
            <a:off x="7771209"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49" name="Freeform: Shape 6448">
            <a:extLst>
              <a:ext uri="{FF2B5EF4-FFF2-40B4-BE49-F238E27FC236}">
                <a16:creationId xmlns:a16="http://schemas.microsoft.com/office/drawing/2014/main" id="{C7144382-436E-625F-A5E6-C484A9A5B2D9}"/>
              </a:ext>
            </a:extLst>
          </p:cNvPr>
          <p:cNvSpPr/>
          <p:nvPr/>
        </p:nvSpPr>
        <p:spPr>
          <a:xfrm>
            <a:off x="8437589"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50" name="Freeform: Shape 6449">
            <a:extLst>
              <a:ext uri="{FF2B5EF4-FFF2-40B4-BE49-F238E27FC236}">
                <a16:creationId xmlns:a16="http://schemas.microsoft.com/office/drawing/2014/main" id="{A80BB396-8360-E120-7FA3-C6A6CCC16C2B}"/>
              </a:ext>
            </a:extLst>
          </p:cNvPr>
          <p:cNvSpPr/>
          <p:nvPr/>
        </p:nvSpPr>
        <p:spPr>
          <a:xfrm>
            <a:off x="9104114"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51" name="Freeform: Shape 6450">
            <a:extLst>
              <a:ext uri="{FF2B5EF4-FFF2-40B4-BE49-F238E27FC236}">
                <a16:creationId xmlns:a16="http://schemas.microsoft.com/office/drawing/2014/main" id="{3772E82D-FB81-51FB-90DA-AB497615CA89}"/>
              </a:ext>
            </a:extLst>
          </p:cNvPr>
          <p:cNvSpPr/>
          <p:nvPr/>
        </p:nvSpPr>
        <p:spPr>
          <a:xfrm>
            <a:off x="9770637"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52" name="Freeform: Shape 6451">
            <a:extLst>
              <a:ext uri="{FF2B5EF4-FFF2-40B4-BE49-F238E27FC236}">
                <a16:creationId xmlns:a16="http://schemas.microsoft.com/office/drawing/2014/main" id="{B6D938FF-9F08-76B9-8357-412F2708ABD4}"/>
              </a:ext>
            </a:extLst>
          </p:cNvPr>
          <p:cNvSpPr/>
          <p:nvPr/>
        </p:nvSpPr>
        <p:spPr>
          <a:xfrm>
            <a:off x="10437160"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53" name="Freeform: Shape 6452">
            <a:extLst>
              <a:ext uri="{FF2B5EF4-FFF2-40B4-BE49-F238E27FC236}">
                <a16:creationId xmlns:a16="http://schemas.microsoft.com/office/drawing/2014/main" id="{30B42583-353F-5F63-2518-EACDE4CD91B5}"/>
              </a:ext>
            </a:extLst>
          </p:cNvPr>
          <p:cNvSpPr/>
          <p:nvPr/>
        </p:nvSpPr>
        <p:spPr>
          <a:xfrm>
            <a:off x="11103540"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54" name="Freeform: Shape 6453">
            <a:extLst>
              <a:ext uri="{FF2B5EF4-FFF2-40B4-BE49-F238E27FC236}">
                <a16:creationId xmlns:a16="http://schemas.microsoft.com/office/drawing/2014/main" id="{2D72F027-8BE9-F9DE-A225-990CFE9DC57E}"/>
              </a:ext>
            </a:extLst>
          </p:cNvPr>
          <p:cNvSpPr/>
          <p:nvPr/>
        </p:nvSpPr>
        <p:spPr>
          <a:xfrm>
            <a:off x="11770064" y="4467386"/>
            <a:ext cx="14241" cy="82180"/>
          </a:xfrm>
          <a:custGeom>
            <a:avLst/>
            <a:gdLst>
              <a:gd name="connsiteX0" fmla="*/ 0 w 13129"/>
              <a:gd name="connsiteY0" fmla="*/ 0 h 76941"/>
              <a:gd name="connsiteX1" fmla="*/ 0 w 13129"/>
              <a:gd name="connsiteY1" fmla="*/ 76941 h 76941"/>
            </a:gdLst>
            <a:ahLst/>
            <a:cxnLst>
              <a:cxn ang="0">
                <a:pos x="connsiteX0" y="connsiteY0"/>
              </a:cxn>
              <a:cxn ang="0">
                <a:pos x="connsiteX1" y="connsiteY1"/>
              </a:cxn>
            </a:cxnLst>
            <a:rect l="l" t="t" r="r" b="b"/>
            <a:pathLst>
              <a:path w="13129" h="76941">
                <a:moveTo>
                  <a:pt x="0" y="0"/>
                </a:moveTo>
                <a:lnTo>
                  <a:pt x="0" y="76941"/>
                </a:lnTo>
              </a:path>
            </a:pathLst>
          </a:custGeom>
          <a:ln w="11941" cap="flat">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grpSp>
        <p:nvGrpSpPr>
          <p:cNvPr id="25" name="Group 24">
            <a:extLst>
              <a:ext uri="{FF2B5EF4-FFF2-40B4-BE49-F238E27FC236}">
                <a16:creationId xmlns:a16="http://schemas.microsoft.com/office/drawing/2014/main" id="{7F25629E-F58D-B0DE-C765-3F5E98DE4977}"/>
              </a:ext>
            </a:extLst>
          </p:cNvPr>
          <p:cNvGrpSpPr/>
          <p:nvPr/>
        </p:nvGrpSpPr>
        <p:grpSpPr>
          <a:xfrm>
            <a:off x="399189" y="912447"/>
            <a:ext cx="589491" cy="3688147"/>
            <a:chOff x="380139" y="912446"/>
            <a:chExt cx="589490" cy="3688147"/>
          </a:xfrm>
        </p:grpSpPr>
        <p:sp>
          <p:nvSpPr>
            <p:cNvPr id="6460" name="TextBox 6459">
              <a:extLst>
                <a:ext uri="{FF2B5EF4-FFF2-40B4-BE49-F238E27FC236}">
                  <a16:creationId xmlns:a16="http://schemas.microsoft.com/office/drawing/2014/main" id="{E84D9C50-4B52-F919-217F-0F0FD0843F94}"/>
                </a:ext>
              </a:extLst>
            </p:cNvPr>
            <p:cNvSpPr txBox="1">
              <a:spLocks/>
            </p:cNvSpPr>
            <p:nvPr/>
          </p:nvSpPr>
          <p:spPr>
            <a:xfrm>
              <a:off x="380139" y="912446"/>
              <a:ext cx="589490"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1.0</a:t>
              </a:r>
            </a:p>
          </p:txBody>
        </p:sp>
        <p:sp>
          <p:nvSpPr>
            <p:cNvPr id="6461" name="TextBox 6460">
              <a:extLst>
                <a:ext uri="{FF2B5EF4-FFF2-40B4-BE49-F238E27FC236}">
                  <a16:creationId xmlns:a16="http://schemas.microsoft.com/office/drawing/2014/main" id="{BBD4C52F-F02A-0486-BD92-7DD128E8BD1F}"/>
                </a:ext>
              </a:extLst>
            </p:cNvPr>
            <p:cNvSpPr txBox="1">
              <a:spLocks/>
            </p:cNvSpPr>
            <p:nvPr/>
          </p:nvSpPr>
          <p:spPr>
            <a:xfrm>
              <a:off x="425928" y="4346549"/>
              <a:ext cx="543701"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a:t>
              </a:r>
            </a:p>
          </p:txBody>
        </p:sp>
        <p:sp>
          <p:nvSpPr>
            <p:cNvPr id="6462" name="TextBox 6461">
              <a:extLst>
                <a:ext uri="{FF2B5EF4-FFF2-40B4-BE49-F238E27FC236}">
                  <a16:creationId xmlns:a16="http://schemas.microsoft.com/office/drawing/2014/main" id="{10D98161-6AFD-8149-D01F-72F05047482E}"/>
                </a:ext>
              </a:extLst>
            </p:cNvPr>
            <p:cNvSpPr txBox="1">
              <a:spLocks/>
            </p:cNvSpPr>
            <p:nvPr/>
          </p:nvSpPr>
          <p:spPr>
            <a:xfrm>
              <a:off x="470482" y="1603986"/>
              <a:ext cx="499147"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0.8</a:t>
              </a:r>
            </a:p>
          </p:txBody>
        </p:sp>
        <p:sp>
          <p:nvSpPr>
            <p:cNvPr id="6463" name="TextBox 6462">
              <a:extLst>
                <a:ext uri="{FF2B5EF4-FFF2-40B4-BE49-F238E27FC236}">
                  <a16:creationId xmlns:a16="http://schemas.microsoft.com/office/drawing/2014/main" id="{709D873B-1F17-E296-FC1E-1EF44F24A6C6}"/>
                </a:ext>
              </a:extLst>
            </p:cNvPr>
            <p:cNvSpPr txBox="1">
              <a:spLocks/>
            </p:cNvSpPr>
            <p:nvPr/>
          </p:nvSpPr>
          <p:spPr>
            <a:xfrm>
              <a:off x="470482" y="2290373"/>
              <a:ext cx="499147"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0.6</a:t>
              </a:r>
            </a:p>
          </p:txBody>
        </p:sp>
        <p:sp>
          <p:nvSpPr>
            <p:cNvPr id="6464" name="TextBox 6463">
              <a:extLst>
                <a:ext uri="{FF2B5EF4-FFF2-40B4-BE49-F238E27FC236}">
                  <a16:creationId xmlns:a16="http://schemas.microsoft.com/office/drawing/2014/main" id="{2082B377-4F84-00FF-5A09-6C2FCAC66256}"/>
                </a:ext>
              </a:extLst>
            </p:cNvPr>
            <p:cNvSpPr txBox="1">
              <a:spLocks/>
            </p:cNvSpPr>
            <p:nvPr/>
          </p:nvSpPr>
          <p:spPr>
            <a:xfrm>
              <a:off x="470482" y="2979337"/>
              <a:ext cx="499147"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0.4</a:t>
              </a:r>
            </a:p>
          </p:txBody>
        </p:sp>
        <p:sp>
          <p:nvSpPr>
            <p:cNvPr id="6465" name="TextBox 6464">
              <a:extLst>
                <a:ext uri="{FF2B5EF4-FFF2-40B4-BE49-F238E27FC236}">
                  <a16:creationId xmlns:a16="http://schemas.microsoft.com/office/drawing/2014/main" id="{C2BC1A0D-19A2-0654-C928-2E34F2E2167B}"/>
                </a:ext>
              </a:extLst>
            </p:cNvPr>
            <p:cNvSpPr txBox="1">
              <a:spLocks/>
            </p:cNvSpPr>
            <p:nvPr/>
          </p:nvSpPr>
          <p:spPr>
            <a:xfrm>
              <a:off x="470482" y="3663149"/>
              <a:ext cx="499147" cy="254044"/>
            </a:xfrm>
            <a:prstGeom prst="rect">
              <a:avLst/>
            </a:prstGeom>
            <a:noFill/>
          </p:spPr>
          <p:txBody>
            <a:bodyPr wrap="square" lIns="0" rIns="0" rtlCol="0">
              <a:spAutoFit/>
            </a:bodyPr>
            <a:lstStyle/>
            <a:p>
              <a:pPr marL="0" marR="0" lvl="0" indent="0" algn="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0.2</a:t>
              </a:r>
            </a:p>
          </p:txBody>
        </p:sp>
      </p:grpSp>
      <p:sp>
        <p:nvSpPr>
          <p:cNvPr id="6466" name="TextBox 6465">
            <a:extLst>
              <a:ext uri="{FF2B5EF4-FFF2-40B4-BE49-F238E27FC236}">
                <a16:creationId xmlns:a16="http://schemas.microsoft.com/office/drawing/2014/main" id="{8A469425-11AB-E44C-6C15-95D78C0479AB}"/>
              </a:ext>
            </a:extLst>
          </p:cNvPr>
          <p:cNvSpPr txBox="1">
            <a:spLocks/>
          </p:cNvSpPr>
          <p:nvPr/>
        </p:nvSpPr>
        <p:spPr>
          <a:xfrm>
            <a:off x="1333737"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3</a:t>
            </a:r>
          </a:p>
        </p:txBody>
      </p:sp>
      <p:sp>
        <p:nvSpPr>
          <p:cNvPr id="6467" name="TextBox 6466">
            <a:extLst>
              <a:ext uri="{FF2B5EF4-FFF2-40B4-BE49-F238E27FC236}">
                <a16:creationId xmlns:a16="http://schemas.microsoft.com/office/drawing/2014/main" id="{9E9BB381-99ED-FD73-7C4A-C473F48CE84F}"/>
              </a:ext>
            </a:extLst>
          </p:cNvPr>
          <p:cNvSpPr txBox="1">
            <a:spLocks/>
          </p:cNvSpPr>
          <p:nvPr/>
        </p:nvSpPr>
        <p:spPr>
          <a:xfrm>
            <a:off x="2672151"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9</a:t>
            </a:r>
          </a:p>
        </p:txBody>
      </p:sp>
      <p:sp>
        <p:nvSpPr>
          <p:cNvPr id="6468" name="TextBox 6467">
            <a:extLst>
              <a:ext uri="{FF2B5EF4-FFF2-40B4-BE49-F238E27FC236}">
                <a16:creationId xmlns:a16="http://schemas.microsoft.com/office/drawing/2014/main" id="{5DF8590E-3C50-A343-2237-C48B14C668C7}"/>
              </a:ext>
            </a:extLst>
          </p:cNvPr>
          <p:cNvSpPr txBox="1">
            <a:spLocks/>
          </p:cNvSpPr>
          <p:nvPr/>
        </p:nvSpPr>
        <p:spPr>
          <a:xfrm>
            <a:off x="3343053"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12</a:t>
            </a:r>
          </a:p>
        </p:txBody>
      </p:sp>
      <p:sp>
        <p:nvSpPr>
          <p:cNvPr id="6469" name="TextBox 6468">
            <a:extLst>
              <a:ext uri="{FF2B5EF4-FFF2-40B4-BE49-F238E27FC236}">
                <a16:creationId xmlns:a16="http://schemas.microsoft.com/office/drawing/2014/main" id="{B5E9E8D3-2319-CF45-FA34-A50043BBC064}"/>
              </a:ext>
            </a:extLst>
          </p:cNvPr>
          <p:cNvSpPr txBox="1">
            <a:spLocks/>
          </p:cNvSpPr>
          <p:nvPr/>
        </p:nvSpPr>
        <p:spPr>
          <a:xfrm>
            <a:off x="4003783"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15</a:t>
            </a:r>
          </a:p>
        </p:txBody>
      </p:sp>
      <p:sp>
        <p:nvSpPr>
          <p:cNvPr id="6470" name="TextBox 6469">
            <a:extLst>
              <a:ext uri="{FF2B5EF4-FFF2-40B4-BE49-F238E27FC236}">
                <a16:creationId xmlns:a16="http://schemas.microsoft.com/office/drawing/2014/main" id="{E0ED8A57-49A7-AB63-6E8D-0B339B00E605}"/>
              </a:ext>
            </a:extLst>
          </p:cNvPr>
          <p:cNvSpPr txBox="1">
            <a:spLocks/>
          </p:cNvSpPr>
          <p:nvPr/>
        </p:nvSpPr>
        <p:spPr>
          <a:xfrm>
            <a:off x="4671295"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18</a:t>
            </a:r>
          </a:p>
        </p:txBody>
      </p:sp>
      <p:sp>
        <p:nvSpPr>
          <p:cNvPr id="6471" name="TextBox 6470">
            <a:extLst>
              <a:ext uri="{FF2B5EF4-FFF2-40B4-BE49-F238E27FC236}">
                <a16:creationId xmlns:a16="http://schemas.microsoft.com/office/drawing/2014/main" id="{C33AA3E5-F714-51CA-6DEF-F3E0672C8C3E}"/>
              </a:ext>
            </a:extLst>
          </p:cNvPr>
          <p:cNvSpPr txBox="1">
            <a:spLocks/>
          </p:cNvSpPr>
          <p:nvPr/>
        </p:nvSpPr>
        <p:spPr>
          <a:xfrm>
            <a:off x="5338805"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21</a:t>
            </a:r>
          </a:p>
        </p:txBody>
      </p:sp>
      <p:sp>
        <p:nvSpPr>
          <p:cNvPr id="6472" name="TextBox 6471">
            <a:extLst>
              <a:ext uri="{FF2B5EF4-FFF2-40B4-BE49-F238E27FC236}">
                <a16:creationId xmlns:a16="http://schemas.microsoft.com/office/drawing/2014/main" id="{475D6D5D-5439-847E-5275-9C4D3C498813}"/>
              </a:ext>
            </a:extLst>
          </p:cNvPr>
          <p:cNvSpPr txBox="1">
            <a:spLocks/>
          </p:cNvSpPr>
          <p:nvPr/>
        </p:nvSpPr>
        <p:spPr>
          <a:xfrm>
            <a:off x="6006316"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24</a:t>
            </a:r>
          </a:p>
        </p:txBody>
      </p:sp>
      <p:sp>
        <p:nvSpPr>
          <p:cNvPr id="6473" name="TextBox 6472">
            <a:extLst>
              <a:ext uri="{FF2B5EF4-FFF2-40B4-BE49-F238E27FC236}">
                <a16:creationId xmlns:a16="http://schemas.microsoft.com/office/drawing/2014/main" id="{2344011C-2256-CEA5-9ADE-3474DC6C8BC8}"/>
              </a:ext>
            </a:extLst>
          </p:cNvPr>
          <p:cNvSpPr txBox="1">
            <a:spLocks/>
          </p:cNvSpPr>
          <p:nvPr/>
        </p:nvSpPr>
        <p:spPr>
          <a:xfrm>
            <a:off x="6673827"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27</a:t>
            </a:r>
          </a:p>
        </p:txBody>
      </p:sp>
      <p:sp>
        <p:nvSpPr>
          <p:cNvPr id="6474" name="TextBox 6473">
            <a:extLst>
              <a:ext uri="{FF2B5EF4-FFF2-40B4-BE49-F238E27FC236}">
                <a16:creationId xmlns:a16="http://schemas.microsoft.com/office/drawing/2014/main" id="{E257CD0B-3D93-D8DF-CEFA-DA60868DF927}"/>
              </a:ext>
            </a:extLst>
          </p:cNvPr>
          <p:cNvSpPr txBox="1">
            <a:spLocks/>
          </p:cNvSpPr>
          <p:nvPr/>
        </p:nvSpPr>
        <p:spPr>
          <a:xfrm>
            <a:off x="7341339"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30</a:t>
            </a:r>
          </a:p>
        </p:txBody>
      </p:sp>
      <p:sp>
        <p:nvSpPr>
          <p:cNvPr id="6475" name="TextBox 6474">
            <a:extLst>
              <a:ext uri="{FF2B5EF4-FFF2-40B4-BE49-F238E27FC236}">
                <a16:creationId xmlns:a16="http://schemas.microsoft.com/office/drawing/2014/main" id="{1C3BD81D-3A4F-6DDB-4E57-723B7C0B7E78}"/>
              </a:ext>
            </a:extLst>
          </p:cNvPr>
          <p:cNvSpPr txBox="1">
            <a:spLocks/>
          </p:cNvSpPr>
          <p:nvPr/>
        </p:nvSpPr>
        <p:spPr>
          <a:xfrm>
            <a:off x="8005459"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33</a:t>
            </a:r>
          </a:p>
        </p:txBody>
      </p:sp>
      <p:sp>
        <p:nvSpPr>
          <p:cNvPr id="6476" name="TextBox 6475">
            <a:extLst>
              <a:ext uri="{FF2B5EF4-FFF2-40B4-BE49-F238E27FC236}">
                <a16:creationId xmlns:a16="http://schemas.microsoft.com/office/drawing/2014/main" id="{B6E9AD17-8E28-B6A5-4A0C-34168929154D}"/>
              </a:ext>
            </a:extLst>
          </p:cNvPr>
          <p:cNvSpPr txBox="1">
            <a:spLocks/>
          </p:cNvSpPr>
          <p:nvPr/>
        </p:nvSpPr>
        <p:spPr>
          <a:xfrm>
            <a:off x="8672971"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36</a:t>
            </a:r>
          </a:p>
        </p:txBody>
      </p:sp>
      <p:sp>
        <p:nvSpPr>
          <p:cNvPr id="6477" name="TextBox 6476">
            <a:extLst>
              <a:ext uri="{FF2B5EF4-FFF2-40B4-BE49-F238E27FC236}">
                <a16:creationId xmlns:a16="http://schemas.microsoft.com/office/drawing/2014/main" id="{2DF358C6-D368-D8E5-7B82-9F47807246AC}"/>
              </a:ext>
            </a:extLst>
          </p:cNvPr>
          <p:cNvSpPr txBox="1">
            <a:spLocks/>
          </p:cNvSpPr>
          <p:nvPr/>
        </p:nvSpPr>
        <p:spPr>
          <a:xfrm>
            <a:off x="10004601"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42</a:t>
            </a:r>
          </a:p>
        </p:txBody>
      </p:sp>
      <p:sp>
        <p:nvSpPr>
          <p:cNvPr id="6478" name="TextBox 6477">
            <a:extLst>
              <a:ext uri="{FF2B5EF4-FFF2-40B4-BE49-F238E27FC236}">
                <a16:creationId xmlns:a16="http://schemas.microsoft.com/office/drawing/2014/main" id="{B9F75F36-CD93-0552-BAF2-C258E10EEE02}"/>
              </a:ext>
            </a:extLst>
          </p:cNvPr>
          <p:cNvSpPr txBox="1">
            <a:spLocks/>
          </p:cNvSpPr>
          <p:nvPr/>
        </p:nvSpPr>
        <p:spPr>
          <a:xfrm>
            <a:off x="669617"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0</a:t>
            </a:r>
          </a:p>
        </p:txBody>
      </p:sp>
      <p:sp>
        <p:nvSpPr>
          <p:cNvPr id="6479" name="TextBox 6478">
            <a:extLst>
              <a:ext uri="{FF2B5EF4-FFF2-40B4-BE49-F238E27FC236}">
                <a16:creationId xmlns:a16="http://schemas.microsoft.com/office/drawing/2014/main" id="{4527AC1C-B281-2D12-265B-47024A6F7C7F}"/>
              </a:ext>
            </a:extLst>
          </p:cNvPr>
          <p:cNvSpPr txBox="1">
            <a:spLocks/>
          </p:cNvSpPr>
          <p:nvPr/>
        </p:nvSpPr>
        <p:spPr>
          <a:xfrm>
            <a:off x="11339731"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48</a:t>
            </a:r>
          </a:p>
        </p:txBody>
      </p:sp>
      <p:sp>
        <p:nvSpPr>
          <p:cNvPr id="6480" name="TextBox 6479">
            <a:extLst>
              <a:ext uri="{FF2B5EF4-FFF2-40B4-BE49-F238E27FC236}">
                <a16:creationId xmlns:a16="http://schemas.microsoft.com/office/drawing/2014/main" id="{5876E656-1D9D-F665-9D23-B9DEAD6E34F8}"/>
              </a:ext>
            </a:extLst>
          </p:cNvPr>
          <p:cNvSpPr txBox="1">
            <a:spLocks/>
          </p:cNvSpPr>
          <p:nvPr/>
        </p:nvSpPr>
        <p:spPr>
          <a:xfrm>
            <a:off x="2004640"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6</a:t>
            </a:r>
          </a:p>
        </p:txBody>
      </p:sp>
      <p:sp>
        <p:nvSpPr>
          <p:cNvPr id="6481" name="TextBox 6480">
            <a:extLst>
              <a:ext uri="{FF2B5EF4-FFF2-40B4-BE49-F238E27FC236}">
                <a16:creationId xmlns:a16="http://schemas.microsoft.com/office/drawing/2014/main" id="{09AAB0D6-0D3E-999B-CAAE-EFF343CD4316}"/>
              </a:ext>
            </a:extLst>
          </p:cNvPr>
          <p:cNvSpPr txBox="1">
            <a:spLocks/>
          </p:cNvSpPr>
          <p:nvPr/>
        </p:nvSpPr>
        <p:spPr>
          <a:xfrm>
            <a:off x="10672113"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45</a:t>
            </a:r>
          </a:p>
        </p:txBody>
      </p:sp>
      <p:sp>
        <p:nvSpPr>
          <p:cNvPr id="6482" name="TextBox 6481">
            <a:extLst>
              <a:ext uri="{FF2B5EF4-FFF2-40B4-BE49-F238E27FC236}">
                <a16:creationId xmlns:a16="http://schemas.microsoft.com/office/drawing/2014/main" id="{488DAF57-2F3A-A596-F844-60E088488AEC}"/>
              </a:ext>
            </a:extLst>
          </p:cNvPr>
          <p:cNvSpPr txBox="1">
            <a:spLocks/>
          </p:cNvSpPr>
          <p:nvPr/>
        </p:nvSpPr>
        <p:spPr>
          <a:xfrm>
            <a:off x="9337091" y="4544720"/>
            <a:ext cx="867560" cy="209467"/>
          </a:xfrm>
          <a:prstGeom prst="rect">
            <a:avLst/>
          </a:prstGeom>
          <a:noFill/>
        </p:spPr>
        <p:txBody>
          <a:bodyPr wrap="square" lIns="0" tIns="0" rIns="0" bIns="0" rtlCol="0">
            <a:no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39</a:t>
            </a:r>
          </a:p>
        </p:txBody>
      </p:sp>
      <p:sp>
        <p:nvSpPr>
          <p:cNvPr id="6483" name="Free-form: Shape 201">
            <a:extLst>
              <a:ext uri="{FF2B5EF4-FFF2-40B4-BE49-F238E27FC236}">
                <a16:creationId xmlns:a16="http://schemas.microsoft.com/office/drawing/2014/main" id="{E813F11D-7C10-3A60-C11B-B805AB4A0B82}"/>
              </a:ext>
            </a:extLst>
          </p:cNvPr>
          <p:cNvSpPr/>
          <p:nvPr/>
        </p:nvSpPr>
        <p:spPr>
          <a:xfrm>
            <a:off x="1106409" y="1030882"/>
            <a:ext cx="10663655" cy="3434599"/>
          </a:xfrm>
          <a:custGeom>
            <a:avLst/>
            <a:gdLst>
              <a:gd name="connsiteX0" fmla="*/ 0 w 5000085"/>
              <a:gd name="connsiteY0" fmla="*/ 0 h 3445040"/>
              <a:gd name="connsiteX1" fmla="*/ 0 w 5000085"/>
              <a:gd name="connsiteY1" fmla="*/ 3445041 h 3445040"/>
              <a:gd name="connsiteX2" fmla="*/ 5000086 w 5000085"/>
              <a:gd name="connsiteY2" fmla="*/ 3445041 h 3445040"/>
            </a:gdLst>
            <a:ahLst/>
            <a:cxnLst>
              <a:cxn ang="0">
                <a:pos x="connsiteX0" y="connsiteY0"/>
              </a:cxn>
              <a:cxn ang="0">
                <a:pos x="connsiteX1" y="connsiteY1"/>
              </a:cxn>
              <a:cxn ang="0">
                <a:pos x="connsiteX2" y="connsiteY2"/>
              </a:cxn>
            </a:cxnLst>
            <a:rect l="l" t="t" r="r" b="b"/>
            <a:pathLst>
              <a:path w="5000085" h="3445040">
                <a:moveTo>
                  <a:pt x="0" y="0"/>
                </a:moveTo>
                <a:lnTo>
                  <a:pt x="0" y="3445041"/>
                </a:lnTo>
                <a:lnTo>
                  <a:pt x="5000086" y="3445041"/>
                </a:lnTo>
              </a:path>
            </a:pathLst>
          </a:custGeom>
          <a:noFill/>
          <a:ln w="12700" cap="sq">
            <a:solidFill>
              <a:schemeClr val="tx1"/>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grpSp>
        <p:nvGrpSpPr>
          <p:cNvPr id="6485" name="Group 6484">
            <a:extLst>
              <a:ext uri="{FF2B5EF4-FFF2-40B4-BE49-F238E27FC236}">
                <a16:creationId xmlns:a16="http://schemas.microsoft.com/office/drawing/2014/main" id="{8D967027-6C0C-AAFD-8606-B4D9DF84C972}"/>
              </a:ext>
            </a:extLst>
          </p:cNvPr>
          <p:cNvGrpSpPr/>
          <p:nvPr/>
        </p:nvGrpSpPr>
        <p:grpSpPr>
          <a:xfrm>
            <a:off x="1106408" y="990217"/>
            <a:ext cx="9371339" cy="2015387"/>
            <a:chOff x="966707" y="818766"/>
            <a:chExt cx="9371339" cy="2015387"/>
          </a:xfrm>
        </p:grpSpPr>
        <p:sp>
          <p:nvSpPr>
            <p:cNvPr id="6486" name="Freeform: Shape 6485">
              <a:extLst>
                <a:ext uri="{FF2B5EF4-FFF2-40B4-BE49-F238E27FC236}">
                  <a16:creationId xmlns:a16="http://schemas.microsoft.com/office/drawing/2014/main" id="{7D363191-1C40-5EEE-175B-35A3C72E7DC5}"/>
                </a:ext>
              </a:extLst>
            </p:cNvPr>
            <p:cNvSpPr/>
            <p:nvPr/>
          </p:nvSpPr>
          <p:spPr>
            <a:xfrm>
              <a:off x="966707" y="870095"/>
              <a:ext cx="9357098" cy="1912731"/>
            </a:xfrm>
            <a:custGeom>
              <a:avLst/>
              <a:gdLst>
                <a:gd name="connsiteX0" fmla="*/ 0 w 8626506"/>
                <a:gd name="connsiteY0" fmla="*/ 0 h 1790793"/>
                <a:gd name="connsiteX1" fmla="*/ 248944 w 8626506"/>
                <a:gd name="connsiteY1" fmla="*/ 0 h 1790793"/>
                <a:gd name="connsiteX2" fmla="*/ 248944 w 8626506"/>
                <a:gd name="connsiteY2" fmla="*/ 8534 h 1790793"/>
                <a:gd name="connsiteX3" fmla="*/ 248944 w 8626506"/>
                <a:gd name="connsiteY3" fmla="*/ 8534 h 1790793"/>
                <a:gd name="connsiteX4" fmla="*/ 282556 w 8626506"/>
                <a:gd name="connsiteY4" fmla="*/ 8534 h 1790793"/>
                <a:gd name="connsiteX5" fmla="*/ 282556 w 8626506"/>
                <a:gd name="connsiteY5" fmla="*/ 17069 h 1790793"/>
                <a:gd name="connsiteX6" fmla="*/ 282556 w 8626506"/>
                <a:gd name="connsiteY6" fmla="*/ 17069 h 1790793"/>
                <a:gd name="connsiteX7" fmla="*/ 289253 w 8626506"/>
                <a:gd name="connsiteY7" fmla="*/ 17069 h 1790793"/>
                <a:gd name="connsiteX8" fmla="*/ 289253 w 8626506"/>
                <a:gd name="connsiteY8" fmla="*/ 51207 h 1790793"/>
                <a:gd name="connsiteX9" fmla="*/ 289253 w 8626506"/>
                <a:gd name="connsiteY9" fmla="*/ 51207 h 1790793"/>
                <a:gd name="connsiteX10" fmla="*/ 296080 w 8626506"/>
                <a:gd name="connsiteY10" fmla="*/ 51207 h 1790793"/>
                <a:gd name="connsiteX11" fmla="*/ 296080 w 8626506"/>
                <a:gd name="connsiteY11" fmla="*/ 68407 h 1790793"/>
                <a:gd name="connsiteX12" fmla="*/ 296080 w 8626506"/>
                <a:gd name="connsiteY12" fmla="*/ 68407 h 1790793"/>
                <a:gd name="connsiteX13" fmla="*/ 302777 w 8626506"/>
                <a:gd name="connsiteY13" fmla="*/ 68407 h 1790793"/>
                <a:gd name="connsiteX14" fmla="*/ 302777 w 8626506"/>
                <a:gd name="connsiteY14" fmla="*/ 76941 h 1790793"/>
                <a:gd name="connsiteX15" fmla="*/ 302777 w 8626506"/>
                <a:gd name="connsiteY15" fmla="*/ 76941 h 1790793"/>
                <a:gd name="connsiteX16" fmla="*/ 336389 w 8626506"/>
                <a:gd name="connsiteY16" fmla="*/ 76941 h 1790793"/>
                <a:gd name="connsiteX17" fmla="*/ 336389 w 8626506"/>
                <a:gd name="connsiteY17" fmla="*/ 85607 h 1790793"/>
                <a:gd name="connsiteX18" fmla="*/ 336389 w 8626506"/>
                <a:gd name="connsiteY18" fmla="*/ 85607 h 1790793"/>
                <a:gd name="connsiteX19" fmla="*/ 356609 w 8626506"/>
                <a:gd name="connsiteY19" fmla="*/ 85607 h 1790793"/>
                <a:gd name="connsiteX20" fmla="*/ 356609 w 8626506"/>
                <a:gd name="connsiteY20" fmla="*/ 94142 h 1790793"/>
                <a:gd name="connsiteX21" fmla="*/ 356609 w 8626506"/>
                <a:gd name="connsiteY21" fmla="*/ 94142 h 1790793"/>
                <a:gd name="connsiteX22" fmla="*/ 457579 w 8626506"/>
                <a:gd name="connsiteY22" fmla="*/ 94142 h 1790793"/>
                <a:gd name="connsiteX23" fmla="*/ 457579 w 8626506"/>
                <a:gd name="connsiteY23" fmla="*/ 102808 h 1790793"/>
                <a:gd name="connsiteX24" fmla="*/ 457579 w 8626506"/>
                <a:gd name="connsiteY24" fmla="*/ 102808 h 1790793"/>
                <a:gd name="connsiteX25" fmla="*/ 484495 w 8626506"/>
                <a:gd name="connsiteY25" fmla="*/ 102808 h 1790793"/>
                <a:gd name="connsiteX26" fmla="*/ 484495 w 8626506"/>
                <a:gd name="connsiteY26" fmla="*/ 111342 h 1790793"/>
                <a:gd name="connsiteX27" fmla="*/ 484495 w 8626506"/>
                <a:gd name="connsiteY27" fmla="*/ 111342 h 1790793"/>
                <a:gd name="connsiteX28" fmla="*/ 524804 w 8626506"/>
                <a:gd name="connsiteY28" fmla="*/ 111342 h 1790793"/>
                <a:gd name="connsiteX29" fmla="*/ 524804 w 8626506"/>
                <a:gd name="connsiteY29" fmla="*/ 120008 h 1790793"/>
                <a:gd name="connsiteX30" fmla="*/ 524804 w 8626506"/>
                <a:gd name="connsiteY30" fmla="*/ 120008 h 1790793"/>
                <a:gd name="connsiteX31" fmla="*/ 551720 w 8626506"/>
                <a:gd name="connsiteY31" fmla="*/ 120008 h 1790793"/>
                <a:gd name="connsiteX32" fmla="*/ 551720 w 8626506"/>
                <a:gd name="connsiteY32" fmla="*/ 128673 h 1790793"/>
                <a:gd name="connsiteX33" fmla="*/ 551720 w 8626506"/>
                <a:gd name="connsiteY33" fmla="*/ 128673 h 1790793"/>
                <a:gd name="connsiteX34" fmla="*/ 571941 w 8626506"/>
                <a:gd name="connsiteY34" fmla="*/ 128673 h 1790793"/>
                <a:gd name="connsiteX35" fmla="*/ 571941 w 8626506"/>
                <a:gd name="connsiteY35" fmla="*/ 145874 h 1790793"/>
                <a:gd name="connsiteX36" fmla="*/ 571941 w 8626506"/>
                <a:gd name="connsiteY36" fmla="*/ 145874 h 1790793"/>
                <a:gd name="connsiteX37" fmla="*/ 605553 w 8626506"/>
                <a:gd name="connsiteY37" fmla="*/ 145874 h 1790793"/>
                <a:gd name="connsiteX38" fmla="*/ 605553 w 8626506"/>
                <a:gd name="connsiteY38" fmla="*/ 154539 h 1790793"/>
                <a:gd name="connsiteX39" fmla="*/ 605553 w 8626506"/>
                <a:gd name="connsiteY39" fmla="*/ 154539 h 1790793"/>
                <a:gd name="connsiteX40" fmla="*/ 767052 w 8626506"/>
                <a:gd name="connsiteY40" fmla="*/ 154539 h 1790793"/>
                <a:gd name="connsiteX41" fmla="*/ 767052 w 8626506"/>
                <a:gd name="connsiteY41" fmla="*/ 163205 h 1790793"/>
                <a:gd name="connsiteX42" fmla="*/ 767052 w 8626506"/>
                <a:gd name="connsiteY42" fmla="*/ 163205 h 1790793"/>
                <a:gd name="connsiteX43" fmla="*/ 814188 w 8626506"/>
                <a:gd name="connsiteY43" fmla="*/ 163205 h 1790793"/>
                <a:gd name="connsiteX44" fmla="*/ 814188 w 8626506"/>
                <a:gd name="connsiteY44" fmla="*/ 171871 h 1790793"/>
                <a:gd name="connsiteX45" fmla="*/ 814188 w 8626506"/>
                <a:gd name="connsiteY45" fmla="*/ 171871 h 1790793"/>
                <a:gd name="connsiteX46" fmla="*/ 827581 w 8626506"/>
                <a:gd name="connsiteY46" fmla="*/ 171871 h 1790793"/>
                <a:gd name="connsiteX47" fmla="*/ 827581 w 8626506"/>
                <a:gd name="connsiteY47" fmla="*/ 180537 h 1790793"/>
                <a:gd name="connsiteX48" fmla="*/ 827581 w 8626506"/>
                <a:gd name="connsiteY48" fmla="*/ 180537 h 1790793"/>
                <a:gd name="connsiteX49" fmla="*/ 834408 w 8626506"/>
                <a:gd name="connsiteY49" fmla="*/ 180537 h 1790793"/>
                <a:gd name="connsiteX50" fmla="*/ 834408 w 8626506"/>
                <a:gd name="connsiteY50" fmla="*/ 206534 h 1790793"/>
                <a:gd name="connsiteX51" fmla="*/ 834408 w 8626506"/>
                <a:gd name="connsiteY51" fmla="*/ 206534 h 1790793"/>
                <a:gd name="connsiteX52" fmla="*/ 854497 w 8626506"/>
                <a:gd name="connsiteY52" fmla="*/ 206534 h 1790793"/>
                <a:gd name="connsiteX53" fmla="*/ 854497 w 8626506"/>
                <a:gd name="connsiteY53" fmla="*/ 215331 h 1790793"/>
                <a:gd name="connsiteX54" fmla="*/ 854497 w 8626506"/>
                <a:gd name="connsiteY54" fmla="*/ 215331 h 1790793"/>
                <a:gd name="connsiteX55" fmla="*/ 868021 w 8626506"/>
                <a:gd name="connsiteY55" fmla="*/ 215331 h 1790793"/>
                <a:gd name="connsiteX56" fmla="*/ 868021 w 8626506"/>
                <a:gd name="connsiteY56" fmla="*/ 232794 h 1790793"/>
                <a:gd name="connsiteX57" fmla="*/ 868021 w 8626506"/>
                <a:gd name="connsiteY57" fmla="*/ 232794 h 1790793"/>
                <a:gd name="connsiteX58" fmla="*/ 881413 w 8626506"/>
                <a:gd name="connsiteY58" fmla="*/ 232794 h 1790793"/>
                <a:gd name="connsiteX59" fmla="*/ 881413 w 8626506"/>
                <a:gd name="connsiteY59" fmla="*/ 241591 h 1790793"/>
                <a:gd name="connsiteX60" fmla="*/ 881413 w 8626506"/>
                <a:gd name="connsiteY60" fmla="*/ 241591 h 1790793"/>
                <a:gd name="connsiteX61" fmla="*/ 888241 w 8626506"/>
                <a:gd name="connsiteY61" fmla="*/ 241591 h 1790793"/>
                <a:gd name="connsiteX62" fmla="*/ 888241 w 8626506"/>
                <a:gd name="connsiteY62" fmla="*/ 250257 h 1790793"/>
                <a:gd name="connsiteX63" fmla="*/ 888241 w 8626506"/>
                <a:gd name="connsiteY63" fmla="*/ 250257 h 1790793"/>
                <a:gd name="connsiteX64" fmla="*/ 928550 w 8626506"/>
                <a:gd name="connsiteY64" fmla="*/ 250257 h 1790793"/>
                <a:gd name="connsiteX65" fmla="*/ 928550 w 8626506"/>
                <a:gd name="connsiteY65" fmla="*/ 259054 h 1790793"/>
                <a:gd name="connsiteX66" fmla="*/ 928550 w 8626506"/>
                <a:gd name="connsiteY66" fmla="*/ 259054 h 1790793"/>
                <a:gd name="connsiteX67" fmla="*/ 989079 w 8626506"/>
                <a:gd name="connsiteY67" fmla="*/ 259054 h 1790793"/>
                <a:gd name="connsiteX68" fmla="*/ 989079 w 8626506"/>
                <a:gd name="connsiteY68" fmla="*/ 267851 h 1790793"/>
                <a:gd name="connsiteX69" fmla="*/ 989079 w 8626506"/>
                <a:gd name="connsiteY69" fmla="*/ 267851 h 1790793"/>
                <a:gd name="connsiteX70" fmla="*/ 1015995 w 8626506"/>
                <a:gd name="connsiteY70" fmla="*/ 267851 h 1790793"/>
                <a:gd name="connsiteX71" fmla="*/ 1015995 w 8626506"/>
                <a:gd name="connsiteY71" fmla="*/ 276648 h 1790793"/>
                <a:gd name="connsiteX72" fmla="*/ 1015995 w 8626506"/>
                <a:gd name="connsiteY72" fmla="*/ 276648 h 1790793"/>
                <a:gd name="connsiteX73" fmla="*/ 1083352 w 8626506"/>
                <a:gd name="connsiteY73" fmla="*/ 276648 h 1790793"/>
                <a:gd name="connsiteX74" fmla="*/ 1083352 w 8626506"/>
                <a:gd name="connsiteY74" fmla="*/ 285445 h 1790793"/>
                <a:gd name="connsiteX75" fmla="*/ 1083352 w 8626506"/>
                <a:gd name="connsiteY75" fmla="*/ 285445 h 1790793"/>
                <a:gd name="connsiteX76" fmla="*/ 1090048 w 8626506"/>
                <a:gd name="connsiteY76" fmla="*/ 285445 h 1790793"/>
                <a:gd name="connsiteX77" fmla="*/ 1090048 w 8626506"/>
                <a:gd name="connsiteY77" fmla="*/ 294242 h 1790793"/>
                <a:gd name="connsiteX78" fmla="*/ 1090048 w 8626506"/>
                <a:gd name="connsiteY78" fmla="*/ 294242 h 1790793"/>
                <a:gd name="connsiteX79" fmla="*/ 1110268 w 8626506"/>
                <a:gd name="connsiteY79" fmla="*/ 294242 h 1790793"/>
                <a:gd name="connsiteX80" fmla="*/ 1110268 w 8626506"/>
                <a:gd name="connsiteY80" fmla="*/ 311836 h 1790793"/>
                <a:gd name="connsiteX81" fmla="*/ 1110268 w 8626506"/>
                <a:gd name="connsiteY81" fmla="*/ 311836 h 1790793"/>
                <a:gd name="connsiteX82" fmla="*/ 1116965 w 8626506"/>
                <a:gd name="connsiteY82" fmla="*/ 311836 h 1790793"/>
                <a:gd name="connsiteX83" fmla="*/ 1116965 w 8626506"/>
                <a:gd name="connsiteY83" fmla="*/ 320633 h 1790793"/>
                <a:gd name="connsiteX84" fmla="*/ 1116965 w 8626506"/>
                <a:gd name="connsiteY84" fmla="*/ 320633 h 1790793"/>
                <a:gd name="connsiteX85" fmla="*/ 1130489 w 8626506"/>
                <a:gd name="connsiteY85" fmla="*/ 320633 h 1790793"/>
                <a:gd name="connsiteX86" fmla="*/ 1130489 w 8626506"/>
                <a:gd name="connsiteY86" fmla="*/ 329430 h 1790793"/>
                <a:gd name="connsiteX87" fmla="*/ 1130489 w 8626506"/>
                <a:gd name="connsiteY87" fmla="*/ 329430 h 1790793"/>
                <a:gd name="connsiteX88" fmla="*/ 1137185 w 8626506"/>
                <a:gd name="connsiteY88" fmla="*/ 329430 h 1790793"/>
                <a:gd name="connsiteX89" fmla="*/ 1137185 w 8626506"/>
                <a:gd name="connsiteY89" fmla="*/ 356084 h 1790793"/>
                <a:gd name="connsiteX90" fmla="*/ 1137185 w 8626506"/>
                <a:gd name="connsiteY90" fmla="*/ 356084 h 1790793"/>
                <a:gd name="connsiteX91" fmla="*/ 1143881 w 8626506"/>
                <a:gd name="connsiteY91" fmla="*/ 356084 h 1790793"/>
                <a:gd name="connsiteX92" fmla="*/ 1143881 w 8626506"/>
                <a:gd name="connsiteY92" fmla="*/ 365013 h 1790793"/>
                <a:gd name="connsiteX93" fmla="*/ 1143881 w 8626506"/>
                <a:gd name="connsiteY93" fmla="*/ 365013 h 1790793"/>
                <a:gd name="connsiteX94" fmla="*/ 1150577 w 8626506"/>
                <a:gd name="connsiteY94" fmla="*/ 365013 h 1790793"/>
                <a:gd name="connsiteX95" fmla="*/ 1150577 w 8626506"/>
                <a:gd name="connsiteY95" fmla="*/ 382738 h 1790793"/>
                <a:gd name="connsiteX96" fmla="*/ 1150577 w 8626506"/>
                <a:gd name="connsiteY96" fmla="*/ 382738 h 1790793"/>
                <a:gd name="connsiteX97" fmla="*/ 1170797 w 8626506"/>
                <a:gd name="connsiteY97" fmla="*/ 382738 h 1790793"/>
                <a:gd name="connsiteX98" fmla="*/ 1170797 w 8626506"/>
                <a:gd name="connsiteY98" fmla="*/ 391798 h 1790793"/>
                <a:gd name="connsiteX99" fmla="*/ 1170797 w 8626506"/>
                <a:gd name="connsiteY99" fmla="*/ 391798 h 1790793"/>
                <a:gd name="connsiteX100" fmla="*/ 1379432 w 8626506"/>
                <a:gd name="connsiteY100" fmla="*/ 391798 h 1790793"/>
                <a:gd name="connsiteX101" fmla="*/ 1379432 w 8626506"/>
                <a:gd name="connsiteY101" fmla="*/ 409917 h 1790793"/>
                <a:gd name="connsiteX102" fmla="*/ 1379432 w 8626506"/>
                <a:gd name="connsiteY102" fmla="*/ 409917 h 1790793"/>
                <a:gd name="connsiteX103" fmla="*/ 1399653 w 8626506"/>
                <a:gd name="connsiteY103" fmla="*/ 409917 h 1790793"/>
                <a:gd name="connsiteX104" fmla="*/ 1399653 w 8626506"/>
                <a:gd name="connsiteY104" fmla="*/ 419108 h 1790793"/>
                <a:gd name="connsiteX105" fmla="*/ 1399653 w 8626506"/>
                <a:gd name="connsiteY105" fmla="*/ 419108 h 1790793"/>
                <a:gd name="connsiteX106" fmla="*/ 1413045 w 8626506"/>
                <a:gd name="connsiteY106" fmla="*/ 419108 h 1790793"/>
                <a:gd name="connsiteX107" fmla="*/ 1413045 w 8626506"/>
                <a:gd name="connsiteY107" fmla="*/ 446418 h 1790793"/>
                <a:gd name="connsiteX108" fmla="*/ 1413045 w 8626506"/>
                <a:gd name="connsiteY108" fmla="*/ 446418 h 1790793"/>
                <a:gd name="connsiteX109" fmla="*/ 1419741 w 8626506"/>
                <a:gd name="connsiteY109" fmla="*/ 446418 h 1790793"/>
                <a:gd name="connsiteX110" fmla="*/ 1419741 w 8626506"/>
                <a:gd name="connsiteY110" fmla="*/ 455478 h 1790793"/>
                <a:gd name="connsiteX111" fmla="*/ 1419741 w 8626506"/>
                <a:gd name="connsiteY111" fmla="*/ 455478 h 1790793"/>
                <a:gd name="connsiteX112" fmla="*/ 1433265 w 8626506"/>
                <a:gd name="connsiteY112" fmla="*/ 455478 h 1790793"/>
                <a:gd name="connsiteX113" fmla="*/ 1433265 w 8626506"/>
                <a:gd name="connsiteY113" fmla="*/ 473860 h 1790793"/>
                <a:gd name="connsiteX114" fmla="*/ 1433265 w 8626506"/>
                <a:gd name="connsiteY114" fmla="*/ 473860 h 1790793"/>
                <a:gd name="connsiteX115" fmla="*/ 1453485 w 8626506"/>
                <a:gd name="connsiteY115" fmla="*/ 473860 h 1790793"/>
                <a:gd name="connsiteX116" fmla="*/ 1453485 w 8626506"/>
                <a:gd name="connsiteY116" fmla="*/ 483051 h 1790793"/>
                <a:gd name="connsiteX117" fmla="*/ 1453485 w 8626506"/>
                <a:gd name="connsiteY117" fmla="*/ 483051 h 1790793"/>
                <a:gd name="connsiteX118" fmla="*/ 1534235 w 8626506"/>
                <a:gd name="connsiteY118" fmla="*/ 483051 h 1790793"/>
                <a:gd name="connsiteX119" fmla="*/ 1534235 w 8626506"/>
                <a:gd name="connsiteY119" fmla="*/ 501301 h 1790793"/>
                <a:gd name="connsiteX120" fmla="*/ 1534235 w 8626506"/>
                <a:gd name="connsiteY120" fmla="*/ 501301 h 1790793"/>
                <a:gd name="connsiteX121" fmla="*/ 1540931 w 8626506"/>
                <a:gd name="connsiteY121" fmla="*/ 501301 h 1790793"/>
                <a:gd name="connsiteX122" fmla="*/ 1540931 w 8626506"/>
                <a:gd name="connsiteY122" fmla="*/ 510492 h 1790793"/>
                <a:gd name="connsiteX123" fmla="*/ 1540931 w 8626506"/>
                <a:gd name="connsiteY123" fmla="*/ 510492 h 1790793"/>
                <a:gd name="connsiteX124" fmla="*/ 1561151 w 8626506"/>
                <a:gd name="connsiteY124" fmla="*/ 510492 h 1790793"/>
                <a:gd name="connsiteX125" fmla="*/ 1561151 w 8626506"/>
                <a:gd name="connsiteY125" fmla="*/ 528874 h 1790793"/>
                <a:gd name="connsiteX126" fmla="*/ 1561151 w 8626506"/>
                <a:gd name="connsiteY126" fmla="*/ 528874 h 1790793"/>
                <a:gd name="connsiteX127" fmla="*/ 1574543 w 8626506"/>
                <a:gd name="connsiteY127" fmla="*/ 528874 h 1790793"/>
                <a:gd name="connsiteX128" fmla="*/ 1574543 w 8626506"/>
                <a:gd name="connsiteY128" fmla="*/ 538065 h 1790793"/>
                <a:gd name="connsiteX129" fmla="*/ 1574543 w 8626506"/>
                <a:gd name="connsiteY129" fmla="*/ 538065 h 1790793"/>
                <a:gd name="connsiteX130" fmla="*/ 1601460 w 8626506"/>
                <a:gd name="connsiteY130" fmla="*/ 538065 h 1790793"/>
                <a:gd name="connsiteX131" fmla="*/ 1601460 w 8626506"/>
                <a:gd name="connsiteY131" fmla="*/ 547256 h 1790793"/>
                <a:gd name="connsiteX132" fmla="*/ 1601460 w 8626506"/>
                <a:gd name="connsiteY132" fmla="*/ 547256 h 1790793"/>
                <a:gd name="connsiteX133" fmla="*/ 1608156 w 8626506"/>
                <a:gd name="connsiteY133" fmla="*/ 547256 h 1790793"/>
                <a:gd name="connsiteX134" fmla="*/ 1608156 w 8626506"/>
                <a:gd name="connsiteY134" fmla="*/ 556447 h 1790793"/>
                <a:gd name="connsiteX135" fmla="*/ 1608156 w 8626506"/>
                <a:gd name="connsiteY135" fmla="*/ 556447 h 1790793"/>
                <a:gd name="connsiteX136" fmla="*/ 1668816 w 8626506"/>
                <a:gd name="connsiteY136" fmla="*/ 556447 h 1790793"/>
                <a:gd name="connsiteX137" fmla="*/ 1668816 w 8626506"/>
                <a:gd name="connsiteY137" fmla="*/ 565638 h 1790793"/>
                <a:gd name="connsiteX138" fmla="*/ 1668816 w 8626506"/>
                <a:gd name="connsiteY138" fmla="*/ 565638 h 1790793"/>
                <a:gd name="connsiteX139" fmla="*/ 1695733 w 8626506"/>
                <a:gd name="connsiteY139" fmla="*/ 565638 h 1790793"/>
                <a:gd name="connsiteX140" fmla="*/ 1695733 w 8626506"/>
                <a:gd name="connsiteY140" fmla="*/ 584151 h 1790793"/>
                <a:gd name="connsiteX141" fmla="*/ 1695733 w 8626506"/>
                <a:gd name="connsiteY141" fmla="*/ 584151 h 1790793"/>
                <a:gd name="connsiteX142" fmla="*/ 1702429 w 8626506"/>
                <a:gd name="connsiteY142" fmla="*/ 584151 h 1790793"/>
                <a:gd name="connsiteX143" fmla="*/ 1702429 w 8626506"/>
                <a:gd name="connsiteY143" fmla="*/ 602533 h 1790793"/>
                <a:gd name="connsiteX144" fmla="*/ 1702429 w 8626506"/>
                <a:gd name="connsiteY144" fmla="*/ 602533 h 1790793"/>
                <a:gd name="connsiteX145" fmla="*/ 1709125 w 8626506"/>
                <a:gd name="connsiteY145" fmla="*/ 602533 h 1790793"/>
                <a:gd name="connsiteX146" fmla="*/ 1709125 w 8626506"/>
                <a:gd name="connsiteY146" fmla="*/ 611856 h 1790793"/>
                <a:gd name="connsiteX147" fmla="*/ 1709125 w 8626506"/>
                <a:gd name="connsiteY147" fmla="*/ 611856 h 1790793"/>
                <a:gd name="connsiteX148" fmla="*/ 1715822 w 8626506"/>
                <a:gd name="connsiteY148" fmla="*/ 611856 h 1790793"/>
                <a:gd name="connsiteX149" fmla="*/ 1715822 w 8626506"/>
                <a:gd name="connsiteY149" fmla="*/ 621178 h 1790793"/>
                <a:gd name="connsiteX150" fmla="*/ 1715822 w 8626506"/>
                <a:gd name="connsiteY150" fmla="*/ 621178 h 1790793"/>
                <a:gd name="connsiteX151" fmla="*/ 1722649 w 8626506"/>
                <a:gd name="connsiteY151" fmla="*/ 621178 h 1790793"/>
                <a:gd name="connsiteX152" fmla="*/ 1722649 w 8626506"/>
                <a:gd name="connsiteY152" fmla="*/ 639691 h 1790793"/>
                <a:gd name="connsiteX153" fmla="*/ 1722649 w 8626506"/>
                <a:gd name="connsiteY153" fmla="*/ 639691 h 1790793"/>
                <a:gd name="connsiteX154" fmla="*/ 1742738 w 8626506"/>
                <a:gd name="connsiteY154" fmla="*/ 639691 h 1790793"/>
                <a:gd name="connsiteX155" fmla="*/ 1742738 w 8626506"/>
                <a:gd name="connsiteY155" fmla="*/ 658204 h 1790793"/>
                <a:gd name="connsiteX156" fmla="*/ 1742738 w 8626506"/>
                <a:gd name="connsiteY156" fmla="*/ 658204 h 1790793"/>
                <a:gd name="connsiteX157" fmla="*/ 1756262 w 8626506"/>
                <a:gd name="connsiteY157" fmla="*/ 658204 h 1790793"/>
                <a:gd name="connsiteX158" fmla="*/ 1756262 w 8626506"/>
                <a:gd name="connsiteY158" fmla="*/ 667527 h 1790793"/>
                <a:gd name="connsiteX159" fmla="*/ 1756262 w 8626506"/>
                <a:gd name="connsiteY159" fmla="*/ 667527 h 1790793"/>
                <a:gd name="connsiteX160" fmla="*/ 1837011 w 8626506"/>
                <a:gd name="connsiteY160" fmla="*/ 667527 h 1790793"/>
                <a:gd name="connsiteX161" fmla="*/ 1837011 w 8626506"/>
                <a:gd name="connsiteY161" fmla="*/ 676849 h 1790793"/>
                <a:gd name="connsiteX162" fmla="*/ 1837011 w 8626506"/>
                <a:gd name="connsiteY162" fmla="*/ 676849 h 1790793"/>
                <a:gd name="connsiteX163" fmla="*/ 1937849 w 8626506"/>
                <a:gd name="connsiteY163" fmla="*/ 676849 h 1790793"/>
                <a:gd name="connsiteX164" fmla="*/ 1937849 w 8626506"/>
                <a:gd name="connsiteY164" fmla="*/ 686040 h 1790793"/>
                <a:gd name="connsiteX165" fmla="*/ 1937849 w 8626506"/>
                <a:gd name="connsiteY165" fmla="*/ 686040 h 1790793"/>
                <a:gd name="connsiteX166" fmla="*/ 1951373 w 8626506"/>
                <a:gd name="connsiteY166" fmla="*/ 686040 h 1790793"/>
                <a:gd name="connsiteX167" fmla="*/ 1951373 w 8626506"/>
                <a:gd name="connsiteY167" fmla="*/ 695362 h 1790793"/>
                <a:gd name="connsiteX168" fmla="*/ 1951373 w 8626506"/>
                <a:gd name="connsiteY168" fmla="*/ 695362 h 1790793"/>
                <a:gd name="connsiteX169" fmla="*/ 1971593 w 8626506"/>
                <a:gd name="connsiteY169" fmla="*/ 695362 h 1790793"/>
                <a:gd name="connsiteX170" fmla="*/ 1971593 w 8626506"/>
                <a:gd name="connsiteY170" fmla="*/ 704684 h 1790793"/>
                <a:gd name="connsiteX171" fmla="*/ 1971593 w 8626506"/>
                <a:gd name="connsiteY171" fmla="*/ 704684 h 1790793"/>
                <a:gd name="connsiteX172" fmla="*/ 1978289 w 8626506"/>
                <a:gd name="connsiteY172" fmla="*/ 704684 h 1790793"/>
                <a:gd name="connsiteX173" fmla="*/ 1978289 w 8626506"/>
                <a:gd name="connsiteY173" fmla="*/ 714007 h 1790793"/>
                <a:gd name="connsiteX174" fmla="*/ 1978289 w 8626506"/>
                <a:gd name="connsiteY174" fmla="*/ 714007 h 1790793"/>
                <a:gd name="connsiteX175" fmla="*/ 1991682 w 8626506"/>
                <a:gd name="connsiteY175" fmla="*/ 714007 h 1790793"/>
                <a:gd name="connsiteX176" fmla="*/ 1991682 w 8626506"/>
                <a:gd name="connsiteY176" fmla="*/ 723329 h 1790793"/>
                <a:gd name="connsiteX177" fmla="*/ 1991682 w 8626506"/>
                <a:gd name="connsiteY177" fmla="*/ 723329 h 1790793"/>
                <a:gd name="connsiteX178" fmla="*/ 2005206 w 8626506"/>
                <a:gd name="connsiteY178" fmla="*/ 723329 h 1790793"/>
                <a:gd name="connsiteX179" fmla="*/ 2005206 w 8626506"/>
                <a:gd name="connsiteY179" fmla="*/ 732782 h 1790793"/>
                <a:gd name="connsiteX180" fmla="*/ 2005206 w 8626506"/>
                <a:gd name="connsiteY180" fmla="*/ 732782 h 1790793"/>
                <a:gd name="connsiteX181" fmla="*/ 2038818 w 8626506"/>
                <a:gd name="connsiteY181" fmla="*/ 732782 h 1790793"/>
                <a:gd name="connsiteX182" fmla="*/ 2038818 w 8626506"/>
                <a:gd name="connsiteY182" fmla="*/ 742236 h 1790793"/>
                <a:gd name="connsiteX183" fmla="*/ 2038818 w 8626506"/>
                <a:gd name="connsiteY183" fmla="*/ 742236 h 1790793"/>
                <a:gd name="connsiteX184" fmla="*/ 2126264 w 8626506"/>
                <a:gd name="connsiteY184" fmla="*/ 742236 h 1790793"/>
                <a:gd name="connsiteX185" fmla="*/ 2126264 w 8626506"/>
                <a:gd name="connsiteY185" fmla="*/ 751690 h 1790793"/>
                <a:gd name="connsiteX186" fmla="*/ 2126264 w 8626506"/>
                <a:gd name="connsiteY186" fmla="*/ 751690 h 1790793"/>
                <a:gd name="connsiteX187" fmla="*/ 2133091 w 8626506"/>
                <a:gd name="connsiteY187" fmla="*/ 751690 h 1790793"/>
                <a:gd name="connsiteX188" fmla="*/ 2133091 w 8626506"/>
                <a:gd name="connsiteY188" fmla="*/ 761143 h 1790793"/>
                <a:gd name="connsiteX189" fmla="*/ 2133091 w 8626506"/>
                <a:gd name="connsiteY189" fmla="*/ 761143 h 1790793"/>
                <a:gd name="connsiteX190" fmla="*/ 2227233 w 8626506"/>
                <a:gd name="connsiteY190" fmla="*/ 761143 h 1790793"/>
                <a:gd name="connsiteX191" fmla="*/ 2227233 w 8626506"/>
                <a:gd name="connsiteY191" fmla="*/ 780182 h 1790793"/>
                <a:gd name="connsiteX192" fmla="*/ 2227233 w 8626506"/>
                <a:gd name="connsiteY192" fmla="*/ 780182 h 1790793"/>
                <a:gd name="connsiteX193" fmla="*/ 2254149 w 8626506"/>
                <a:gd name="connsiteY193" fmla="*/ 780182 h 1790793"/>
                <a:gd name="connsiteX194" fmla="*/ 2254149 w 8626506"/>
                <a:gd name="connsiteY194" fmla="*/ 789635 h 1790793"/>
                <a:gd name="connsiteX195" fmla="*/ 2254149 w 8626506"/>
                <a:gd name="connsiteY195" fmla="*/ 789635 h 1790793"/>
                <a:gd name="connsiteX196" fmla="*/ 2267673 w 8626506"/>
                <a:gd name="connsiteY196" fmla="*/ 789635 h 1790793"/>
                <a:gd name="connsiteX197" fmla="*/ 2267673 w 8626506"/>
                <a:gd name="connsiteY197" fmla="*/ 799089 h 1790793"/>
                <a:gd name="connsiteX198" fmla="*/ 2267673 w 8626506"/>
                <a:gd name="connsiteY198" fmla="*/ 799089 h 1790793"/>
                <a:gd name="connsiteX199" fmla="*/ 2274370 w 8626506"/>
                <a:gd name="connsiteY199" fmla="*/ 799089 h 1790793"/>
                <a:gd name="connsiteX200" fmla="*/ 2274370 w 8626506"/>
                <a:gd name="connsiteY200" fmla="*/ 818127 h 1790793"/>
                <a:gd name="connsiteX201" fmla="*/ 2274370 w 8626506"/>
                <a:gd name="connsiteY201" fmla="*/ 818127 h 1790793"/>
                <a:gd name="connsiteX202" fmla="*/ 2281066 w 8626506"/>
                <a:gd name="connsiteY202" fmla="*/ 818127 h 1790793"/>
                <a:gd name="connsiteX203" fmla="*/ 2281066 w 8626506"/>
                <a:gd name="connsiteY203" fmla="*/ 837165 h 1790793"/>
                <a:gd name="connsiteX204" fmla="*/ 2281066 w 8626506"/>
                <a:gd name="connsiteY204" fmla="*/ 837165 h 1790793"/>
                <a:gd name="connsiteX205" fmla="*/ 2314679 w 8626506"/>
                <a:gd name="connsiteY205" fmla="*/ 837165 h 1790793"/>
                <a:gd name="connsiteX206" fmla="*/ 2314679 w 8626506"/>
                <a:gd name="connsiteY206" fmla="*/ 846750 h 1790793"/>
                <a:gd name="connsiteX207" fmla="*/ 2314679 w 8626506"/>
                <a:gd name="connsiteY207" fmla="*/ 846750 h 1790793"/>
                <a:gd name="connsiteX208" fmla="*/ 2321506 w 8626506"/>
                <a:gd name="connsiteY208" fmla="*/ 846750 h 1790793"/>
                <a:gd name="connsiteX209" fmla="*/ 2321506 w 8626506"/>
                <a:gd name="connsiteY209" fmla="*/ 856204 h 1790793"/>
                <a:gd name="connsiteX210" fmla="*/ 2321506 w 8626506"/>
                <a:gd name="connsiteY210" fmla="*/ 856204 h 1790793"/>
                <a:gd name="connsiteX211" fmla="*/ 2341595 w 8626506"/>
                <a:gd name="connsiteY211" fmla="*/ 856204 h 1790793"/>
                <a:gd name="connsiteX212" fmla="*/ 2341595 w 8626506"/>
                <a:gd name="connsiteY212" fmla="*/ 865789 h 1790793"/>
                <a:gd name="connsiteX213" fmla="*/ 2341595 w 8626506"/>
                <a:gd name="connsiteY213" fmla="*/ 865789 h 1790793"/>
                <a:gd name="connsiteX214" fmla="*/ 2415648 w 8626506"/>
                <a:gd name="connsiteY214" fmla="*/ 865789 h 1790793"/>
                <a:gd name="connsiteX215" fmla="*/ 2415648 w 8626506"/>
                <a:gd name="connsiteY215" fmla="*/ 875374 h 1790793"/>
                <a:gd name="connsiteX216" fmla="*/ 2415648 w 8626506"/>
                <a:gd name="connsiteY216" fmla="*/ 875374 h 1790793"/>
                <a:gd name="connsiteX217" fmla="*/ 2422344 w 8626506"/>
                <a:gd name="connsiteY217" fmla="*/ 875374 h 1790793"/>
                <a:gd name="connsiteX218" fmla="*/ 2422344 w 8626506"/>
                <a:gd name="connsiteY218" fmla="*/ 885090 h 1790793"/>
                <a:gd name="connsiteX219" fmla="*/ 2422344 w 8626506"/>
                <a:gd name="connsiteY219" fmla="*/ 885090 h 1790793"/>
                <a:gd name="connsiteX220" fmla="*/ 2489701 w 8626506"/>
                <a:gd name="connsiteY220" fmla="*/ 885090 h 1790793"/>
                <a:gd name="connsiteX221" fmla="*/ 2489701 w 8626506"/>
                <a:gd name="connsiteY221" fmla="*/ 894675 h 1790793"/>
                <a:gd name="connsiteX222" fmla="*/ 2489701 w 8626506"/>
                <a:gd name="connsiteY222" fmla="*/ 894675 h 1790793"/>
                <a:gd name="connsiteX223" fmla="*/ 2617586 w 8626506"/>
                <a:gd name="connsiteY223" fmla="*/ 894675 h 1790793"/>
                <a:gd name="connsiteX224" fmla="*/ 2617586 w 8626506"/>
                <a:gd name="connsiteY224" fmla="*/ 904391 h 1790793"/>
                <a:gd name="connsiteX225" fmla="*/ 2617586 w 8626506"/>
                <a:gd name="connsiteY225" fmla="*/ 904391 h 1790793"/>
                <a:gd name="connsiteX226" fmla="*/ 2624283 w 8626506"/>
                <a:gd name="connsiteY226" fmla="*/ 904391 h 1790793"/>
                <a:gd name="connsiteX227" fmla="*/ 2624283 w 8626506"/>
                <a:gd name="connsiteY227" fmla="*/ 914107 h 1790793"/>
                <a:gd name="connsiteX228" fmla="*/ 2624283 w 8626506"/>
                <a:gd name="connsiteY228" fmla="*/ 914107 h 1790793"/>
                <a:gd name="connsiteX229" fmla="*/ 2630979 w 8626506"/>
                <a:gd name="connsiteY229" fmla="*/ 914107 h 1790793"/>
                <a:gd name="connsiteX230" fmla="*/ 2630979 w 8626506"/>
                <a:gd name="connsiteY230" fmla="*/ 923954 h 1790793"/>
                <a:gd name="connsiteX231" fmla="*/ 2630979 w 8626506"/>
                <a:gd name="connsiteY231" fmla="*/ 923954 h 1790793"/>
                <a:gd name="connsiteX232" fmla="*/ 2664592 w 8626506"/>
                <a:gd name="connsiteY232" fmla="*/ 923954 h 1790793"/>
                <a:gd name="connsiteX233" fmla="*/ 2664592 w 8626506"/>
                <a:gd name="connsiteY233" fmla="*/ 933671 h 1790793"/>
                <a:gd name="connsiteX234" fmla="*/ 2664592 w 8626506"/>
                <a:gd name="connsiteY234" fmla="*/ 933671 h 1790793"/>
                <a:gd name="connsiteX235" fmla="*/ 2684812 w 8626506"/>
                <a:gd name="connsiteY235" fmla="*/ 933671 h 1790793"/>
                <a:gd name="connsiteX236" fmla="*/ 2684812 w 8626506"/>
                <a:gd name="connsiteY236" fmla="*/ 953234 h 1790793"/>
                <a:gd name="connsiteX237" fmla="*/ 2684812 w 8626506"/>
                <a:gd name="connsiteY237" fmla="*/ 953234 h 1790793"/>
                <a:gd name="connsiteX238" fmla="*/ 2691508 w 8626506"/>
                <a:gd name="connsiteY238" fmla="*/ 953234 h 1790793"/>
                <a:gd name="connsiteX239" fmla="*/ 2691508 w 8626506"/>
                <a:gd name="connsiteY239" fmla="*/ 972929 h 1790793"/>
                <a:gd name="connsiteX240" fmla="*/ 2691508 w 8626506"/>
                <a:gd name="connsiteY240" fmla="*/ 972929 h 1790793"/>
                <a:gd name="connsiteX241" fmla="*/ 2698336 w 8626506"/>
                <a:gd name="connsiteY241" fmla="*/ 972929 h 1790793"/>
                <a:gd name="connsiteX242" fmla="*/ 2698336 w 8626506"/>
                <a:gd name="connsiteY242" fmla="*/ 982908 h 1790793"/>
                <a:gd name="connsiteX243" fmla="*/ 2698336 w 8626506"/>
                <a:gd name="connsiteY243" fmla="*/ 982908 h 1790793"/>
                <a:gd name="connsiteX244" fmla="*/ 2711728 w 8626506"/>
                <a:gd name="connsiteY244" fmla="*/ 982908 h 1790793"/>
                <a:gd name="connsiteX245" fmla="*/ 2711728 w 8626506"/>
                <a:gd name="connsiteY245" fmla="*/ 992755 h 1790793"/>
                <a:gd name="connsiteX246" fmla="*/ 2711728 w 8626506"/>
                <a:gd name="connsiteY246" fmla="*/ 992755 h 1790793"/>
                <a:gd name="connsiteX247" fmla="*/ 2725252 w 8626506"/>
                <a:gd name="connsiteY247" fmla="*/ 992755 h 1790793"/>
                <a:gd name="connsiteX248" fmla="*/ 2725252 w 8626506"/>
                <a:gd name="connsiteY248" fmla="*/ 1002603 h 1790793"/>
                <a:gd name="connsiteX249" fmla="*/ 2725252 w 8626506"/>
                <a:gd name="connsiteY249" fmla="*/ 1002603 h 1790793"/>
                <a:gd name="connsiteX250" fmla="*/ 2738644 w 8626506"/>
                <a:gd name="connsiteY250" fmla="*/ 1002603 h 1790793"/>
                <a:gd name="connsiteX251" fmla="*/ 2738644 w 8626506"/>
                <a:gd name="connsiteY251" fmla="*/ 1012450 h 1790793"/>
                <a:gd name="connsiteX252" fmla="*/ 2738644 w 8626506"/>
                <a:gd name="connsiteY252" fmla="*/ 1012450 h 1790793"/>
                <a:gd name="connsiteX253" fmla="*/ 2846310 w 8626506"/>
                <a:gd name="connsiteY253" fmla="*/ 1012450 h 1790793"/>
                <a:gd name="connsiteX254" fmla="*/ 2846310 w 8626506"/>
                <a:gd name="connsiteY254" fmla="*/ 1022298 h 1790793"/>
                <a:gd name="connsiteX255" fmla="*/ 2846310 w 8626506"/>
                <a:gd name="connsiteY255" fmla="*/ 1022298 h 1790793"/>
                <a:gd name="connsiteX256" fmla="*/ 2893447 w 8626506"/>
                <a:gd name="connsiteY256" fmla="*/ 1022298 h 1790793"/>
                <a:gd name="connsiteX257" fmla="*/ 2893447 w 8626506"/>
                <a:gd name="connsiteY257" fmla="*/ 1032145 h 1790793"/>
                <a:gd name="connsiteX258" fmla="*/ 2893447 w 8626506"/>
                <a:gd name="connsiteY258" fmla="*/ 1032145 h 1790793"/>
                <a:gd name="connsiteX259" fmla="*/ 2987589 w 8626506"/>
                <a:gd name="connsiteY259" fmla="*/ 1032145 h 1790793"/>
                <a:gd name="connsiteX260" fmla="*/ 2987589 w 8626506"/>
                <a:gd name="connsiteY260" fmla="*/ 1042124 h 1790793"/>
                <a:gd name="connsiteX261" fmla="*/ 2987589 w 8626506"/>
                <a:gd name="connsiteY261" fmla="*/ 1042124 h 1790793"/>
                <a:gd name="connsiteX262" fmla="*/ 2994416 w 8626506"/>
                <a:gd name="connsiteY262" fmla="*/ 1042124 h 1790793"/>
                <a:gd name="connsiteX263" fmla="*/ 2994416 w 8626506"/>
                <a:gd name="connsiteY263" fmla="*/ 1051971 h 1790793"/>
                <a:gd name="connsiteX264" fmla="*/ 2994416 w 8626506"/>
                <a:gd name="connsiteY264" fmla="*/ 1051971 h 1790793"/>
                <a:gd name="connsiteX265" fmla="*/ 3021332 w 8626506"/>
                <a:gd name="connsiteY265" fmla="*/ 1051971 h 1790793"/>
                <a:gd name="connsiteX266" fmla="*/ 3021332 w 8626506"/>
                <a:gd name="connsiteY266" fmla="*/ 1061950 h 1790793"/>
                <a:gd name="connsiteX267" fmla="*/ 3021332 w 8626506"/>
                <a:gd name="connsiteY267" fmla="*/ 1061950 h 1790793"/>
                <a:gd name="connsiteX268" fmla="*/ 3068338 w 8626506"/>
                <a:gd name="connsiteY268" fmla="*/ 1061950 h 1790793"/>
                <a:gd name="connsiteX269" fmla="*/ 3068338 w 8626506"/>
                <a:gd name="connsiteY269" fmla="*/ 1071929 h 1790793"/>
                <a:gd name="connsiteX270" fmla="*/ 3068338 w 8626506"/>
                <a:gd name="connsiteY270" fmla="*/ 1071929 h 1790793"/>
                <a:gd name="connsiteX271" fmla="*/ 3075165 w 8626506"/>
                <a:gd name="connsiteY271" fmla="*/ 1071929 h 1790793"/>
                <a:gd name="connsiteX272" fmla="*/ 3075165 w 8626506"/>
                <a:gd name="connsiteY272" fmla="*/ 1081777 h 1790793"/>
                <a:gd name="connsiteX273" fmla="*/ 3075165 w 8626506"/>
                <a:gd name="connsiteY273" fmla="*/ 1081777 h 1790793"/>
                <a:gd name="connsiteX274" fmla="*/ 3088558 w 8626506"/>
                <a:gd name="connsiteY274" fmla="*/ 1081777 h 1790793"/>
                <a:gd name="connsiteX275" fmla="*/ 3088558 w 8626506"/>
                <a:gd name="connsiteY275" fmla="*/ 1091755 h 1790793"/>
                <a:gd name="connsiteX276" fmla="*/ 3088558 w 8626506"/>
                <a:gd name="connsiteY276" fmla="*/ 1091755 h 1790793"/>
                <a:gd name="connsiteX277" fmla="*/ 3115474 w 8626506"/>
                <a:gd name="connsiteY277" fmla="*/ 1091755 h 1790793"/>
                <a:gd name="connsiteX278" fmla="*/ 3115474 w 8626506"/>
                <a:gd name="connsiteY278" fmla="*/ 1101734 h 1790793"/>
                <a:gd name="connsiteX279" fmla="*/ 3115474 w 8626506"/>
                <a:gd name="connsiteY279" fmla="*/ 1101734 h 1790793"/>
                <a:gd name="connsiteX280" fmla="*/ 3128998 w 8626506"/>
                <a:gd name="connsiteY280" fmla="*/ 1101734 h 1790793"/>
                <a:gd name="connsiteX281" fmla="*/ 3128998 w 8626506"/>
                <a:gd name="connsiteY281" fmla="*/ 1111713 h 1790793"/>
                <a:gd name="connsiteX282" fmla="*/ 3128998 w 8626506"/>
                <a:gd name="connsiteY282" fmla="*/ 1111713 h 1790793"/>
                <a:gd name="connsiteX283" fmla="*/ 3142390 w 8626506"/>
                <a:gd name="connsiteY283" fmla="*/ 1111713 h 1790793"/>
                <a:gd name="connsiteX284" fmla="*/ 3142390 w 8626506"/>
                <a:gd name="connsiteY284" fmla="*/ 1131539 h 1790793"/>
                <a:gd name="connsiteX285" fmla="*/ 3142390 w 8626506"/>
                <a:gd name="connsiteY285" fmla="*/ 1131539 h 1790793"/>
                <a:gd name="connsiteX286" fmla="*/ 3162611 w 8626506"/>
                <a:gd name="connsiteY286" fmla="*/ 1131539 h 1790793"/>
                <a:gd name="connsiteX287" fmla="*/ 3162611 w 8626506"/>
                <a:gd name="connsiteY287" fmla="*/ 1141518 h 1790793"/>
                <a:gd name="connsiteX288" fmla="*/ 3162611 w 8626506"/>
                <a:gd name="connsiteY288" fmla="*/ 1141518 h 1790793"/>
                <a:gd name="connsiteX289" fmla="*/ 3182831 w 8626506"/>
                <a:gd name="connsiteY289" fmla="*/ 1141518 h 1790793"/>
                <a:gd name="connsiteX290" fmla="*/ 3182831 w 8626506"/>
                <a:gd name="connsiteY290" fmla="*/ 1151628 h 1790793"/>
                <a:gd name="connsiteX291" fmla="*/ 3182831 w 8626506"/>
                <a:gd name="connsiteY291" fmla="*/ 1151628 h 1790793"/>
                <a:gd name="connsiteX292" fmla="*/ 3229836 w 8626506"/>
                <a:gd name="connsiteY292" fmla="*/ 1151628 h 1790793"/>
                <a:gd name="connsiteX293" fmla="*/ 3229836 w 8626506"/>
                <a:gd name="connsiteY293" fmla="*/ 1161738 h 1790793"/>
                <a:gd name="connsiteX294" fmla="*/ 3229836 w 8626506"/>
                <a:gd name="connsiteY294" fmla="*/ 1161738 h 1790793"/>
                <a:gd name="connsiteX295" fmla="*/ 3243360 w 8626506"/>
                <a:gd name="connsiteY295" fmla="*/ 1161738 h 1790793"/>
                <a:gd name="connsiteX296" fmla="*/ 3243360 w 8626506"/>
                <a:gd name="connsiteY296" fmla="*/ 1171848 h 1790793"/>
                <a:gd name="connsiteX297" fmla="*/ 3243360 w 8626506"/>
                <a:gd name="connsiteY297" fmla="*/ 1171848 h 1790793"/>
                <a:gd name="connsiteX298" fmla="*/ 3250056 w 8626506"/>
                <a:gd name="connsiteY298" fmla="*/ 1171848 h 1790793"/>
                <a:gd name="connsiteX299" fmla="*/ 3250056 w 8626506"/>
                <a:gd name="connsiteY299" fmla="*/ 1181827 h 1790793"/>
                <a:gd name="connsiteX300" fmla="*/ 3250056 w 8626506"/>
                <a:gd name="connsiteY300" fmla="*/ 1181827 h 1790793"/>
                <a:gd name="connsiteX301" fmla="*/ 3256752 w 8626506"/>
                <a:gd name="connsiteY301" fmla="*/ 1181827 h 1790793"/>
                <a:gd name="connsiteX302" fmla="*/ 3256752 w 8626506"/>
                <a:gd name="connsiteY302" fmla="*/ 1191937 h 1790793"/>
                <a:gd name="connsiteX303" fmla="*/ 3256752 w 8626506"/>
                <a:gd name="connsiteY303" fmla="*/ 1191937 h 1790793"/>
                <a:gd name="connsiteX304" fmla="*/ 3310585 w 8626506"/>
                <a:gd name="connsiteY304" fmla="*/ 1191937 h 1790793"/>
                <a:gd name="connsiteX305" fmla="*/ 3310585 w 8626506"/>
                <a:gd name="connsiteY305" fmla="*/ 1202047 h 1790793"/>
                <a:gd name="connsiteX306" fmla="*/ 3310585 w 8626506"/>
                <a:gd name="connsiteY306" fmla="*/ 1202047 h 1790793"/>
                <a:gd name="connsiteX307" fmla="*/ 3512524 w 8626506"/>
                <a:gd name="connsiteY307" fmla="*/ 1202047 h 1790793"/>
                <a:gd name="connsiteX308" fmla="*/ 3512524 w 8626506"/>
                <a:gd name="connsiteY308" fmla="*/ 1212288 h 1790793"/>
                <a:gd name="connsiteX309" fmla="*/ 3512524 w 8626506"/>
                <a:gd name="connsiteY309" fmla="*/ 1212288 h 1790793"/>
                <a:gd name="connsiteX310" fmla="*/ 3546136 w 8626506"/>
                <a:gd name="connsiteY310" fmla="*/ 1212288 h 1790793"/>
                <a:gd name="connsiteX311" fmla="*/ 3546136 w 8626506"/>
                <a:gd name="connsiteY311" fmla="*/ 1222661 h 1790793"/>
                <a:gd name="connsiteX312" fmla="*/ 3546136 w 8626506"/>
                <a:gd name="connsiteY312" fmla="*/ 1222661 h 1790793"/>
                <a:gd name="connsiteX313" fmla="*/ 3552833 w 8626506"/>
                <a:gd name="connsiteY313" fmla="*/ 1222661 h 1790793"/>
                <a:gd name="connsiteX314" fmla="*/ 3552833 w 8626506"/>
                <a:gd name="connsiteY314" fmla="*/ 1232902 h 1790793"/>
                <a:gd name="connsiteX315" fmla="*/ 3552833 w 8626506"/>
                <a:gd name="connsiteY315" fmla="*/ 1232902 h 1790793"/>
                <a:gd name="connsiteX316" fmla="*/ 3599969 w 8626506"/>
                <a:gd name="connsiteY316" fmla="*/ 1232902 h 1790793"/>
                <a:gd name="connsiteX317" fmla="*/ 3599969 w 8626506"/>
                <a:gd name="connsiteY317" fmla="*/ 1243406 h 1790793"/>
                <a:gd name="connsiteX318" fmla="*/ 3599969 w 8626506"/>
                <a:gd name="connsiteY318" fmla="*/ 1243406 h 1790793"/>
                <a:gd name="connsiteX319" fmla="*/ 3714331 w 8626506"/>
                <a:gd name="connsiteY319" fmla="*/ 1243406 h 1790793"/>
                <a:gd name="connsiteX320" fmla="*/ 3714331 w 8626506"/>
                <a:gd name="connsiteY320" fmla="*/ 1264414 h 1790793"/>
                <a:gd name="connsiteX321" fmla="*/ 3714331 w 8626506"/>
                <a:gd name="connsiteY321" fmla="*/ 1264414 h 1790793"/>
                <a:gd name="connsiteX322" fmla="*/ 3815300 w 8626506"/>
                <a:gd name="connsiteY322" fmla="*/ 1264414 h 1790793"/>
                <a:gd name="connsiteX323" fmla="*/ 3815300 w 8626506"/>
                <a:gd name="connsiteY323" fmla="*/ 1275049 h 1790793"/>
                <a:gd name="connsiteX324" fmla="*/ 3815300 w 8626506"/>
                <a:gd name="connsiteY324" fmla="*/ 1275049 h 1790793"/>
                <a:gd name="connsiteX325" fmla="*/ 3922966 w 8626506"/>
                <a:gd name="connsiteY325" fmla="*/ 1275049 h 1790793"/>
                <a:gd name="connsiteX326" fmla="*/ 3922966 w 8626506"/>
                <a:gd name="connsiteY326" fmla="*/ 1285685 h 1790793"/>
                <a:gd name="connsiteX327" fmla="*/ 3922966 w 8626506"/>
                <a:gd name="connsiteY327" fmla="*/ 1285685 h 1790793"/>
                <a:gd name="connsiteX328" fmla="*/ 3963406 w 8626506"/>
                <a:gd name="connsiteY328" fmla="*/ 1285685 h 1790793"/>
                <a:gd name="connsiteX329" fmla="*/ 3963406 w 8626506"/>
                <a:gd name="connsiteY329" fmla="*/ 1307086 h 1790793"/>
                <a:gd name="connsiteX330" fmla="*/ 3963406 w 8626506"/>
                <a:gd name="connsiteY330" fmla="*/ 1307086 h 1790793"/>
                <a:gd name="connsiteX331" fmla="*/ 4003715 w 8626506"/>
                <a:gd name="connsiteY331" fmla="*/ 1307086 h 1790793"/>
                <a:gd name="connsiteX332" fmla="*/ 4003715 w 8626506"/>
                <a:gd name="connsiteY332" fmla="*/ 1318247 h 1790793"/>
                <a:gd name="connsiteX333" fmla="*/ 4003715 w 8626506"/>
                <a:gd name="connsiteY333" fmla="*/ 1318247 h 1790793"/>
                <a:gd name="connsiteX334" fmla="*/ 4057548 w 8626506"/>
                <a:gd name="connsiteY334" fmla="*/ 1318247 h 1790793"/>
                <a:gd name="connsiteX335" fmla="*/ 4057548 w 8626506"/>
                <a:gd name="connsiteY335" fmla="*/ 1329539 h 1790793"/>
                <a:gd name="connsiteX336" fmla="*/ 4057548 w 8626506"/>
                <a:gd name="connsiteY336" fmla="*/ 1329539 h 1790793"/>
                <a:gd name="connsiteX337" fmla="*/ 4131601 w 8626506"/>
                <a:gd name="connsiteY337" fmla="*/ 1329539 h 1790793"/>
                <a:gd name="connsiteX338" fmla="*/ 4131601 w 8626506"/>
                <a:gd name="connsiteY338" fmla="*/ 1340962 h 1790793"/>
                <a:gd name="connsiteX339" fmla="*/ 4131601 w 8626506"/>
                <a:gd name="connsiteY339" fmla="*/ 1340962 h 1790793"/>
                <a:gd name="connsiteX340" fmla="*/ 4144993 w 8626506"/>
                <a:gd name="connsiteY340" fmla="*/ 1340962 h 1790793"/>
                <a:gd name="connsiteX341" fmla="*/ 4144993 w 8626506"/>
                <a:gd name="connsiteY341" fmla="*/ 1352516 h 1790793"/>
                <a:gd name="connsiteX342" fmla="*/ 4144993 w 8626506"/>
                <a:gd name="connsiteY342" fmla="*/ 1352516 h 1790793"/>
                <a:gd name="connsiteX343" fmla="*/ 4340104 w 8626506"/>
                <a:gd name="connsiteY343" fmla="*/ 1352516 h 1790793"/>
                <a:gd name="connsiteX344" fmla="*/ 4340104 w 8626506"/>
                <a:gd name="connsiteY344" fmla="*/ 1364070 h 1790793"/>
                <a:gd name="connsiteX345" fmla="*/ 4340104 w 8626506"/>
                <a:gd name="connsiteY345" fmla="*/ 1364070 h 1790793"/>
                <a:gd name="connsiteX346" fmla="*/ 4380545 w 8626506"/>
                <a:gd name="connsiteY346" fmla="*/ 1364070 h 1790793"/>
                <a:gd name="connsiteX347" fmla="*/ 4380545 w 8626506"/>
                <a:gd name="connsiteY347" fmla="*/ 1375887 h 1790793"/>
                <a:gd name="connsiteX348" fmla="*/ 4380545 w 8626506"/>
                <a:gd name="connsiteY348" fmla="*/ 1375887 h 1790793"/>
                <a:gd name="connsiteX349" fmla="*/ 4387241 w 8626506"/>
                <a:gd name="connsiteY349" fmla="*/ 1375887 h 1790793"/>
                <a:gd name="connsiteX350" fmla="*/ 4387241 w 8626506"/>
                <a:gd name="connsiteY350" fmla="*/ 1399390 h 1790793"/>
                <a:gd name="connsiteX351" fmla="*/ 4387241 w 8626506"/>
                <a:gd name="connsiteY351" fmla="*/ 1399390 h 1790793"/>
                <a:gd name="connsiteX352" fmla="*/ 4400765 w 8626506"/>
                <a:gd name="connsiteY352" fmla="*/ 1399390 h 1790793"/>
                <a:gd name="connsiteX353" fmla="*/ 4400765 w 8626506"/>
                <a:gd name="connsiteY353" fmla="*/ 1423418 h 1790793"/>
                <a:gd name="connsiteX354" fmla="*/ 4400765 w 8626506"/>
                <a:gd name="connsiteY354" fmla="*/ 1423418 h 1790793"/>
                <a:gd name="connsiteX355" fmla="*/ 4474686 w 8626506"/>
                <a:gd name="connsiteY355" fmla="*/ 1423418 h 1790793"/>
                <a:gd name="connsiteX356" fmla="*/ 4474686 w 8626506"/>
                <a:gd name="connsiteY356" fmla="*/ 1435629 h 1790793"/>
                <a:gd name="connsiteX357" fmla="*/ 4474686 w 8626506"/>
                <a:gd name="connsiteY357" fmla="*/ 1435629 h 1790793"/>
                <a:gd name="connsiteX358" fmla="*/ 4535347 w 8626506"/>
                <a:gd name="connsiteY358" fmla="*/ 1435629 h 1790793"/>
                <a:gd name="connsiteX359" fmla="*/ 4535347 w 8626506"/>
                <a:gd name="connsiteY359" fmla="*/ 1447971 h 1790793"/>
                <a:gd name="connsiteX360" fmla="*/ 4535347 w 8626506"/>
                <a:gd name="connsiteY360" fmla="*/ 1447971 h 1790793"/>
                <a:gd name="connsiteX361" fmla="*/ 4589179 w 8626506"/>
                <a:gd name="connsiteY361" fmla="*/ 1447971 h 1790793"/>
                <a:gd name="connsiteX362" fmla="*/ 4589179 w 8626506"/>
                <a:gd name="connsiteY362" fmla="*/ 1460313 h 1790793"/>
                <a:gd name="connsiteX363" fmla="*/ 4589179 w 8626506"/>
                <a:gd name="connsiteY363" fmla="*/ 1460313 h 1790793"/>
                <a:gd name="connsiteX364" fmla="*/ 4602572 w 8626506"/>
                <a:gd name="connsiteY364" fmla="*/ 1460313 h 1790793"/>
                <a:gd name="connsiteX365" fmla="*/ 4602572 w 8626506"/>
                <a:gd name="connsiteY365" fmla="*/ 1472524 h 1790793"/>
                <a:gd name="connsiteX366" fmla="*/ 4602572 w 8626506"/>
                <a:gd name="connsiteY366" fmla="*/ 1472524 h 1790793"/>
                <a:gd name="connsiteX367" fmla="*/ 4636185 w 8626506"/>
                <a:gd name="connsiteY367" fmla="*/ 1472524 h 1790793"/>
                <a:gd name="connsiteX368" fmla="*/ 4636185 w 8626506"/>
                <a:gd name="connsiteY368" fmla="*/ 1484866 h 1790793"/>
                <a:gd name="connsiteX369" fmla="*/ 4636185 w 8626506"/>
                <a:gd name="connsiteY369" fmla="*/ 1484866 h 1790793"/>
                <a:gd name="connsiteX370" fmla="*/ 4764070 w 8626506"/>
                <a:gd name="connsiteY370" fmla="*/ 1484866 h 1790793"/>
                <a:gd name="connsiteX371" fmla="*/ 4764070 w 8626506"/>
                <a:gd name="connsiteY371" fmla="*/ 1497339 h 1790793"/>
                <a:gd name="connsiteX372" fmla="*/ 4764070 w 8626506"/>
                <a:gd name="connsiteY372" fmla="*/ 1497339 h 1790793"/>
                <a:gd name="connsiteX373" fmla="*/ 4804511 w 8626506"/>
                <a:gd name="connsiteY373" fmla="*/ 1497339 h 1790793"/>
                <a:gd name="connsiteX374" fmla="*/ 4804511 w 8626506"/>
                <a:gd name="connsiteY374" fmla="*/ 1510338 h 1790793"/>
                <a:gd name="connsiteX375" fmla="*/ 4804511 w 8626506"/>
                <a:gd name="connsiteY375" fmla="*/ 1510338 h 1790793"/>
                <a:gd name="connsiteX376" fmla="*/ 4858343 w 8626506"/>
                <a:gd name="connsiteY376" fmla="*/ 1510338 h 1790793"/>
                <a:gd name="connsiteX377" fmla="*/ 4858343 w 8626506"/>
                <a:gd name="connsiteY377" fmla="*/ 1537386 h 1790793"/>
                <a:gd name="connsiteX378" fmla="*/ 4858343 w 8626506"/>
                <a:gd name="connsiteY378" fmla="*/ 1537386 h 1790793"/>
                <a:gd name="connsiteX379" fmla="*/ 5006318 w 8626506"/>
                <a:gd name="connsiteY379" fmla="*/ 1537386 h 1790793"/>
                <a:gd name="connsiteX380" fmla="*/ 5006318 w 8626506"/>
                <a:gd name="connsiteY380" fmla="*/ 1551041 h 1790793"/>
                <a:gd name="connsiteX381" fmla="*/ 5006318 w 8626506"/>
                <a:gd name="connsiteY381" fmla="*/ 1551041 h 1790793"/>
                <a:gd name="connsiteX382" fmla="*/ 5235173 w 8626506"/>
                <a:gd name="connsiteY382" fmla="*/ 1551041 h 1790793"/>
                <a:gd name="connsiteX383" fmla="*/ 5235173 w 8626506"/>
                <a:gd name="connsiteY383" fmla="*/ 1565090 h 1790793"/>
                <a:gd name="connsiteX384" fmla="*/ 5235173 w 8626506"/>
                <a:gd name="connsiteY384" fmla="*/ 1565090 h 1790793"/>
                <a:gd name="connsiteX385" fmla="*/ 5275482 w 8626506"/>
                <a:gd name="connsiteY385" fmla="*/ 1565090 h 1790793"/>
                <a:gd name="connsiteX386" fmla="*/ 5275482 w 8626506"/>
                <a:gd name="connsiteY386" fmla="*/ 1579664 h 1790793"/>
                <a:gd name="connsiteX387" fmla="*/ 5275482 w 8626506"/>
                <a:gd name="connsiteY387" fmla="*/ 1579664 h 1790793"/>
                <a:gd name="connsiteX388" fmla="*/ 5289006 w 8626506"/>
                <a:gd name="connsiteY388" fmla="*/ 1579664 h 1790793"/>
                <a:gd name="connsiteX389" fmla="*/ 5289006 w 8626506"/>
                <a:gd name="connsiteY389" fmla="*/ 1594501 h 1790793"/>
                <a:gd name="connsiteX390" fmla="*/ 5289006 w 8626506"/>
                <a:gd name="connsiteY390" fmla="*/ 1594501 h 1790793"/>
                <a:gd name="connsiteX391" fmla="*/ 5517729 w 8626506"/>
                <a:gd name="connsiteY391" fmla="*/ 1594501 h 1790793"/>
                <a:gd name="connsiteX392" fmla="*/ 5517729 w 8626506"/>
                <a:gd name="connsiteY392" fmla="*/ 1609600 h 1790793"/>
                <a:gd name="connsiteX393" fmla="*/ 5517729 w 8626506"/>
                <a:gd name="connsiteY393" fmla="*/ 1609600 h 1790793"/>
                <a:gd name="connsiteX394" fmla="*/ 5578259 w 8626506"/>
                <a:gd name="connsiteY394" fmla="*/ 1609600 h 1790793"/>
                <a:gd name="connsiteX395" fmla="*/ 5578259 w 8626506"/>
                <a:gd name="connsiteY395" fmla="*/ 1624700 h 1790793"/>
                <a:gd name="connsiteX396" fmla="*/ 5578259 w 8626506"/>
                <a:gd name="connsiteY396" fmla="*/ 1624700 h 1790793"/>
                <a:gd name="connsiteX397" fmla="*/ 5618699 w 8626506"/>
                <a:gd name="connsiteY397" fmla="*/ 1624700 h 1790793"/>
                <a:gd name="connsiteX398" fmla="*/ 5618699 w 8626506"/>
                <a:gd name="connsiteY398" fmla="*/ 1639931 h 1790793"/>
                <a:gd name="connsiteX399" fmla="*/ 5618699 w 8626506"/>
                <a:gd name="connsiteY399" fmla="*/ 1639931 h 1790793"/>
                <a:gd name="connsiteX400" fmla="*/ 5638919 w 8626506"/>
                <a:gd name="connsiteY400" fmla="*/ 1639931 h 1790793"/>
                <a:gd name="connsiteX401" fmla="*/ 5638919 w 8626506"/>
                <a:gd name="connsiteY401" fmla="*/ 1655293 h 1790793"/>
                <a:gd name="connsiteX402" fmla="*/ 5638919 w 8626506"/>
                <a:gd name="connsiteY402" fmla="*/ 1655293 h 1790793"/>
                <a:gd name="connsiteX403" fmla="*/ 5659008 w 8626506"/>
                <a:gd name="connsiteY403" fmla="*/ 1655293 h 1790793"/>
                <a:gd name="connsiteX404" fmla="*/ 5659008 w 8626506"/>
                <a:gd name="connsiteY404" fmla="*/ 1671311 h 1790793"/>
                <a:gd name="connsiteX405" fmla="*/ 5659008 w 8626506"/>
                <a:gd name="connsiteY405" fmla="*/ 1671311 h 1790793"/>
                <a:gd name="connsiteX406" fmla="*/ 5679228 w 8626506"/>
                <a:gd name="connsiteY406" fmla="*/ 1671311 h 1790793"/>
                <a:gd name="connsiteX407" fmla="*/ 5679228 w 8626506"/>
                <a:gd name="connsiteY407" fmla="*/ 1688643 h 1790793"/>
                <a:gd name="connsiteX408" fmla="*/ 5679228 w 8626506"/>
                <a:gd name="connsiteY408" fmla="*/ 1688643 h 1790793"/>
                <a:gd name="connsiteX409" fmla="*/ 6096497 w 8626506"/>
                <a:gd name="connsiteY409" fmla="*/ 1688643 h 1790793"/>
                <a:gd name="connsiteX410" fmla="*/ 6096497 w 8626506"/>
                <a:gd name="connsiteY410" fmla="*/ 1713984 h 1790793"/>
                <a:gd name="connsiteX411" fmla="*/ 6096497 w 8626506"/>
                <a:gd name="connsiteY411" fmla="*/ 1713984 h 1790793"/>
                <a:gd name="connsiteX412" fmla="*/ 6385750 w 8626506"/>
                <a:gd name="connsiteY412" fmla="*/ 1713984 h 1790793"/>
                <a:gd name="connsiteX413" fmla="*/ 6385750 w 8626506"/>
                <a:gd name="connsiteY413" fmla="*/ 1746415 h 1790793"/>
                <a:gd name="connsiteX414" fmla="*/ 6385750 w 8626506"/>
                <a:gd name="connsiteY414" fmla="*/ 1746415 h 1790793"/>
                <a:gd name="connsiteX415" fmla="*/ 6695355 w 8626506"/>
                <a:gd name="connsiteY415" fmla="*/ 1746415 h 1790793"/>
                <a:gd name="connsiteX416" fmla="*/ 6695355 w 8626506"/>
                <a:gd name="connsiteY416" fmla="*/ 1790794 h 1790793"/>
                <a:gd name="connsiteX417" fmla="*/ 6695355 w 8626506"/>
                <a:gd name="connsiteY417" fmla="*/ 1790794 h 1790793"/>
                <a:gd name="connsiteX418" fmla="*/ 8626507 w 8626506"/>
                <a:gd name="connsiteY418" fmla="*/ 1790794 h 1790793"/>
                <a:gd name="connsiteX419" fmla="*/ 8626507 w 8626506"/>
                <a:gd name="connsiteY419" fmla="*/ 1790794 h 179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8626506" h="1790793">
                  <a:moveTo>
                    <a:pt x="0" y="0"/>
                  </a:moveTo>
                  <a:lnTo>
                    <a:pt x="248944" y="0"/>
                  </a:lnTo>
                  <a:lnTo>
                    <a:pt x="248944" y="8534"/>
                  </a:lnTo>
                  <a:lnTo>
                    <a:pt x="248944" y="8534"/>
                  </a:lnTo>
                  <a:lnTo>
                    <a:pt x="282556" y="8534"/>
                  </a:lnTo>
                  <a:lnTo>
                    <a:pt x="282556" y="17069"/>
                  </a:lnTo>
                  <a:lnTo>
                    <a:pt x="282556" y="17069"/>
                  </a:lnTo>
                  <a:lnTo>
                    <a:pt x="289253" y="17069"/>
                  </a:lnTo>
                  <a:lnTo>
                    <a:pt x="289253" y="51207"/>
                  </a:lnTo>
                  <a:lnTo>
                    <a:pt x="289253" y="51207"/>
                  </a:lnTo>
                  <a:lnTo>
                    <a:pt x="296080" y="51207"/>
                  </a:lnTo>
                  <a:lnTo>
                    <a:pt x="296080" y="68407"/>
                  </a:lnTo>
                  <a:lnTo>
                    <a:pt x="296080" y="68407"/>
                  </a:lnTo>
                  <a:lnTo>
                    <a:pt x="302777" y="68407"/>
                  </a:lnTo>
                  <a:lnTo>
                    <a:pt x="302777" y="76941"/>
                  </a:lnTo>
                  <a:lnTo>
                    <a:pt x="302777" y="76941"/>
                  </a:lnTo>
                  <a:lnTo>
                    <a:pt x="336389" y="76941"/>
                  </a:lnTo>
                  <a:lnTo>
                    <a:pt x="336389" y="85607"/>
                  </a:lnTo>
                  <a:lnTo>
                    <a:pt x="336389" y="85607"/>
                  </a:lnTo>
                  <a:lnTo>
                    <a:pt x="356609" y="85607"/>
                  </a:lnTo>
                  <a:lnTo>
                    <a:pt x="356609" y="94142"/>
                  </a:lnTo>
                  <a:lnTo>
                    <a:pt x="356609" y="94142"/>
                  </a:lnTo>
                  <a:lnTo>
                    <a:pt x="457579" y="94142"/>
                  </a:lnTo>
                  <a:lnTo>
                    <a:pt x="457579" y="102808"/>
                  </a:lnTo>
                  <a:lnTo>
                    <a:pt x="457579" y="102808"/>
                  </a:lnTo>
                  <a:lnTo>
                    <a:pt x="484495" y="102808"/>
                  </a:lnTo>
                  <a:lnTo>
                    <a:pt x="484495" y="111342"/>
                  </a:lnTo>
                  <a:lnTo>
                    <a:pt x="484495" y="111342"/>
                  </a:lnTo>
                  <a:lnTo>
                    <a:pt x="524804" y="111342"/>
                  </a:lnTo>
                  <a:lnTo>
                    <a:pt x="524804" y="120008"/>
                  </a:lnTo>
                  <a:lnTo>
                    <a:pt x="524804" y="120008"/>
                  </a:lnTo>
                  <a:lnTo>
                    <a:pt x="551720" y="120008"/>
                  </a:lnTo>
                  <a:lnTo>
                    <a:pt x="551720" y="128673"/>
                  </a:lnTo>
                  <a:lnTo>
                    <a:pt x="551720" y="128673"/>
                  </a:lnTo>
                  <a:lnTo>
                    <a:pt x="571941" y="128673"/>
                  </a:lnTo>
                  <a:lnTo>
                    <a:pt x="571941" y="145874"/>
                  </a:lnTo>
                  <a:lnTo>
                    <a:pt x="571941" y="145874"/>
                  </a:lnTo>
                  <a:lnTo>
                    <a:pt x="605553" y="145874"/>
                  </a:lnTo>
                  <a:lnTo>
                    <a:pt x="605553" y="154539"/>
                  </a:lnTo>
                  <a:lnTo>
                    <a:pt x="605553" y="154539"/>
                  </a:lnTo>
                  <a:lnTo>
                    <a:pt x="767052" y="154539"/>
                  </a:lnTo>
                  <a:lnTo>
                    <a:pt x="767052" y="163205"/>
                  </a:lnTo>
                  <a:lnTo>
                    <a:pt x="767052" y="163205"/>
                  </a:lnTo>
                  <a:lnTo>
                    <a:pt x="814188" y="163205"/>
                  </a:lnTo>
                  <a:lnTo>
                    <a:pt x="814188" y="171871"/>
                  </a:lnTo>
                  <a:lnTo>
                    <a:pt x="814188" y="171871"/>
                  </a:lnTo>
                  <a:lnTo>
                    <a:pt x="827581" y="171871"/>
                  </a:lnTo>
                  <a:lnTo>
                    <a:pt x="827581" y="180537"/>
                  </a:lnTo>
                  <a:lnTo>
                    <a:pt x="827581" y="180537"/>
                  </a:lnTo>
                  <a:lnTo>
                    <a:pt x="834408" y="180537"/>
                  </a:lnTo>
                  <a:lnTo>
                    <a:pt x="834408" y="206534"/>
                  </a:lnTo>
                  <a:lnTo>
                    <a:pt x="834408" y="206534"/>
                  </a:lnTo>
                  <a:lnTo>
                    <a:pt x="854497" y="206534"/>
                  </a:lnTo>
                  <a:lnTo>
                    <a:pt x="854497" y="215331"/>
                  </a:lnTo>
                  <a:lnTo>
                    <a:pt x="854497" y="215331"/>
                  </a:lnTo>
                  <a:lnTo>
                    <a:pt x="868021" y="215331"/>
                  </a:lnTo>
                  <a:lnTo>
                    <a:pt x="868021" y="232794"/>
                  </a:lnTo>
                  <a:lnTo>
                    <a:pt x="868021" y="232794"/>
                  </a:lnTo>
                  <a:lnTo>
                    <a:pt x="881413" y="232794"/>
                  </a:lnTo>
                  <a:lnTo>
                    <a:pt x="881413" y="241591"/>
                  </a:lnTo>
                  <a:lnTo>
                    <a:pt x="881413" y="241591"/>
                  </a:lnTo>
                  <a:lnTo>
                    <a:pt x="888241" y="241591"/>
                  </a:lnTo>
                  <a:lnTo>
                    <a:pt x="888241" y="250257"/>
                  </a:lnTo>
                  <a:lnTo>
                    <a:pt x="888241" y="250257"/>
                  </a:lnTo>
                  <a:lnTo>
                    <a:pt x="928550" y="250257"/>
                  </a:lnTo>
                  <a:lnTo>
                    <a:pt x="928550" y="259054"/>
                  </a:lnTo>
                  <a:lnTo>
                    <a:pt x="928550" y="259054"/>
                  </a:lnTo>
                  <a:lnTo>
                    <a:pt x="989079" y="259054"/>
                  </a:lnTo>
                  <a:lnTo>
                    <a:pt x="989079" y="267851"/>
                  </a:lnTo>
                  <a:lnTo>
                    <a:pt x="989079" y="267851"/>
                  </a:lnTo>
                  <a:lnTo>
                    <a:pt x="1015995" y="267851"/>
                  </a:lnTo>
                  <a:lnTo>
                    <a:pt x="1015995" y="276648"/>
                  </a:lnTo>
                  <a:lnTo>
                    <a:pt x="1015995" y="276648"/>
                  </a:lnTo>
                  <a:lnTo>
                    <a:pt x="1083352" y="276648"/>
                  </a:lnTo>
                  <a:lnTo>
                    <a:pt x="1083352" y="285445"/>
                  </a:lnTo>
                  <a:lnTo>
                    <a:pt x="1083352" y="285445"/>
                  </a:lnTo>
                  <a:lnTo>
                    <a:pt x="1090048" y="285445"/>
                  </a:lnTo>
                  <a:lnTo>
                    <a:pt x="1090048" y="294242"/>
                  </a:lnTo>
                  <a:lnTo>
                    <a:pt x="1090048" y="294242"/>
                  </a:lnTo>
                  <a:lnTo>
                    <a:pt x="1110268" y="294242"/>
                  </a:lnTo>
                  <a:lnTo>
                    <a:pt x="1110268" y="311836"/>
                  </a:lnTo>
                  <a:lnTo>
                    <a:pt x="1110268" y="311836"/>
                  </a:lnTo>
                  <a:lnTo>
                    <a:pt x="1116965" y="311836"/>
                  </a:lnTo>
                  <a:lnTo>
                    <a:pt x="1116965" y="320633"/>
                  </a:lnTo>
                  <a:lnTo>
                    <a:pt x="1116965" y="320633"/>
                  </a:lnTo>
                  <a:lnTo>
                    <a:pt x="1130489" y="320633"/>
                  </a:lnTo>
                  <a:lnTo>
                    <a:pt x="1130489" y="329430"/>
                  </a:lnTo>
                  <a:lnTo>
                    <a:pt x="1130489" y="329430"/>
                  </a:lnTo>
                  <a:lnTo>
                    <a:pt x="1137185" y="329430"/>
                  </a:lnTo>
                  <a:lnTo>
                    <a:pt x="1137185" y="356084"/>
                  </a:lnTo>
                  <a:lnTo>
                    <a:pt x="1137185" y="356084"/>
                  </a:lnTo>
                  <a:lnTo>
                    <a:pt x="1143881" y="356084"/>
                  </a:lnTo>
                  <a:lnTo>
                    <a:pt x="1143881" y="365013"/>
                  </a:lnTo>
                  <a:lnTo>
                    <a:pt x="1143881" y="365013"/>
                  </a:lnTo>
                  <a:lnTo>
                    <a:pt x="1150577" y="365013"/>
                  </a:lnTo>
                  <a:lnTo>
                    <a:pt x="1150577" y="382738"/>
                  </a:lnTo>
                  <a:lnTo>
                    <a:pt x="1150577" y="382738"/>
                  </a:lnTo>
                  <a:lnTo>
                    <a:pt x="1170797" y="382738"/>
                  </a:lnTo>
                  <a:lnTo>
                    <a:pt x="1170797" y="391798"/>
                  </a:lnTo>
                  <a:lnTo>
                    <a:pt x="1170797" y="391798"/>
                  </a:lnTo>
                  <a:lnTo>
                    <a:pt x="1379432" y="391798"/>
                  </a:lnTo>
                  <a:lnTo>
                    <a:pt x="1379432" y="409917"/>
                  </a:lnTo>
                  <a:lnTo>
                    <a:pt x="1379432" y="409917"/>
                  </a:lnTo>
                  <a:lnTo>
                    <a:pt x="1399653" y="409917"/>
                  </a:lnTo>
                  <a:lnTo>
                    <a:pt x="1399653" y="419108"/>
                  </a:lnTo>
                  <a:lnTo>
                    <a:pt x="1399653" y="419108"/>
                  </a:lnTo>
                  <a:lnTo>
                    <a:pt x="1413045" y="419108"/>
                  </a:lnTo>
                  <a:lnTo>
                    <a:pt x="1413045" y="446418"/>
                  </a:lnTo>
                  <a:lnTo>
                    <a:pt x="1413045" y="446418"/>
                  </a:lnTo>
                  <a:lnTo>
                    <a:pt x="1419741" y="446418"/>
                  </a:lnTo>
                  <a:lnTo>
                    <a:pt x="1419741" y="455478"/>
                  </a:lnTo>
                  <a:lnTo>
                    <a:pt x="1419741" y="455478"/>
                  </a:lnTo>
                  <a:lnTo>
                    <a:pt x="1433265" y="455478"/>
                  </a:lnTo>
                  <a:lnTo>
                    <a:pt x="1433265" y="473860"/>
                  </a:lnTo>
                  <a:lnTo>
                    <a:pt x="1433265" y="473860"/>
                  </a:lnTo>
                  <a:lnTo>
                    <a:pt x="1453485" y="473860"/>
                  </a:lnTo>
                  <a:lnTo>
                    <a:pt x="1453485" y="483051"/>
                  </a:lnTo>
                  <a:lnTo>
                    <a:pt x="1453485" y="483051"/>
                  </a:lnTo>
                  <a:lnTo>
                    <a:pt x="1534235" y="483051"/>
                  </a:lnTo>
                  <a:lnTo>
                    <a:pt x="1534235" y="501301"/>
                  </a:lnTo>
                  <a:lnTo>
                    <a:pt x="1534235" y="501301"/>
                  </a:lnTo>
                  <a:lnTo>
                    <a:pt x="1540931" y="501301"/>
                  </a:lnTo>
                  <a:lnTo>
                    <a:pt x="1540931" y="510492"/>
                  </a:lnTo>
                  <a:lnTo>
                    <a:pt x="1540931" y="510492"/>
                  </a:lnTo>
                  <a:lnTo>
                    <a:pt x="1561151" y="510492"/>
                  </a:lnTo>
                  <a:lnTo>
                    <a:pt x="1561151" y="528874"/>
                  </a:lnTo>
                  <a:lnTo>
                    <a:pt x="1561151" y="528874"/>
                  </a:lnTo>
                  <a:lnTo>
                    <a:pt x="1574543" y="528874"/>
                  </a:lnTo>
                  <a:lnTo>
                    <a:pt x="1574543" y="538065"/>
                  </a:lnTo>
                  <a:lnTo>
                    <a:pt x="1574543" y="538065"/>
                  </a:lnTo>
                  <a:lnTo>
                    <a:pt x="1601460" y="538065"/>
                  </a:lnTo>
                  <a:lnTo>
                    <a:pt x="1601460" y="547256"/>
                  </a:lnTo>
                  <a:lnTo>
                    <a:pt x="1601460" y="547256"/>
                  </a:lnTo>
                  <a:lnTo>
                    <a:pt x="1608156" y="547256"/>
                  </a:lnTo>
                  <a:lnTo>
                    <a:pt x="1608156" y="556447"/>
                  </a:lnTo>
                  <a:lnTo>
                    <a:pt x="1608156" y="556447"/>
                  </a:lnTo>
                  <a:lnTo>
                    <a:pt x="1668816" y="556447"/>
                  </a:lnTo>
                  <a:lnTo>
                    <a:pt x="1668816" y="565638"/>
                  </a:lnTo>
                  <a:lnTo>
                    <a:pt x="1668816" y="565638"/>
                  </a:lnTo>
                  <a:lnTo>
                    <a:pt x="1695733" y="565638"/>
                  </a:lnTo>
                  <a:lnTo>
                    <a:pt x="1695733" y="584151"/>
                  </a:lnTo>
                  <a:lnTo>
                    <a:pt x="1695733" y="584151"/>
                  </a:lnTo>
                  <a:lnTo>
                    <a:pt x="1702429" y="584151"/>
                  </a:lnTo>
                  <a:lnTo>
                    <a:pt x="1702429" y="602533"/>
                  </a:lnTo>
                  <a:lnTo>
                    <a:pt x="1702429" y="602533"/>
                  </a:lnTo>
                  <a:lnTo>
                    <a:pt x="1709125" y="602533"/>
                  </a:lnTo>
                  <a:lnTo>
                    <a:pt x="1709125" y="611856"/>
                  </a:lnTo>
                  <a:lnTo>
                    <a:pt x="1709125" y="611856"/>
                  </a:lnTo>
                  <a:lnTo>
                    <a:pt x="1715822" y="611856"/>
                  </a:lnTo>
                  <a:lnTo>
                    <a:pt x="1715822" y="621178"/>
                  </a:lnTo>
                  <a:lnTo>
                    <a:pt x="1715822" y="621178"/>
                  </a:lnTo>
                  <a:lnTo>
                    <a:pt x="1722649" y="621178"/>
                  </a:lnTo>
                  <a:lnTo>
                    <a:pt x="1722649" y="639691"/>
                  </a:lnTo>
                  <a:lnTo>
                    <a:pt x="1722649" y="639691"/>
                  </a:lnTo>
                  <a:lnTo>
                    <a:pt x="1742738" y="639691"/>
                  </a:lnTo>
                  <a:lnTo>
                    <a:pt x="1742738" y="658204"/>
                  </a:lnTo>
                  <a:lnTo>
                    <a:pt x="1742738" y="658204"/>
                  </a:lnTo>
                  <a:lnTo>
                    <a:pt x="1756262" y="658204"/>
                  </a:lnTo>
                  <a:lnTo>
                    <a:pt x="1756262" y="667527"/>
                  </a:lnTo>
                  <a:lnTo>
                    <a:pt x="1756262" y="667527"/>
                  </a:lnTo>
                  <a:lnTo>
                    <a:pt x="1837011" y="667527"/>
                  </a:lnTo>
                  <a:lnTo>
                    <a:pt x="1837011" y="676849"/>
                  </a:lnTo>
                  <a:lnTo>
                    <a:pt x="1837011" y="676849"/>
                  </a:lnTo>
                  <a:lnTo>
                    <a:pt x="1937849" y="676849"/>
                  </a:lnTo>
                  <a:lnTo>
                    <a:pt x="1937849" y="686040"/>
                  </a:lnTo>
                  <a:lnTo>
                    <a:pt x="1937849" y="686040"/>
                  </a:lnTo>
                  <a:lnTo>
                    <a:pt x="1951373" y="686040"/>
                  </a:lnTo>
                  <a:lnTo>
                    <a:pt x="1951373" y="695362"/>
                  </a:lnTo>
                  <a:lnTo>
                    <a:pt x="1951373" y="695362"/>
                  </a:lnTo>
                  <a:lnTo>
                    <a:pt x="1971593" y="695362"/>
                  </a:lnTo>
                  <a:lnTo>
                    <a:pt x="1971593" y="704684"/>
                  </a:lnTo>
                  <a:lnTo>
                    <a:pt x="1971593" y="704684"/>
                  </a:lnTo>
                  <a:lnTo>
                    <a:pt x="1978289" y="704684"/>
                  </a:lnTo>
                  <a:lnTo>
                    <a:pt x="1978289" y="714007"/>
                  </a:lnTo>
                  <a:lnTo>
                    <a:pt x="1978289" y="714007"/>
                  </a:lnTo>
                  <a:lnTo>
                    <a:pt x="1991682" y="714007"/>
                  </a:lnTo>
                  <a:lnTo>
                    <a:pt x="1991682" y="723329"/>
                  </a:lnTo>
                  <a:lnTo>
                    <a:pt x="1991682" y="723329"/>
                  </a:lnTo>
                  <a:lnTo>
                    <a:pt x="2005206" y="723329"/>
                  </a:lnTo>
                  <a:lnTo>
                    <a:pt x="2005206" y="732782"/>
                  </a:lnTo>
                  <a:lnTo>
                    <a:pt x="2005206" y="732782"/>
                  </a:lnTo>
                  <a:lnTo>
                    <a:pt x="2038818" y="732782"/>
                  </a:lnTo>
                  <a:lnTo>
                    <a:pt x="2038818" y="742236"/>
                  </a:lnTo>
                  <a:lnTo>
                    <a:pt x="2038818" y="742236"/>
                  </a:lnTo>
                  <a:lnTo>
                    <a:pt x="2126264" y="742236"/>
                  </a:lnTo>
                  <a:lnTo>
                    <a:pt x="2126264" y="751690"/>
                  </a:lnTo>
                  <a:lnTo>
                    <a:pt x="2126264" y="751690"/>
                  </a:lnTo>
                  <a:lnTo>
                    <a:pt x="2133091" y="751690"/>
                  </a:lnTo>
                  <a:lnTo>
                    <a:pt x="2133091" y="761143"/>
                  </a:lnTo>
                  <a:lnTo>
                    <a:pt x="2133091" y="761143"/>
                  </a:lnTo>
                  <a:lnTo>
                    <a:pt x="2227233" y="761143"/>
                  </a:lnTo>
                  <a:lnTo>
                    <a:pt x="2227233" y="780182"/>
                  </a:lnTo>
                  <a:lnTo>
                    <a:pt x="2227233" y="780182"/>
                  </a:lnTo>
                  <a:lnTo>
                    <a:pt x="2254149" y="780182"/>
                  </a:lnTo>
                  <a:lnTo>
                    <a:pt x="2254149" y="789635"/>
                  </a:lnTo>
                  <a:lnTo>
                    <a:pt x="2254149" y="789635"/>
                  </a:lnTo>
                  <a:lnTo>
                    <a:pt x="2267673" y="789635"/>
                  </a:lnTo>
                  <a:lnTo>
                    <a:pt x="2267673" y="799089"/>
                  </a:lnTo>
                  <a:lnTo>
                    <a:pt x="2267673" y="799089"/>
                  </a:lnTo>
                  <a:lnTo>
                    <a:pt x="2274370" y="799089"/>
                  </a:lnTo>
                  <a:lnTo>
                    <a:pt x="2274370" y="818127"/>
                  </a:lnTo>
                  <a:lnTo>
                    <a:pt x="2274370" y="818127"/>
                  </a:lnTo>
                  <a:lnTo>
                    <a:pt x="2281066" y="818127"/>
                  </a:lnTo>
                  <a:lnTo>
                    <a:pt x="2281066" y="837165"/>
                  </a:lnTo>
                  <a:lnTo>
                    <a:pt x="2281066" y="837165"/>
                  </a:lnTo>
                  <a:lnTo>
                    <a:pt x="2314679" y="837165"/>
                  </a:lnTo>
                  <a:lnTo>
                    <a:pt x="2314679" y="846750"/>
                  </a:lnTo>
                  <a:lnTo>
                    <a:pt x="2314679" y="846750"/>
                  </a:lnTo>
                  <a:lnTo>
                    <a:pt x="2321506" y="846750"/>
                  </a:lnTo>
                  <a:lnTo>
                    <a:pt x="2321506" y="856204"/>
                  </a:lnTo>
                  <a:lnTo>
                    <a:pt x="2321506" y="856204"/>
                  </a:lnTo>
                  <a:lnTo>
                    <a:pt x="2341595" y="856204"/>
                  </a:lnTo>
                  <a:lnTo>
                    <a:pt x="2341595" y="865789"/>
                  </a:lnTo>
                  <a:lnTo>
                    <a:pt x="2341595" y="865789"/>
                  </a:lnTo>
                  <a:lnTo>
                    <a:pt x="2415648" y="865789"/>
                  </a:lnTo>
                  <a:lnTo>
                    <a:pt x="2415648" y="875374"/>
                  </a:lnTo>
                  <a:lnTo>
                    <a:pt x="2415648" y="875374"/>
                  </a:lnTo>
                  <a:lnTo>
                    <a:pt x="2422344" y="875374"/>
                  </a:lnTo>
                  <a:lnTo>
                    <a:pt x="2422344" y="885090"/>
                  </a:lnTo>
                  <a:lnTo>
                    <a:pt x="2422344" y="885090"/>
                  </a:lnTo>
                  <a:lnTo>
                    <a:pt x="2489701" y="885090"/>
                  </a:lnTo>
                  <a:lnTo>
                    <a:pt x="2489701" y="894675"/>
                  </a:lnTo>
                  <a:lnTo>
                    <a:pt x="2489701" y="894675"/>
                  </a:lnTo>
                  <a:lnTo>
                    <a:pt x="2617586" y="894675"/>
                  </a:lnTo>
                  <a:lnTo>
                    <a:pt x="2617586" y="904391"/>
                  </a:lnTo>
                  <a:lnTo>
                    <a:pt x="2617586" y="904391"/>
                  </a:lnTo>
                  <a:lnTo>
                    <a:pt x="2624283" y="904391"/>
                  </a:lnTo>
                  <a:lnTo>
                    <a:pt x="2624283" y="914107"/>
                  </a:lnTo>
                  <a:lnTo>
                    <a:pt x="2624283" y="914107"/>
                  </a:lnTo>
                  <a:lnTo>
                    <a:pt x="2630979" y="914107"/>
                  </a:lnTo>
                  <a:lnTo>
                    <a:pt x="2630979" y="923954"/>
                  </a:lnTo>
                  <a:lnTo>
                    <a:pt x="2630979" y="923954"/>
                  </a:lnTo>
                  <a:lnTo>
                    <a:pt x="2664592" y="923954"/>
                  </a:lnTo>
                  <a:lnTo>
                    <a:pt x="2664592" y="933671"/>
                  </a:lnTo>
                  <a:lnTo>
                    <a:pt x="2664592" y="933671"/>
                  </a:lnTo>
                  <a:lnTo>
                    <a:pt x="2684812" y="933671"/>
                  </a:lnTo>
                  <a:lnTo>
                    <a:pt x="2684812" y="953234"/>
                  </a:lnTo>
                  <a:lnTo>
                    <a:pt x="2684812" y="953234"/>
                  </a:lnTo>
                  <a:lnTo>
                    <a:pt x="2691508" y="953234"/>
                  </a:lnTo>
                  <a:lnTo>
                    <a:pt x="2691508" y="972929"/>
                  </a:lnTo>
                  <a:lnTo>
                    <a:pt x="2691508" y="972929"/>
                  </a:lnTo>
                  <a:lnTo>
                    <a:pt x="2698336" y="972929"/>
                  </a:lnTo>
                  <a:lnTo>
                    <a:pt x="2698336" y="982908"/>
                  </a:lnTo>
                  <a:lnTo>
                    <a:pt x="2698336" y="982908"/>
                  </a:lnTo>
                  <a:lnTo>
                    <a:pt x="2711728" y="982908"/>
                  </a:lnTo>
                  <a:lnTo>
                    <a:pt x="2711728" y="992755"/>
                  </a:lnTo>
                  <a:lnTo>
                    <a:pt x="2711728" y="992755"/>
                  </a:lnTo>
                  <a:lnTo>
                    <a:pt x="2725252" y="992755"/>
                  </a:lnTo>
                  <a:lnTo>
                    <a:pt x="2725252" y="1002603"/>
                  </a:lnTo>
                  <a:lnTo>
                    <a:pt x="2725252" y="1002603"/>
                  </a:lnTo>
                  <a:lnTo>
                    <a:pt x="2738644" y="1002603"/>
                  </a:lnTo>
                  <a:lnTo>
                    <a:pt x="2738644" y="1012450"/>
                  </a:lnTo>
                  <a:lnTo>
                    <a:pt x="2738644" y="1012450"/>
                  </a:lnTo>
                  <a:lnTo>
                    <a:pt x="2846310" y="1012450"/>
                  </a:lnTo>
                  <a:lnTo>
                    <a:pt x="2846310" y="1022298"/>
                  </a:lnTo>
                  <a:lnTo>
                    <a:pt x="2846310" y="1022298"/>
                  </a:lnTo>
                  <a:lnTo>
                    <a:pt x="2893447" y="1022298"/>
                  </a:lnTo>
                  <a:lnTo>
                    <a:pt x="2893447" y="1032145"/>
                  </a:lnTo>
                  <a:lnTo>
                    <a:pt x="2893447" y="1032145"/>
                  </a:lnTo>
                  <a:lnTo>
                    <a:pt x="2987589" y="1032145"/>
                  </a:lnTo>
                  <a:lnTo>
                    <a:pt x="2987589" y="1042124"/>
                  </a:lnTo>
                  <a:lnTo>
                    <a:pt x="2987589" y="1042124"/>
                  </a:lnTo>
                  <a:lnTo>
                    <a:pt x="2994416" y="1042124"/>
                  </a:lnTo>
                  <a:lnTo>
                    <a:pt x="2994416" y="1051971"/>
                  </a:lnTo>
                  <a:lnTo>
                    <a:pt x="2994416" y="1051971"/>
                  </a:lnTo>
                  <a:lnTo>
                    <a:pt x="3021332" y="1051971"/>
                  </a:lnTo>
                  <a:lnTo>
                    <a:pt x="3021332" y="1061950"/>
                  </a:lnTo>
                  <a:lnTo>
                    <a:pt x="3021332" y="1061950"/>
                  </a:lnTo>
                  <a:lnTo>
                    <a:pt x="3068338" y="1061950"/>
                  </a:lnTo>
                  <a:lnTo>
                    <a:pt x="3068338" y="1071929"/>
                  </a:lnTo>
                  <a:lnTo>
                    <a:pt x="3068338" y="1071929"/>
                  </a:lnTo>
                  <a:lnTo>
                    <a:pt x="3075165" y="1071929"/>
                  </a:lnTo>
                  <a:lnTo>
                    <a:pt x="3075165" y="1081777"/>
                  </a:lnTo>
                  <a:lnTo>
                    <a:pt x="3075165" y="1081777"/>
                  </a:lnTo>
                  <a:lnTo>
                    <a:pt x="3088558" y="1081777"/>
                  </a:lnTo>
                  <a:lnTo>
                    <a:pt x="3088558" y="1091755"/>
                  </a:lnTo>
                  <a:lnTo>
                    <a:pt x="3088558" y="1091755"/>
                  </a:lnTo>
                  <a:lnTo>
                    <a:pt x="3115474" y="1091755"/>
                  </a:lnTo>
                  <a:lnTo>
                    <a:pt x="3115474" y="1101734"/>
                  </a:lnTo>
                  <a:lnTo>
                    <a:pt x="3115474" y="1101734"/>
                  </a:lnTo>
                  <a:lnTo>
                    <a:pt x="3128998" y="1101734"/>
                  </a:lnTo>
                  <a:lnTo>
                    <a:pt x="3128998" y="1111713"/>
                  </a:lnTo>
                  <a:lnTo>
                    <a:pt x="3128998" y="1111713"/>
                  </a:lnTo>
                  <a:lnTo>
                    <a:pt x="3142390" y="1111713"/>
                  </a:lnTo>
                  <a:lnTo>
                    <a:pt x="3142390" y="1131539"/>
                  </a:lnTo>
                  <a:lnTo>
                    <a:pt x="3142390" y="1131539"/>
                  </a:lnTo>
                  <a:lnTo>
                    <a:pt x="3162611" y="1131539"/>
                  </a:lnTo>
                  <a:lnTo>
                    <a:pt x="3162611" y="1141518"/>
                  </a:lnTo>
                  <a:lnTo>
                    <a:pt x="3162611" y="1141518"/>
                  </a:lnTo>
                  <a:lnTo>
                    <a:pt x="3182831" y="1141518"/>
                  </a:lnTo>
                  <a:lnTo>
                    <a:pt x="3182831" y="1151628"/>
                  </a:lnTo>
                  <a:lnTo>
                    <a:pt x="3182831" y="1151628"/>
                  </a:lnTo>
                  <a:lnTo>
                    <a:pt x="3229836" y="1151628"/>
                  </a:lnTo>
                  <a:lnTo>
                    <a:pt x="3229836" y="1161738"/>
                  </a:lnTo>
                  <a:lnTo>
                    <a:pt x="3229836" y="1161738"/>
                  </a:lnTo>
                  <a:lnTo>
                    <a:pt x="3243360" y="1161738"/>
                  </a:lnTo>
                  <a:lnTo>
                    <a:pt x="3243360" y="1171848"/>
                  </a:lnTo>
                  <a:lnTo>
                    <a:pt x="3243360" y="1171848"/>
                  </a:lnTo>
                  <a:lnTo>
                    <a:pt x="3250056" y="1171848"/>
                  </a:lnTo>
                  <a:lnTo>
                    <a:pt x="3250056" y="1181827"/>
                  </a:lnTo>
                  <a:lnTo>
                    <a:pt x="3250056" y="1181827"/>
                  </a:lnTo>
                  <a:lnTo>
                    <a:pt x="3256752" y="1181827"/>
                  </a:lnTo>
                  <a:lnTo>
                    <a:pt x="3256752" y="1191937"/>
                  </a:lnTo>
                  <a:lnTo>
                    <a:pt x="3256752" y="1191937"/>
                  </a:lnTo>
                  <a:lnTo>
                    <a:pt x="3310585" y="1191937"/>
                  </a:lnTo>
                  <a:lnTo>
                    <a:pt x="3310585" y="1202047"/>
                  </a:lnTo>
                  <a:lnTo>
                    <a:pt x="3310585" y="1202047"/>
                  </a:lnTo>
                  <a:lnTo>
                    <a:pt x="3512524" y="1202047"/>
                  </a:lnTo>
                  <a:lnTo>
                    <a:pt x="3512524" y="1212288"/>
                  </a:lnTo>
                  <a:lnTo>
                    <a:pt x="3512524" y="1212288"/>
                  </a:lnTo>
                  <a:lnTo>
                    <a:pt x="3546136" y="1212288"/>
                  </a:lnTo>
                  <a:lnTo>
                    <a:pt x="3546136" y="1222661"/>
                  </a:lnTo>
                  <a:lnTo>
                    <a:pt x="3546136" y="1222661"/>
                  </a:lnTo>
                  <a:lnTo>
                    <a:pt x="3552833" y="1222661"/>
                  </a:lnTo>
                  <a:lnTo>
                    <a:pt x="3552833" y="1232902"/>
                  </a:lnTo>
                  <a:lnTo>
                    <a:pt x="3552833" y="1232902"/>
                  </a:lnTo>
                  <a:lnTo>
                    <a:pt x="3599969" y="1232902"/>
                  </a:lnTo>
                  <a:lnTo>
                    <a:pt x="3599969" y="1243406"/>
                  </a:lnTo>
                  <a:lnTo>
                    <a:pt x="3599969" y="1243406"/>
                  </a:lnTo>
                  <a:lnTo>
                    <a:pt x="3714331" y="1243406"/>
                  </a:lnTo>
                  <a:lnTo>
                    <a:pt x="3714331" y="1264414"/>
                  </a:lnTo>
                  <a:lnTo>
                    <a:pt x="3714331" y="1264414"/>
                  </a:lnTo>
                  <a:lnTo>
                    <a:pt x="3815300" y="1264414"/>
                  </a:lnTo>
                  <a:lnTo>
                    <a:pt x="3815300" y="1275049"/>
                  </a:lnTo>
                  <a:lnTo>
                    <a:pt x="3815300" y="1275049"/>
                  </a:lnTo>
                  <a:lnTo>
                    <a:pt x="3922966" y="1275049"/>
                  </a:lnTo>
                  <a:lnTo>
                    <a:pt x="3922966" y="1285685"/>
                  </a:lnTo>
                  <a:lnTo>
                    <a:pt x="3922966" y="1285685"/>
                  </a:lnTo>
                  <a:lnTo>
                    <a:pt x="3963406" y="1285685"/>
                  </a:lnTo>
                  <a:lnTo>
                    <a:pt x="3963406" y="1307086"/>
                  </a:lnTo>
                  <a:lnTo>
                    <a:pt x="3963406" y="1307086"/>
                  </a:lnTo>
                  <a:lnTo>
                    <a:pt x="4003715" y="1307086"/>
                  </a:lnTo>
                  <a:lnTo>
                    <a:pt x="4003715" y="1318247"/>
                  </a:lnTo>
                  <a:lnTo>
                    <a:pt x="4003715" y="1318247"/>
                  </a:lnTo>
                  <a:lnTo>
                    <a:pt x="4057548" y="1318247"/>
                  </a:lnTo>
                  <a:lnTo>
                    <a:pt x="4057548" y="1329539"/>
                  </a:lnTo>
                  <a:lnTo>
                    <a:pt x="4057548" y="1329539"/>
                  </a:lnTo>
                  <a:lnTo>
                    <a:pt x="4131601" y="1329539"/>
                  </a:lnTo>
                  <a:lnTo>
                    <a:pt x="4131601" y="1340962"/>
                  </a:lnTo>
                  <a:lnTo>
                    <a:pt x="4131601" y="1340962"/>
                  </a:lnTo>
                  <a:lnTo>
                    <a:pt x="4144993" y="1340962"/>
                  </a:lnTo>
                  <a:lnTo>
                    <a:pt x="4144993" y="1352516"/>
                  </a:lnTo>
                  <a:lnTo>
                    <a:pt x="4144993" y="1352516"/>
                  </a:lnTo>
                  <a:lnTo>
                    <a:pt x="4340104" y="1352516"/>
                  </a:lnTo>
                  <a:lnTo>
                    <a:pt x="4340104" y="1364070"/>
                  </a:lnTo>
                  <a:lnTo>
                    <a:pt x="4340104" y="1364070"/>
                  </a:lnTo>
                  <a:lnTo>
                    <a:pt x="4380545" y="1364070"/>
                  </a:lnTo>
                  <a:lnTo>
                    <a:pt x="4380545" y="1375887"/>
                  </a:lnTo>
                  <a:lnTo>
                    <a:pt x="4380545" y="1375887"/>
                  </a:lnTo>
                  <a:lnTo>
                    <a:pt x="4387241" y="1375887"/>
                  </a:lnTo>
                  <a:lnTo>
                    <a:pt x="4387241" y="1399390"/>
                  </a:lnTo>
                  <a:lnTo>
                    <a:pt x="4387241" y="1399390"/>
                  </a:lnTo>
                  <a:lnTo>
                    <a:pt x="4400765" y="1399390"/>
                  </a:lnTo>
                  <a:lnTo>
                    <a:pt x="4400765" y="1423418"/>
                  </a:lnTo>
                  <a:lnTo>
                    <a:pt x="4400765" y="1423418"/>
                  </a:lnTo>
                  <a:lnTo>
                    <a:pt x="4474686" y="1423418"/>
                  </a:lnTo>
                  <a:lnTo>
                    <a:pt x="4474686" y="1435629"/>
                  </a:lnTo>
                  <a:lnTo>
                    <a:pt x="4474686" y="1435629"/>
                  </a:lnTo>
                  <a:lnTo>
                    <a:pt x="4535347" y="1435629"/>
                  </a:lnTo>
                  <a:lnTo>
                    <a:pt x="4535347" y="1447971"/>
                  </a:lnTo>
                  <a:lnTo>
                    <a:pt x="4535347" y="1447971"/>
                  </a:lnTo>
                  <a:lnTo>
                    <a:pt x="4589179" y="1447971"/>
                  </a:lnTo>
                  <a:lnTo>
                    <a:pt x="4589179" y="1460313"/>
                  </a:lnTo>
                  <a:lnTo>
                    <a:pt x="4589179" y="1460313"/>
                  </a:lnTo>
                  <a:lnTo>
                    <a:pt x="4602572" y="1460313"/>
                  </a:lnTo>
                  <a:lnTo>
                    <a:pt x="4602572" y="1472524"/>
                  </a:lnTo>
                  <a:lnTo>
                    <a:pt x="4602572" y="1472524"/>
                  </a:lnTo>
                  <a:lnTo>
                    <a:pt x="4636185" y="1472524"/>
                  </a:lnTo>
                  <a:lnTo>
                    <a:pt x="4636185" y="1484866"/>
                  </a:lnTo>
                  <a:lnTo>
                    <a:pt x="4636185" y="1484866"/>
                  </a:lnTo>
                  <a:lnTo>
                    <a:pt x="4764070" y="1484866"/>
                  </a:lnTo>
                  <a:lnTo>
                    <a:pt x="4764070" y="1497339"/>
                  </a:lnTo>
                  <a:lnTo>
                    <a:pt x="4764070" y="1497339"/>
                  </a:lnTo>
                  <a:lnTo>
                    <a:pt x="4804511" y="1497339"/>
                  </a:lnTo>
                  <a:lnTo>
                    <a:pt x="4804511" y="1510338"/>
                  </a:lnTo>
                  <a:lnTo>
                    <a:pt x="4804511" y="1510338"/>
                  </a:lnTo>
                  <a:lnTo>
                    <a:pt x="4858343" y="1510338"/>
                  </a:lnTo>
                  <a:lnTo>
                    <a:pt x="4858343" y="1537386"/>
                  </a:lnTo>
                  <a:lnTo>
                    <a:pt x="4858343" y="1537386"/>
                  </a:lnTo>
                  <a:lnTo>
                    <a:pt x="5006318" y="1537386"/>
                  </a:lnTo>
                  <a:lnTo>
                    <a:pt x="5006318" y="1551041"/>
                  </a:lnTo>
                  <a:lnTo>
                    <a:pt x="5006318" y="1551041"/>
                  </a:lnTo>
                  <a:lnTo>
                    <a:pt x="5235173" y="1551041"/>
                  </a:lnTo>
                  <a:lnTo>
                    <a:pt x="5235173" y="1565090"/>
                  </a:lnTo>
                  <a:lnTo>
                    <a:pt x="5235173" y="1565090"/>
                  </a:lnTo>
                  <a:lnTo>
                    <a:pt x="5275482" y="1565090"/>
                  </a:lnTo>
                  <a:lnTo>
                    <a:pt x="5275482" y="1579664"/>
                  </a:lnTo>
                  <a:lnTo>
                    <a:pt x="5275482" y="1579664"/>
                  </a:lnTo>
                  <a:lnTo>
                    <a:pt x="5289006" y="1579664"/>
                  </a:lnTo>
                  <a:lnTo>
                    <a:pt x="5289006" y="1594501"/>
                  </a:lnTo>
                  <a:lnTo>
                    <a:pt x="5289006" y="1594501"/>
                  </a:lnTo>
                  <a:lnTo>
                    <a:pt x="5517729" y="1594501"/>
                  </a:lnTo>
                  <a:lnTo>
                    <a:pt x="5517729" y="1609600"/>
                  </a:lnTo>
                  <a:lnTo>
                    <a:pt x="5517729" y="1609600"/>
                  </a:lnTo>
                  <a:lnTo>
                    <a:pt x="5578259" y="1609600"/>
                  </a:lnTo>
                  <a:lnTo>
                    <a:pt x="5578259" y="1624700"/>
                  </a:lnTo>
                  <a:lnTo>
                    <a:pt x="5578259" y="1624700"/>
                  </a:lnTo>
                  <a:lnTo>
                    <a:pt x="5618699" y="1624700"/>
                  </a:lnTo>
                  <a:lnTo>
                    <a:pt x="5618699" y="1639931"/>
                  </a:lnTo>
                  <a:lnTo>
                    <a:pt x="5618699" y="1639931"/>
                  </a:lnTo>
                  <a:lnTo>
                    <a:pt x="5638919" y="1639931"/>
                  </a:lnTo>
                  <a:lnTo>
                    <a:pt x="5638919" y="1655293"/>
                  </a:lnTo>
                  <a:lnTo>
                    <a:pt x="5638919" y="1655293"/>
                  </a:lnTo>
                  <a:lnTo>
                    <a:pt x="5659008" y="1655293"/>
                  </a:lnTo>
                  <a:lnTo>
                    <a:pt x="5659008" y="1671311"/>
                  </a:lnTo>
                  <a:lnTo>
                    <a:pt x="5659008" y="1671311"/>
                  </a:lnTo>
                  <a:lnTo>
                    <a:pt x="5679228" y="1671311"/>
                  </a:lnTo>
                  <a:lnTo>
                    <a:pt x="5679228" y="1688643"/>
                  </a:lnTo>
                  <a:lnTo>
                    <a:pt x="5679228" y="1688643"/>
                  </a:lnTo>
                  <a:lnTo>
                    <a:pt x="6096497" y="1688643"/>
                  </a:lnTo>
                  <a:lnTo>
                    <a:pt x="6096497" y="1713984"/>
                  </a:lnTo>
                  <a:lnTo>
                    <a:pt x="6096497" y="1713984"/>
                  </a:lnTo>
                  <a:lnTo>
                    <a:pt x="6385750" y="1713984"/>
                  </a:lnTo>
                  <a:lnTo>
                    <a:pt x="6385750" y="1746415"/>
                  </a:lnTo>
                  <a:lnTo>
                    <a:pt x="6385750" y="1746415"/>
                  </a:lnTo>
                  <a:lnTo>
                    <a:pt x="6695355" y="1746415"/>
                  </a:lnTo>
                  <a:lnTo>
                    <a:pt x="6695355" y="1790794"/>
                  </a:lnTo>
                  <a:lnTo>
                    <a:pt x="6695355" y="1790794"/>
                  </a:lnTo>
                  <a:lnTo>
                    <a:pt x="8626507" y="1790794"/>
                  </a:lnTo>
                  <a:lnTo>
                    <a:pt x="8626507" y="1790794"/>
                  </a:lnTo>
                </a:path>
              </a:pathLst>
            </a:custGeom>
            <a:noFill/>
            <a:ln w="28575" cap="flat">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87" name="Freeform: Shape 6486">
              <a:extLst>
                <a:ext uri="{FF2B5EF4-FFF2-40B4-BE49-F238E27FC236}">
                  <a16:creationId xmlns:a16="http://schemas.microsoft.com/office/drawing/2014/main" id="{EA148E8C-BCF4-512C-608F-CDED659DC940}"/>
                </a:ext>
              </a:extLst>
            </p:cNvPr>
            <p:cNvSpPr/>
            <p:nvPr/>
          </p:nvSpPr>
          <p:spPr>
            <a:xfrm>
              <a:off x="973970"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88" name="Freeform: Shape 6487">
              <a:extLst>
                <a:ext uri="{FF2B5EF4-FFF2-40B4-BE49-F238E27FC236}">
                  <a16:creationId xmlns:a16="http://schemas.microsoft.com/office/drawing/2014/main" id="{25F8A8D1-A083-0588-05F2-E82F20F60851}"/>
                </a:ext>
              </a:extLst>
            </p:cNvPr>
            <p:cNvSpPr/>
            <p:nvPr/>
          </p:nvSpPr>
          <p:spPr>
            <a:xfrm>
              <a:off x="1280455" y="8734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89" name="Freeform: Shape 6488">
              <a:extLst>
                <a:ext uri="{FF2B5EF4-FFF2-40B4-BE49-F238E27FC236}">
                  <a16:creationId xmlns:a16="http://schemas.microsoft.com/office/drawing/2014/main" id="{E3771BBB-C3A2-4BB5-C282-3651D5761AF3}"/>
                </a:ext>
              </a:extLst>
            </p:cNvPr>
            <p:cNvSpPr/>
            <p:nvPr/>
          </p:nvSpPr>
          <p:spPr>
            <a:xfrm>
              <a:off x="1324322" y="90094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0" name="Freeform: Shape 6489">
              <a:extLst>
                <a:ext uri="{FF2B5EF4-FFF2-40B4-BE49-F238E27FC236}">
                  <a16:creationId xmlns:a16="http://schemas.microsoft.com/office/drawing/2014/main" id="{EDEED0DB-9B04-E02F-AF91-FB605FC1CAC0}"/>
                </a:ext>
              </a:extLst>
            </p:cNvPr>
            <p:cNvSpPr/>
            <p:nvPr/>
          </p:nvSpPr>
          <p:spPr>
            <a:xfrm>
              <a:off x="1579822" y="95620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1" name="Freeform: Shape 6490">
              <a:extLst>
                <a:ext uri="{FF2B5EF4-FFF2-40B4-BE49-F238E27FC236}">
                  <a16:creationId xmlns:a16="http://schemas.microsoft.com/office/drawing/2014/main" id="{05461D69-7BCC-DBD5-2984-ED054DE9DA04}"/>
                </a:ext>
              </a:extLst>
            </p:cNvPr>
            <p:cNvSpPr/>
            <p:nvPr/>
          </p:nvSpPr>
          <p:spPr>
            <a:xfrm>
              <a:off x="1616280" y="97457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2" name="Freeform: Shape 6491">
              <a:extLst>
                <a:ext uri="{FF2B5EF4-FFF2-40B4-BE49-F238E27FC236}">
                  <a16:creationId xmlns:a16="http://schemas.microsoft.com/office/drawing/2014/main" id="{A0A4D186-0FAE-81D3-2737-A62A425303E4}"/>
                </a:ext>
              </a:extLst>
            </p:cNvPr>
            <p:cNvSpPr/>
            <p:nvPr/>
          </p:nvSpPr>
          <p:spPr>
            <a:xfrm>
              <a:off x="1835180" y="99308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3" name="Freeform: Shape 6492">
              <a:extLst>
                <a:ext uri="{FF2B5EF4-FFF2-40B4-BE49-F238E27FC236}">
                  <a16:creationId xmlns:a16="http://schemas.microsoft.com/office/drawing/2014/main" id="{A7A82299-E653-CBEC-88BF-4A81D38FD06B}"/>
                </a:ext>
              </a:extLst>
            </p:cNvPr>
            <p:cNvSpPr/>
            <p:nvPr/>
          </p:nvSpPr>
          <p:spPr>
            <a:xfrm>
              <a:off x="1886308" y="103936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4" name="Freeform: Shape 6493">
              <a:extLst>
                <a:ext uri="{FF2B5EF4-FFF2-40B4-BE49-F238E27FC236}">
                  <a16:creationId xmlns:a16="http://schemas.microsoft.com/office/drawing/2014/main" id="{6AB5E84F-A097-F902-EA70-A560B07FF078}"/>
                </a:ext>
              </a:extLst>
            </p:cNvPr>
            <p:cNvSpPr/>
            <p:nvPr/>
          </p:nvSpPr>
          <p:spPr>
            <a:xfrm>
              <a:off x="1893572" y="104876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5" name="Freeform: Shape 6494">
              <a:extLst>
                <a:ext uri="{FF2B5EF4-FFF2-40B4-BE49-F238E27FC236}">
                  <a16:creationId xmlns:a16="http://schemas.microsoft.com/office/drawing/2014/main" id="{BBEAE89C-905A-4C4D-C31D-3ED46B6A272D}"/>
                </a:ext>
              </a:extLst>
            </p:cNvPr>
            <p:cNvSpPr/>
            <p:nvPr/>
          </p:nvSpPr>
          <p:spPr>
            <a:xfrm>
              <a:off x="1930173" y="108620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6" name="Freeform: Shape 6495">
              <a:extLst>
                <a:ext uri="{FF2B5EF4-FFF2-40B4-BE49-F238E27FC236}">
                  <a16:creationId xmlns:a16="http://schemas.microsoft.com/office/drawing/2014/main" id="{8C8EC3F2-CDAB-ABC9-28CC-B028FFA56793}"/>
                </a:ext>
              </a:extLst>
            </p:cNvPr>
            <p:cNvSpPr/>
            <p:nvPr/>
          </p:nvSpPr>
          <p:spPr>
            <a:xfrm>
              <a:off x="2156335" y="113304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7" name="Freeform: Shape 6496">
              <a:extLst>
                <a:ext uri="{FF2B5EF4-FFF2-40B4-BE49-F238E27FC236}">
                  <a16:creationId xmlns:a16="http://schemas.microsoft.com/office/drawing/2014/main" id="{1C14C5DE-C3BF-4E1B-AF31-952E3C3D4BDC}"/>
                </a:ext>
              </a:extLst>
            </p:cNvPr>
            <p:cNvSpPr/>
            <p:nvPr/>
          </p:nvSpPr>
          <p:spPr>
            <a:xfrm>
              <a:off x="2178269" y="116123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8" name="Freeform: Shape 6497">
              <a:extLst>
                <a:ext uri="{FF2B5EF4-FFF2-40B4-BE49-F238E27FC236}">
                  <a16:creationId xmlns:a16="http://schemas.microsoft.com/office/drawing/2014/main" id="{1E516B5D-29CF-6749-DEA7-871C4FD433FC}"/>
                </a:ext>
              </a:extLst>
            </p:cNvPr>
            <p:cNvSpPr/>
            <p:nvPr/>
          </p:nvSpPr>
          <p:spPr>
            <a:xfrm>
              <a:off x="2192938" y="117062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499" name="Freeform: Shape 6498">
              <a:extLst>
                <a:ext uri="{FF2B5EF4-FFF2-40B4-BE49-F238E27FC236}">
                  <a16:creationId xmlns:a16="http://schemas.microsoft.com/office/drawing/2014/main" id="{6978A1D8-ABC2-012B-9915-6E5525FAE4C0}"/>
                </a:ext>
              </a:extLst>
            </p:cNvPr>
            <p:cNvSpPr/>
            <p:nvPr/>
          </p:nvSpPr>
          <p:spPr>
            <a:xfrm>
              <a:off x="2200201" y="119909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0" name="Freeform: Shape 6499">
              <a:extLst>
                <a:ext uri="{FF2B5EF4-FFF2-40B4-BE49-F238E27FC236}">
                  <a16:creationId xmlns:a16="http://schemas.microsoft.com/office/drawing/2014/main" id="{F42BC5C7-5E09-1763-FED1-0271CED16D88}"/>
                </a:ext>
              </a:extLst>
            </p:cNvPr>
            <p:cNvSpPr/>
            <p:nvPr/>
          </p:nvSpPr>
          <p:spPr>
            <a:xfrm>
              <a:off x="2207465" y="1208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1" name="Freeform: Shape 6500">
              <a:extLst>
                <a:ext uri="{FF2B5EF4-FFF2-40B4-BE49-F238E27FC236}">
                  <a16:creationId xmlns:a16="http://schemas.microsoft.com/office/drawing/2014/main" id="{3B4B4CDE-F2B6-6EAD-4E58-33602CD3578D}"/>
                </a:ext>
              </a:extLst>
            </p:cNvPr>
            <p:cNvSpPr/>
            <p:nvPr/>
          </p:nvSpPr>
          <p:spPr>
            <a:xfrm>
              <a:off x="2222133"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2" name="Freeform: Shape 6501">
              <a:extLst>
                <a:ext uri="{FF2B5EF4-FFF2-40B4-BE49-F238E27FC236}">
                  <a16:creationId xmlns:a16="http://schemas.microsoft.com/office/drawing/2014/main" id="{D6AAE102-86A7-D29B-A8ED-13D3A1BDB4DC}"/>
                </a:ext>
              </a:extLst>
            </p:cNvPr>
            <p:cNvSpPr/>
            <p:nvPr/>
          </p:nvSpPr>
          <p:spPr>
            <a:xfrm>
              <a:off x="2229397" y="12275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3" name="Freeform: Shape 6502">
              <a:extLst>
                <a:ext uri="{FF2B5EF4-FFF2-40B4-BE49-F238E27FC236}">
                  <a16:creationId xmlns:a16="http://schemas.microsoft.com/office/drawing/2014/main" id="{6C96C806-944C-C4D3-9AEA-F94716803EE5}"/>
                </a:ext>
              </a:extLst>
            </p:cNvPr>
            <p:cNvSpPr/>
            <p:nvPr/>
          </p:nvSpPr>
          <p:spPr>
            <a:xfrm>
              <a:off x="2243923"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4" name="Freeform: Shape 6503">
              <a:extLst>
                <a:ext uri="{FF2B5EF4-FFF2-40B4-BE49-F238E27FC236}">
                  <a16:creationId xmlns:a16="http://schemas.microsoft.com/office/drawing/2014/main" id="{E67DA504-EE22-4F55-54DC-67CC1A5C2B1F}"/>
                </a:ext>
              </a:extLst>
            </p:cNvPr>
            <p:cNvSpPr/>
            <p:nvPr/>
          </p:nvSpPr>
          <p:spPr>
            <a:xfrm>
              <a:off x="2265856"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5" name="Freeform: Shape 6504">
              <a:extLst>
                <a:ext uri="{FF2B5EF4-FFF2-40B4-BE49-F238E27FC236}">
                  <a16:creationId xmlns:a16="http://schemas.microsoft.com/office/drawing/2014/main" id="{30A8A110-C991-0F1E-FC61-25C86A8999AA}"/>
                </a:ext>
              </a:extLst>
            </p:cNvPr>
            <p:cNvSpPr/>
            <p:nvPr/>
          </p:nvSpPr>
          <p:spPr>
            <a:xfrm>
              <a:off x="2382640"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6" name="Freeform: Shape 6505">
              <a:extLst>
                <a:ext uri="{FF2B5EF4-FFF2-40B4-BE49-F238E27FC236}">
                  <a16:creationId xmlns:a16="http://schemas.microsoft.com/office/drawing/2014/main" id="{D02C2111-0776-C376-0CE2-4E3572CF824B}"/>
                </a:ext>
              </a:extLst>
            </p:cNvPr>
            <p:cNvSpPr/>
            <p:nvPr/>
          </p:nvSpPr>
          <p:spPr>
            <a:xfrm>
              <a:off x="2433768" y="123724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7" name="Freeform: Shape 6506">
              <a:extLst>
                <a:ext uri="{FF2B5EF4-FFF2-40B4-BE49-F238E27FC236}">
                  <a16:creationId xmlns:a16="http://schemas.microsoft.com/office/drawing/2014/main" id="{8547F725-FBA0-2A36-781C-ED1CF2A813B9}"/>
                </a:ext>
              </a:extLst>
            </p:cNvPr>
            <p:cNvSpPr/>
            <p:nvPr/>
          </p:nvSpPr>
          <p:spPr>
            <a:xfrm>
              <a:off x="2470228" y="12565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8" name="Freeform: Shape 6507">
              <a:extLst>
                <a:ext uri="{FF2B5EF4-FFF2-40B4-BE49-F238E27FC236}">
                  <a16:creationId xmlns:a16="http://schemas.microsoft.com/office/drawing/2014/main" id="{E6D1B873-DA23-85AA-0A32-09CCFD3B069E}"/>
                </a:ext>
              </a:extLst>
            </p:cNvPr>
            <p:cNvSpPr/>
            <p:nvPr/>
          </p:nvSpPr>
          <p:spPr>
            <a:xfrm>
              <a:off x="2506687" y="130539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09" name="Freeform: Shape 6508">
              <a:extLst>
                <a:ext uri="{FF2B5EF4-FFF2-40B4-BE49-F238E27FC236}">
                  <a16:creationId xmlns:a16="http://schemas.microsoft.com/office/drawing/2014/main" id="{45D65C62-EB70-8998-AC64-9942AFC9FEE5}"/>
                </a:ext>
              </a:extLst>
            </p:cNvPr>
            <p:cNvSpPr/>
            <p:nvPr/>
          </p:nvSpPr>
          <p:spPr>
            <a:xfrm>
              <a:off x="2601681" y="133470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0" name="Freeform: Shape 6509">
              <a:extLst>
                <a:ext uri="{FF2B5EF4-FFF2-40B4-BE49-F238E27FC236}">
                  <a16:creationId xmlns:a16="http://schemas.microsoft.com/office/drawing/2014/main" id="{D479A1E7-2FCB-3869-6F9F-10163CCDFC23}"/>
                </a:ext>
              </a:extLst>
            </p:cNvPr>
            <p:cNvSpPr/>
            <p:nvPr/>
          </p:nvSpPr>
          <p:spPr>
            <a:xfrm>
              <a:off x="2791383" y="14229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1" name="Freeform: Shape 6510">
              <a:extLst>
                <a:ext uri="{FF2B5EF4-FFF2-40B4-BE49-F238E27FC236}">
                  <a16:creationId xmlns:a16="http://schemas.microsoft.com/office/drawing/2014/main" id="{2DF831F2-D5C0-05BD-D9D3-E0A1FDFFD5B5}"/>
                </a:ext>
              </a:extLst>
            </p:cNvPr>
            <p:cNvSpPr/>
            <p:nvPr/>
          </p:nvSpPr>
          <p:spPr>
            <a:xfrm>
              <a:off x="2813317" y="1462468"/>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2" name="Freeform: Shape 6511">
              <a:extLst>
                <a:ext uri="{FF2B5EF4-FFF2-40B4-BE49-F238E27FC236}">
                  <a16:creationId xmlns:a16="http://schemas.microsoft.com/office/drawing/2014/main" id="{D355236E-573D-E82F-4479-00A3F086514B}"/>
                </a:ext>
              </a:extLst>
            </p:cNvPr>
            <p:cNvSpPr/>
            <p:nvPr/>
          </p:nvSpPr>
          <p:spPr>
            <a:xfrm>
              <a:off x="3076081" y="1551660"/>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3" name="Freeform: Shape 6512">
              <a:extLst>
                <a:ext uri="{FF2B5EF4-FFF2-40B4-BE49-F238E27FC236}">
                  <a16:creationId xmlns:a16="http://schemas.microsoft.com/office/drawing/2014/main" id="{28E62DF0-1EAD-94F6-9C22-88D4D28CC58C}"/>
                </a:ext>
              </a:extLst>
            </p:cNvPr>
            <p:cNvSpPr/>
            <p:nvPr/>
          </p:nvSpPr>
          <p:spPr>
            <a:xfrm>
              <a:off x="3127066" y="159134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4" name="Freeform: Shape 6513">
              <a:extLst>
                <a:ext uri="{FF2B5EF4-FFF2-40B4-BE49-F238E27FC236}">
                  <a16:creationId xmlns:a16="http://schemas.microsoft.com/office/drawing/2014/main" id="{71A5E8E5-4691-7E2A-8EE7-325CE51DACAC}"/>
                </a:ext>
              </a:extLst>
            </p:cNvPr>
            <p:cNvSpPr/>
            <p:nvPr/>
          </p:nvSpPr>
          <p:spPr>
            <a:xfrm>
              <a:off x="3141735"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5" name="Freeform: Shape 6514">
              <a:extLst>
                <a:ext uri="{FF2B5EF4-FFF2-40B4-BE49-F238E27FC236}">
                  <a16:creationId xmlns:a16="http://schemas.microsoft.com/office/drawing/2014/main" id="{1481BDCD-3ED2-FD0B-A7E2-CF4B8A9DB9EC}"/>
                </a:ext>
              </a:extLst>
            </p:cNvPr>
            <p:cNvSpPr/>
            <p:nvPr/>
          </p:nvSpPr>
          <p:spPr>
            <a:xfrm>
              <a:off x="3148998" y="160144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6" name="Freeform: Shape 6515">
              <a:extLst>
                <a:ext uri="{FF2B5EF4-FFF2-40B4-BE49-F238E27FC236}">
                  <a16:creationId xmlns:a16="http://schemas.microsoft.com/office/drawing/2014/main" id="{FD1950D8-45C5-E866-0B0B-A4D9F19ADC91}"/>
                </a:ext>
              </a:extLst>
            </p:cNvPr>
            <p:cNvSpPr/>
            <p:nvPr/>
          </p:nvSpPr>
          <p:spPr>
            <a:xfrm>
              <a:off x="3185459" y="1611542"/>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7" name="Freeform: Shape 6516">
              <a:extLst>
                <a:ext uri="{FF2B5EF4-FFF2-40B4-BE49-F238E27FC236}">
                  <a16:creationId xmlns:a16="http://schemas.microsoft.com/office/drawing/2014/main" id="{CDB023A2-315F-A13A-EF7C-C6C1444A1846}"/>
                </a:ext>
              </a:extLst>
            </p:cNvPr>
            <p:cNvSpPr/>
            <p:nvPr/>
          </p:nvSpPr>
          <p:spPr>
            <a:xfrm>
              <a:off x="3433696" y="1692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8" name="Freeform: Shape 6517">
              <a:extLst>
                <a:ext uri="{FF2B5EF4-FFF2-40B4-BE49-F238E27FC236}">
                  <a16:creationId xmlns:a16="http://schemas.microsoft.com/office/drawing/2014/main" id="{07A64BCB-662E-2A19-57D5-8C996B920CC9}"/>
                </a:ext>
              </a:extLst>
            </p:cNvPr>
            <p:cNvSpPr/>
            <p:nvPr/>
          </p:nvSpPr>
          <p:spPr>
            <a:xfrm>
              <a:off x="3499350" y="17332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19" name="Freeform: Shape 6518">
              <a:extLst>
                <a:ext uri="{FF2B5EF4-FFF2-40B4-BE49-F238E27FC236}">
                  <a16:creationId xmlns:a16="http://schemas.microsoft.com/office/drawing/2014/main" id="{248DF12B-DF6F-951F-BC5D-7C2698E1AF26}"/>
                </a:ext>
              </a:extLst>
            </p:cNvPr>
            <p:cNvSpPr/>
            <p:nvPr/>
          </p:nvSpPr>
          <p:spPr>
            <a:xfrm>
              <a:off x="3528548"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0" name="Freeform: Shape 6519">
              <a:extLst>
                <a:ext uri="{FF2B5EF4-FFF2-40B4-BE49-F238E27FC236}">
                  <a16:creationId xmlns:a16="http://schemas.microsoft.com/office/drawing/2014/main" id="{776ABA29-010A-D5CD-5813-78D871111C5E}"/>
                </a:ext>
              </a:extLst>
            </p:cNvPr>
            <p:cNvSpPr/>
            <p:nvPr/>
          </p:nvSpPr>
          <p:spPr>
            <a:xfrm>
              <a:off x="3579675" y="174350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1" name="Freeform: Shape 6520">
              <a:extLst>
                <a:ext uri="{FF2B5EF4-FFF2-40B4-BE49-F238E27FC236}">
                  <a16:creationId xmlns:a16="http://schemas.microsoft.com/office/drawing/2014/main" id="{C9E230BB-AC90-B69E-0A6D-F8B393FAACC0}"/>
                </a:ext>
              </a:extLst>
            </p:cNvPr>
            <p:cNvSpPr/>
            <p:nvPr/>
          </p:nvSpPr>
          <p:spPr>
            <a:xfrm>
              <a:off x="3696460"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2" name="Freeform: Shape 6521">
              <a:extLst>
                <a:ext uri="{FF2B5EF4-FFF2-40B4-BE49-F238E27FC236}">
                  <a16:creationId xmlns:a16="http://schemas.microsoft.com/office/drawing/2014/main" id="{E707C732-35E8-4BC5-4C85-28FECFA83B2E}"/>
                </a:ext>
              </a:extLst>
            </p:cNvPr>
            <p:cNvSpPr/>
            <p:nvPr/>
          </p:nvSpPr>
          <p:spPr>
            <a:xfrm>
              <a:off x="3732918" y="17743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3" name="Freeform: Shape 6522">
              <a:extLst>
                <a:ext uri="{FF2B5EF4-FFF2-40B4-BE49-F238E27FC236}">
                  <a16:creationId xmlns:a16="http://schemas.microsoft.com/office/drawing/2014/main" id="{BBA9656B-1DBF-91B5-6A57-01E5BECE5FB4}"/>
                </a:ext>
              </a:extLst>
            </p:cNvPr>
            <p:cNvSpPr/>
            <p:nvPr/>
          </p:nvSpPr>
          <p:spPr>
            <a:xfrm>
              <a:off x="3835175" y="1805634"/>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4" name="Freeform: Shape 6523">
              <a:extLst>
                <a:ext uri="{FF2B5EF4-FFF2-40B4-BE49-F238E27FC236}">
                  <a16:creationId xmlns:a16="http://schemas.microsoft.com/office/drawing/2014/main" id="{2C71CC4E-DB70-B368-9F20-230F2D33B91A}"/>
                </a:ext>
              </a:extLst>
            </p:cNvPr>
            <p:cNvSpPr/>
            <p:nvPr/>
          </p:nvSpPr>
          <p:spPr>
            <a:xfrm>
              <a:off x="3871636" y="1816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5" name="Freeform: Shape 6524">
              <a:extLst>
                <a:ext uri="{FF2B5EF4-FFF2-40B4-BE49-F238E27FC236}">
                  <a16:creationId xmlns:a16="http://schemas.microsoft.com/office/drawing/2014/main" id="{9976F215-17FE-5EDF-A3C6-98622D3B7B76}"/>
                </a:ext>
              </a:extLst>
            </p:cNvPr>
            <p:cNvSpPr/>
            <p:nvPr/>
          </p:nvSpPr>
          <p:spPr>
            <a:xfrm>
              <a:off x="3878899" y="18369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6" name="Freeform: Shape 6525">
              <a:extLst>
                <a:ext uri="{FF2B5EF4-FFF2-40B4-BE49-F238E27FC236}">
                  <a16:creationId xmlns:a16="http://schemas.microsoft.com/office/drawing/2014/main" id="{ED386EFE-6D43-6A3C-8B6B-2953BA89CB6F}"/>
                </a:ext>
              </a:extLst>
            </p:cNvPr>
            <p:cNvSpPr/>
            <p:nvPr/>
          </p:nvSpPr>
          <p:spPr>
            <a:xfrm>
              <a:off x="3944553" y="190015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7" name="Freeform: Shape 6526">
              <a:extLst>
                <a:ext uri="{FF2B5EF4-FFF2-40B4-BE49-F238E27FC236}">
                  <a16:creationId xmlns:a16="http://schemas.microsoft.com/office/drawing/2014/main" id="{27C64ED7-9B40-ED9C-300B-9BC5E629C04C}"/>
                </a:ext>
              </a:extLst>
            </p:cNvPr>
            <p:cNvSpPr/>
            <p:nvPr/>
          </p:nvSpPr>
          <p:spPr>
            <a:xfrm>
              <a:off x="4214723" y="194236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8" name="Freeform: Shape 6527">
              <a:extLst>
                <a:ext uri="{FF2B5EF4-FFF2-40B4-BE49-F238E27FC236}">
                  <a16:creationId xmlns:a16="http://schemas.microsoft.com/office/drawing/2014/main" id="{AD42212E-A720-5B4D-47BF-F1AF6DECC616}"/>
                </a:ext>
              </a:extLst>
            </p:cNvPr>
            <p:cNvSpPr/>
            <p:nvPr/>
          </p:nvSpPr>
          <p:spPr>
            <a:xfrm>
              <a:off x="4382493" y="20273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29" name="Freeform: Shape 6528">
              <a:extLst>
                <a:ext uri="{FF2B5EF4-FFF2-40B4-BE49-F238E27FC236}">
                  <a16:creationId xmlns:a16="http://schemas.microsoft.com/office/drawing/2014/main" id="{662421CC-4A60-2349-5693-696104D5D631}"/>
                </a:ext>
              </a:extLst>
            </p:cNvPr>
            <p:cNvSpPr/>
            <p:nvPr/>
          </p:nvSpPr>
          <p:spPr>
            <a:xfrm>
              <a:off x="4397164" y="203801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0" name="Freeform: Shape 6529">
              <a:extLst>
                <a:ext uri="{FF2B5EF4-FFF2-40B4-BE49-F238E27FC236}">
                  <a16:creationId xmlns:a16="http://schemas.microsoft.com/office/drawing/2014/main" id="{C1D46744-4859-4590-587E-73642300CE3E}"/>
                </a:ext>
              </a:extLst>
            </p:cNvPr>
            <p:cNvSpPr/>
            <p:nvPr/>
          </p:nvSpPr>
          <p:spPr>
            <a:xfrm>
              <a:off x="4623468"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1" name="Freeform: Shape 6530">
              <a:extLst>
                <a:ext uri="{FF2B5EF4-FFF2-40B4-BE49-F238E27FC236}">
                  <a16:creationId xmlns:a16="http://schemas.microsoft.com/office/drawing/2014/main" id="{5E3F9BB4-7928-ACB6-CE2C-76C8CC405405}"/>
                </a:ext>
              </a:extLst>
            </p:cNvPr>
            <p:cNvSpPr/>
            <p:nvPr/>
          </p:nvSpPr>
          <p:spPr>
            <a:xfrm>
              <a:off x="4667191"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2" name="Freeform: Shape 6531">
              <a:extLst>
                <a:ext uri="{FF2B5EF4-FFF2-40B4-BE49-F238E27FC236}">
                  <a16:creationId xmlns:a16="http://schemas.microsoft.com/office/drawing/2014/main" id="{18D0D979-3D1F-F747-D721-876DD88BFEFA}"/>
                </a:ext>
              </a:extLst>
            </p:cNvPr>
            <p:cNvSpPr/>
            <p:nvPr/>
          </p:nvSpPr>
          <p:spPr>
            <a:xfrm>
              <a:off x="4747516" y="21026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3" name="Freeform: Shape 6532">
              <a:extLst>
                <a:ext uri="{FF2B5EF4-FFF2-40B4-BE49-F238E27FC236}">
                  <a16:creationId xmlns:a16="http://schemas.microsoft.com/office/drawing/2014/main" id="{9A6D68B5-9D6C-3275-B6A2-CFEFAFB9BA3E}"/>
                </a:ext>
              </a:extLst>
            </p:cNvPr>
            <p:cNvSpPr/>
            <p:nvPr/>
          </p:nvSpPr>
          <p:spPr>
            <a:xfrm>
              <a:off x="4783974" y="211360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4" name="Freeform: Shape 6533">
              <a:extLst>
                <a:ext uri="{FF2B5EF4-FFF2-40B4-BE49-F238E27FC236}">
                  <a16:creationId xmlns:a16="http://schemas.microsoft.com/office/drawing/2014/main" id="{785D17AF-7C9D-1643-8C82-3C15AE1F417E}"/>
                </a:ext>
              </a:extLst>
            </p:cNvPr>
            <p:cNvSpPr/>
            <p:nvPr/>
          </p:nvSpPr>
          <p:spPr>
            <a:xfrm>
              <a:off x="4827839"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5" name="Freeform: Shape 6534">
              <a:extLst>
                <a:ext uri="{FF2B5EF4-FFF2-40B4-BE49-F238E27FC236}">
                  <a16:creationId xmlns:a16="http://schemas.microsoft.com/office/drawing/2014/main" id="{857FAC67-6E9F-4BCE-4C6A-F59C2799739B}"/>
                </a:ext>
              </a:extLst>
            </p:cNvPr>
            <p:cNvSpPr/>
            <p:nvPr/>
          </p:nvSpPr>
          <p:spPr>
            <a:xfrm>
              <a:off x="4842366"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6" name="Freeform: Shape 6535">
              <a:extLst>
                <a:ext uri="{FF2B5EF4-FFF2-40B4-BE49-F238E27FC236}">
                  <a16:creationId xmlns:a16="http://schemas.microsoft.com/office/drawing/2014/main" id="{5B4FEE4F-23F7-42E4-613B-42265E2F98FD}"/>
                </a:ext>
              </a:extLst>
            </p:cNvPr>
            <p:cNvSpPr/>
            <p:nvPr/>
          </p:nvSpPr>
          <p:spPr>
            <a:xfrm>
              <a:off x="4849630" y="213561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7" name="Freeform: Shape 6536">
              <a:extLst>
                <a:ext uri="{FF2B5EF4-FFF2-40B4-BE49-F238E27FC236}">
                  <a16:creationId xmlns:a16="http://schemas.microsoft.com/office/drawing/2014/main" id="{9E2F9763-D09F-0B87-FE5F-E407A91BE247}"/>
                </a:ext>
              </a:extLst>
            </p:cNvPr>
            <p:cNvSpPr/>
            <p:nvPr/>
          </p:nvSpPr>
          <p:spPr>
            <a:xfrm>
              <a:off x="5039475" y="216927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8" name="Freeform: Shape 6537">
              <a:extLst>
                <a:ext uri="{FF2B5EF4-FFF2-40B4-BE49-F238E27FC236}">
                  <a16:creationId xmlns:a16="http://schemas.microsoft.com/office/drawing/2014/main" id="{A8CF16E6-F61F-1587-B58E-77F72991FB1B}"/>
                </a:ext>
              </a:extLst>
            </p:cNvPr>
            <p:cNvSpPr/>
            <p:nvPr/>
          </p:nvSpPr>
          <p:spPr>
            <a:xfrm>
              <a:off x="5199982" y="218063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39" name="Freeform: Shape 6538">
              <a:extLst>
                <a:ext uri="{FF2B5EF4-FFF2-40B4-BE49-F238E27FC236}">
                  <a16:creationId xmlns:a16="http://schemas.microsoft.com/office/drawing/2014/main" id="{A3BEDF09-94DB-D860-DC20-F0218871BD62}"/>
                </a:ext>
              </a:extLst>
            </p:cNvPr>
            <p:cNvSpPr/>
            <p:nvPr/>
          </p:nvSpPr>
          <p:spPr>
            <a:xfrm>
              <a:off x="5243846"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0" name="Freeform: Shape 6539">
              <a:extLst>
                <a:ext uri="{FF2B5EF4-FFF2-40B4-BE49-F238E27FC236}">
                  <a16:creationId xmlns:a16="http://schemas.microsoft.com/office/drawing/2014/main" id="{2B2CB9B9-0B28-40B7-381F-A798F95E8056}"/>
                </a:ext>
              </a:extLst>
            </p:cNvPr>
            <p:cNvSpPr/>
            <p:nvPr/>
          </p:nvSpPr>
          <p:spPr>
            <a:xfrm>
              <a:off x="5251110" y="21919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1" name="Freeform: Shape 6540">
              <a:extLst>
                <a:ext uri="{FF2B5EF4-FFF2-40B4-BE49-F238E27FC236}">
                  <a16:creationId xmlns:a16="http://schemas.microsoft.com/office/drawing/2014/main" id="{168BF5BC-334F-4867-D91F-61D028CBC586}"/>
                </a:ext>
              </a:extLst>
            </p:cNvPr>
            <p:cNvSpPr/>
            <p:nvPr/>
          </p:nvSpPr>
          <p:spPr>
            <a:xfrm>
              <a:off x="5273042"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2" name="Freeform: Shape 6541">
              <a:extLst>
                <a:ext uri="{FF2B5EF4-FFF2-40B4-BE49-F238E27FC236}">
                  <a16:creationId xmlns:a16="http://schemas.microsoft.com/office/drawing/2014/main" id="{4A1578F3-5EDE-7EBE-F13F-3D84BE2A32FC}"/>
                </a:ext>
              </a:extLst>
            </p:cNvPr>
            <p:cNvSpPr/>
            <p:nvPr/>
          </p:nvSpPr>
          <p:spPr>
            <a:xfrm>
              <a:off x="5280305"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3" name="Freeform: Shape 6542">
              <a:extLst>
                <a:ext uri="{FF2B5EF4-FFF2-40B4-BE49-F238E27FC236}">
                  <a16:creationId xmlns:a16="http://schemas.microsoft.com/office/drawing/2014/main" id="{B96AF2A0-ACF2-5A76-91BD-3B600531BD1E}"/>
                </a:ext>
              </a:extLst>
            </p:cNvPr>
            <p:cNvSpPr/>
            <p:nvPr/>
          </p:nvSpPr>
          <p:spPr>
            <a:xfrm>
              <a:off x="5294976" y="2214854"/>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4" name="Freeform: Shape 6543">
              <a:extLst>
                <a:ext uri="{FF2B5EF4-FFF2-40B4-BE49-F238E27FC236}">
                  <a16:creationId xmlns:a16="http://schemas.microsoft.com/office/drawing/2014/main" id="{F4AA29FF-0120-2DB5-2360-576B112EFAA7}"/>
                </a:ext>
              </a:extLst>
            </p:cNvPr>
            <p:cNvSpPr/>
            <p:nvPr/>
          </p:nvSpPr>
          <p:spPr>
            <a:xfrm>
              <a:off x="5309502"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5" name="Freeform: Shape 6544">
              <a:extLst>
                <a:ext uri="{FF2B5EF4-FFF2-40B4-BE49-F238E27FC236}">
                  <a16:creationId xmlns:a16="http://schemas.microsoft.com/office/drawing/2014/main" id="{E0B5A54E-91B2-E4BB-70C0-14E531050144}"/>
                </a:ext>
              </a:extLst>
            </p:cNvPr>
            <p:cNvSpPr/>
            <p:nvPr/>
          </p:nvSpPr>
          <p:spPr>
            <a:xfrm>
              <a:off x="5316766"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6" name="Freeform: Shape 6545">
              <a:extLst>
                <a:ext uri="{FF2B5EF4-FFF2-40B4-BE49-F238E27FC236}">
                  <a16:creationId xmlns:a16="http://schemas.microsoft.com/office/drawing/2014/main" id="{DDEE0B04-2FBD-C2DD-F794-F949B11AA216}"/>
                </a:ext>
              </a:extLst>
            </p:cNvPr>
            <p:cNvSpPr/>
            <p:nvPr/>
          </p:nvSpPr>
          <p:spPr>
            <a:xfrm>
              <a:off x="5353367" y="222677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7" name="Freeform: Shape 6546">
              <a:extLst>
                <a:ext uri="{FF2B5EF4-FFF2-40B4-BE49-F238E27FC236}">
                  <a16:creationId xmlns:a16="http://schemas.microsoft.com/office/drawing/2014/main" id="{7718E338-6BBA-F4B7-D5E1-3497D53C8A02}"/>
                </a:ext>
              </a:extLst>
            </p:cNvPr>
            <p:cNvSpPr/>
            <p:nvPr/>
          </p:nvSpPr>
          <p:spPr>
            <a:xfrm>
              <a:off x="5375158"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8" name="Freeform: Shape 6547">
              <a:extLst>
                <a:ext uri="{FF2B5EF4-FFF2-40B4-BE49-F238E27FC236}">
                  <a16:creationId xmlns:a16="http://schemas.microsoft.com/office/drawing/2014/main" id="{724D4235-6FBA-C364-9B0F-887F92D89BF5}"/>
                </a:ext>
              </a:extLst>
            </p:cNvPr>
            <p:cNvSpPr/>
            <p:nvPr/>
          </p:nvSpPr>
          <p:spPr>
            <a:xfrm>
              <a:off x="5382563" y="223883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49" name="Freeform: Shape 6548">
              <a:extLst>
                <a:ext uri="{FF2B5EF4-FFF2-40B4-BE49-F238E27FC236}">
                  <a16:creationId xmlns:a16="http://schemas.microsoft.com/office/drawing/2014/main" id="{0B701C5D-280B-A7AB-6F23-C669D80DD072}"/>
                </a:ext>
              </a:extLst>
            </p:cNvPr>
            <p:cNvSpPr/>
            <p:nvPr/>
          </p:nvSpPr>
          <p:spPr>
            <a:xfrm>
              <a:off x="5470151"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0" name="Freeform: Shape 6549">
              <a:extLst>
                <a:ext uri="{FF2B5EF4-FFF2-40B4-BE49-F238E27FC236}">
                  <a16:creationId xmlns:a16="http://schemas.microsoft.com/office/drawing/2014/main" id="{82AA048B-FD65-D2A7-6AD1-F14638656AB1}"/>
                </a:ext>
              </a:extLst>
            </p:cNvPr>
            <p:cNvSpPr/>
            <p:nvPr/>
          </p:nvSpPr>
          <p:spPr>
            <a:xfrm>
              <a:off x="5623393"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1" name="Freeform: Shape 6550">
              <a:extLst>
                <a:ext uri="{FF2B5EF4-FFF2-40B4-BE49-F238E27FC236}">
                  <a16:creationId xmlns:a16="http://schemas.microsoft.com/office/drawing/2014/main" id="{5A0FD0E4-0A90-50B6-AB63-7BDB4973DFDB}"/>
                </a:ext>
              </a:extLst>
            </p:cNvPr>
            <p:cNvSpPr/>
            <p:nvPr/>
          </p:nvSpPr>
          <p:spPr>
            <a:xfrm>
              <a:off x="5667117" y="2263377"/>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2" name="Freeform: Shape 6551">
              <a:extLst>
                <a:ext uri="{FF2B5EF4-FFF2-40B4-BE49-F238E27FC236}">
                  <a16:creationId xmlns:a16="http://schemas.microsoft.com/office/drawing/2014/main" id="{0B76AB2A-73FF-CAE8-A195-E4F3C068371A}"/>
                </a:ext>
              </a:extLst>
            </p:cNvPr>
            <p:cNvSpPr/>
            <p:nvPr/>
          </p:nvSpPr>
          <p:spPr>
            <a:xfrm>
              <a:off x="5703576" y="2275859"/>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3" name="Freeform: Shape 6552">
              <a:extLst>
                <a:ext uri="{FF2B5EF4-FFF2-40B4-BE49-F238E27FC236}">
                  <a16:creationId xmlns:a16="http://schemas.microsoft.com/office/drawing/2014/main" id="{C6053CAD-6464-A4D1-3C17-D0731AC42CEB}"/>
                </a:ext>
              </a:extLst>
            </p:cNvPr>
            <p:cNvSpPr/>
            <p:nvPr/>
          </p:nvSpPr>
          <p:spPr>
            <a:xfrm>
              <a:off x="5725508"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4" name="Freeform: Shape 6553">
              <a:extLst>
                <a:ext uri="{FF2B5EF4-FFF2-40B4-BE49-F238E27FC236}">
                  <a16:creationId xmlns:a16="http://schemas.microsoft.com/office/drawing/2014/main" id="{79F0501E-4377-A63E-4041-A228DB5FC50A}"/>
                </a:ext>
              </a:extLst>
            </p:cNvPr>
            <p:cNvSpPr/>
            <p:nvPr/>
          </p:nvSpPr>
          <p:spPr>
            <a:xfrm>
              <a:off x="5732772" y="231344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5" name="Freeform: Shape 6554">
              <a:extLst>
                <a:ext uri="{FF2B5EF4-FFF2-40B4-BE49-F238E27FC236}">
                  <a16:creationId xmlns:a16="http://schemas.microsoft.com/office/drawing/2014/main" id="{2FD6B382-CDED-87BD-368B-EE267A99E50A}"/>
                </a:ext>
              </a:extLst>
            </p:cNvPr>
            <p:cNvSpPr/>
            <p:nvPr/>
          </p:nvSpPr>
          <p:spPr>
            <a:xfrm>
              <a:off x="5761969"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6" name="Freeform: Shape 6555">
              <a:extLst>
                <a:ext uri="{FF2B5EF4-FFF2-40B4-BE49-F238E27FC236}">
                  <a16:creationId xmlns:a16="http://schemas.microsoft.com/office/drawing/2014/main" id="{7CAF43C8-853C-54F9-0B0F-B9F75C1FCBF4}"/>
                </a:ext>
              </a:extLst>
            </p:cNvPr>
            <p:cNvSpPr/>
            <p:nvPr/>
          </p:nvSpPr>
          <p:spPr>
            <a:xfrm>
              <a:off x="5769374" y="23319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7" name="Freeform: Shape 6556">
              <a:extLst>
                <a:ext uri="{FF2B5EF4-FFF2-40B4-BE49-F238E27FC236}">
                  <a16:creationId xmlns:a16="http://schemas.microsoft.com/office/drawing/2014/main" id="{BC7E1674-F2B4-1DFB-632C-9242BA837153}"/>
                </a:ext>
              </a:extLst>
            </p:cNvPr>
            <p:cNvSpPr/>
            <p:nvPr/>
          </p:nvSpPr>
          <p:spPr>
            <a:xfrm>
              <a:off x="5813096" y="233910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8" name="Freeform: Shape 6557">
              <a:extLst>
                <a:ext uri="{FF2B5EF4-FFF2-40B4-BE49-F238E27FC236}">
                  <a16:creationId xmlns:a16="http://schemas.microsoft.com/office/drawing/2014/main" id="{512290AF-96E2-98DD-4168-627ADC55E9D1}"/>
                </a:ext>
              </a:extLst>
            </p:cNvPr>
            <p:cNvSpPr/>
            <p:nvPr/>
          </p:nvSpPr>
          <p:spPr>
            <a:xfrm>
              <a:off x="5864226" y="235214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59" name="Freeform: Shape 6558">
              <a:extLst>
                <a:ext uri="{FF2B5EF4-FFF2-40B4-BE49-F238E27FC236}">
                  <a16:creationId xmlns:a16="http://schemas.microsoft.com/office/drawing/2014/main" id="{077C813A-A03F-F21C-12AC-CF68D80D7FB5}"/>
                </a:ext>
              </a:extLst>
            </p:cNvPr>
            <p:cNvSpPr/>
            <p:nvPr/>
          </p:nvSpPr>
          <p:spPr>
            <a:xfrm>
              <a:off x="6010206"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0" name="Freeform: Shape 6559">
              <a:extLst>
                <a:ext uri="{FF2B5EF4-FFF2-40B4-BE49-F238E27FC236}">
                  <a16:creationId xmlns:a16="http://schemas.microsoft.com/office/drawing/2014/main" id="{D13EE225-14FF-6C4B-30E9-F6B03027309B}"/>
                </a:ext>
              </a:extLst>
            </p:cNvPr>
            <p:cNvSpPr/>
            <p:nvPr/>
          </p:nvSpPr>
          <p:spPr>
            <a:xfrm>
              <a:off x="6090531" y="24047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1" name="Freeform: Shape 6560">
              <a:extLst>
                <a:ext uri="{FF2B5EF4-FFF2-40B4-BE49-F238E27FC236}">
                  <a16:creationId xmlns:a16="http://schemas.microsoft.com/office/drawing/2014/main" id="{A7E6FFA1-C08E-C2C4-D023-408F6A0EBD30}"/>
                </a:ext>
              </a:extLst>
            </p:cNvPr>
            <p:cNvSpPr/>
            <p:nvPr/>
          </p:nvSpPr>
          <p:spPr>
            <a:xfrm>
              <a:off x="6134253"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2" name="Freeform: Shape 6561">
              <a:extLst>
                <a:ext uri="{FF2B5EF4-FFF2-40B4-BE49-F238E27FC236}">
                  <a16:creationId xmlns:a16="http://schemas.microsoft.com/office/drawing/2014/main" id="{4741B09F-C043-3EBA-2048-FFC0068F8333}"/>
                </a:ext>
              </a:extLst>
            </p:cNvPr>
            <p:cNvSpPr/>
            <p:nvPr/>
          </p:nvSpPr>
          <p:spPr>
            <a:xfrm>
              <a:off x="6141516"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3" name="Freeform: Shape 6562">
              <a:extLst>
                <a:ext uri="{FF2B5EF4-FFF2-40B4-BE49-F238E27FC236}">
                  <a16:creationId xmlns:a16="http://schemas.microsoft.com/office/drawing/2014/main" id="{9F927246-0ECA-58DD-6E34-1E9F5D235B74}"/>
                </a:ext>
              </a:extLst>
            </p:cNvPr>
            <p:cNvSpPr/>
            <p:nvPr/>
          </p:nvSpPr>
          <p:spPr>
            <a:xfrm>
              <a:off x="6170712" y="241806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4" name="Freeform: Shape 6563">
              <a:extLst>
                <a:ext uri="{FF2B5EF4-FFF2-40B4-BE49-F238E27FC236}">
                  <a16:creationId xmlns:a16="http://schemas.microsoft.com/office/drawing/2014/main" id="{7BEC9E50-53AC-F92D-6D40-23B9157B8C56}"/>
                </a:ext>
              </a:extLst>
            </p:cNvPr>
            <p:cNvSpPr/>
            <p:nvPr/>
          </p:nvSpPr>
          <p:spPr>
            <a:xfrm>
              <a:off x="617811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5" name="Freeform: Shape 6564">
              <a:extLst>
                <a:ext uri="{FF2B5EF4-FFF2-40B4-BE49-F238E27FC236}">
                  <a16:creationId xmlns:a16="http://schemas.microsoft.com/office/drawing/2014/main" id="{07BD500F-F48F-1C9B-45CB-8BFD7746CC86}"/>
                </a:ext>
              </a:extLst>
            </p:cNvPr>
            <p:cNvSpPr/>
            <p:nvPr/>
          </p:nvSpPr>
          <p:spPr>
            <a:xfrm>
              <a:off x="6185382"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6" name="Freeform: Shape 6565">
              <a:extLst>
                <a:ext uri="{FF2B5EF4-FFF2-40B4-BE49-F238E27FC236}">
                  <a16:creationId xmlns:a16="http://schemas.microsoft.com/office/drawing/2014/main" id="{13337F29-F6B4-7FE2-E19D-106881D34396}"/>
                </a:ext>
              </a:extLst>
            </p:cNvPr>
            <p:cNvSpPr/>
            <p:nvPr/>
          </p:nvSpPr>
          <p:spPr>
            <a:xfrm>
              <a:off x="6192646"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7" name="Freeform: Shape 6566">
              <a:extLst>
                <a:ext uri="{FF2B5EF4-FFF2-40B4-BE49-F238E27FC236}">
                  <a16:creationId xmlns:a16="http://schemas.microsoft.com/office/drawing/2014/main" id="{E4543616-F3A3-A89F-F6A3-927DA2AEB83F}"/>
                </a:ext>
              </a:extLst>
            </p:cNvPr>
            <p:cNvSpPr/>
            <p:nvPr/>
          </p:nvSpPr>
          <p:spPr>
            <a:xfrm>
              <a:off x="6199909" y="243194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8" name="Freeform: Shape 6567">
              <a:extLst>
                <a:ext uri="{FF2B5EF4-FFF2-40B4-BE49-F238E27FC236}">
                  <a16:creationId xmlns:a16="http://schemas.microsoft.com/office/drawing/2014/main" id="{9902AE0F-ECAA-43AC-C7E2-C347911C4E02}"/>
                </a:ext>
              </a:extLst>
            </p:cNvPr>
            <p:cNvSpPr/>
            <p:nvPr/>
          </p:nvSpPr>
          <p:spPr>
            <a:xfrm>
              <a:off x="633862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69" name="Freeform: Shape 6568">
              <a:extLst>
                <a:ext uri="{FF2B5EF4-FFF2-40B4-BE49-F238E27FC236}">
                  <a16:creationId xmlns:a16="http://schemas.microsoft.com/office/drawing/2014/main" id="{EE0B91A3-38EA-B14D-66F6-5E5ED5754F92}"/>
                </a:ext>
              </a:extLst>
            </p:cNvPr>
            <p:cNvSpPr/>
            <p:nvPr/>
          </p:nvSpPr>
          <p:spPr>
            <a:xfrm>
              <a:off x="6375084" y="2460835"/>
              <a:ext cx="14241" cy="102514"/>
            </a:xfrm>
            <a:custGeom>
              <a:avLst/>
              <a:gdLst>
                <a:gd name="connsiteX0" fmla="*/ 0 w 13129"/>
                <a:gd name="connsiteY0" fmla="*/ 0 h 95979"/>
                <a:gd name="connsiteX1" fmla="*/ 0 w 13129"/>
                <a:gd name="connsiteY1" fmla="*/ 95980 h 95979"/>
              </a:gdLst>
              <a:ahLst/>
              <a:cxnLst>
                <a:cxn ang="0">
                  <a:pos x="connsiteX0" y="connsiteY0"/>
                </a:cxn>
                <a:cxn ang="0">
                  <a:pos x="connsiteX1" y="connsiteY1"/>
                </a:cxn>
              </a:cxnLst>
              <a:rect l="l" t="t" r="r" b="b"/>
              <a:pathLst>
                <a:path w="13129" h="95979">
                  <a:moveTo>
                    <a:pt x="0" y="0"/>
                  </a:moveTo>
                  <a:lnTo>
                    <a:pt x="0" y="95980"/>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0" name="Freeform: Shape 6569">
              <a:extLst>
                <a:ext uri="{FF2B5EF4-FFF2-40B4-BE49-F238E27FC236}">
                  <a16:creationId xmlns:a16="http://schemas.microsoft.com/office/drawing/2014/main" id="{B48548EA-53F7-74DA-5DD4-9407480CD33A}"/>
                </a:ext>
              </a:extLst>
            </p:cNvPr>
            <p:cNvSpPr/>
            <p:nvPr/>
          </p:nvSpPr>
          <p:spPr>
            <a:xfrm>
              <a:off x="6542997"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1" name="Freeform: Shape 6570">
              <a:extLst>
                <a:ext uri="{FF2B5EF4-FFF2-40B4-BE49-F238E27FC236}">
                  <a16:creationId xmlns:a16="http://schemas.microsoft.com/office/drawing/2014/main" id="{CAF051E5-50B5-97EA-DD5F-DD5320CCD694}"/>
                </a:ext>
              </a:extLst>
            </p:cNvPr>
            <p:cNvSpPr/>
            <p:nvPr/>
          </p:nvSpPr>
          <p:spPr>
            <a:xfrm>
              <a:off x="6601388" y="2475420"/>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2" name="Freeform: Shape 6571">
              <a:extLst>
                <a:ext uri="{FF2B5EF4-FFF2-40B4-BE49-F238E27FC236}">
                  <a16:creationId xmlns:a16="http://schemas.microsoft.com/office/drawing/2014/main" id="{D709F34B-F4D1-E458-3D0C-C8ADE2EDC8BF}"/>
                </a:ext>
              </a:extLst>
            </p:cNvPr>
            <p:cNvSpPr/>
            <p:nvPr/>
          </p:nvSpPr>
          <p:spPr>
            <a:xfrm>
              <a:off x="6645254"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3" name="Freeform: Shape 6572">
              <a:extLst>
                <a:ext uri="{FF2B5EF4-FFF2-40B4-BE49-F238E27FC236}">
                  <a16:creationId xmlns:a16="http://schemas.microsoft.com/office/drawing/2014/main" id="{6A3652D9-0D2B-04CE-CF48-ECBF2D056BEE}"/>
                </a:ext>
              </a:extLst>
            </p:cNvPr>
            <p:cNvSpPr/>
            <p:nvPr/>
          </p:nvSpPr>
          <p:spPr>
            <a:xfrm>
              <a:off x="6659781"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4" name="Freeform: Shape 6573">
              <a:extLst>
                <a:ext uri="{FF2B5EF4-FFF2-40B4-BE49-F238E27FC236}">
                  <a16:creationId xmlns:a16="http://schemas.microsoft.com/office/drawing/2014/main" id="{9C4FEBD6-A245-E09F-9768-899EE0393EB1}"/>
                </a:ext>
              </a:extLst>
            </p:cNvPr>
            <p:cNvSpPr/>
            <p:nvPr/>
          </p:nvSpPr>
          <p:spPr>
            <a:xfrm>
              <a:off x="6674450" y="249042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5" name="Freeform: Shape 6574">
              <a:extLst>
                <a:ext uri="{FF2B5EF4-FFF2-40B4-BE49-F238E27FC236}">
                  <a16:creationId xmlns:a16="http://schemas.microsoft.com/office/drawing/2014/main" id="{66379DA8-ECDB-DD98-2BF7-B87AB7DDECBD}"/>
                </a:ext>
              </a:extLst>
            </p:cNvPr>
            <p:cNvSpPr/>
            <p:nvPr/>
          </p:nvSpPr>
          <p:spPr>
            <a:xfrm>
              <a:off x="6688976"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6" name="Freeform: Shape 6575">
              <a:extLst>
                <a:ext uri="{FF2B5EF4-FFF2-40B4-BE49-F238E27FC236}">
                  <a16:creationId xmlns:a16="http://schemas.microsoft.com/office/drawing/2014/main" id="{B171A02A-607E-FC7C-3A1D-D2BF6E259E05}"/>
                </a:ext>
              </a:extLst>
            </p:cNvPr>
            <p:cNvSpPr/>
            <p:nvPr/>
          </p:nvSpPr>
          <p:spPr>
            <a:xfrm>
              <a:off x="6696239" y="25059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7" name="Freeform: Shape 6576">
              <a:extLst>
                <a:ext uri="{FF2B5EF4-FFF2-40B4-BE49-F238E27FC236}">
                  <a16:creationId xmlns:a16="http://schemas.microsoft.com/office/drawing/2014/main" id="{33D407F7-A668-5A8A-8D75-EEEF3EF5B9F8}"/>
                </a:ext>
              </a:extLst>
            </p:cNvPr>
            <p:cNvSpPr/>
            <p:nvPr/>
          </p:nvSpPr>
          <p:spPr>
            <a:xfrm>
              <a:off x="6747369"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8" name="Freeform: Shape 6577">
              <a:extLst>
                <a:ext uri="{FF2B5EF4-FFF2-40B4-BE49-F238E27FC236}">
                  <a16:creationId xmlns:a16="http://schemas.microsoft.com/office/drawing/2014/main" id="{CBC1FEB8-2694-81F5-EA4B-A2C4657D6B01}"/>
                </a:ext>
              </a:extLst>
            </p:cNvPr>
            <p:cNvSpPr/>
            <p:nvPr/>
          </p:nvSpPr>
          <p:spPr>
            <a:xfrm>
              <a:off x="6908018" y="252183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79" name="Freeform: Shape 6578">
              <a:extLst>
                <a:ext uri="{FF2B5EF4-FFF2-40B4-BE49-F238E27FC236}">
                  <a16:creationId xmlns:a16="http://schemas.microsoft.com/office/drawing/2014/main" id="{FBDAB663-5DEE-253D-8AE1-0C45A13FD585}"/>
                </a:ext>
              </a:extLst>
            </p:cNvPr>
            <p:cNvSpPr/>
            <p:nvPr/>
          </p:nvSpPr>
          <p:spPr>
            <a:xfrm>
              <a:off x="7053997" y="2554095"/>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0" name="Freeform: Shape 6579">
              <a:extLst>
                <a:ext uri="{FF2B5EF4-FFF2-40B4-BE49-F238E27FC236}">
                  <a16:creationId xmlns:a16="http://schemas.microsoft.com/office/drawing/2014/main" id="{AD21AFD8-4649-FD45-51A7-E4BE9134750E}"/>
                </a:ext>
              </a:extLst>
            </p:cNvPr>
            <p:cNvSpPr/>
            <p:nvPr/>
          </p:nvSpPr>
          <p:spPr>
            <a:xfrm>
              <a:off x="7068524" y="2570363"/>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1" name="Freeform: Shape 6580">
              <a:extLst>
                <a:ext uri="{FF2B5EF4-FFF2-40B4-BE49-F238E27FC236}">
                  <a16:creationId xmlns:a16="http://schemas.microsoft.com/office/drawing/2014/main" id="{D49F6473-EA8A-74F3-AEE2-754174A29B96}"/>
                </a:ext>
              </a:extLst>
            </p:cNvPr>
            <p:cNvSpPr/>
            <p:nvPr/>
          </p:nvSpPr>
          <p:spPr>
            <a:xfrm>
              <a:off x="7083194"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2" name="Freeform: Shape 6581">
              <a:extLst>
                <a:ext uri="{FF2B5EF4-FFF2-40B4-BE49-F238E27FC236}">
                  <a16:creationId xmlns:a16="http://schemas.microsoft.com/office/drawing/2014/main" id="{C981E6B9-10A7-DC43-9402-775616D3F518}"/>
                </a:ext>
              </a:extLst>
            </p:cNvPr>
            <p:cNvSpPr/>
            <p:nvPr/>
          </p:nvSpPr>
          <p:spPr>
            <a:xfrm>
              <a:off x="7097721" y="2586771"/>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3" name="Freeform: Shape 6582">
              <a:extLst>
                <a:ext uri="{FF2B5EF4-FFF2-40B4-BE49-F238E27FC236}">
                  <a16:creationId xmlns:a16="http://schemas.microsoft.com/office/drawing/2014/main" id="{05CC835F-48E4-7B1F-96BB-EB020C32A3CC}"/>
                </a:ext>
              </a:extLst>
            </p:cNvPr>
            <p:cNvSpPr/>
            <p:nvPr/>
          </p:nvSpPr>
          <p:spPr>
            <a:xfrm>
              <a:off x="7104984"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4" name="Freeform: Shape 6583">
              <a:extLst>
                <a:ext uri="{FF2B5EF4-FFF2-40B4-BE49-F238E27FC236}">
                  <a16:creationId xmlns:a16="http://schemas.microsoft.com/office/drawing/2014/main" id="{6FBE8AD3-9FAC-73BD-F07D-D3F3A22EF558}"/>
                </a:ext>
              </a:extLst>
            </p:cNvPr>
            <p:cNvSpPr/>
            <p:nvPr/>
          </p:nvSpPr>
          <p:spPr>
            <a:xfrm>
              <a:off x="7112390"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5" name="Freeform: Shape 6584">
              <a:extLst>
                <a:ext uri="{FF2B5EF4-FFF2-40B4-BE49-F238E27FC236}">
                  <a16:creationId xmlns:a16="http://schemas.microsoft.com/office/drawing/2014/main" id="{453CEAE3-FF5A-D91C-27B9-3D135AD1BE49}"/>
                </a:ext>
              </a:extLst>
            </p:cNvPr>
            <p:cNvSpPr/>
            <p:nvPr/>
          </p:nvSpPr>
          <p:spPr>
            <a:xfrm>
              <a:off x="7119653" y="2603879"/>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6" name="Freeform: Shape 6585">
              <a:extLst>
                <a:ext uri="{FF2B5EF4-FFF2-40B4-BE49-F238E27FC236}">
                  <a16:creationId xmlns:a16="http://schemas.microsoft.com/office/drawing/2014/main" id="{E467B8C8-D134-CC81-C37B-C0FE1192CB5F}"/>
                </a:ext>
              </a:extLst>
            </p:cNvPr>
            <p:cNvSpPr/>
            <p:nvPr/>
          </p:nvSpPr>
          <p:spPr>
            <a:xfrm>
              <a:off x="713417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7" name="Freeform: Shape 6586">
              <a:extLst>
                <a:ext uri="{FF2B5EF4-FFF2-40B4-BE49-F238E27FC236}">
                  <a16:creationId xmlns:a16="http://schemas.microsoft.com/office/drawing/2014/main" id="{08409423-7A5B-EDCF-7FA7-5728B75ED739}"/>
                </a:ext>
              </a:extLst>
            </p:cNvPr>
            <p:cNvSpPr/>
            <p:nvPr/>
          </p:nvSpPr>
          <p:spPr>
            <a:xfrm>
              <a:off x="7141585"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8" name="Freeform: Shape 6587">
              <a:extLst>
                <a:ext uri="{FF2B5EF4-FFF2-40B4-BE49-F238E27FC236}">
                  <a16:creationId xmlns:a16="http://schemas.microsoft.com/office/drawing/2014/main" id="{D7A57B50-4578-D92C-1175-497D1C704307}"/>
                </a:ext>
              </a:extLst>
            </p:cNvPr>
            <p:cNvSpPr/>
            <p:nvPr/>
          </p:nvSpPr>
          <p:spPr>
            <a:xfrm>
              <a:off x="714884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89" name="Freeform: Shape 6588">
              <a:extLst>
                <a:ext uri="{FF2B5EF4-FFF2-40B4-BE49-F238E27FC236}">
                  <a16:creationId xmlns:a16="http://schemas.microsoft.com/office/drawing/2014/main" id="{EFCF0F21-A74F-4D6D-C21B-BA39F9A6E9AE}"/>
                </a:ext>
              </a:extLst>
            </p:cNvPr>
            <p:cNvSpPr/>
            <p:nvPr/>
          </p:nvSpPr>
          <p:spPr>
            <a:xfrm>
              <a:off x="716337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0" name="Freeform: Shape 6589">
              <a:extLst>
                <a:ext uri="{FF2B5EF4-FFF2-40B4-BE49-F238E27FC236}">
                  <a16:creationId xmlns:a16="http://schemas.microsoft.com/office/drawing/2014/main" id="{72AE721E-950D-E3AB-9288-048BFC6462B2}"/>
                </a:ext>
              </a:extLst>
            </p:cNvPr>
            <p:cNvSpPr/>
            <p:nvPr/>
          </p:nvSpPr>
          <p:spPr>
            <a:xfrm>
              <a:off x="720724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1" name="Freeform: Shape 6590">
              <a:extLst>
                <a:ext uri="{FF2B5EF4-FFF2-40B4-BE49-F238E27FC236}">
                  <a16:creationId xmlns:a16="http://schemas.microsoft.com/office/drawing/2014/main" id="{641E0E93-6B4A-942C-AEE8-C50612C36E94}"/>
                </a:ext>
              </a:extLst>
            </p:cNvPr>
            <p:cNvSpPr/>
            <p:nvPr/>
          </p:nvSpPr>
          <p:spPr>
            <a:xfrm>
              <a:off x="721450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2" name="Freeform: Shape 6591">
              <a:extLst>
                <a:ext uri="{FF2B5EF4-FFF2-40B4-BE49-F238E27FC236}">
                  <a16:creationId xmlns:a16="http://schemas.microsoft.com/office/drawing/2014/main" id="{FA5FC9F3-59BF-9117-B589-2DEB30FA2EB6}"/>
                </a:ext>
              </a:extLst>
            </p:cNvPr>
            <p:cNvSpPr/>
            <p:nvPr/>
          </p:nvSpPr>
          <p:spPr>
            <a:xfrm>
              <a:off x="751372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3" name="Freeform: Shape 6592">
              <a:extLst>
                <a:ext uri="{FF2B5EF4-FFF2-40B4-BE49-F238E27FC236}">
                  <a16:creationId xmlns:a16="http://schemas.microsoft.com/office/drawing/2014/main" id="{D8EEBB22-FA55-CCFA-A11D-80B7CCA37519}"/>
                </a:ext>
              </a:extLst>
            </p:cNvPr>
            <p:cNvSpPr/>
            <p:nvPr/>
          </p:nvSpPr>
          <p:spPr>
            <a:xfrm>
              <a:off x="752113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4" name="Freeform: Shape 6593">
              <a:extLst>
                <a:ext uri="{FF2B5EF4-FFF2-40B4-BE49-F238E27FC236}">
                  <a16:creationId xmlns:a16="http://schemas.microsoft.com/office/drawing/2014/main" id="{C8710C44-0A50-069A-7753-8FE51EA3A413}"/>
                </a:ext>
              </a:extLst>
            </p:cNvPr>
            <p:cNvSpPr/>
            <p:nvPr/>
          </p:nvSpPr>
          <p:spPr>
            <a:xfrm>
              <a:off x="7528397"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5" name="Freeform: Shape 6594">
              <a:extLst>
                <a:ext uri="{FF2B5EF4-FFF2-40B4-BE49-F238E27FC236}">
                  <a16:creationId xmlns:a16="http://schemas.microsoft.com/office/drawing/2014/main" id="{91571F24-8B03-0B45-E439-5B0AFF322FC1}"/>
                </a:ext>
              </a:extLst>
            </p:cNvPr>
            <p:cNvSpPr/>
            <p:nvPr/>
          </p:nvSpPr>
          <p:spPr>
            <a:xfrm>
              <a:off x="7535661"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6" name="Freeform: Shape 6595">
              <a:extLst>
                <a:ext uri="{FF2B5EF4-FFF2-40B4-BE49-F238E27FC236}">
                  <a16:creationId xmlns:a16="http://schemas.microsoft.com/office/drawing/2014/main" id="{CFB2EFC9-EC0C-A0D6-C82E-9548D4CE7967}"/>
                </a:ext>
              </a:extLst>
            </p:cNvPr>
            <p:cNvSpPr/>
            <p:nvPr/>
          </p:nvSpPr>
          <p:spPr>
            <a:xfrm>
              <a:off x="7542924"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7" name="Freeform: Shape 6596">
              <a:extLst>
                <a:ext uri="{FF2B5EF4-FFF2-40B4-BE49-F238E27FC236}">
                  <a16:creationId xmlns:a16="http://schemas.microsoft.com/office/drawing/2014/main" id="{E1288681-3E72-7980-ED28-3EA08D05A165}"/>
                </a:ext>
              </a:extLst>
            </p:cNvPr>
            <p:cNvSpPr/>
            <p:nvPr/>
          </p:nvSpPr>
          <p:spPr>
            <a:xfrm>
              <a:off x="755032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8" name="Freeform: Shape 6597">
              <a:extLst>
                <a:ext uri="{FF2B5EF4-FFF2-40B4-BE49-F238E27FC236}">
                  <a16:creationId xmlns:a16="http://schemas.microsoft.com/office/drawing/2014/main" id="{649C6CC8-353E-AC72-2462-28EA106B2312}"/>
                </a:ext>
              </a:extLst>
            </p:cNvPr>
            <p:cNvSpPr/>
            <p:nvPr/>
          </p:nvSpPr>
          <p:spPr>
            <a:xfrm>
              <a:off x="7557593"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599" name="Freeform: Shape 6598">
              <a:extLst>
                <a:ext uri="{FF2B5EF4-FFF2-40B4-BE49-F238E27FC236}">
                  <a16:creationId xmlns:a16="http://schemas.microsoft.com/office/drawing/2014/main" id="{DA3A7DC1-E931-6CF4-A8A0-55691FE3E517}"/>
                </a:ext>
              </a:extLst>
            </p:cNvPr>
            <p:cNvSpPr/>
            <p:nvPr/>
          </p:nvSpPr>
          <p:spPr>
            <a:xfrm>
              <a:off x="7564856"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0" name="Freeform: Shape 6599">
              <a:extLst>
                <a:ext uri="{FF2B5EF4-FFF2-40B4-BE49-F238E27FC236}">
                  <a16:creationId xmlns:a16="http://schemas.microsoft.com/office/drawing/2014/main" id="{295C5A99-7291-DC52-534D-5FFB68CF0EA5}"/>
                </a:ext>
              </a:extLst>
            </p:cNvPr>
            <p:cNvSpPr/>
            <p:nvPr/>
          </p:nvSpPr>
          <p:spPr>
            <a:xfrm>
              <a:off x="7572119" y="2622392"/>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1" name="Freeform: Shape 6600">
              <a:extLst>
                <a:ext uri="{FF2B5EF4-FFF2-40B4-BE49-F238E27FC236}">
                  <a16:creationId xmlns:a16="http://schemas.microsoft.com/office/drawing/2014/main" id="{6F357968-E4B2-FDA1-751C-48067AC2539A}"/>
                </a:ext>
              </a:extLst>
            </p:cNvPr>
            <p:cNvSpPr/>
            <p:nvPr/>
          </p:nvSpPr>
          <p:spPr>
            <a:xfrm>
              <a:off x="7579525"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2" name="Freeform: Shape 6601">
              <a:extLst>
                <a:ext uri="{FF2B5EF4-FFF2-40B4-BE49-F238E27FC236}">
                  <a16:creationId xmlns:a16="http://schemas.microsoft.com/office/drawing/2014/main" id="{15F683FB-9F34-8E06-AC4C-6B7B3FBCE6EB}"/>
                </a:ext>
              </a:extLst>
            </p:cNvPr>
            <p:cNvSpPr/>
            <p:nvPr/>
          </p:nvSpPr>
          <p:spPr>
            <a:xfrm>
              <a:off x="760872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3" name="Freeform: Shape 6602">
              <a:extLst>
                <a:ext uri="{FF2B5EF4-FFF2-40B4-BE49-F238E27FC236}">
                  <a16:creationId xmlns:a16="http://schemas.microsoft.com/office/drawing/2014/main" id="{A3B08894-1552-9C16-0FC3-3EF1D917A976}"/>
                </a:ext>
              </a:extLst>
            </p:cNvPr>
            <p:cNvSpPr/>
            <p:nvPr/>
          </p:nvSpPr>
          <p:spPr>
            <a:xfrm>
              <a:off x="7615984"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4" name="Freeform: Shape 6603">
              <a:extLst>
                <a:ext uri="{FF2B5EF4-FFF2-40B4-BE49-F238E27FC236}">
                  <a16:creationId xmlns:a16="http://schemas.microsoft.com/office/drawing/2014/main" id="{D1504916-0F45-BA2B-3688-5A0E914DDC1A}"/>
                </a:ext>
              </a:extLst>
            </p:cNvPr>
            <p:cNvSpPr/>
            <p:nvPr/>
          </p:nvSpPr>
          <p:spPr>
            <a:xfrm>
              <a:off x="7659707"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5" name="Freeform: Shape 6604">
              <a:extLst>
                <a:ext uri="{FF2B5EF4-FFF2-40B4-BE49-F238E27FC236}">
                  <a16:creationId xmlns:a16="http://schemas.microsoft.com/office/drawing/2014/main" id="{7E52D3C9-77BE-3D5B-3673-499373D670E1}"/>
                </a:ext>
              </a:extLst>
            </p:cNvPr>
            <p:cNvSpPr/>
            <p:nvPr/>
          </p:nvSpPr>
          <p:spPr>
            <a:xfrm>
              <a:off x="7681641"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6" name="Freeform: Shape 6605">
              <a:extLst>
                <a:ext uri="{FF2B5EF4-FFF2-40B4-BE49-F238E27FC236}">
                  <a16:creationId xmlns:a16="http://schemas.microsoft.com/office/drawing/2014/main" id="{7AE3276C-ADB5-47AA-A08B-A8F0F0ABE83B}"/>
                </a:ext>
              </a:extLst>
            </p:cNvPr>
            <p:cNvSpPr/>
            <p:nvPr/>
          </p:nvSpPr>
          <p:spPr>
            <a:xfrm>
              <a:off x="7732768"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7" name="Freeform: Shape 6606">
              <a:extLst>
                <a:ext uri="{FF2B5EF4-FFF2-40B4-BE49-F238E27FC236}">
                  <a16:creationId xmlns:a16="http://schemas.microsoft.com/office/drawing/2014/main" id="{AA38748D-602F-1F6E-1A8F-CEAE8695DBEA}"/>
                </a:ext>
              </a:extLst>
            </p:cNvPr>
            <p:cNvSpPr/>
            <p:nvPr/>
          </p:nvSpPr>
          <p:spPr>
            <a:xfrm>
              <a:off x="7813093" y="2649457"/>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8" name="Freeform: Shape 6607">
              <a:extLst>
                <a:ext uri="{FF2B5EF4-FFF2-40B4-BE49-F238E27FC236}">
                  <a16:creationId xmlns:a16="http://schemas.microsoft.com/office/drawing/2014/main" id="{715EDDDF-3E68-A76A-F88C-BDAADCE50184}"/>
                </a:ext>
              </a:extLst>
            </p:cNvPr>
            <p:cNvSpPr/>
            <p:nvPr/>
          </p:nvSpPr>
          <p:spPr>
            <a:xfrm>
              <a:off x="7973600"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09" name="Freeform: Shape 6608">
              <a:extLst>
                <a:ext uri="{FF2B5EF4-FFF2-40B4-BE49-F238E27FC236}">
                  <a16:creationId xmlns:a16="http://schemas.microsoft.com/office/drawing/2014/main" id="{4F0EFB9F-3D40-8703-3099-2D6231A4E1F6}"/>
                </a:ext>
              </a:extLst>
            </p:cNvPr>
            <p:cNvSpPr/>
            <p:nvPr/>
          </p:nvSpPr>
          <p:spPr>
            <a:xfrm>
              <a:off x="7988269"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0" name="Freeform: Shape 6609">
              <a:extLst>
                <a:ext uri="{FF2B5EF4-FFF2-40B4-BE49-F238E27FC236}">
                  <a16:creationId xmlns:a16="http://schemas.microsoft.com/office/drawing/2014/main" id="{1ED5B7EE-28FA-84D6-DBD5-CF6326CD6B68}"/>
                </a:ext>
              </a:extLst>
            </p:cNvPr>
            <p:cNvSpPr/>
            <p:nvPr/>
          </p:nvSpPr>
          <p:spPr>
            <a:xfrm>
              <a:off x="802472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1" name="Freeform: Shape 6610">
              <a:extLst>
                <a:ext uri="{FF2B5EF4-FFF2-40B4-BE49-F238E27FC236}">
                  <a16:creationId xmlns:a16="http://schemas.microsoft.com/office/drawing/2014/main" id="{74AAD7B2-B1A5-C5F1-CF60-CE5459A584F7}"/>
                </a:ext>
              </a:extLst>
            </p:cNvPr>
            <p:cNvSpPr/>
            <p:nvPr/>
          </p:nvSpPr>
          <p:spPr>
            <a:xfrm>
              <a:off x="803199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2" name="Freeform: Shape 6611">
              <a:extLst>
                <a:ext uri="{FF2B5EF4-FFF2-40B4-BE49-F238E27FC236}">
                  <a16:creationId xmlns:a16="http://schemas.microsoft.com/office/drawing/2014/main" id="{8D4A1577-F6B2-A4C7-F684-C6AF09C2902A}"/>
                </a:ext>
              </a:extLst>
            </p:cNvPr>
            <p:cNvSpPr/>
            <p:nvPr/>
          </p:nvSpPr>
          <p:spPr>
            <a:xfrm>
              <a:off x="803925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3" name="Freeform: Shape 6612">
              <a:extLst>
                <a:ext uri="{FF2B5EF4-FFF2-40B4-BE49-F238E27FC236}">
                  <a16:creationId xmlns:a16="http://schemas.microsoft.com/office/drawing/2014/main" id="{45CFDD06-30AF-D8FB-2411-8E4BF3161F0D}"/>
                </a:ext>
              </a:extLst>
            </p:cNvPr>
            <p:cNvSpPr/>
            <p:nvPr/>
          </p:nvSpPr>
          <p:spPr>
            <a:xfrm>
              <a:off x="8061188"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4" name="Freeform: Shape 6613">
              <a:extLst>
                <a:ext uri="{FF2B5EF4-FFF2-40B4-BE49-F238E27FC236}">
                  <a16:creationId xmlns:a16="http://schemas.microsoft.com/office/drawing/2014/main" id="{FFFD7A5C-A4F0-F82E-1A25-5E1D47066A80}"/>
                </a:ext>
              </a:extLst>
            </p:cNvPr>
            <p:cNvSpPr/>
            <p:nvPr/>
          </p:nvSpPr>
          <p:spPr>
            <a:xfrm>
              <a:off x="806845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5" name="Freeform: Shape 6614">
              <a:extLst>
                <a:ext uri="{FF2B5EF4-FFF2-40B4-BE49-F238E27FC236}">
                  <a16:creationId xmlns:a16="http://schemas.microsoft.com/office/drawing/2014/main" id="{F57AB3BC-5DF5-5B2F-9737-BE3809274AA4}"/>
                </a:ext>
              </a:extLst>
            </p:cNvPr>
            <p:cNvSpPr/>
            <p:nvPr/>
          </p:nvSpPr>
          <p:spPr>
            <a:xfrm>
              <a:off x="8083121"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6" name="Freeform: Shape 6615">
              <a:extLst>
                <a:ext uri="{FF2B5EF4-FFF2-40B4-BE49-F238E27FC236}">
                  <a16:creationId xmlns:a16="http://schemas.microsoft.com/office/drawing/2014/main" id="{8EE71974-7039-E4D0-7E8B-05D65D26CA6E}"/>
                </a:ext>
              </a:extLst>
            </p:cNvPr>
            <p:cNvSpPr/>
            <p:nvPr/>
          </p:nvSpPr>
          <p:spPr>
            <a:xfrm>
              <a:off x="8148776" y="268409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7" name="Freeform: Shape 6616">
              <a:extLst>
                <a:ext uri="{FF2B5EF4-FFF2-40B4-BE49-F238E27FC236}">
                  <a16:creationId xmlns:a16="http://schemas.microsoft.com/office/drawing/2014/main" id="{947C77A9-D820-5971-D649-059D6ECBF1C1}"/>
                </a:ext>
              </a:extLst>
            </p:cNvPr>
            <p:cNvSpPr/>
            <p:nvPr/>
          </p:nvSpPr>
          <p:spPr>
            <a:xfrm>
              <a:off x="841154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8" name="Freeform: Shape 6617">
              <a:extLst>
                <a:ext uri="{FF2B5EF4-FFF2-40B4-BE49-F238E27FC236}">
                  <a16:creationId xmlns:a16="http://schemas.microsoft.com/office/drawing/2014/main" id="{F506A3E3-2984-DEF1-AE21-8830BBE079C0}"/>
                </a:ext>
              </a:extLst>
            </p:cNvPr>
            <p:cNvSpPr/>
            <p:nvPr/>
          </p:nvSpPr>
          <p:spPr>
            <a:xfrm>
              <a:off x="843347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19" name="Freeform: Shape 6618">
              <a:extLst>
                <a:ext uri="{FF2B5EF4-FFF2-40B4-BE49-F238E27FC236}">
                  <a16:creationId xmlns:a16="http://schemas.microsoft.com/office/drawing/2014/main" id="{46541C49-A520-DB12-5B48-15662D0C3A38}"/>
                </a:ext>
              </a:extLst>
            </p:cNvPr>
            <p:cNvSpPr/>
            <p:nvPr/>
          </p:nvSpPr>
          <p:spPr>
            <a:xfrm>
              <a:off x="844073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0" name="Freeform: Shape 6619">
              <a:extLst>
                <a:ext uri="{FF2B5EF4-FFF2-40B4-BE49-F238E27FC236}">
                  <a16:creationId xmlns:a16="http://schemas.microsoft.com/office/drawing/2014/main" id="{0D7791D9-0354-EF2D-3FE8-17A20DD7B76C}"/>
                </a:ext>
              </a:extLst>
            </p:cNvPr>
            <p:cNvSpPr/>
            <p:nvPr/>
          </p:nvSpPr>
          <p:spPr>
            <a:xfrm>
              <a:off x="844799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1" name="Freeform: Shape 6620">
              <a:extLst>
                <a:ext uri="{FF2B5EF4-FFF2-40B4-BE49-F238E27FC236}">
                  <a16:creationId xmlns:a16="http://schemas.microsoft.com/office/drawing/2014/main" id="{D2CAE457-14F2-2181-EC4A-0965E84E5005}"/>
                </a:ext>
              </a:extLst>
            </p:cNvPr>
            <p:cNvSpPr/>
            <p:nvPr/>
          </p:nvSpPr>
          <p:spPr>
            <a:xfrm>
              <a:off x="84771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2" name="Freeform: Shape 6621">
              <a:extLst>
                <a:ext uri="{FF2B5EF4-FFF2-40B4-BE49-F238E27FC236}">
                  <a16:creationId xmlns:a16="http://schemas.microsoft.com/office/drawing/2014/main" id="{DA6F6966-FDD3-0696-9F76-38787415E878}"/>
                </a:ext>
              </a:extLst>
            </p:cNvPr>
            <p:cNvSpPr/>
            <p:nvPr/>
          </p:nvSpPr>
          <p:spPr>
            <a:xfrm>
              <a:off x="848445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3" name="Freeform: Shape 6622">
              <a:extLst>
                <a:ext uri="{FF2B5EF4-FFF2-40B4-BE49-F238E27FC236}">
                  <a16:creationId xmlns:a16="http://schemas.microsoft.com/office/drawing/2014/main" id="{A71A7357-A71C-C4EF-82E8-DDC5CAB3ECE8}"/>
                </a:ext>
              </a:extLst>
            </p:cNvPr>
            <p:cNvSpPr/>
            <p:nvPr/>
          </p:nvSpPr>
          <p:spPr>
            <a:xfrm>
              <a:off x="849186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4" name="Freeform: Shape 6623">
              <a:extLst>
                <a:ext uri="{FF2B5EF4-FFF2-40B4-BE49-F238E27FC236}">
                  <a16:creationId xmlns:a16="http://schemas.microsoft.com/office/drawing/2014/main" id="{5F95BA90-E49C-A5EE-74E7-A4C7B1DF2C75}"/>
                </a:ext>
              </a:extLst>
            </p:cNvPr>
            <p:cNvSpPr/>
            <p:nvPr/>
          </p:nvSpPr>
          <p:spPr>
            <a:xfrm>
              <a:off x="849912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5" name="Freeform: Shape 6624">
              <a:extLst>
                <a:ext uri="{FF2B5EF4-FFF2-40B4-BE49-F238E27FC236}">
                  <a16:creationId xmlns:a16="http://schemas.microsoft.com/office/drawing/2014/main" id="{CB388555-CCE3-2CE2-49A2-C99367F8D64B}"/>
                </a:ext>
              </a:extLst>
            </p:cNvPr>
            <p:cNvSpPr/>
            <p:nvPr/>
          </p:nvSpPr>
          <p:spPr>
            <a:xfrm>
              <a:off x="853558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6" name="Freeform: Shape 6625">
              <a:extLst>
                <a:ext uri="{FF2B5EF4-FFF2-40B4-BE49-F238E27FC236}">
                  <a16:creationId xmlns:a16="http://schemas.microsoft.com/office/drawing/2014/main" id="{5DA4106E-D8A5-E41D-80D1-C44D199C2DB7}"/>
                </a:ext>
              </a:extLst>
            </p:cNvPr>
            <p:cNvSpPr/>
            <p:nvPr/>
          </p:nvSpPr>
          <p:spPr>
            <a:xfrm>
              <a:off x="855751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7" name="Freeform: Shape 6626">
              <a:extLst>
                <a:ext uri="{FF2B5EF4-FFF2-40B4-BE49-F238E27FC236}">
                  <a16:creationId xmlns:a16="http://schemas.microsoft.com/office/drawing/2014/main" id="{164F647F-8EFE-1944-ED24-57A856A4F427}"/>
                </a:ext>
              </a:extLst>
            </p:cNvPr>
            <p:cNvSpPr/>
            <p:nvPr/>
          </p:nvSpPr>
          <p:spPr>
            <a:xfrm>
              <a:off x="857204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8" name="Freeform: Shape 6627">
              <a:extLst>
                <a:ext uri="{FF2B5EF4-FFF2-40B4-BE49-F238E27FC236}">
                  <a16:creationId xmlns:a16="http://schemas.microsoft.com/office/drawing/2014/main" id="{4D47D967-2A0A-D24D-D101-2BFB56D8FD25}"/>
                </a:ext>
              </a:extLst>
            </p:cNvPr>
            <p:cNvSpPr/>
            <p:nvPr/>
          </p:nvSpPr>
          <p:spPr>
            <a:xfrm>
              <a:off x="857945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29" name="Freeform: Shape 6628">
              <a:extLst>
                <a:ext uri="{FF2B5EF4-FFF2-40B4-BE49-F238E27FC236}">
                  <a16:creationId xmlns:a16="http://schemas.microsoft.com/office/drawing/2014/main" id="{C05D7929-BC7C-D47A-3F4C-4DEFA165E2F1}"/>
                </a:ext>
              </a:extLst>
            </p:cNvPr>
            <p:cNvSpPr/>
            <p:nvPr/>
          </p:nvSpPr>
          <p:spPr>
            <a:xfrm>
              <a:off x="886400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0" name="Freeform: Shape 6629">
              <a:extLst>
                <a:ext uri="{FF2B5EF4-FFF2-40B4-BE49-F238E27FC236}">
                  <a16:creationId xmlns:a16="http://schemas.microsoft.com/office/drawing/2014/main" id="{7E08EB42-AE8F-6AB2-0FA8-0B1C2D119E9C}"/>
                </a:ext>
              </a:extLst>
            </p:cNvPr>
            <p:cNvSpPr/>
            <p:nvPr/>
          </p:nvSpPr>
          <p:spPr>
            <a:xfrm>
              <a:off x="8893202"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1" name="Freeform: Shape 6630">
              <a:extLst>
                <a:ext uri="{FF2B5EF4-FFF2-40B4-BE49-F238E27FC236}">
                  <a16:creationId xmlns:a16="http://schemas.microsoft.com/office/drawing/2014/main" id="{2A7767B0-DD23-9548-49D7-EFA3AD7A45E7}"/>
                </a:ext>
              </a:extLst>
            </p:cNvPr>
            <p:cNvSpPr/>
            <p:nvPr/>
          </p:nvSpPr>
          <p:spPr>
            <a:xfrm>
              <a:off x="8900608"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2" name="Freeform: Shape 6631">
              <a:extLst>
                <a:ext uri="{FF2B5EF4-FFF2-40B4-BE49-F238E27FC236}">
                  <a16:creationId xmlns:a16="http://schemas.microsoft.com/office/drawing/2014/main" id="{35BA0A3A-880F-E26D-97DD-E6ACE0CD03FC}"/>
                </a:ext>
              </a:extLst>
            </p:cNvPr>
            <p:cNvSpPr/>
            <p:nvPr/>
          </p:nvSpPr>
          <p:spPr>
            <a:xfrm>
              <a:off x="89370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3" name="Freeform: Shape 6632">
              <a:extLst>
                <a:ext uri="{FF2B5EF4-FFF2-40B4-BE49-F238E27FC236}">
                  <a16:creationId xmlns:a16="http://schemas.microsoft.com/office/drawing/2014/main" id="{59E9509E-28BE-8FC3-46BC-684CF224DDF2}"/>
                </a:ext>
              </a:extLst>
            </p:cNvPr>
            <p:cNvSpPr/>
            <p:nvPr/>
          </p:nvSpPr>
          <p:spPr>
            <a:xfrm>
              <a:off x="8959001"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4" name="Freeform: Shape 6633">
              <a:extLst>
                <a:ext uri="{FF2B5EF4-FFF2-40B4-BE49-F238E27FC236}">
                  <a16:creationId xmlns:a16="http://schemas.microsoft.com/office/drawing/2014/main" id="{21C6E258-1A51-585F-905C-DF2D077BBBA7}"/>
                </a:ext>
              </a:extLst>
            </p:cNvPr>
            <p:cNvSpPr/>
            <p:nvPr/>
          </p:nvSpPr>
          <p:spPr>
            <a:xfrm>
              <a:off x="8988196"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5" name="Freeform: Shape 6634">
              <a:extLst>
                <a:ext uri="{FF2B5EF4-FFF2-40B4-BE49-F238E27FC236}">
                  <a16:creationId xmlns:a16="http://schemas.microsoft.com/office/drawing/2014/main" id="{112D5EDC-9430-1B36-4A90-AD0045B3BF7E}"/>
                </a:ext>
              </a:extLst>
            </p:cNvPr>
            <p:cNvSpPr/>
            <p:nvPr/>
          </p:nvSpPr>
          <p:spPr>
            <a:xfrm>
              <a:off x="936033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6" name="Freeform: Shape 6635">
              <a:extLst>
                <a:ext uri="{FF2B5EF4-FFF2-40B4-BE49-F238E27FC236}">
                  <a16:creationId xmlns:a16="http://schemas.microsoft.com/office/drawing/2014/main" id="{F0733894-CB5E-788E-BBB8-0080B84AC3D0}"/>
                </a:ext>
              </a:extLst>
            </p:cNvPr>
            <p:cNvSpPr/>
            <p:nvPr/>
          </p:nvSpPr>
          <p:spPr>
            <a:xfrm>
              <a:off x="938953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7" name="Freeform: Shape 6636">
              <a:extLst>
                <a:ext uri="{FF2B5EF4-FFF2-40B4-BE49-F238E27FC236}">
                  <a16:creationId xmlns:a16="http://schemas.microsoft.com/office/drawing/2014/main" id="{1AE3A5D0-BC93-94AB-91E4-D8CCB1126838}"/>
                </a:ext>
              </a:extLst>
            </p:cNvPr>
            <p:cNvSpPr/>
            <p:nvPr/>
          </p:nvSpPr>
          <p:spPr>
            <a:xfrm>
              <a:off x="9396939"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8" name="Freeform: Shape 6637">
              <a:extLst>
                <a:ext uri="{FF2B5EF4-FFF2-40B4-BE49-F238E27FC236}">
                  <a16:creationId xmlns:a16="http://schemas.microsoft.com/office/drawing/2014/main" id="{6A805CF7-10B1-3C61-7800-065FF2E919D4}"/>
                </a:ext>
              </a:extLst>
            </p:cNvPr>
            <p:cNvSpPr/>
            <p:nvPr/>
          </p:nvSpPr>
          <p:spPr>
            <a:xfrm>
              <a:off x="940420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39" name="Freeform: Shape 6638">
              <a:extLst>
                <a:ext uri="{FF2B5EF4-FFF2-40B4-BE49-F238E27FC236}">
                  <a16:creationId xmlns:a16="http://schemas.microsoft.com/office/drawing/2014/main" id="{AA7C39C6-498F-47C6-2CD3-71577EC659AC}"/>
                </a:ext>
              </a:extLst>
            </p:cNvPr>
            <p:cNvSpPr/>
            <p:nvPr/>
          </p:nvSpPr>
          <p:spPr>
            <a:xfrm>
              <a:off x="9681494"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40" name="Freeform: Shape 6639">
              <a:extLst>
                <a:ext uri="{FF2B5EF4-FFF2-40B4-BE49-F238E27FC236}">
                  <a16:creationId xmlns:a16="http://schemas.microsoft.com/office/drawing/2014/main" id="{B9CCE23E-DA19-A08A-CA56-539D6DE568B2}"/>
                </a:ext>
              </a:extLst>
            </p:cNvPr>
            <p:cNvSpPr/>
            <p:nvPr/>
          </p:nvSpPr>
          <p:spPr>
            <a:xfrm>
              <a:off x="985667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41" name="Freeform: Shape 6640">
              <a:extLst>
                <a:ext uri="{FF2B5EF4-FFF2-40B4-BE49-F238E27FC236}">
                  <a16:creationId xmlns:a16="http://schemas.microsoft.com/office/drawing/2014/main" id="{ADF49DF2-292D-DAC9-A2F2-6D6B391A4728}"/>
                </a:ext>
              </a:extLst>
            </p:cNvPr>
            <p:cNvSpPr/>
            <p:nvPr/>
          </p:nvSpPr>
          <p:spPr>
            <a:xfrm>
              <a:off x="9922467"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42" name="Freeform: Shape 6641">
              <a:extLst>
                <a:ext uri="{FF2B5EF4-FFF2-40B4-BE49-F238E27FC236}">
                  <a16:creationId xmlns:a16="http://schemas.microsoft.com/office/drawing/2014/main" id="{836CFD5A-338F-71B3-DF25-708E43575410}"/>
                </a:ext>
              </a:extLst>
            </p:cNvPr>
            <p:cNvSpPr/>
            <p:nvPr/>
          </p:nvSpPr>
          <p:spPr>
            <a:xfrm>
              <a:off x="10002650"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43" name="Freeform: Shape 6642">
              <a:extLst>
                <a:ext uri="{FF2B5EF4-FFF2-40B4-BE49-F238E27FC236}">
                  <a16:creationId xmlns:a16="http://schemas.microsoft.com/office/drawing/2014/main" id="{F1C23FFA-FCD7-B4FD-7ABD-85C541B10FD8}"/>
                </a:ext>
              </a:extLst>
            </p:cNvPr>
            <p:cNvSpPr/>
            <p:nvPr/>
          </p:nvSpPr>
          <p:spPr>
            <a:xfrm>
              <a:off x="10323805" y="2731498"/>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644" name="Freeform: Shape 6643">
              <a:extLst>
                <a:ext uri="{FF2B5EF4-FFF2-40B4-BE49-F238E27FC236}">
                  <a16:creationId xmlns:a16="http://schemas.microsoft.com/office/drawing/2014/main" id="{247A169E-174B-C5AD-9D12-FF2B89EF183D}"/>
                </a:ext>
              </a:extLst>
            </p:cNvPr>
            <p:cNvSpPr/>
            <p:nvPr/>
          </p:nvSpPr>
          <p:spPr>
            <a:xfrm>
              <a:off x="971427" y="818766"/>
              <a:ext cx="14241" cy="102655"/>
            </a:xfrm>
            <a:custGeom>
              <a:avLst/>
              <a:gdLst>
                <a:gd name="connsiteX0" fmla="*/ 0 w 13129"/>
                <a:gd name="connsiteY0" fmla="*/ 0 h 96111"/>
                <a:gd name="connsiteX1" fmla="*/ 0 w 13129"/>
                <a:gd name="connsiteY1" fmla="*/ 96111 h 96111"/>
              </a:gdLst>
              <a:ahLst/>
              <a:cxnLst>
                <a:cxn ang="0">
                  <a:pos x="connsiteX0" y="connsiteY0"/>
                </a:cxn>
                <a:cxn ang="0">
                  <a:pos x="connsiteX1" y="connsiteY1"/>
                </a:cxn>
              </a:cxnLst>
              <a:rect l="l" t="t" r="r" b="b"/>
              <a:pathLst>
                <a:path w="13129" h="96111">
                  <a:moveTo>
                    <a:pt x="0" y="0"/>
                  </a:moveTo>
                  <a:lnTo>
                    <a:pt x="0" y="96111"/>
                  </a:lnTo>
                </a:path>
              </a:pathLst>
            </a:custGeom>
            <a:ln w="19050" cap="sq">
              <a:solidFill>
                <a:schemeClr val="accent4"/>
              </a:solidFill>
              <a:prstDash val="solid"/>
              <a:miter/>
            </a:ln>
          </p:spPr>
          <p:txBody>
            <a:bodyPr rtlCol="0" anchor="ctr"/>
            <a:lstStyle/>
            <a:p>
              <a:pPr marL="0" marR="0" lvl="0" indent="0" algn="l"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grpSp>
      <p:sp>
        <p:nvSpPr>
          <p:cNvPr id="6645" name="TextBox 6644">
            <a:extLst>
              <a:ext uri="{FF2B5EF4-FFF2-40B4-BE49-F238E27FC236}">
                <a16:creationId xmlns:a16="http://schemas.microsoft.com/office/drawing/2014/main" id="{70F1F5FA-55CB-3253-CAB7-5230CEF09E32}"/>
              </a:ext>
            </a:extLst>
          </p:cNvPr>
          <p:cNvSpPr txBox="1">
            <a:spLocks/>
          </p:cNvSpPr>
          <p:nvPr/>
        </p:nvSpPr>
        <p:spPr>
          <a:xfrm>
            <a:off x="230245" y="5170623"/>
            <a:ext cx="984969" cy="230832"/>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THP</a:t>
            </a:r>
          </a:p>
        </p:txBody>
      </p:sp>
      <p:sp>
        <p:nvSpPr>
          <p:cNvPr id="6646" name="TextBox 6645">
            <a:extLst>
              <a:ext uri="{FF2B5EF4-FFF2-40B4-BE49-F238E27FC236}">
                <a16:creationId xmlns:a16="http://schemas.microsoft.com/office/drawing/2014/main" id="{33A327B8-51E3-9D90-2DAD-907BC732BAA8}"/>
              </a:ext>
            </a:extLst>
          </p:cNvPr>
          <p:cNvSpPr txBox="1">
            <a:spLocks/>
          </p:cNvSpPr>
          <p:nvPr/>
        </p:nvSpPr>
        <p:spPr>
          <a:xfrm>
            <a:off x="234893" y="4860248"/>
            <a:ext cx="1414075" cy="230832"/>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solidFill>
                  <a:srgbClr val="002557"/>
                </a:solidFill>
                <a:effectLst/>
                <a:uLnTx/>
                <a:uFillTx/>
                <a:latin typeface="Arial"/>
                <a:ea typeface="MS PGothic" panose="020B0600070205080204" pitchFamily="34" charset="-128"/>
                <a:cs typeface="Arial"/>
                <a:sym typeface="Arial"/>
                <a:rtl val="0"/>
              </a:rPr>
              <a:t>No. at risk</a:t>
            </a:r>
          </a:p>
        </p:txBody>
      </p:sp>
      <p:sp>
        <p:nvSpPr>
          <p:cNvPr id="6647" name="TextBox 6646">
            <a:extLst>
              <a:ext uri="{FF2B5EF4-FFF2-40B4-BE49-F238E27FC236}">
                <a16:creationId xmlns:a16="http://schemas.microsoft.com/office/drawing/2014/main" id="{FFB7BF8A-DC29-FACA-5738-8BE88601AABC}"/>
              </a:ext>
            </a:extLst>
          </p:cNvPr>
          <p:cNvSpPr txBox="1">
            <a:spLocks/>
          </p:cNvSpPr>
          <p:nvPr/>
        </p:nvSpPr>
        <p:spPr>
          <a:xfrm>
            <a:off x="230245" y="5026212"/>
            <a:ext cx="721625" cy="230832"/>
          </a:xfrm>
          <a:prstGeom prst="rect">
            <a:avLst/>
          </a:prstGeom>
          <a:noFill/>
        </p:spPr>
        <p:txBody>
          <a:bodyPr wrap="square"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985"/>
                </a:solidFill>
                <a:effectLst/>
                <a:uLnTx/>
                <a:uFillTx/>
                <a:latin typeface="Arial" panose="020B0604020202020204" pitchFamily="34" charset="0"/>
                <a:ea typeface="Arial" panose="020B0604020202020204" pitchFamily="34" charset="0"/>
                <a:cs typeface="Arial" panose="020B0604020202020204" pitchFamily="34" charset="0"/>
              </a:rPr>
              <a:t>T-DXd + P</a:t>
            </a:r>
            <a:endParaRPr kumimoji="0" lang="en-US" sz="9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endParaRPr>
          </a:p>
        </p:txBody>
      </p:sp>
      <p:sp>
        <p:nvSpPr>
          <p:cNvPr id="6683" name="TextBox 6682" hidden="1">
            <a:extLst>
              <a:ext uri="{FF2B5EF4-FFF2-40B4-BE49-F238E27FC236}">
                <a16:creationId xmlns:a16="http://schemas.microsoft.com/office/drawing/2014/main" id="{885DBF28-0A71-8EEE-ED6C-A654C11902F8}"/>
              </a:ext>
            </a:extLst>
          </p:cNvPr>
          <p:cNvSpPr txBox="1">
            <a:spLocks/>
          </p:cNvSpPr>
          <p:nvPr/>
        </p:nvSpPr>
        <p:spPr>
          <a:xfrm>
            <a:off x="959793" y="3164885"/>
            <a:ext cx="3049355" cy="92333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Hazard ratio 0.56</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95% CI 0.44, 0.71</a:t>
            </a:r>
          </a:p>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P-value &lt;0.00001*</a:t>
            </a:r>
          </a:p>
        </p:txBody>
      </p:sp>
      <p:grpSp>
        <p:nvGrpSpPr>
          <p:cNvPr id="56" name="Group 55">
            <a:extLst>
              <a:ext uri="{FF2B5EF4-FFF2-40B4-BE49-F238E27FC236}">
                <a16:creationId xmlns:a16="http://schemas.microsoft.com/office/drawing/2014/main" id="{A38D0A7F-4E26-891A-4EDE-CAB534B20128}"/>
              </a:ext>
            </a:extLst>
          </p:cNvPr>
          <p:cNvGrpSpPr/>
          <p:nvPr/>
        </p:nvGrpSpPr>
        <p:grpSpPr>
          <a:xfrm>
            <a:off x="2439092" y="1276933"/>
            <a:ext cx="3999073" cy="3189600"/>
            <a:chOff x="2425652" y="754595"/>
            <a:chExt cx="3999073" cy="3370219"/>
          </a:xfrm>
        </p:grpSpPr>
        <p:cxnSp>
          <p:nvCxnSpPr>
            <p:cNvPr id="57" name="Straight Connector 56">
              <a:extLst>
                <a:ext uri="{FF2B5EF4-FFF2-40B4-BE49-F238E27FC236}">
                  <a16:creationId xmlns:a16="http://schemas.microsoft.com/office/drawing/2014/main" id="{D728CC2B-A46A-71D6-2BEB-A807DB9237D1}"/>
                </a:ext>
              </a:extLst>
            </p:cNvPr>
            <p:cNvCxnSpPr>
              <a:cxnSpLocks/>
            </p:cNvCxnSpPr>
            <p:nvPr/>
          </p:nvCxnSpPr>
          <p:spPr>
            <a:xfrm flipH="1">
              <a:off x="6424725" y="1593144"/>
              <a:ext cx="0" cy="2531670"/>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396F9B3-28AB-3DB2-FC1E-10484DCABAD1}"/>
                </a:ext>
              </a:extLst>
            </p:cNvPr>
            <p:cNvCxnSpPr>
              <a:cxnSpLocks/>
            </p:cNvCxnSpPr>
            <p:nvPr/>
          </p:nvCxnSpPr>
          <p:spPr>
            <a:xfrm flipH="1">
              <a:off x="3758325" y="1017061"/>
              <a:ext cx="0" cy="3107753"/>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F723970-F9A7-2964-9125-B8694308F9CC}"/>
                </a:ext>
              </a:extLst>
            </p:cNvPr>
            <p:cNvCxnSpPr>
              <a:cxnSpLocks/>
            </p:cNvCxnSpPr>
            <p:nvPr/>
          </p:nvCxnSpPr>
          <p:spPr>
            <a:xfrm flipH="1">
              <a:off x="2425652" y="754595"/>
              <a:ext cx="0" cy="3370219"/>
            </a:xfrm>
            <a:prstGeom prst="line">
              <a:avLst/>
            </a:prstGeom>
            <a:ln w="127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graphicFrame>
        <p:nvGraphicFramePr>
          <p:cNvPr id="18" name="Table 17">
            <a:extLst>
              <a:ext uri="{FF2B5EF4-FFF2-40B4-BE49-F238E27FC236}">
                <a16:creationId xmlns:a16="http://schemas.microsoft.com/office/drawing/2014/main" id="{CD7439B9-6E86-D439-F66F-D70CAA03058C}"/>
              </a:ext>
            </a:extLst>
          </p:cNvPr>
          <p:cNvGraphicFramePr>
            <a:graphicFrameLocks noGrp="1"/>
          </p:cNvGraphicFramePr>
          <p:nvPr/>
        </p:nvGraphicFramePr>
        <p:xfrm>
          <a:off x="7709239" y="512356"/>
          <a:ext cx="4248000" cy="1554470"/>
        </p:xfrm>
        <a:graphic>
          <a:graphicData uri="http://schemas.openxmlformats.org/drawingml/2006/table">
            <a:tbl>
              <a:tblPr firstRow="1" bandRow="1"/>
              <a:tblGrid>
                <a:gridCol w="2016000">
                  <a:extLst>
                    <a:ext uri="{9D8B030D-6E8A-4147-A177-3AD203B41FA5}">
                      <a16:colId xmlns:a16="http://schemas.microsoft.com/office/drawing/2014/main" val="3624223050"/>
                    </a:ext>
                  </a:extLst>
                </a:gridCol>
                <a:gridCol w="1116000">
                  <a:extLst>
                    <a:ext uri="{9D8B030D-6E8A-4147-A177-3AD203B41FA5}">
                      <a16:colId xmlns:a16="http://schemas.microsoft.com/office/drawing/2014/main" val="2753886849"/>
                    </a:ext>
                  </a:extLst>
                </a:gridCol>
                <a:gridCol w="1116000">
                  <a:extLst>
                    <a:ext uri="{9D8B030D-6E8A-4147-A177-3AD203B41FA5}">
                      <a16:colId xmlns:a16="http://schemas.microsoft.com/office/drawing/2014/main" val="3788604487"/>
                    </a:ext>
                  </a:extLst>
                </a:gridCol>
              </a:tblGrid>
              <a:tr h="487680">
                <a:tc>
                  <a:txBody>
                    <a:bodyPr/>
                    <a:lstStyle/>
                    <a:p>
                      <a:pPr marL="0" marR="0">
                        <a:lnSpc>
                          <a:spcPct val="100000"/>
                        </a:lnSpc>
                        <a:spcBef>
                          <a:spcPts val="0"/>
                        </a:spcBef>
                        <a:spcAft>
                          <a:spcPts val="0"/>
                        </a:spcAft>
                      </a:pPr>
                      <a:endParaRPr lang="en-US" sz="1600" b="0" i="0" dirty="0">
                        <a:solidFill>
                          <a:srgbClr val="002557"/>
                        </a:solidFill>
                        <a:effectLst/>
                        <a:latin typeface="Arial" panose="020B0604020202020204" pitchFamily="34" charset="0"/>
                        <a:ea typeface="Arial" panose="020B0604020202020204" pitchFamily="34" charset="0"/>
                        <a:cs typeface="Arial" panose="020B0604020202020204" pitchFamily="34" charset="0"/>
                      </a:endParaRPr>
                    </a:p>
                  </a:txBody>
                  <a:tcPr marL="22857" marR="22857" marT="22857" marB="22857" anchor="ctr">
                    <a:lnL>
                      <a:noFill/>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T-DXd + P (n=383)</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THP </a:t>
                      </a:r>
                      <a:b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US" sz="1600" b="1" i="0" dirty="0">
                          <a:solidFill>
                            <a:schemeClr val="bg1"/>
                          </a:solidFill>
                          <a:effectLst/>
                          <a:latin typeface="Arial" panose="020B0604020202020204" pitchFamily="34" charset="0"/>
                          <a:ea typeface="Arial" panose="020B0604020202020204" pitchFamily="34" charset="0"/>
                          <a:cs typeface="Arial" panose="020B0604020202020204" pitchFamily="34" charset="0"/>
                        </a:rPr>
                        <a:t>(n=387)</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21852151"/>
                  </a:ext>
                </a:extLst>
              </a:tr>
              <a:tr h="487680">
                <a:tc>
                  <a:txBody>
                    <a:bodyPr/>
                    <a:lstStyle/>
                    <a:p>
                      <a:pPr marL="0" marR="0" algn="r">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Median, </a:t>
                      </a:r>
                      <a:r>
                        <a:rPr lang="en-US" sz="1600" b="0" i="0" dirty="0" err="1">
                          <a:solidFill>
                            <a:schemeClr val="tx1"/>
                          </a:solidFill>
                          <a:effectLst/>
                          <a:latin typeface="Arial" panose="020B0604020202020204" pitchFamily="34" charset="0"/>
                          <a:ea typeface="Arial" panose="020B0604020202020204" pitchFamily="34" charset="0"/>
                          <a:cs typeface="Arial" panose="020B0604020202020204" pitchFamily="34" charset="0"/>
                        </a:rPr>
                        <a:t>mo</a:t>
                      </a: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600" b="1" dirty="0">
                          <a:solidFill>
                            <a:schemeClr val="tx1"/>
                          </a:solidFill>
                          <a:effectLst/>
                          <a:latin typeface="+mn-lt"/>
                          <a:ea typeface="Arial" panose="020B0604020202020204" pitchFamily="34" charset="0"/>
                        </a:rPr>
                        <a:t>40.7</a:t>
                      </a:r>
                      <a:r>
                        <a:rPr kumimoji="0" lang="en-US" sz="1600" b="1" i="0" u="none" strike="noStrike" kern="1200" cap="none" spc="0" normalizeH="0" baseline="0" noProof="0" dirty="0">
                          <a:ln>
                            <a:noFill/>
                          </a:ln>
                          <a:effectLst/>
                          <a:uLnTx/>
                          <a:uFillTx/>
                          <a:latin typeface="+mn-lt"/>
                          <a:ea typeface="+mn-ea"/>
                          <a:cs typeface="+mn-cs"/>
                        </a:rPr>
                        <a:t>*</a:t>
                      </a:r>
                      <a:r>
                        <a:rPr lang="en-US" sz="1600" b="1" baseline="30000" dirty="0">
                          <a:solidFill>
                            <a:schemeClr val="tx1"/>
                          </a:solidFill>
                          <a:effectLst/>
                          <a:latin typeface="+mn-lt"/>
                          <a:ea typeface="Arial" panose="020B0604020202020204" pitchFamily="34" charset="0"/>
                        </a:rPr>
                        <a:t> </a:t>
                      </a:r>
                      <a:br>
                        <a:rPr lang="en-US" sz="1600" b="0" dirty="0">
                          <a:solidFill>
                            <a:schemeClr val="tx1"/>
                          </a:solidFill>
                          <a:effectLst/>
                          <a:latin typeface="+mn-lt"/>
                          <a:ea typeface="Arial" panose="020B0604020202020204" pitchFamily="34" charset="0"/>
                        </a:rPr>
                      </a:br>
                      <a:r>
                        <a:rPr lang="en-US" sz="1600" b="0" dirty="0">
                          <a:solidFill>
                            <a:schemeClr val="tx1"/>
                          </a:solidFill>
                          <a:effectLst/>
                          <a:latin typeface="+mn-lt"/>
                          <a:ea typeface="Arial" panose="020B0604020202020204" pitchFamily="34" charset="0"/>
                        </a:rPr>
                        <a:t>(36.5,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algn="ctr">
                        <a:lnSpc>
                          <a:spcPct val="100000"/>
                        </a:lnSpc>
                        <a:spcBef>
                          <a:spcPts val="0"/>
                        </a:spcBef>
                        <a:spcAft>
                          <a:spcPts val="0"/>
                        </a:spcAft>
                      </a:pPr>
                      <a:r>
                        <a:rPr lang="en-US" sz="1600" b="1" dirty="0">
                          <a:solidFill>
                            <a:schemeClr val="tx1"/>
                          </a:solidFill>
                          <a:effectLst/>
                          <a:latin typeface="+mn-lt"/>
                          <a:ea typeface="Arial" panose="020B0604020202020204" pitchFamily="34" charset="0"/>
                        </a:rPr>
                        <a:t>26.9</a:t>
                      </a:r>
                      <a:br>
                        <a:rPr lang="en-US" sz="1600" b="0" dirty="0">
                          <a:solidFill>
                            <a:schemeClr val="tx1"/>
                          </a:solidFill>
                          <a:effectLst/>
                          <a:latin typeface="+mn-lt"/>
                          <a:ea typeface="Arial" panose="020B0604020202020204" pitchFamily="34" charset="0"/>
                        </a:rPr>
                      </a:br>
                      <a:r>
                        <a:rPr lang="en-US" sz="1600" b="0" dirty="0">
                          <a:solidFill>
                            <a:schemeClr val="tx1"/>
                          </a:solidFill>
                          <a:effectLst/>
                          <a:latin typeface="+mn-lt"/>
                          <a:ea typeface="Arial" panose="020B0604020202020204" pitchFamily="34" charset="0"/>
                        </a:rPr>
                        <a:t>(21.8, NC)</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06518836"/>
                  </a:ext>
                </a:extLst>
              </a:tr>
              <a:tr h="289555">
                <a:tc>
                  <a:txBody>
                    <a:bodyPr/>
                    <a:lstStyle/>
                    <a:p>
                      <a:pPr marL="0" marR="0" algn="r">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Hazard ratio (95% CI)</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n-ea"/>
                          <a:cs typeface="+mn-cs"/>
                        </a:rPr>
                        <a:t>0.56 (</a:t>
                      </a:r>
                      <a:r>
                        <a:rPr lang="en-US" sz="1600" b="1" dirty="0">
                          <a:latin typeface="+mn-lt"/>
                        </a:rPr>
                        <a:t>0.44, </a:t>
                      </a:r>
                      <a:r>
                        <a:rPr kumimoji="0" lang="en-US" sz="1600" b="1" i="0" u="none" strike="noStrike" kern="1200" cap="none" spc="0" normalizeH="0" baseline="0" noProof="0" dirty="0">
                          <a:ln>
                            <a:noFill/>
                          </a:ln>
                          <a:effectLst/>
                          <a:uLnTx/>
                          <a:uFillTx/>
                          <a:latin typeface="+mn-lt"/>
                          <a:ea typeface="+mn-ea"/>
                          <a:cs typeface="+mn-cs"/>
                        </a:rPr>
                        <a:t>0.71)</a:t>
                      </a: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00000"/>
                        </a:lnSpc>
                        <a:spcBef>
                          <a:spcPts val="0"/>
                        </a:spcBef>
                        <a:spcAft>
                          <a:spcPts val="0"/>
                        </a:spcAft>
                      </a:pPr>
                      <a:endParaRPr lang="en-US" sz="1400" b="0">
                        <a:solidFill>
                          <a:schemeClr val="tx1"/>
                        </a:solidFill>
                        <a:effectLst/>
                        <a:latin typeface="+mn-lt"/>
                        <a:ea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2210410"/>
                  </a:ext>
                </a:extLst>
              </a:tr>
              <a:tr h="289555">
                <a:tc>
                  <a:txBody>
                    <a:bodyPr/>
                    <a:lstStyle/>
                    <a:p>
                      <a:pPr marL="0" marR="0" algn="r">
                        <a:lnSpc>
                          <a:spcPct val="100000"/>
                        </a:lnSpc>
                        <a:spcBef>
                          <a:spcPts val="0"/>
                        </a:spcBef>
                        <a:spcAft>
                          <a:spcPts val="0"/>
                        </a:spcAft>
                      </a:pPr>
                      <a:r>
                        <a:rPr lang="en-US" sz="1600" b="0" i="0" dirty="0">
                          <a:solidFill>
                            <a:schemeClr val="tx1"/>
                          </a:solidFill>
                          <a:effectLst/>
                          <a:latin typeface="Arial" panose="020B0604020202020204" pitchFamily="34" charset="0"/>
                          <a:ea typeface="Arial" panose="020B0604020202020204" pitchFamily="34" charset="0"/>
                          <a:cs typeface="Arial" panose="020B0604020202020204" pitchFamily="34" charset="0"/>
                        </a:rPr>
                        <a:t>P-value</a:t>
                      </a:r>
                    </a:p>
                  </a:txBody>
                  <a:tcPr marL="22857" marR="22857" marT="22857" marB="22857" anchor="ctr">
                    <a:lnL w="28575"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n-ea"/>
                          <a:cs typeface="+mn-cs"/>
                        </a:rPr>
                        <a:t>&lt;0.00001</a:t>
                      </a:r>
                      <a:r>
                        <a:rPr lang="en-US" sz="1600" b="1" baseline="30000" dirty="0">
                          <a:solidFill>
                            <a:schemeClr val="tx1"/>
                          </a:solidFill>
                          <a:effectLst/>
                          <a:latin typeface="+mn-lt"/>
                          <a:ea typeface="Arial" panose="020B0604020202020204" pitchFamily="34" charset="0"/>
                        </a:rPr>
                        <a:t>†</a:t>
                      </a:r>
                      <a:endParaRPr kumimoji="0" lang="en-US" sz="1600" b="1" i="0" u="none" strike="noStrike" kern="1200" cap="none" spc="0" normalizeH="0" baseline="0" noProof="0" dirty="0">
                        <a:ln>
                          <a:noFill/>
                        </a:ln>
                        <a:effectLst/>
                        <a:uLnTx/>
                        <a:uFillTx/>
                        <a:latin typeface="+mn-lt"/>
                        <a:ea typeface="+mn-ea"/>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17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solidFill>
                        <a:effectLst/>
                        <a:uLnTx/>
                        <a:uFillTx/>
                        <a:latin typeface="Arial" panose="020B0604020202020204"/>
                        <a:ea typeface="Arial" panose="020B0604020202020204" pitchFamily="34" charset="0"/>
                        <a:cs typeface="+mn-cs"/>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4084299"/>
                  </a:ext>
                </a:extLst>
              </a:tr>
            </a:tbl>
          </a:graphicData>
        </a:graphic>
      </p:graphicFrame>
      <p:sp>
        <p:nvSpPr>
          <p:cNvPr id="3" name="TextBox 2">
            <a:extLst>
              <a:ext uri="{FF2B5EF4-FFF2-40B4-BE49-F238E27FC236}">
                <a16:creationId xmlns:a16="http://schemas.microsoft.com/office/drawing/2014/main" id="{86FEEC23-3FAC-DE13-8F68-3DFAC66D8382}"/>
              </a:ext>
            </a:extLst>
          </p:cNvPr>
          <p:cNvSpPr txBox="1">
            <a:spLocks/>
          </p:cNvSpPr>
          <p:nvPr/>
        </p:nvSpPr>
        <p:spPr>
          <a:xfrm>
            <a:off x="6497886" y="1630977"/>
            <a:ext cx="2517591"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70.1% </a:t>
            </a:r>
            <a:b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br>
            <a:r>
              <a:rPr kumimoji="0" lang="en-US" sz="11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(95% CI 64.8, 74.8)</a:t>
            </a:r>
            <a:endParaRPr kumimoji="0" lang="en-US" sz="14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endParaRPr>
          </a:p>
        </p:txBody>
      </p:sp>
      <p:sp>
        <p:nvSpPr>
          <p:cNvPr id="19" name="TextBox 18">
            <a:extLst>
              <a:ext uri="{FF2B5EF4-FFF2-40B4-BE49-F238E27FC236}">
                <a16:creationId xmlns:a16="http://schemas.microsoft.com/office/drawing/2014/main" id="{E5A1ACBA-C485-5D82-3D9E-CDE0D2E12962}"/>
              </a:ext>
            </a:extLst>
          </p:cNvPr>
          <p:cNvSpPr txBox="1">
            <a:spLocks/>
          </p:cNvSpPr>
          <p:nvPr/>
        </p:nvSpPr>
        <p:spPr>
          <a:xfrm>
            <a:off x="6497884" y="2898921"/>
            <a:ext cx="2090661"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52.1% </a:t>
            </a:r>
            <a:br>
              <a:rPr kumimoji="0" lang="en-US" sz="1400" b="1"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br>
            <a:r>
              <a:rPr kumimoji="0" lang="en-US" sz="11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(95% CI 46.4, 57.5)</a:t>
            </a:r>
            <a:endParaRPr kumimoji="0" lang="en-US" sz="14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endParaRPr>
          </a:p>
        </p:txBody>
      </p:sp>
      <p:sp>
        <p:nvSpPr>
          <p:cNvPr id="20" name="TextBox 19">
            <a:extLst>
              <a:ext uri="{FF2B5EF4-FFF2-40B4-BE49-F238E27FC236}">
                <a16:creationId xmlns:a16="http://schemas.microsoft.com/office/drawing/2014/main" id="{AF9EC7AB-BA11-6241-B73E-8AF0C0C390BB}"/>
              </a:ext>
            </a:extLst>
          </p:cNvPr>
          <p:cNvSpPr txBox="1">
            <a:spLocks/>
          </p:cNvSpPr>
          <p:nvPr/>
        </p:nvSpPr>
        <p:spPr>
          <a:xfrm>
            <a:off x="3803910" y="1100980"/>
            <a:ext cx="2405559"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85.9% </a:t>
            </a:r>
            <a:b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br>
            <a:r>
              <a:rPr kumimoji="0" lang="en-US" sz="11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(95% CI 81.9, 89.1)</a:t>
            </a:r>
            <a:endParaRPr kumimoji="0" lang="en-US" sz="14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endParaRPr>
          </a:p>
        </p:txBody>
      </p:sp>
      <p:sp>
        <p:nvSpPr>
          <p:cNvPr id="21" name="TextBox 20">
            <a:extLst>
              <a:ext uri="{FF2B5EF4-FFF2-40B4-BE49-F238E27FC236}">
                <a16:creationId xmlns:a16="http://schemas.microsoft.com/office/drawing/2014/main" id="{E6FA740E-12B6-211E-7E9C-3BEFE85B0E86}"/>
              </a:ext>
            </a:extLst>
          </p:cNvPr>
          <p:cNvSpPr txBox="1">
            <a:spLocks/>
          </p:cNvSpPr>
          <p:nvPr/>
        </p:nvSpPr>
        <p:spPr>
          <a:xfrm>
            <a:off x="3803910" y="2313411"/>
            <a:ext cx="1301349"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72.4% </a:t>
            </a:r>
            <a:br>
              <a:rPr kumimoji="0" lang="en-US" sz="1400" b="1"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br>
            <a:r>
              <a:rPr kumimoji="0" lang="en-US" sz="11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(95% CI 67.4, 76.8)</a:t>
            </a:r>
            <a:endParaRPr kumimoji="0" lang="en-US" sz="14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endParaRPr>
          </a:p>
        </p:txBody>
      </p:sp>
      <p:sp>
        <p:nvSpPr>
          <p:cNvPr id="22" name="TextBox 21">
            <a:extLst>
              <a:ext uri="{FF2B5EF4-FFF2-40B4-BE49-F238E27FC236}">
                <a16:creationId xmlns:a16="http://schemas.microsoft.com/office/drawing/2014/main" id="{22A2FCE8-F8F6-2B81-D459-2697EBB2A139}"/>
              </a:ext>
            </a:extLst>
          </p:cNvPr>
          <p:cNvSpPr txBox="1">
            <a:spLocks/>
          </p:cNvSpPr>
          <p:nvPr/>
        </p:nvSpPr>
        <p:spPr>
          <a:xfrm>
            <a:off x="2495570" y="843212"/>
            <a:ext cx="2405559"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93.0% </a:t>
            </a:r>
            <a:br>
              <a:rPr kumimoji="0" lang="en-US" sz="1400" b="1"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br>
            <a:r>
              <a:rPr kumimoji="0" lang="en-US" sz="11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rPr>
              <a:t>(95% CI 89.9, 95.2)</a:t>
            </a:r>
            <a:endParaRPr kumimoji="0" lang="en-US" sz="1400" b="0" i="0" u="none" strike="noStrike" kern="1200" cap="none" spc="0" normalizeH="0" baseline="0" noProof="0" dirty="0">
              <a:ln>
                <a:noFill/>
              </a:ln>
              <a:solidFill>
                <a:srgbClr val="002985"/>
              </a:solidFill>
              <a:effectLst/>
              <a:uLnTx/>
              <a:uFillTx/>
              <a:latin typeface="Arial" panose="020B0604020202020204"/>
              <a:ea typeface="MS PGothic" panose="020B0600070205080204" pitchFamily="34" charset="-128"/>
              <a:cs typeface="+mn-cs"/>
            </a:endParaRPr>
          </a:p>
        </p:txBody>
      </p:sp>
      <p:sp>
        <p:nvSpPr>
          <p:cNvPr id="23" name="TextBox 22">
            <a:extLst>
              <a:ext uri="{FF2B5EF4-FFF2-40B4-BE49-F238E27FC236}">
                <a16:creationId xmlns:a16="http://schemas.microsoft.com/office/drawing/2014/main" id="{09035C7C-7098-FA09-C08C-FC2D93FDA99F}"/>
              </a:ext>
            </a:extLst>
          </p:cNvPr>
          <p:cNvSpPr txBox="1">
            <a:spLocks/>
          </p:cNvSpPr>
          <p:nvPr/>
        </p:nvSpPr>
        <p:spPr>
          <a:xfrm>
            <a:off x="2495570" y="1870781"/>
            <a:ext cx="1276644" cy="384721"/>
          </a:xfrm>
          <a:prstGeom prst="rect">
            <a:avLst/>
          </a:prstGeom>
          <a:noFill/>
        </p:spPr>
        <p:txBody>
          <a:bodyPr wrap="square" lIns="0" tIns="0" rIns="0" bIns="0" rtlCol="0">
            <a:spAutoFit/>
          </a:bodyPr>
          <a:lstStyle/>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87.8%</a:t>
            </a:r>
          </a:p>
          <a:p>
            <a:pPr marL="0" marR="0" lvl="0" indent="0" algn="l" defTabSz="9137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rPr>
              <a:t>(95% CI 84.0, 90.7)</a:t>
            </a:r>
            <a:endParaRPr kumimoji="0" lang="en-US" sz="1400" b="0" i="0" u="none" strike="noStrike" kern="1200" cap="none" spc="0" normalizeH="0" baseline="0" noProof="0" dirty="0">
              <a:ln>
                <a:noFill/>
              </a:ln>
              <a:solidFill>
                <a:srgbClr val="6E6E6E"/>
              </a:solidFill>
              <a:effectLst/>
              <a:uLnTx/>
              <a:uFillTx/>
              <a:latin typeface="Arial" panose="020B0604020202020204"/>
              <a:ea typeface="MS PGothic" panose="020B0600070205080204" pitchFamily="34" charset="-128"/>
              <a:cs typeface="+mn-cs"/>
            </a:endParaRPr>
          </a:p>
        </p:txBody>
      </p:sp>
      <p:grpSp>
        <p:nvGrpSpPr>
          <p:cNvPr id="4" name="Group 3">
            <a:extLst>
              <a:ext uri="{FF2B5EF4-FFF2-40B4-BE49-F238E27FC236}">
                <a16:creationId xmlns:a16="http://schemas.microsoft.com/office/drawing/2014/main" id="{A421EC98-0C14-80C0-D5BD-C8C00FDB0377}"/>
              </a:ext>
            </a:extLst>
          </p:cNvPr>
          <p:cNvGrpSpPr/>
          <p:nvPr/>
        </p:nvGrpSpPr>
        <p:grpSpPr>
          <a:xfrm>
            <a:off x="863844" y="5010845"/>
            <a:ext cx="10574513" cy="385644"/>
            <a:chOff x="1018175" y="4839374"/>
            <a:chExt cx="9849534" cy="385643"/>
          </a:xfrm>
        </p:grpSpPr>
        <p:sp>
          <p:nvSpPr>
            <p:cNvPr id="5" name="TextBox 4">
              <a:extLst>
                <a:ext uri="{FF2B5EF4-FFF2-40B4-BE49-F238E27FC236}">
                  <a16:creationId xmlns:a16="http://schemas.microsoft.com/office/drawing/2014/main" id="{32F8791A-801A-4031-8BA9-B099C82CBE08}"/>
                </a:ext>
              </a:extLst>
            </p:cNvPr>
            <p:cNvSpPr txBox="1">
              <a:spLocks/>
            </p:cNvSpPr>
            <p:nvPr/>
          </p:nvSpPr>
          <p:spPr>
            <a:xfrm>
              <a:off x="1331653" y="4978515"/>
              <a:ext cx="1066761"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353</a:t>
              </a:r>
            </a:p>
          </p:txBody>
        </p:sp>
        <p:sp>
          <p:nvSpPr>
            <p:cNvPr id="10" name="TextBox 9">
              <a:extLst>
                <a:ext uri="{FF2B5EF4-FFF2-40B4-BE49-F238E27FC236}">
                  <a16:creationId xmlns:a16="http://schemas.microsoft.com/office/drawing/2014/main" id="{41BF6A8C-9EBB-A4B1-5716-4222965BACCF}"/>
                </a:ext>
              </a:extLst>
            </p:cNvPr>
            <p:cNvSpPr txBox="1">
              <a:spLocks/>
            </p:cNvSpPr>
            <p:nvPr/>
          </p:nvSpPr>
          <p:spPr>
            <a:xfrm>
              <a:off x="1948001" y="4978516"/>
              <a:ext cx="1066761"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312</a:t>
              </a:r>
            </a:p>
          </p:txBody>
        </p:sp>
        <p:sp>
          <p:nvSpPr>
            <p:cNvPr id="11" name="TextBox 10">
              <a:extLst>
                <a:ext uri="{FF2B5EF4-FFF2-40B4-BE49-F238E27FC236}">
                  <a16:creationId xmlns:a16="http://schemas.microsoft.com/office/drawing/2014/main" id="{A771DFCB-DD03-3D5F-6213-5DD2C1983AF3}"/>
                </a:ext>
              </a:extLst>
            </p:cNvPr>
            <p:cNvSpPr txBox="1">
              <a:spLocks/>
            </p:cNvSpPr>
            <p:nvPr/>
          </p:nvSpPr>
          <p:spPr>
            <a:xfrm>
              <a:off x="3277168" y="4978516"/>
              <a:ext cx="90241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241</a:t>
              </a:r>
            </a:p>
          </p:txBody>
        </p:sp>
        <p:sp>
          <p:nvSpPr>
            <p:cNvPr id="12" name="TextBox 11">
              <a:extLst>
                <a:ext uri="{FF2B5EF4-FFF2-40B4-BE49-F238E27FC236}">
                  <a16:creationId xmlns:a16="http://schemas.microsoft.com/office/drawing/2014/main" id="{51A33022-7C3C-B78D-C0DE-532B1F8AA90B}"/>
                </a:ext>
              </a:extLst>
            </p:cNvPr>
            <p:cNvSpPr txBox="1">
              <a:spLocks/>
            </p:cNvSpPr>
            <p:nvPr/>
          </p:nvSpPr>
          <p:spPr>
            <a:xfrm>
              <a:off x="3896771" y="4978516"/>
              <a:ext cx="90241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215</a:t>
              </a:r>
            </a:p>
          </p:txBody>
        </p:sp>
        <p:sp>
          <p:nvSpPr>
            <p:cNvPr id="13" name="TextBox 12">
              <a:extLst>
                <a:ext uri="{FF2B5EF4-FFF2-40B4-BE49-F238E27FC236}">
                  <a16:creationId xmlns:a16="http://schemas.microsoft.com/office/drawing/2014/main" id="{1BCFF944-3201-D09D-0C6B-2EA475F45694}"/>
                </a:ext>
              </a:extLst>
            </p:cNvPr>
            <p:cNvSpPr txBox="1">
              <a:spLocks/>
            </p:cNvSpPr>
            <p:nvPr/>
          </p:nvSpPr>
          <p:spPr>
            <a:xfrm>
              <a:off x="2574398" y="4978516"/>
              <a:ext cx="1066761"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273</a:t>
              </a:r>
            </a:p>
          </p:txBody>
        </p:sp>
        <p:sp>
          <p:nvSpPr>
            <p:cNvPr id="14" name="TextBox 13">
              <a:extLst>
                <a:ext uri="{FF2B5EF4-FFF2-40B4-BE49-F238E27FC236}">
                  <a16:creationId xmlns:a16="http://schemas.microsoft.com/office/drawing/2014/main" id="{0047157B-B83E-ED54-2F55-05AF241E5301}"/>
                </a:ext>
              </a:extLst>
            </p:cNvPr>
            <p:cNvSpPr txBox="1">
              <a:spLocks/>
            </p:cNvSpPr>
            <p:nvPr/>
          </p:nvSpPr>
          <p:spPr>
            <a:xfrm>
              <a:off x="4518398" y="4978516"/>
              <a:ext cx="90241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187</a:t>
              </a:r>
            </a:p>
          </p:txBody>
        </p:sp>
        <p:sp>
          <p:nvSpPr>
            <p:cNvPr id="31" name="TextBox 30">
              <a:extLst>
                <a:ext uri="{FF2B5EF4-FFF2-40B4-BE49-F238E27FC236}">
                  <a16:creationId xmlns:a16="http://schemas.microsoft.com/office/drawing/2014/main" id="{A95C8356-15F1-2D0A-E2F0-ECA889DBAE19}"/>
                </a:ext>
              </a:extLst>
            </p:cNvPr>
            <p:cNvSpPr txBox="1">
              <a:spLocks/>
            </p:cNvSpPr>
            <p:nvPr/>
          </p:nvSpPr>
          <p:spPr>
            <a:xfrm>
              <a:off x="5143027" y="4978516"/>
              <a:ext cx="90241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160</a:t>
              </a:r>
            </a:p>
          </p:txBody>
        </p:sp>
        <p:sp>
          <p:nvSpPr>
            <p:cNvPr id="32" name="TextBox 31">
              <a:extLst>
                <a:ext uri="{FF2B5EF4-FFF2-40B4-BE49-F238E27FC236}">
                  <a16:creationId xmlns:a16="http://schemas.microsoft.com/office/drawing/2014/main" id="{2222A087-1334-2BA1-B3EC-48D2EEE7CBCC}"/>
                </a:ext>
              </a:extLst>
            </p:cNvPr>
            <p:cNvSpPr txBox="1">
              <a:spLocks/>
            </p:cNvSpPr>
            <p:nvPr/>
          </p:nvSpPr>
          <p:spPr>
            <a:xfrm>
              <a:off x="6999651" y="4978516"/>
              <a:ext cx="90241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51</a:t>
              </a:r>
            </a:p>
          </p:txBody>
        </p:sp>
        <p:sp>
          <p:nvSpPr>
            <p:cNvPr id="33" name="TextBox 32">
              <a:extLst>
                <a:ext uri="{FF2B5EF4-FFF2-40B4-BE49-F238E27FC236}">
                  <a16:creationId xmlns:a16="http://schemas.microsoft.com/office/drawing/2014/main" id="{61A0FBEF-9AF0-480D-3D03-E434B3043087}"/>
                </a:ext>
              </a:extLst>
            </p:cNvPr>
            <p:cNvSpPr txBox="1">
              <a:spLocks/>
            </p:cNvSpPr>
            <p:nvPr/>
          </p:nvSpPr>
          <p:spPr>
            <a:xfrm>
              <a:off x="7785952" y="4978516"/>
              <a:ext cx="57709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32</a:t>
              </a:r>
            </a:p>
          </p:txBody>
        </p:sp>
        <p:sp>
          <p:nvSpPr>
            <p:cNvPr id="34" name="TextBox 33">
              <a:extLst>
                <a:ext uri="{FF2B5EF4-FFF2-40B4-BE49-F238E27FC236}">
                  <a16:creationId xmlns:a16="http://schemas.microsoft.com/office/drawing/2014/main" id="{9B1646B9-662F-B79C-5D83-425C2D18483D}"/>
                </a:ext>
              </a:extLst>
            </p:cNvPr>
            <p:cNvSpPr txBox="1">
              <a:spLocks/>
            </p:cNvSpPr>
            <p:nvPr/>
          </p:nvSpPr>
          <p:spPr>
            <a:xfrm>
              <a:off x="8406050" y="4978796"/>
              <a:ext cx="57709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12</a:t>
              </a:r>
            </a:p>
          </p:txBody>
        </p:sp>
        <p:sp>
          <p:nvSpPr>
            <p:cNvPr id="35" name="TextBox 34">
              <a:extLst>
                <a:ext uri="{FF2B5EF4-FFF2-40B4-BE49-F238E27FC236}">
                  <a16:creationId xmlns:a16="http://schemas.microsoft.com/office/drawing/2014/main" id="{E2F154FE-740D-4504-CA6B-60B10DEC2748}"/>
                </a:ext>
              </a:extLst>
            </p:cNvPr>
            <p:cNvSpPr txBox="1">
              <a:spLocks/>
            </p:cNvSpPr>
            <p:nvPr/>
          </p:nvSpPr>
          <p:spPr>
            <a:xfrm>
              <a:off x="9025782" y="4978516"/>
              <a:ext cx="57709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5</a:t>
              </a:r>
            </a:p>
          </p:txBody>
        </p:sp>
        <p:sp>
          <p:nvSpPr>
            <p:cNvPr id="36" name="TextBox 35">
              <a:extLst>
                <a:ext uri="{FF2B5EF4-FFF2-40B4-BE49-F238E27FC236}">
                  <a16:creationId xmlns:a16="http://schemas.microsoft.com/office/drawing/2014/main" id="{DDC4E260-3214-7882-5E34-191D52BF1A38}"/>
                </a:ext>
              </a:extLst>
            </p:cNvPr>
            <p:cNvSpPr txBox="1">
              <a:spLocks/>
            </p:cNvSpPr>
            <p:nvPr/>
          </p:nvSpPr>
          <p:spPr>
            <a:xfrm>
              <a:off x="9646607" y="4977334"/>
              <a:ext cx="57709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a:t>
              </a:r>
            </a:p>
          </p:txBody>
        </p:sp>
        <p:sp>
          <p:nvSpPr>
            <p:cNvPr id="37" name="TextBox 36">
              <a:extLst>
                <a:ext uri="{FF2B5EF4-FFF2-40B4-BE49-F238E27FC236}">
                  <a16:creationId xmlns:a16="http://schemas.microsoft.com/office/drawing/2014/main" id="{5683A362-F4BC-1741-B17B-375CA3885813}"/>
                </a:ext>
              </a:extLst>
            </p:cNvPr>
            <p:cNvSpPr txBox="1">
              <a:spLocks/>
            </p:cNvSpPr>
            <p:nvPr/>
          </p:nvSpPr>
          <p:spPr>
            <a:xfrm>
              <a:off x="1351492" y="4840557"/>
              <a:ext cx="1027082"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358</a:t>
              </a:r>
            </a:p>
          </p:txBody>
        </p:sp>
        <p:sp>
          <p:nvSpPr>
            <p:cNvPr id="38" name="TextBox 37">
              <a:extLst>
                <a:ext uri="{FF2B5EF4-FFF2-40B4-BE49-F238E27FC236}">
                  <a16:creationId xmlns:a16="http://schemas.microsoft.com/office/drawing/2014/main" id="{6976FB53-B6D6-A980-218B-D1B93BDCEF10}"/>
                </a:ext>
              </a:extLst>
            </p:cNvPr>
            <p:cNvSpPr txBox="1">
              <a:spLocks/>
            </p:cNvSpPr>
            <p:nvPr/>
          </p:nvSpPr>
          <p:spPr>
            <a:xfrm>
              <a:off x="1974272" y="4840557"/>
              <a:ext cx="1027082" cy="246221"/>
            </a:xfrm>
            <a:prstGeom prst="rect">
              <a:avLst/>
            </a:prstGeom>
            <a:noFill/>
            <a:ln>
              <a:noFill/>
            </a:ln>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355</a:t>
              </a:r>
            </a:p>
          </p:txBody>
        </p:sp>
        <p:sp>
          <p:nvSpPr>
            <p:cNvPr id="39" name="TextBox 38">
              <a:extLst>
                <a:ext uri="{FF2B5EF4-FFF2-40B4-BE49-F238E27FC236}">
                  <a16:creationId xmlns:a16="http://schemas.microsoft.com/office/drawing/2014/main" id="{787465CE-58BF-F2F0-CB7D-4DA159649175}"/>
                </a:ext>
              </a:extLst>
            </p:cNvPr>
            <p:cNvSpPr txBox="1">
              <a:spLocks/>
            </p:cNvSpPr>
            <p:nvPr/>
          </p:nvSpPr>
          <p:spPr>
            <a:xfrm>
              <a:off x="3214829" y="4840557"/>
              <a:ext cx="1027082"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293</a:t>
              </a:r>
            </a:p>
          </p:txBody>
        </p:sp>
        <p:sp>
          <p:nvSpPr>
            <p:cNvPr id="40" name="TextBox 39">
              <a:extLst>
                <a:ext uri="{FF2B5EF4-FFF2-40B4-BE49-F238E27FC236}">
                  <a16:creationId xmlns:a16="http://schemas.microsoft.com/office/drawing/2014/main" id="{E34CBCB4-ED2A-B70F-1A2D-8EA7F90CCA33}"/>
                </a:ext>
              </a:extLst>
            </p:cNvPr>
            <p:cNvSpPr txBox="1">
              <a:spLocks/>
            </p:cNvSpPr>
            <p:nvPr/>
          </p:nvSpPr>
          <p:spPr>
            <a:xfrm>
              <a:off x="3834434" y="4840557"/>
              <a:ext cx="1027082"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275</a:t>
              </a:r>
            </a:p>
          </p:txBody>
        </p:sp>
        <p:sp>
          <p:nvSpPr>
            <p:cNvPr id="41" name="TextBox 40">
              <a:extLst>
                <a:ext uri="{FF2B5EF4-FFF2-40B4-BE49-F238E27FC236}">
                  <a16:creationId xmlns:a16="http://schemas.microsoft.com/office/drawing/2014/main" id="{A45A2103-94F1-C7E8-E00B-EBFBBDF450A3}"/>
                </a:ext>
              </a:extLst>
            </p:cNvPr>
            <p:cNvSpPr txBox="1">
              <a:spLocks/>
            </p:cNvSpPr>
            <p:nvPr/>
          </p:nvSpPr>
          <p:spPr>
            <a:xfrm>
              <a:off x="2594236" y="4840557"/>
              <a:ext cx="1027082"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321</a:t>
              </a:r>
            </a:p>
          </p:txBody>
        </p:sp>
        <p:sp>
          <p:nvSpPr>
            <p:cNvPr id="42" name="TextBox 41">
              <a:extLst>
                <a:ext uri="{FF2B5EF4-FFF2-40B4-BE49-F238E27FC236}">
                  <a16:creationId xmlns:a16="http://schemas.microsoft.com/office/drawing/2014/main" id="{9782365C-49E0-5CE0-82A0-55A614377C11}"/>
                </a:ext>
              </a:extLst>
            </p:cNvPr>
            <p:cNvSpPr txBox="1">
              <a:spLocks/>
            </p:cNvSpPr>
            <p:nvPr/>
          </p:nvSpPr>
          <p:spPr>
            <a:xfrm>
              <a:off x="4535179" y="4840557"/>
              <a:ext cx="868844"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242</a:t>
              </a:r>
            </a:p>
          </p:txBody>
        </p:sp>
        <p:sp>
          <p:nvSpPr>
            <p:cNvPr id="43" name="TextBox 42">
              <a:extLst>
                <a:ext uri="{FF2B5EF4-FFF2-40B4-BE49-F238E27FC236}">
                  <a16:creationId xmlns:a16="http://schemas.microsoft.com/office/drawing/2014/main" id="{D0140292-817C-51C0-FA8A-60BD6281225B}"/>
                </a:ext>
              </a:extLst>
            </p:cNvPr>
            <p:cNvSpPr txBox="1">
              <a:spLocks/>
            </p:cNvSpPr>
            <p:nvPr/>
          </p:nvSpPr>
          <p:spPr>
            <a:xfrm>
              <a:off x="5158876" y="4840557"/>
              <a:ext cx="868844"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208</a:t>
              </a:r>
            </a:p>
          </p:txBody>
        </p:sp>
        <p:sp>
          <p:nvSpPr>
            <p:cNvPr id="44" name="TextBox 43">
              <a:extLst>
                <a:ext uri="{FF2B5EF4-FFF2-40B4-BE49-F238E27FC236}">
                  <a16:creationId xmlns:a16="http://schemas.microsoft.com/office/drawing/2014/main" id="{251125B4-B665-B137-8218-B3A667EF06C5}"/>
                </a:ext>
              </a:extLst>
            </p:cNvPr>
            <p:cNvSpPr txBox="1">
              <a:spLocks/>
            </p:cNvSpPr>
            <p:nvPr/>
          </p:nvSpPr>
          <p:spPr>
            <a:xfrm>
              <a:off x="7016432" y="4840557"/>
              <a:ext cx="868844"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82</a:t>
              </a:r>
            </a:p>
          </p:txBody>
        </p:sp>
        <p:sp>
          <p:nvSpPr>
            <p:cNvPr id="45" name="TextBox 44">
              <a:extLst>
                <a:ext uri="{FF2B5EF4-FFF2-40B4-BE49-F238E27FC236}">
                  <a16:creationId xmlns:a16="http://schemas.microsoft.com/office/drawing/2014/main" id="{B4DE3046-87FE-44E0-9BD1-AFA8C127D796}"/>
                </a:ext>
              </a:extLst>
            </p:cNvPr>
            <p:cNvSpPr txBox="1">
              <a:spLocks/>
            </p:cNvSpPr>
            <p:nvPr/>
          </p:nvSpPr>
          <p:spPr>
            <a:xfrm>
              <a:off x="7640076" y="4840557"/>
              <a:ext cx="868844"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49</a:t>
              </a:r>
            </a:p>
          </p:txBody>
        </p:sp>
        <p:sp>
          <p:nvSpPr>
            <p:cNvPr id="46" name="TextBox 45">
              <a:extLst>
                <a:ext uri="{FF2B5EF4-FFF2-40B4-BE49-F238E27FC236}">
                  <a16:creationId xmlns:a16="http://schemas.microsoft.com/office/drawing/2014/main" id="{A4893A1D-C35F-BAD6-A5F7-31BC3D3E60E9}"/>
                </a:ext>
              </a:extLst>
            </p:cNvPr>
            <p:cNvSpPr txBox="1">
              <a:spLocks/>
            </p:cNvSpPr>
            <p:nvPr/>
          </p:nvSpPr>
          <p:spPr>
            <a:xfrm>
              <a:off x="8260173" y="4840837"/>
              <a:ext cx="868844"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21</a:t>
              </a:r>
            </a:p>
          </p:txBody>
        </p:sp>
        <p:sp>
          <p:nvSpPr>
            <p:cNvPr id="47" name="TextBox 46">
              <a:extLst>
                <a:ext uri="{FF2B5EF4-FFF2-40B4-BE49-F238E27FC236}">
                  <a16:creationId xmlns:a16="http://schemas.microsoft.com/office/drawing/2014/main" id="{C4CBFA1C-F756-FAC6-5C20-D9F8729F8563}"/>
                </a:ext>
              </a:extLst>
            </p:cNvPr>
            <p:cNvSpPr txBox="1">
              <a:spLocks/>
            </p:cNvSpPr>
            <p:nvPr/>
          </p:nvSpPr>
          <p:spPr>
            <a:xfrm>
              <a:off x="9004682" y="4840557"/>
              <a:ext cx="619289"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10</a:t>
              </a:r>
            </a:p>
          </p:txBody>
        </p:sp>
        <p:sp>
          <p:nvSpPr>
            <p:cNvPr id="48" name="TextBox 47">
              <a:extLst>
                <a:ext uri="{FF2B5EF4-FFF2-40B4-BE49-F238E27FC236}">
                  <a16:creationId xmlns:a16="http://schemas.microsoft.com/office/drawing/2014/main" id="{7556DF64-0410-D4AF-7F3E-A112F16467EB}"/>
                </a:ext>
              </a:extLst>
            </p:cNvPr>
            <p:cNvSpPr txBox="1">
              <a:spLocks/>
            </p:cNvSpPr>
            <p:nvPr/>
          </p:nvSpPr>
          <p:spPr>
            <a:xfrm>
              <a:off x="9625508" y="4839374"/>
              <a:ext cx="619289"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3</a:t>
              </a:r>
            </a:p>
          </p:txBody>
        </p:sp>
        <p:sp>
          <p:nvSpPr>
            <p:cNvPr id="49" name="TextBox 48">
              <a:extLst>
                <a:ext uri="{FF2B5EF4-FFF2-40B4-BE49-F238E27FC236}">
                  <a16:creationId xmlns:a16="http://schemas.microsoft.com/office/drawing/2014/main" id="{5D3821E3-D8FF-A0A2-EAD9-81C5C19AD7B6}"/>
                </a:ext>
              </a:extLst>
            </p:cNvPr>
            <p:cNvSpPr txBox="1">
              <a:spLocks/>
            </p:cNvSpPr>
            <p:nvPr/>
          </p:nvSpPr>
          <p:spPr>
            <a:xfrm>
              <a:off x="1025372" y="4978516"/>
              <a:ext cx="447080"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387</a:t>
              </a:r>
            </a:p>
          </p:txBody>
        </p:sp>
        <p:sp>
          <p:nvSpPr>
            <p:cNvPr id="50" name="TextBox 49">
              <a:extLst>
                <a:ext uri="{FF2B5EF4-FFF2-40B4-BE49-F238E27FC236}">
                  <a16:creationId xmlns:a16="http://schemas.microsoft.com/office/drawing/2014/main" id="{8F19D079-FBBE-770E-387F-DBA37E7D7C12}"/>
                </a:ext>
              </a:extLst>
            </p:cNvPr>
            <p:cNvSpPr txBox="1">
              <a:spLocks/>
            </p:cNvSpPr>
            <p:nvPr/>
          </p:nvSpPr>
          <p:spPr>
            <a:xfrm>
              <a:off x="1018175" y="4840557"/>
              <a:ext cx="461476" cy="246221"/>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383</a:t>
              </a:r>
            </a:p>
          </p:txBody>
        </p:sp>
        <p:sp>
          <p:nvSpPr>
            <p:cNvPr id="51" name="TextBox 50">
              <a:extLst>
                <a:ext uri="{FF2B5EF4-FFF2-40B4-BE49-F238E27FC236}">
                  <a16:creationId xmlns:a16="http://schemas.microsoft.com/office/drawing/2014/main" id="{928FE763-E341-BDFB-9897-32775458B5B2}"/>
                </a:ext>
              </a:extLst>
            </p:cNvPr>
            <p:cNvSpPr txBox="1">
              <a:spLocks/>
            </p:cNvSpPr>
            <p:nvPr/>
          </p:nvSpPr>
          <p:spPr>
            <a:xfrm>
              <a:off x="5765932" y="4978516"/>
              <a:ext cx="902410"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124</a:t>
              </a:r>
            </a:p>
          </p:txBody>
        </p:sp>
        <p:sp>
          <p:nvSpPr>
            <p:cNvPr id="52" name="TextBox 51">
              <a:extLst>
                <a:ext uri="{FF2B5EF4-FFF2-40B4-BE49-F238E27FC236}">
                  <a16:creationId xmlns:a16="http://schemas.microsoft.com/office/drawing/2014/main" id="{D2873950-0D2C-95E6-84DC-943B64F37879}"/>
                </a:ext>
              </a:extLst>
            </p:cNvPr>
            <p:cNvSpPr txBox="1">
              <a:spLocks/>
            </p:cNvSpPr>
            <p:nvPr/>
          </p:nvSpPr>
          <p:spPr>
            <a:xfrm>
              <a:off x="5781779" y="4840557"/>
              <a:ext cx="86884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175</a:t>
              </a:r>
            </a:p>
          </p:txBody>
        </p:sp>
        <p:sp>
          <p:nvSpPr>
            <p:cNvPr id="53" name="TextBox 52">
              <a:extLst>
                <a:ext uri="{FF2B5EF4-FFF2-40B4-BE49-F238E27FC236}">
                  <a16:creationId xmlns:a16="http://schemas.microsoft.com/office/drawing/2014/main" id="{45585587-4144-D785-05BD-F5AC8074816B}"/>
                </a:ext>
              </a:extLst>
            </p:cNvPr>
            <p:cNvSpPr txBox="1">
              <a:spLocks/>
            </p:cNvSpPr>
            <p:nvPr/>
          </p:nvSpPr>
          <p:spPr>
            <a:xfrm>
              <a:off x="6381847" y="4978516"/>
              <a:ext cx="902410"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106</a:t>
              </a:r>
            </a:p>
          </p:txBody>
        </p:sp>
        <p:sp>
          <p:nvSpPr>
            <p:cNvPr id="54" name="TextBox 53">
              <a:extLst>
                <a:ext uri="{FF2B5EF4-FFF2-40B4-BE49-F238E27FC236}">
                  <a16:creationId xmlns:a16="http://schemas.microsoft.com/office/drawing/2014/main" id="{093B6D98-742F-4F87-B688-B452CE8C499A}"/>
                </a:ext>
              </a:extLst>
            </p:cNvPr>
            <p:cNvSpPr txBox="1">
              <a:spLocks/>
            </p:cNvSpPr>
            <p:nvPr/>
          </p:nvSpPr>
          <p:spPr>
            <a:xfrm>
              <a:off x="6398630" y="4840557"/>
              <a:ext cx="868844"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153</a:t>
              </a:r>
            </a:p>
          </p:txBody>
        </p:sp>
        <p:sp>
          <p:nvSpPr>
            <p:cNvPr id="55" name="TextBox 54">
              <a:extLst>
                <a:ext uri="{FF2B5EF4-FFF2-40B4-BE49-F238E27FC236}">
                  <a16:creationId xmlns:a16="http://schemas.microsoft.com/office/drawing/2014/main" id="{68E61656-46C1-788F-F97A-AE8EB0B476F0}"/>
                </a:ext>
              </a:extLst>
            </p:cNvPr>
            <p:cNvSpPr txBox="1">
              <a:spLocks/>
            </p:cNvSpPr>
            <p:nvPr/>
          </p:nvSpPr>
          <p:spPr>
            <a:xfrm>
              <a:off x="10269520" y="4978796"/>
              <a:ext cx="577090"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6E6E6E">
                      <a:lumMod val="75000"/>
                    </a:srgbClr>
                  </a:solidFill>
                  <a:effectLst/>
                  <a:uLnTx/>
                  <a:uFillTx/>
                  <a:latin typeface="Arial"/>
                  <a:ea typeface="MS PGothic" panose="020B0600070205080204" pitchFamily="34" charset="-128"/>
                  <a:cs typeface="Arial"/>
                  <a:sym typeface="Arial"/>
                  <a:rtl val="0"/>
                </a:rPr>
                <a:t>0</a:t>
              </a:r>
            </a:p>
          </p:txBody>
        </p:sp>
        <p:sp>
          <p:nvSpPr>
            <p:cNvPr id="60" name="TextBox 59">
              <a:extLst>
                <a:ext uri="{FF2B5EF4-FFF2-40B4-BE49-F238E27FC236}">
                  <a16:creationId xmlns:a16="http://schemas.microsoft.com/office/drawing/2014/main" id="{B3D602AC-D3D1-875A-D5D6-2EF8E95CFED5}"/>
                </a:ext>
              </a:extLst>
            </p:cNvPr>
            <p:cNvSpPr txBox="1">
              <a:spLocks/>
            </p:cNvSpPr>
            <p:nvPr/>
          </p:nvSpPr>
          <p:spPr>
            <a:xfrm>
              <a:off x="10248420" y="4840837"/>
              <a:ext cx="619289" cy="246220"/>
            </a:xfrm>
            <a:prstGeom prst="rect">
              <a:avLst/>
            </a:prstGeom>
            <a:noFill/>
          </p:spPr>
          <p:txBody>
            <a:bodyPr wrap="square"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solidFill>
                    <a:srgbClr val="002985"/>
                  </a:solidFill>
                  <a:effectLst/>
                  <a:uLnTx/>
                  <a:uFillTx/>
                  <a:latin typeface="Arial"/>
                  <a:ea typeface="MS PGothic" panose="020B0600070205080204" pitchFamily="34" charset="-128"/>
                  <a:cs typeface="Arial"/>
                  <a:sym typeface="Arial"/>
                  <a:rtl val="0"/>
                </a:rPr>
                <a:t>0</a:t>
              </a:r>
            </a:p>
          </p:txBody>
        </p:sp>
      </p:grpSp>
      <p:sp>
        <p:nvSpPr>
          <p:cNvPr id="61" name="TextBox 60">
            <a:extLst>
              <a:ext uri="{FF2B5EF4-FFF2-40B4-BE49-F238E27FC236}">
                <a16:creationId xmlns:a16="http://schemas.microsoft.com/office/drawing/2014/main" id="{8C74A9F3-A53E-6413-C567-EB827F26086C}"/>
              </a:ext>
            </a:extLst>
          </p:cNvPr>
          <p:cNvSpPr txBox="1"/>
          <p:nvPr/>
        </p:nvSpPr>
        <p:spPr>
          <a:xfrm>
            <a:off x="305555" y="5511663"/>
            <a:ext cx="11580892" cy="384721"/>
          </a:xfrm>
          <a:prstGeom prst="rect">
            <a:avLst/>
          </a:prstGeom>
          <a:solidFill>
            <a:schemeClr val="tx1">
              <a:lumMod val="10000"/>
              <a:lumOff val="90000"/>
            </a:schemeClr>
          </a:solid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effectLst/>
                <a:uLnTx/>
                <a:uFillTx/>
                <a:latin typeface="Arial" panose="020B0604020202020204"/>
              </a:defRPr>
            </a:lvl1p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Statistically significant and clinically meaningful PFS benefit with T-DXd + P (median Δ 13.8 </a:t>
            </a:r>
            <a:r>
              <a:rPr kumimoji="0" lang="en-US" sz="1900" b="1" i="0" u="none" strike="noStrike" kern="1200" cap="none" spc="0" normalizeH="0" baseline="0" noProof="0" dirty="0" err="1">
                <a:ln>
                  <a:noFill/>
                </a:ln>
                <a:solidFill>
                  <a:srgbClr val="002557"/>
                </a:solidFill>
                <a:effectLst/>
                <a:uLnTx/>
                <a:uFillTx/>
                <a:latin typeface="Arial" panose="020B0604020202020204"/>
                <a:ea typeface="MS PGothic" panose="020B0600070205080204" pitchFamily="34" charset="-128"/>
                <a:cs typeface="+mn-cs"/>
              </a:rPr>
              <a:t>mo</a:t>
            </a:r>
            <a:r>
              <a:rPr kumimoji="0" lang="en-US" sz="19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a:t>
            </a:r>
          </a:p>
        </p:txBody>
      </p:sp>
      <p:sp>
        <p:nvSpPr>
          <p:cNvPr id="62" name="TextBox 61">
            <a:extLst>
              <a:ext uri="{FF2B5EF4-FFF2-40B4-BE49-F238E27FC236}">
                <a16:creationId xmlns:a16="http://schemas.microsoft.com/office/drawing/2014/main" id="{D81A5A9E-6E21-21A9-BBBE-1B449CA17174}"/>
              </a:ext>
            </a:extLst>
          </p:cNvPr>
          <p:cNvSpPr txBox="1"/>
          <p:nvPr/>
        </p:nvSpPr>
        <p:spPr>
          <a:xfrm>
            <a:off x="3324404" y="6553202"/>
            <a:ext cx="1197700"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LBA1008</a:t>
            </a:r>
          </a:p>
        </p:txBody>
      </p:sp>
    </p:spTree>
    <p:extLst>
      <p:ext uri="{BB962C8B-B14F-4D97-AF65-F5344CB8AC3E}">
        <p14:creationId xmlns:p14="http://schemas.microsoft.com/office/powerpoint/2010/main" val="11916113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5CCE-03AC-4936-14AD-48ACFBFD5288}"/>
              </a:ext>
            </a:extLst>
          </p:cNvPr>
          <p:cNvSpPr>
            <a:spLocks noGrp="1"/>
          </p:cNvSpPr>
          <p:nvPr>
            <p:ph type="title"/>
          </p:nvPr>
        </p:nvSpPr>
        <p:spPr/>
        <p:txBody>
          <a:bodyPr>
            <a:normAutofit fontScale="90000"/>
          </a:bodyPr>
          <a:lstStyle/>
          <a:p>
            <a:r>
              <a:rPr lang="en-US" dirty="0"/>
              <a:t>Conclusions</a:t>
            </a:r>
          </a:p>
        </p:txBody>
      </p:sp>
      <p:sp>
        <p:nvSpPr>
          <p:cNvPr id="4" name="Content Placeholder 3">
            <a:extLst>
              <a:ext uri="{FF2B5EF4-FFF2-40B4-BE49-F238E27FC236}">
                <a16:creationId xmlns:a16="http://schemas.microsoft.com/office/drawing/2014/main" id="{EAD144C6-6313-A61D-4F00-D04703439E99}"/>
              </a:ext>
            </a:extLst>
          </p:cNvPr>
          <p:cNvSpPr>
            <a:spLocks noGrp="1"/>
          </p:cNvSpPr>
          <p:nvPr>
            <p:ph sz="quarter" idx="13"/>
          </p:nvPr>
        </p:nvSpPr>
        <p:spPr>
          <a:xfrm>
            <a:off x="305555" y="5929691"/>
            <a:ext cx="11580892" cy="292388"/>
          </a:xfrm>
        </p:spPr>
        <p:txBody>
          <a:bodyPr/>
          <a:lstStyle/>
          <a:p>
            <a:r>
              <a:rPr lang="en-US" dirty="0"/>
              <a:t>a/</a:t>
            </a:r>
            <a:r>
              <a:rPr lang="en-US" dirty="0" err="1"/>
              <a:t>mBC</a:t>
            </a:r>
            <a:r>
              <a:rPr lang="en-US" dirty="0"/>
              <a:t>, advanced/metastatic breast cancer; BICR, blinded independent central review; CR, complete response; DOR, duration of response; HER2+, human epidermal growth factor receptor 2–positive; OS, overall survival; P, pertuzumab; </a:t>
            </a:r>
            <a:br>
              <a:rPr lang="en-US" dirty="0"/>
            </a:br>
            <a:r>
              <a:rPr lang="en-US" dirty="0"/>
              <a:t>PFS, progression-free survival; PFS2, second progression-free survival; T-DXd, trastuzumab deruxtecan; THP, taxane + trastuzumab + pertuzumab</a:t>
            </a:r>
          </a:p>
        </p:txBody>
      </p:sp>
      <p:sp>
        <p:nvSpPr>
          <p:cNvPr id="5" name="Text Placeholder 3">
            <a:extLst>
              <a:ext uri="{FF2B5EF4-FFF2-40B4-BE49-F238E27FC236}">
                <a16:creationId xmlns:a16="http://schemas.microsoft.com/office/drawing/2014/main" id="{87630144-5A92-5572-D50D-C0E5BD308DC0}"/>
              </a:ext>
            </a:extLst>
          </p:cNvPr>
          <p:cNvSpPr txBox="1">
            <a:spLocks/>
          </p:cNvSpPr>
          <p:nvPr/>
        </p:nvSpPr>
        <p:spPr>
          <a:xfrm>
            <a:off x="312392" y="811632"/>
            <a:ext cx="8011457" cy="3744615"/>
          </a:xfrm>
          <a:prstGeom prst="rect">
            <a:avLst/>
          </a:prstGeom>
        </p:spPr>
        <p:txBody>
          <a:bodyPr wrap="square" lIns="0" tIns="45720" rIns="91440" bIns="45720" anchor="t">
            <a:spAutoFit/>
          </a:bodyPr>
          <a:lstStyle>
            <a:lvl1pPr marL="685800" indent="-685800" algn="l" defTabSz="1828800" rtl="0" eaLnBrk="1" latinLnBrk="0" hangingPunct="1">
              <a:lnSpc>
                <a:spcPct val="100000"/>
              </a:lnSpc>
              <a:spcBef>
                <a:spcPts val="2000"/>
              </a:spcBef>
              <a:buClr>
                <a:schemeClr val="bg1"/>
              </a:buClr>
              <a:buFont typeface="Arial" panose="020B0604020202020204" pitchFamily="34" charset="0"/>
              <a:buChar char="•"/>
              <a:defRPr lang="en-US" sz="4800" kern="1200" dirty="0">
                <a:solidFill>
                  <a:schemeClr val="bg1"/>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100000"/>
              </a:lnSpc>
              <a:spcBef>
                <a:spcPts val="1000"/>
              </a:spcBef>
              <a:buClr>
                <a:schemeClr val="bg1"/>
              </a:buClr>
              <a:buFont typeface="Wingdings" panose="05000000000000000000" pitchFamily="2" charset="2"/>
              <a:buChar char="§"/>
              <a:defRPr lang="en-US" sz="4800" kern="1200" dirty="0">
                <a:solidFill>
                  <a:schemeClr val="bg1"/>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100000"/>
              </a:lnSpc>
              <a:spcBef>
                <a:spcPts val="1000"/>
              </a:spcBef>
              <a:buClr>
                <a:schemeClr val="bg1"/>
              </a:buClr>
              <a:buFont typeface="Arial" panose="020B0604020202020204" pitchFamily="34" charset="0"/>
              <a:buChar char="o"/>
              <a:defRPr lang="en-US" sz="3600" kern="1200" dirty="0">
                <a:solidFill>
                  <a:schemeClr val="bg1"/>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100000"/>
              </a:lnSpc>
              <a:spcBef>
                <a:spcPts val="1000"/>
              </a:spcBef>
              <a:buClr>
                <a:schemeClr val="bg1"/>
              </a:buClr>
              <a:buFont typeface="Arial" panose="020B0604020202020204" pitchFamily="34" charset="0"/>
              <a:buChar char="•"/>
              <a:defRPr lang="en-US" sz="3600" kern="1200" dirty="0">
                <a:solidFill>
                  <a:schemeClr val="bg1"/>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100000"/>
              </a:lnSpc>
              <a:spcBef>
                <a:spcPts val="1000"/>
              </a:spcBef>
              <a:buClr>
                <a:schemeClr val="bg1"/>
              </a:buClr>
              <a:buFont typeface="Arial" panose="020B0604020202020204" pitchFamily="34" charset="0"/>
              <a:buChar char="•"/>
              <a:defRPr lang="en-US" sz="3600" kern="1200" dirty="0">
                <a:solidFill>
                  <a:schemeClr val="bg1"/>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15895" marR="0" lvl="1" indent="-215895" algn="l" defTabSz="1828754" rtl="0" eaLnBrk="1" fontAlgn="auto" latinLnBrk="0" hangingPunct="1">
              <a:lnSpc>
                <a:spcPct val="100000"/>
              </a:lnSpc>
              <a:spcBef>
                <a:spcPts val="0"/>
              </a:spcBef>
              <a:spcAft>
                <a:spcPts val="100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T-DXd + P demonstrated a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statistically significant and clinically meaningful PFS benefit </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by BICR vs THP, which was consistently </a:t>
            </a:r>
            <a:b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observed </a:t>
            </a: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across subgroups</a:t>
            </a:r>
          </a:p>
          <a:p>
            <a:pPr marL="431789" marR="0" lvl="2" indent="-215895" algn="l" defTabSz="1828754" rtl="0" eaLnBrk="1" fontAlgn="auto" latinLnBrk="0" hangingPunct="1">
              <a:lnSpc>
                <a:spcPct val="100000"/>
              </a:lnSpc>
              <a:spcBef>
                <a:spcPts val="0"/>
              </a:spcBef>
              <a:spcAft>
                <a:spcPts val="1000"/>
              </a:spcAft>
              <a:buClr>
                <a:srgbClr val="00876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Hazard ratio of </a:t>
            </a:r>
            <a:r>
              <a:rPr kumimoji="0" lang="en-US" sz="1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0.56</a:t>
            </a: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vs THP (</a:t>
            </a:r>
            <a:r>
              <a:rPr kumimoji="0" lang="en-US" sz="1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P&lt;0.00001</a:t>
            </a:r>
            <a:r>
              <a:rPr kumimoji="0" lang="en-US" sz="16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a:t>
            </a:r>
          </a:p>
          <a:p>
            <a:pPr marL="431789" marR="0" lvl="2" indent="-215895" algn="l" defTabSz="1828754" rtl="0" eaLnBrk="1" fontAlgn="auto" latinLnBrk="0" hangingPunct="1">
              <a:lnSpc>
                <a:spcPct val="100000"/>
              </a:lnSpc>
              <a:spcBef>
                <a:spcPts val="0"/>
              </a:spcBef>
              <a:spcAft>
                <a:spcPts val="1000"/>
              </a:spcAft>
              <a:buClr>
                <a:srgbClr val="008764"/>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2557"/>
                </a:solidFill>
                <a:effectLst/>
                <a:uLnTx/>
                <a:uFillTx/>
                <a:latin typeface="Arial" panose="020B0604020202020204"/>
                <a:ea typeface="+mn-ea"/>
                <a:cs typeface="Arial"/>
              </a:rPr>
              <a:t>Median PFS was </a:t>
            </a:r>
            <a:r>
              <a:rPr kumimoji="0" lang="en-US" sz="1600" b="1" i="0" u="none" strike="noStrike" kern="1200" cap="none" spc="0" normalizeH="0" baseline="0" noProof="0" dirty="0">
                <a:ln>
                  <a:noFill/>
                </a:ln>
                <a:solidFill>
                  <a:srgbClr val="002557"/>
                </a:solidFill>
                <a:effectLst/>
                <a:uLnTx/>
                <a:uFillTx/>
                <a:latin typeface="Arial" panose="020B0604020202020204"/>
                <a:ea typeface="+mn-ea"/>
                <a:cs typeface="Arial"/>
              </a:rPr>
              <a:t>40.7 months (T-DXd + P) </a:t>
            </a:r>
            <a:r>
              <a:rPr kumimoji="0" lang="en-US" sz="1600" b="0" i="0" u="none" strike="noStrike" kern="1200" cap="none" spc="0" normalizeH="0" baseline="0" noProof="0" dirty="0">
                <a:ln>
                  <a:noFill/>
                </a:ln>
                <a:solidFill>
                  <a:srgbClr val="002557"/>
                </a:solidFill>
                <a:effectLst/>
                <a:uLnTx/>
                <a:uFillTx/>
                <a:latin typeface="Arial" panose="020B0604020202020204"/>
                <a:ea typeface="+mn-ea"/>
                <a:cs typeface="Arial"/>
              </a:rPr>
              <a:t>vs</a:t>
            </a:r>
            <a:r>
              <a:rPr kumimoji="0" lang="en-US" sz="1600" b="1" i="0" u="none" strike="noStrike" kern="1200" cap="none" spc="0" normalizeH="0" baseline="0" noProof="0" dirty="0">
                <a:ln>
                  <a:noFill/>
                </a:ln>
                <a:solidFill>
                  <a:srgbClr val="002557"/>
                </a:solidFill>
                <a:effectLst/>
                <a:uLnTx/>
                <a:uFillTx/>
                <a:latin typeface="Arial" panose="020B0604020202020204"/>
                <a:ea typeface="+mn-ea"/>
                <a:cs typeface="Arial"/>
              </a:rPr>
              <a:t> 26.9 months (THP)</a:t>
            </a:r>
          </a:p>
          <a:p>
            <a:pPr marL="215895" marR="0" lvl="1" indent="-215895" algn="l" defTabSz="1828754" rtl="0" eaLnBrk="1" fontAlgn="auto" latinLnBrk="0" hangingPunct="1">
              <a:lnSpc>
                <a:spcPct val="100000"/>
              </a:lnSpc>
              <a:spcBef>
                <a:spcPts val="200"/>
              </a:spcBef>
              <a:spcAft>
                <a:spcPts val="100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a:ea typeface="+mn-ea"/>
                <a:cs typeface="Arial"/>
              </a:rPr>
              <a:t>Median DOR of </a:t>
            </a:r>
            <a:r>
              <a:rPr kumimoji="0" lang="en-US" sz="1800" b="1" i="0" u="none" strike="noStrike" kern="1200" cap="none" spc="0" normalizeH="0" baseline="0" noProof="0" dirty="0">
                <a:ln>
                  <a:noFill/>
                </a:ln>
                <a:solidFill>
                  <a:srgbClr val="002557"/>
                </a:solidFill>
                <a:effectLst/>
                <a:uLnTx/>
                <a:uFillTx/>
                <a:latin typeface="Arial"/>
                <a:ea typeface="+mn-ea"/>
                <a:cs typeface="Arial"/>
              </a:rPr>
              <a:t>&gt;3 years with T-DXd + P</a:t>
            </a:r>
            <a:r>
              <a:rPr kumimoji="0" lang="en-US" sz="1800" b="0" i="0" u="none" strike="noStrike" kern="1200" cap="none" spc="0" normalizeH="0" baseline="0" noProof="0" dirty="0">
                <a:ln>
                  <a:noFill/>
                </a:ln>
                <a:solidFill>
                  <a:srgbClr val="002557"/>
                </a:solidFill>
                <a:effectLst/>
                <a:uLnTx/>
                <a:uFillTx/>
                <a:latin typeface="Arial"/>
                <a:ea typeface="+mn-ea"/>
                <a:cs typeface="Arial"/>
              </a:rPr>
              <a:t>, with CRs in </a:t>
            </a:r>
            <a:r>
              <a:rPr kumimoji="0" lang="en-US" sz="1800" b="1" i="0" u="none" strike="noStrike" kern="1200" cap="none" spc="0" normalizeH="0" baseline="0" noProof="0" dirty="0">
                <a:ln>
                  <a:noFill/>
                </a:ln>
                <a:solidFill>
                  <a:srgbClr val="002557"/>
                </a:solidFill>
                <a:effectLst/>
                <a:uLnTx/>
                <a:uFillTx/>
                <a:latin typeface="Arial"/>
                <a:ea typeface="+mn-ea"/>
                <a:cs typeface="Arial"/>
              </a:rPr>
              <a:t>15.1%</a:t>
            </a:r>
            <a:r>
              <a:rPr kumimoji="0" lang="en-US" sz="1800" b="0" i="0" u="none" strike="noStrike" kern="1200" cap="none" spc="0" normalizeH="0" baseline="0" noProof="0" dirty="0">
                <a:ln>
                  <a:noFill/>
                </a:ln>
                <a:solidFill>
                  <a:srgbClr val="002557"/>
                </a:solidFill>
                <a:effectLst/>
                <a:uLnTx/>
                <a:uFillTx/>
                <a:latin typeface="Arial"/>
                <a:ea typeface="+mn-ea"/>
                <a:cs typeface="Arial"/>
              </a:rPr>
              <a:t> </a:t>
            </a: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(T-DXd + P) </a:t>
            </a:r>
            <a:b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br>
            <a:r>
              <a:rPr kumimoji="0" lang="en-US" sz="1800" b="0" i="0" u="none" strike="noStrike" kern="1200" cap="none" spc="0" normalizeH="0" baseline="0" noProof="0" dirty="0">
                <a:ln>
                  <a:noFill/>
                </a:ln>
                <a:solidFill>
                  <a:srgbClr val="002557"/>
                </a:solidFill>
                <a:effectLst/>
                <a:uLnTx/>
                <a:uFillTx/>
                <a:latin typeface="Arial"/>
                <a:ea typeface="+mn-ea"/>
                <a:cs typeface="Arial"/>
              </a:rPr>
              <a:t>vs </a:t>
            </a:r>
            <a:r>
              <a:rPr kumimoji="0" lang="en-US" sz="1800" b="1" i="0" u="none" strike="noStrike" kern="1200" cap="none" spc="0" normalizeH="0" baseline="0" noProof="0" dirty="0">
                <a:ln>
                  <a:noFill/>
                </a:ln>
                <a:solidFill>
                  <a:srgbClr val="002557"/>
                </a:solidFill>
                <a:effectLst/>
                <a:uLnTx/>
                <a:uFillTx/>
                <a:latin typeface="Arial"/>
                <a:ea typeface="+mn-ea"/>
                <a:cs typeface="Arial"/>
              </a:rPr>
              <a:t>8.5% </a:t>
            </a: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(THP)</a:t>
            </a:r>
          </a:p>
          <a:p>
            <a:pPr marL="215895" marR="0" lvl="1" indent="-215895" algn="l" defTabSz="1828754" rtl="0" eaLnBrk="1" fontAlgn="auto" latinLnBrk="0" hangingPunct="1">
              <a:lnSpc>
                <a:spcPct val="100000"/>
              </a:lnSpc>
              <a:spcBef>
                <a:spcPts val="0"/>
              </a:spcBef>
              <a:spcAft>
                <a:spcPts val="100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Early OS data suggest a positive trend favoring T-DXd + P, </a:t>
            </a:r>
            <a:b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with a supportive hazard ratio of </a:t>
            </a:r>
            <a:r>
              <a:rPr kumimoji="0" lang="en-US" sz="18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0.60 </a:t>
            </a:r>
            <a:r>
              <a:rPr kumimoji="0" lang="en-US" sz="18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for PFS2</a:t>
            </a:r>
          </a:p>
          <a:p>
            <a:pPr marL="215895" marR="0" lvl="1" indent="-215895" algn="l" defTabSz="1828754" rtl="0" eaLnBrk="1" fontAlgn="auto" latinLnBrk="0" hangingPunct="1">
              <a:lnSpc>
                <a:spcPct val="100000"/>
              </a:lnSpc>
              <a:spcBef>
                <a:spcPts val="0"/>
              </a:spcBef>
              <a:spcAft>
                <a:spcPts val="1000"/>
              </a:spcAft>
              <a:buClr>
                <a:srgbClr val="00876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T-DXd + P safety data were </a:t>
            </a: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consistent with known profiles of </a:t>
            </a:r>
            <a:b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br>
            <a:r>
              <a:rPr kumimoji="0" lang="en-US" sz="1800" b="1"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rPr>
              <a:t>individual treatments</a:t>
            </a:r>
            <a:endParaRPr kumimoji="0" lang="en-US" sz="1800" b="0" i="0" u="none" strike="noStrike" kern="1200" cap="none" spc="0" normalizeH="0" baseline="0" noProof="0" dirty="0">
              <a:ln>
                <a:noFill/>
              </a:ln>
              <a:solidFill>
                <a:srgbClr val="002557"/>
              </a:solidFill>
              <a:effectLst/>
              <a:uLnTx/>
              <a:uFillTx/>
              <a:latin typeface="Arial" panose="020B0604020202020204"/>
              <a:ea typeface="+mn-ea"/>
              <a:cs typeface="Arial" panose="020B0604020202020204" pitchFamily="34" charset="0"/>
            </a:endParaRPr>
          </a:p>
        </p:txBody>
      </p:sp>
      <p:sp>
        <p:nvSpPr>
          <p:cNvPr id="8" name="Rectangle 7">
            <a:extLst>
              <a:ext uri="{FF2B5EF4-FFF2-40B4-BE49-F238E27FC236}">
                <a16:creationId xmlns:a16="http://schemas.microsoft.com/office/drawing/2014/main" id="{0CF643DF-1DA4-73B5-DD58-6B849D9251E3}"/>
              </a:ext>
            </a:extLst>
          </p:cNvPr>
          <p:cNvSpPr/>
          <p:nvPr/>
        </p:nvSpPr>
        <p:spPr>
          <a:xfrm>
            <a:off x="8797857" y="1426773"/>
            <a:ext cx="3074499" cy="2563735"/>
          </a:xfrm>
          <a:prstGeom prst="rect">
            <a:avLst/>
          </a:prstGeom>
          <a:no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37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0F9F6C9F-6D45-9D01-BFEC-C23677760696}"/>
              </a:ext>
            </a:extLst>
          </p:cNvPr>
          <p:cNvSpPr txBox="1"/>
          <p:nvPr/>
        </p:nvSpPr>
        <p:spPr>
          <a:xfrm>
            <a:off x="9273393" y="1191009"/>
            <a:ext cx="2124952" cy="369332"/>
          </a:xfrm>
          <a:prstGeom prst="rect">
            <a:avLst/>
          </a:prstGeom>
          <a:solidFill>
            <a:schemeClr val="bg1"/>
          </a:solid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764">
                    <a:lumMod val="75000"/>
                  </a:srgbClr>
                </a:solidFill>
                <a:effectLst/>
                <a:uLnTx/>
                <a:uFillTx/>
                <a:latin typeface="Arial" panose="020B0604020202020204"/>
                <a:ea typeface="MS PGothic" panose="020B0600070205080204" pitchFamily="34" charset="-128"/>
                <a:cs typeface="+mn-cs"/>
              </a:rPr>
              <a:t>PFS by BICR</a:t>
            </a:r>
          </a:p>
        </p:txBody>
      </p:sp>
      <p:sp>
        <p:nvSpPr>
          <p:cNvPr id="13" name="Rectangle 12">
            <a:extLst>
              <a:ext uri="{FF2B5EF4-FFF2-40B4-BE49-F238E27FC236}">
                <a16:creationId xmlns:a16="http://schemas.microsoft.com/office/drawing/2014/main" id="{76D8BC7F-4744-EFAB-FFB2-A8C76A1B6576}"/>
              </a:ext>
            </a:extLst>
          </p:cNvPr>
          <p:cNvSpPr/>
          <p:nvPr/>
        </p:nvSpPr>
        <p:spPr>
          <a:xfrm>
            <a:off x="308563" y="4679628"/>
            <a:ext cx="11574876" cy="1129589"/>
          </a:xfrm>
          <a:prstGeom prst="rect">
            <a:avLst/>
          </a:prstGeom>
          <a:solidFill>
            <a:schemeClr val="tx1">
              <a:lumMod val="10000"/>
              <a:lumOff val="9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1" indent="0" algn="ctr" defTabSz="1828754" rtl="0" eaLnBrk="1" fontAlgn="auto" latinLnBrk="0" hangingPunct="1">
              <a:lnSpc>
                <a:spcPct val="100000"/>
              </a:lnSpc>
              <a:spcBef>
                <a:spcPts val="0"/>
              </a:spcBef>
              <a:spcAft>
                <a:spcPts val="1200"/>
              </a:spcAft>
              <a:buClr>
                <a:srgbClr val="1C81B0"/>
              </a:buClr>
              <a:buSzTx/>
              <a:buFontTx/>
              <a:buNone/>
              <a:tabLst/>
              <a:defRPr/>
            </a:pPr>
            <a:r>
              <a:rPr kumimoji="0" lang="en-US" sz="2200" b="1" i="0" u="none" strike="noStrike" kern="1200" cap="none" spc="0" normalizeH="0" baseline="0" noProof="0" dirty="0">
                <a:ln>
                  <a:noFill/>
                </a:ln>
                <a:solidFill>
                  <a:srgbClr val="002557"/>
                </a:solidFill>
                <a:effectLst/>
                <a:uLnTx/>
                <a:uFillTx/>
                <a:latin typeface="Arial" panose="020B0604020202020204"/>
                <a:ea typeface="+mn-ea"/>
                <a:cs typeface="+mn-cs"/>
              </a:rPr>
              <a:t>T-DXd + P demonstrated a statistically significant and clinically meaningful </a:t>
            </a:r>
            <a:br>
              <a:rPr kumimoji="0" lang="en-US" sz="2200" b="1"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2200" b="1" i="0" u="none" strike="noStrike" kern="1200" cap="none" spc="0" normalizeH="0" baseline="0" noProof="0" dirty="0">
                <a:ln>
                  <a:noFill/>
                </a:ln>
                <a:solidFill>
                  <a:srgbClr val="002557"/>
                </a:solidFill>
                <a:effectLst/>
                <a:uLnTx/>
                <a:uFillTx/>
                <a:latin typeface="Arial" panose="020B0604020202020204"/>
                <a:ea typeface="+mn-ea"/>
                <a:cs typeface="+mn-cs"/>
              </a:rPr>
              <a:t>PFS benefit vs THP and may represent a new first‑line standard of care </a:t>
            </a:r>
            <a:br>
              <a:rPr kumimoji="0" lang="en-US" sz="2200" b="1" i="0" u="none" strike="noStrike" kern="1200" cap="none" spc="0" normalizeH="0" baseline="0" noProof="0" dirty="0">
                <a:ln>
                  <a:noFill/>
                </a:ln>
                <a:solidFill>
                  <a:srgbClr val="002557"/>
                </a:solidFill>
                <a:effectLst/>
                <a:uLnTx/>
                <a:uFillTx/>
                <a:latin typeface="Arial" panose="020B0604020202020204"/>
                <a:ea typeface="+mn-ea"/>
                <a:cs typeface="+mn-cs"/>
              </a:rPr>
            </a:br>
            <a:r>
              <a:rPr kumimoji="0" lang="en-US" sz="2200" b="1" i="0" u="none" strike="noStrike" kern="1200" cap="none" spc="0" normalizeH="0" baseline="0" noProof="0" dirty="0">
                <a:ln>
                  <a:noFill/>
                </a:ln>
                <a:solidFill>
                  <a:srgbClr val="002557"/>
                </a:solidFill>
                <a:effectLst/>
                <a:uLnTx/>
                <a:uFillTx/>
                <a:latin typeface="Arial" panose="020B0604020202020204"/>
                <a:ea typeface="+mn-ea"/>
                <a:cs typeface="+mn-cs"/>
              </a:rPr>
              <a:t>for patients with HER2+ a/</a:t>
            </a:r>
            <a:r>
              <a:rPr kumimoji="0" lang="en-US" sz="2200" b="1" i="0" u="none" strike="noStrike" kern="1200" cap="none" spc="0" normalizeH="0" baseline="0" noProof="0" dirty="0" err="1">
                <a:ln>
                  <a:noFill/>
                </a:ln>
                <a:solidFill>
                  <a:srgbClr val="002557"/>
                </a:solidFill>
                <a:effectLst/>
                <a:uLnTx/>
                <a:uFillTx/>
                <a:latin typeface="Arial" panose="020B0604020202020204"/>
                <a:ea typeface="+mn-ea"/>
                <a:cs typeface="+mn-cs"/>
              </a:rPr>
              <a:t>mBC</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3BAD591D-FD2D-A53D-F2F8-3BD20151959D}"/>
              </a:ext>
            </a:extLst>
          </p:cNvPr>
          <p:cNvSpPr txBox="1"/>
          <p:nvPr/>
        </p:nvSpPr>
        <p:spPr>
          <a:xfrm>
            <a:off x="8740531" y="2521536"/>
            <a:ext cx="3180052" cy="1446550"/>
          </a:xfrm>
          <a:prstGeom prst="rect">
            <a:avLst/>
          </a:prstGeom>
          <a:noFill/>
        </p:spPr>
        <p:txBody>
          <a:bodyPr wrap="square" lIns="36000" rIns="36000" rtlCol="0">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Reduction in risk of disease progression </a:t>
            </a:r>
            <a:br>
              <a:rPr kumimoji="0" lang="en-US" sz="22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br>
            <a:r>
              <a:rPr kumimoji="0" lang="en-US" sz="22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or death with </a:t>
            </a:r>
            <a:br>
              <a:rPr kumimoji="0" lang="en-US" sz="22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br>
            <a:r>
              <a:rPr kumimoji="0" lang="en-US" sz="22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T-DXd + P vs THP </a:t>
            </a:r>
          </a:p>
        </p:txBody>
      </p:sp>
      <p:sp>
        <p:nvSpPr>
          <p:cNvPr id="18" name="TextBox 17">
            <a:extLst>
              <a:ext uri="{FF2B5EF4-FFF2-40B4-BE49-F238E27FC236}">
                <a16:creationId xmlns:a16="http://schemas.microsoft.com/office/drawing/2014/main" id="{F30E3A51-5B69-5972-DFB1-F2755CD540B5}"/>
              </a:ext>
            </a:extLst>
          </p:cNvPr>
          <p:cNvSpPr txBox="1"/>
          <p:nvPr/>
        </p:nvSpPr>
        <p:spPr>
          <a:xfrm>
            <a:off x="9511315" y="1712312"/>
            <a:ext cx="1649111" cy="830997"/>
          </a:xfrm>
          <a:prstGeom prst="rect">
            <a:avLst/>
          </a:prstGeom>
          <a:noFill/>
        </p:spPr>
        <p:txBody>
          <a:bodyPr wrap="square" rtlCol="0" anchor="ctr">
            <a:spAutoFit/>
          </a:bodyPr>
          <a:lstStyle/>
          <a:p>
            <a:pPr marL="0" marR="0" lvl="0" indent="0" algn="ctr" defTabSz="91378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44</a:t>
            </a:r>
            <a:r>
              <a:rPr kumimoji="0" lang="en-US" sz="2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a:t>
            </a:r>
            <a:endParaRPr kumimoji="0" lang="en-US" sz="48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sp>
        <p:nvSpPr>
          <p:cNvPr id="6" name="TextBox 5">
            <a:extLst>
              <a:ext uri="{FF2B5EF4-FFF2-40B4-BE49-F238E27FC236}">
                <a16:creationId xmlns:a16="http://schemas.microsoft.com/office/drawing/2014/main" id="{F3D14F0F-3440-5B3B-D609-54A28BF9227B}"/>
              </a:ext>
            </a:extLst>
          </p:cNvPr>
          <p:cNvSpPr txBox="1"/>
          <p:nvPr/>
        </p:nvSpPr>
        <p:spPr>
          <a:xfrm>
            <a:off x="3324404" y="6553202"/>
            <a:ext cx="1197700"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LBA1008</a:t>
            </a:r>
          </a:p>
        </p:txBody>
      </p:sp>
    </p:spTree>
    <p:extLst>
      <p:ext uri="{BB962C8B-B14F-4D97-AF65-F5344CB8AC3E}">
        <p14:creationId xmlns:p14="http://schemas.microsoft.com/office/powerpoint/2010/main" val="1481499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cxnSp>
        <p:nvCxnSpPr>
          <p:cNvPr id="29" name="Conector recto de flecha 28">
            <a:extLst>
              <a:ext uri="{FF2B5EF4-FFF2-40B4-BE49-F238E27FC236}">
                <a16:creationId xmlns:a16="http://schemas.microsoft.com/office/drawing/2014/main" id="{260046F6-7D9C-DCFF-F562-EF9447F1D5D0}"/>
              </a:ext>
            </a:extLst>
          </p:cNvPr>
          <p:cNvCxnSpPr>
            <a:cxnSpLocks/>
          </p:cNvCxnSpPr>
          <p:nvPr/>
        </p:nvCxnSpPr>
        <p:spPr>
          <a:xfrm flipV="1">
            <a:off x="2564953" y="2798213"/>
            <a:ext cx="1984883" cy="11116"/>
          </a:xfrm>
          <a:prstGeom prst="straightConnector1">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18AB3358-A42F-D95C-4960-28E968DABE89}"/>
              </a:ext>
            </a:extLst>
          </p:cNvPr>
          <p:cNvCxnSpPr>
            <a:cxnSpLocks/>
          </p:cNvCxnSpPr>
          <p:nvPr/>
        </p:nvCxnSpPr>
        <p:spPr>
          <a:xfrm flipV="1">
            <a:off x="8388019" y="2787687"/>
            <a:ext cx="1984883" cy="11116"/>
          </a:xfrm>
          <a:prstGeom prst="straightConnector1">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CuadroTexto 12">
            <a:extLst>
              <a:ext uri="{FF2B5EF4-FFF2-40B4-BE49-F238E27FC236}">
                <a16:creationId xmlns:a16="http://schemas.microsoft.com/office/drawing/2014/main" id="{6611D842-3C86-4FA7-78B5-E7FE45CFA3AC}"/>
              </a:ext>
            </a:extLst>
          </p:cNvPr>
          <p:cNvSpPr txBox="1"/>
          <p:nvPr/>
        </p:nvSpPr>
        <p:spPr>
          <a:xfrm>
            <a:off x="3489565" y="3641777"/>
            <a:ext cx="1011827" cy="276999"/>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C1D1</a:t>
            </a:r>
          </a:p>
        </p:txBody>
      </p:sp>
      <p:cxnSp>
        <p:nvCxnSpPr>
          <p:cNvPr id="18" name="Straight Connector 13">
            <a:extLst>
              <a:ext uri="{FF2B5EF4-FFF2-40B4-BE49-F238E27FC236}">
                <a16:creationId xmlns:a16="http://schemas.microsoft.com/office/drawing/2014/main" id="{2516006D-635F-3101-023F-EF208A01AEBD}"/>
              </a:ext>
            </a:extLst>
          </p:cNvPr>
          <p:cNvCxnSpPr>
            <a:cxnSpLocks/>
          </p:cNvCxnSpPr>
          <p:nvPr/>
        </p:nvCxnSpPr>
        <p:spPr>
          <a:xfrm>
            <a:off x="4002685" y="2518537"/>
            <a:ext cx="0" cy="93600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9" name="Picture 31" descr="Chart, bar chart&#10;&#10;Description automatically generated">
            <a:extLst>
              <a:ext uri="{FF2B5EF4-FFF2-40B4-BE49-F238E27FC236}">
                <a16:creationId xmlns:a16="http://schemas.microsoft.com/office/drawing/2014/main" id="{AE626EB7-BF91-2F1B-DAD9-B78B16E5435C}"/>
              </a:ext>
            </a:extLst>
          </p:cNvPr>
          <p:cNvPicPr>
            <a:picLocks noChangeAspect="1"/>
          </p:cNvPicPr>
          <p:nvPr/>
        </p:nvPicPr>
        <p:blipFill>
          <a:blip r:embed="rId3"/>
          <a:stretch>
            <a:fillRect/>
          </a:stretch>
        </p:blipFill>
        <p:spPr>
          <a:xfrm>
            <a:off x="4067269" y="3213572"/>
            <a:ext cx="129144" cy="455475"/>
          </a:xfrm>
          <a:prstGeom prst="rect">
            <a:avLst/>
          </a:prstGeom>
        </p:spPr>
      </p:pic>
      <p:pic>
        <p:nvPicPr>
          <p:cNvPr id="13" name="Picture 32">
            <a:extLst>
              <a:ext uri="{FF2B5EF4-FFF2-40B4-BE49-F238E27FC236}">
                <a16:creationId xmlns:a16="http://schemas.microsoft.com/office/drawing/2014/main" id="{EE2F1AA3-6D35-61DF-F3AB-7D7B59DBCDA4}"/>
              </a:ext>
            </a:extLst>
          </p:cNvPr>
          <p:cNvPicPr>
            <a:picLocks noChangeAspect="1"/>
          </p:cNvPicPr>
          <p:nvPr/>
        </p:nvPicPr>
        <p:blipFill>
          <a:blip r:embed="rId4"/>
          <a:stretch>
            <a:fillRect/>
          </a:stretch>
        </p:blipFill>
        <p:spPr>
          <a:xfrm>
            <a:off x="1710873" y="3338033"/>
            <a:ext cx="261963" cy="230043"/>
          </a:xfrm>
          <a:prstGeom prst="rect">
            <a:avLst/>
          </a:prstGeom>
        </p:spPr>
      </p:pic>
      <p:cxnSp>
        <p:nvCxnSpPr>
          <p:cNvPr id="6" name="Straight Connector 13">
            <a:extLst>
              <a:ext uri="{FF2B5EF4-FFF2-40B4-BE49-F238E27FC236}">
                <a16:creationId xmlns:a16="http://schemas.microsoft.com/office/drawing/2014/main" id="{C904E0F6-12B5-50AF-6AEE-01D35C6555B0}"/>
              </a:ext>
            </a:extLst>
          </p:cNvPr>
          <p:cNvCxnSpPr>
            <a:cxnSpLocks/>
          </p:cNvCxnSpPr>
          <p:nvPr/>
        </p:nvCxnSpPr>
        <p:spPr>
          <a:xfrm>
            <a:off x="4322783" y="2520421"/>
            <a:ext cx="0" cy="93600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2" name="Picture 31" descr="Chart, bar chart&#10;&#10;Description automatically generated">
            <a:extLst>
              <a:ext uri="{FF2B5EF4-FFF2-40B4-BE49-F238E27FC236}">
                <a16:creationId xmlns:a16="http://schemas.microsoft.com/office/drawing/2014/main" id="{394DD263-3DF1-EF4D-8251-23C11C648A8D}"/>
              </a:ext>
            </a:extLst>
          </p:cNvPr>
          <p:cNvPicPr>
            <a:picLocks noChangeAspect="1"/>
          </p:cNvPicPr>
          <p:nvPr/>
        </p:nvPicPr>
        <p:blipFill>
          <a:blip r:embed="rId3"/>
          <a:stretch>
            <a:fillRect/>
          </a:stretch>
        </p:blipFill>
        <p:spPr>
          <a:xfrm>
            <a:off x="4387367" y="3213572"/>
            <a:ext cx="129144" cy="455475"/>
          </a:xfrm>
          <a:prstGeom prst="rect">
            <a:avLst/>
          </a:prstGeom>
        </p:spPr>
      </p:pic>
      <p:sp>
        <p:nvSpPr>
          <p:cNvPr id="23" name="CuadroTexto 12">
            <a:extLst>
              <a:ext uri="{FF2B5EF4-FFF2-40B4-BE49-F238E27FC236}">
                <a16:creationId xmlns:a16="http://schemas.microsoft.com/office/drawing/2014/main" id="{56D189D7-A7F7-6FF1-F830-CB9C6066C6C3}"/>
              </a:ext>
            </a:extLst>
          </p:cNvPr>
          <p:cNvSpPr txBox="1"/>
          <p:nvPr/>
        </p:nvSpPr>
        <p:spPr>
          <a:xfrm>
            <a:off x="3969085" y="3641777"/>
            <a:ext cx="1011827" cy="276999"/>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C2D1</a:t>
            </a:r>
          </a:p>
        </p:txBody>
      </p:sp>
      <p:cxnSp>
        <p:nvCxnSpPr>
          <p:cNvPr id="14" name="Straight Connector 13">
            <a:extLst>
              <a:ext uri="{FF2B5EF4-FFF2-40B4-BE49-F238E27FC236}">
                <a16:creationId xmlns:a16="http://schemas.microsoft.com/office/drawing/2014/main" id="{AF0D4D73-D9FE-C755-86E0-F3A2C300A5F4}"/>
              </a:ext>
            </a:extLst>
          </p:cNvPr>
          <p:cNvCxnSpPr>
            <a:cxnSpLocks/>
          </p:cNvCxnSpPr>
          <p:nvPr/>
        </p:nvCxnSpPr>
        <p:spPr>
          <a:xfrm>
            <a:off x="2338567" y="2518537"/>
            <a:ext cx="0" cy="93600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3">
            <a:extLst>
              <a:ext uri="{FF2B5EF4-FFF2-40B4-BE49-F238E27FC236}">
                <a16:creationId xmlns:a16="http://schemas.microsoft.com/office/drawing/2014/main" id="{6342C7D9-EC3B-6520-F883-F54AF487DD3F}"/>
              </a:ext>
            </a:extLst>
          </p:cNvPr>
          <p:cNvCxnSpPr>
            <a:cxnSpLocks/>
          </p:cNvCxnSpPr>
          <p:nvPr/>
        </p:nvCxnSpPr>
        <p:spPr>
          <a:xfrm>
            <a:off x="8675551" y="2518537"/>
            <a:ext cx="0" cy="93600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1" name="Picture 31" descr="Chart, bar chart&#10;&#10;Description automatically generated">
            <a:extLst>
              <a:ext uri="{FF2B5EF4-FFF2-40B4-BE49-F238E27FC236}">
                <a16:creationId xmlns:a16="http://schemas.microsoft.com/office/drawing/2014/main" id="{61E1EDA1-B228-1C58-9A5E-8E16999D9A49}"/>
              </a:ext>
            </a:extLst>
          </p:cNvPr>
          <p:cNvPicPr>
            <a:picLocks noChangeAspect="1"/>
          </p:cNvPicPr>
          <p:nvPr/>
        </p:nvPicPr>
        <p:blipFill>
          <a:blip r:embed="rId3"/>
          <a:stretch>
            <a:fillRect/>
          </a:stretch>
        </p:blipFill>
        <p:spPr>
          <a:xfrm>
            <a:off x="8740135" y="3213572"/>
            <a:ext cx="129144" cy="455475"/>
          </a:xfrm>
          <a:prstGeom prst="rect">
            <a:avLst/>
          </a:prstGeom>
        </p:spPr>
      </p:pic>
      <p:cxnSp>
        <p:nvCxnSpPr>
          <p:cNvPr id="8" name="Straight Connector 13">
            <a:extLst>
              <a:ext uri="{FF2B5EF4-FFF2-40B4-BE49-F238E27FC236}">
                <a16:creationId xmlns:a16="http://schemas.microsoft.com/office/drawing/2014/main" id="{29C9B251-8521-B36E-229D-BB54DAA2DF60}"/>
              </a:ext>
            </a:extLst>
          </p:cNvPr>
          <p:cNvCxnSpPr>
            <a:cxnSpLocks/>
          </p:cNvCxnSpPr>
          <p:nvPr/>
        </p:nvCxnSpPr>
        <p:spPr>
          <a:xfrm>
            <a:off x="2014627" y="2518537"/>
            <a:ext cx="0" cy="936000"/>
          </a:xfrm>
          <a:prstGeom prst="line">
            <a:avLst/>
          </a:prstGeom>
          <a:ln w="254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25EE2103-A3F4-4EC6-0718-C1ABFC165685}"/>
              </a:ext>
            </a:extLst>
          </p:cNvPr>
          <p:cNvCxnSpPr>
            <a:cxnSpLocks/>
          </p:cNvCxnSpPr>
          <p:nvPr/>
        </p:nvCxnSpPr>
        <p:spPr>
          <a:xfrm flipV="1">
            <a:off x="5053515" y="2786501"/>
            <a:ext cx="1984883" cy="11116"/>
          </a:xfrm>
          <a:prstGeom prst="straightConnector1">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ángulo redondeado 6">
            <a:extLst>
              <a:ext uri="{FF2B5EF4-FFF2-40B4-BE49-F238E27FC236}">
                <a16:creationId xmlns:a16="http://schemas.microsoft.com/office/drawing/2014/main" id="{B45CB6DF-5314-2642-9309-B94CCCEA2C13}"/>
              </a:ext>
            </a:extLst>
          </p:cNvPr>
          <p:cNvSpPr/>
          <p:nvPr/>
        </p:nvSpPr>
        <p:spPr>
          <a:xfrm>
            <a:off x="448092" y="973529"/>
            <a:ext cx="11545488" cy="38846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1"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Arial"/>
                <a:sym typeface="Arial"/>
              </a:rPr>
              <a:t>Study Design</a:t>
            </a:r>
            <a:endParaRPr kumimoji="0" lang="en-US" sz="12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 name="Rectangle: Rounded Corners 47">
            <a:extLst>
              <a:ext uri="{FF2B5EF4-FFF2-40B4-BE49-F238E27FC236}">
                <a16:creationId xmlns:a16="http://schemas.microsoft.com/office/drawing/2014/main" id="{69CCA550-199C-2A85-78FC-A296BE3CDC18}"/>
              </a:ext>
            </a:extLst>
          </p:cNvPr>
          <p:cNvSpPr/>
          <p:nvPr/>
        </p:nvSpPr>
        <p:spPr>
          <a:xfrm>
            <a:off x="2000143" y="4305979"/>
            <a:ext cx="9288107" cy="1466189"/>
          </a:xfrm>
          <a:prstGeom prst="roundRect">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89" rtl="0" eaLnBrk="1" fontAlgn="auto" latinLnBrk="0" hangingPunct="1">
              <a:lnSpc>
                <a:spcPct val="100000"/>
              </a:lnSpc>
              <a:spcBef>
                <a:spcPts val="600"/>
              </a:spcBef>
              <a:spcAft>
                <a:spcPts val="0"/>
              </a:spcAft>
              <a:buClr>
                <a:srgbClr val="000000"/>
              </a:buClr>
              <a:buSzTx/>
              <a:buFontTx/>
              <a:buNone/>
              <a:tabLst/>
              <a:defRPr/>
            </a:pPr>
            <a:r>
              <a:rPr kumimoji="0" lang="en-US" sz="1200" b="1" i="0" u="sng" strike="noStrike" kern="1200" cap="none" spc="0" normalizeH="0" baseline="0" noProof="0" dirty="0">
                <a:ln>
                  <a:noFill/>
                </a:ln>
                <a:solidFill>
                  <a:srgbClr val="FF0000"/>
                </a:solidFill>
                <a:effectLst/>
                <a:uLnTx/>
                <a:uFillTx/>
                <a:latin typeface="Arial"/>
                <a:ea typeface="Helvetica Neue" panose="02000503000000020004" pitchFamily="2" charset="0"/>
                <a:cs typeface="Arial"/>
                <a:sym typeface="Arial"/>
              </a:rPr>
              <a:t>Treatment regimen:</a:t>
            </a:r>
            <a:endParaRPr kumimoji="0" lang="en-US" sz="1200" b="1" i="0" u="sng" strike="noStrike" kern="1200" cap="none" spc="0" normalizeH="0" baseline="0" noProof="0" dirty="0">
              <a:ln>
                <a:noFill/>
              </a:ln>
              <a:solidFill>
                <a:srgbClr val="000000">
                  <a:lumMod val="75000"/>
                  <a:lumOff val="25000"/>
                </a:srgbClr>
              </a:solidFill>
              <a:effectLst/>
              <a:uLnTx/>
              <a:uFillTx/>
              <a:latin typeface="Arial"/>
              <a:ea typeface="Helvetica Neue" panose="02000503000000020004" pitchFamily="2" charset="0"/>
              <a:cs typeface="Arial"/>
              <a:sym typeface="Arial"/>
            </a:endParaRPr>
          </a:p>
          <a:p>
            <a:pPr marL="171446" marR="0" lvl="0" indent="-171446" algn="l" defTabSz="457189"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T-DXd</a:t>
            </a:r>
            <a:r>
              <a:rPr kumimoji="0" lang="en-US" sz="1200" b="0"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 5.4 mg/kg; IV, Q3W - 6 cycles.</a:t>
            </a:r>
          </a:p>
          <a:p>
            <a:pPr marL="227008" marR="0" lvl="0" indent="0" algn="l" defTabSz="457189" rtl="0" eaLnBrk="1" fontAlgn="auto" latinLnBrk="0" hangingPunct="1">
              <a:lnSpc>
                <a:spcPct val="100000"/>
              </a:lnSpc>
              <a:spcBef>
                <a:spcPts val="600"/>
              </a:spcBef>
              <a:spcAft>
                <a:spcPts val="0"/>
              </a:spcAft>
              <a:buClr>
                <a:srgbClr val="FF0000"/>
              </a:buClr>
              <a:buSzTx/>
              <a:buFontTx/>
              <a:buNone/>
              <a:tabLst/>
              <a:defRPr/>
            </a:pPr>
            <a:r>
              <a:rPr kumimoji="0" lang="en-US" sz="1200" b="1" i="0" u="none" strike="noStrike" kern="1200" cap="none" spc="0" normalizeH="0" baseline="30000" noProof="0" dirty="0">
                <a:ln>
                  <a:noFill/>
                </a:ln>
                <a:solidFill>
                  <a:srgbClr val="000000">
                    <a:lumMod val="75000"/>
                    <a:lumOff val="25000"/>
                  </a:srgbClr>
                </a:solidFill>
                <a:effectLst/>
                <a:uLnTx/>
                <a:uFillTx/>
                <a:latin typeface="Arial"/>
                <a:ea typeface="+mn-lt"/>
                <a:cs typeface="Arial"/>
                <a:sym typeface="Arial"/>
              </a:rPr>
              <a:t>#</a:t>
            </a:r>
            <a:r>
              <a:rPr kumimoji="0" lang="en-US" sz="1200" b="0"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T-DXd is allowed upon progression on PHESGO.</a:t>
            </a:r>
            <a:endParaRPr kumimoji="0" lang="en-US" sz="1200" b="0" i="0" u="none" strike="noStrike" kern="1200" cap="none" spc="0" normalizeH="0" baseline="0" noProof="0" dirty="0">
              <a:ln>
                <a:noFill/>
              </a:ln>
              <a:solidFill>
                <a:srgbClr val="000000">
                  <a:lumMod val="75000"/>
                  <a:lumOff val="25000"/>
                </a:srgbClr>
              </a:solidFill>
              <a:effectLst/>
              <a:uLnTx/>
              <a:uFillTx/>
              <a:latin typeface="Arial"/>
              <a:ea typeface="+mn-ea"/>
              <a:cs typeface="+mn-cs"/>
              <a:sym typeface="Arial"/>
            </a:endParaRPr>
          </a:p>
          <a:p>
            <a:pPr marL="171446" marR="0" lvl="0" indent="-171446" algn="l" defTabSz="457189" rtl="0" eaLnBrk="1" fontAlgn="auto" latinLnBrk="0" hangingPunct="1">
              <a:lnSpc>
                <a:spcPct val="100000"/>
              </a:lnSpc>
              <a:spcBef>
                <a:spcPts val="600"/>
              </a:spcBef>
              <a:spcAft>
                <a:spcPts val="0"/>
              </a:spcAft>
              <a:buClr>
                <a:srgbClr val="FF0000"/>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PHESGO FDC SC</a:t>
            </a:r>
            <a:r>
              <a:rPr kumimoji="0" lang="en-US" sz="1200" b="0"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 1200 mg pertuzumab, 600 mg trastuzumab (LD) - 600 mg pertuzumab, 600 mg trastuzumab; Q3W. </a:t>
            </a:r>
          </a:p>
          <a:p>
            <a:pPr marL="227008" marR="0" lvl="0" indent="0" algn="l" defTabSz="457189" rtl="0" eaLnBrk="1" fontAlgn="auto" latinLnBrk="0" hangingPunct="1">
              <a:lnSpc>
                <a:spcPct val="100000"/>
              </a:lnSpc>
              <a:spcBef>
                <a:spcPts val="600"/>
              </a:spcBef>
              <a:spcAft>
                <a:spcPts val="0"/>
              </a:spcAft>
              <a:buClr>
                <a:srgbClr val="FF0000"/>
              </a:buClr>
              <a:buSzTx/>
              <a:buFontTx/>
              <a:buNone/>
              <a:tabLst/>
              <a:defRPr/>
            </a:pPr>
            <a:r>
              <a:rPr kumimoji="0" lang="en-US" sz="1200" b="1" i="0" u="none" strike="noStrike" kern="1200" cap="none" spc="0" normalizeH="0" baseline="30000" noProof="0" dirty="0">
                <a:ln>
                  <a:noFill/>
                </a:ln>
                <a:solidFill>
                  <a:srgbClr val="000000">
                    <a:lumMod val="75000"/>
                    <a:lumOff val="25000"/>
                  </a:srgbClr>
                </a:solidFill>
                <a:effectLst/>
                <a:uLnTx/>
                <a:uFillTx/>
                <a:latin typeface="Arial"/>
                <a:ea typeface="+mn-lt"/>
                <a:cs typeface="Arial"/>
                <a:sym typeface="Arial"/>
              </a:rPr>
              <a:t>*</a:t>
            </a:r>
            <a:r>
              <a:rPr kumimoji="0" lang="en-US" sz="1200" b="0" i="0" u="none" strike="noStrike" kern="1200" cap="none" spc="0" normalizeH="0" baseline="0" noProof="0" dirty="0">
                <a:ln>
                  <a:noFill/>
                </a:ln>
                <a:solidFill>
                  <a:srgbClr val="000000">
                    <a:lumMod val="75000"/>
                    <a:lumOff val="25000"/>
                  </a:srgbClr>
                </a:solidFill>
                <a:effectLst/>
                <a:uLnTx/>
                <a:uFillTx/>
                <a:latin typeface="Arial"/>
                <a:ea typeface="+mn-lt"/>
                <a:cs typeface="Arial"/>
                <a:sym typeface="Arial"/>
              </a:rPr>
              <a:t>Additional HT will be administered in the maintenance phase to patients with confirmed HR[+] status.</a:t>
            </a:r>
          </a:p>
        </p:txBody>
      </p:sp>
      <p:sp>
        <p:nvSpPr>
          <p:cNvPr id="32" name="Rectángulo: esquinas redondeadas 31">
            <a:extLst>
              <a:ext uri="{FF2B5EF4-FFF2-40B4-BE49-F238E27FC236}">
                <a16:creationId xmlns:a16="http://schemas.microsoft.com/office/drawing/2014/main" id="{EB130CDA-594B-984E-676A-B17429EBF139}"/>
              </a:ext>
            </a:extLst>
          </p:cNvPr>
          <p:cNvSpPr/>
          <p:nvPr/>
        </p:nvSpPr>
        <p:spPr>
          <a:xfrm>
            <a:off x="2131024" y="5771989"/>
            <a:ext cx="8757899" cy="380007"/>
          </a:xfrm>
          <a:prstGeom prst="roundRect">
            <a:avLst/>
          </a:prstGeom>
          <a:noFill/>
          <a:ln w="22225">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051" b="1" i="0" u="none" strike="noStrike" kern="1200" cap="none" spc="0" normalizeH="0" baseline="30000" noProof="0" dirty="0">
                <a:ln>
                  <a:noFill/>
                </a:ln>
                <a:solidFill>
                  <a:srgbClr val="ED7D31">
                    <a:lumMod val="50000"/>
                  </a:srgbClr>
                </a:solidFill>
                <a:effectLst/>
                <a:uLnTx/>
                <a:uFillTx/>
                <a:latin typeface="Arial" panose="020B0604020202020204" pitchFamily="34" charset="0"/>
                <a:ea typeface="+mn-ea"/>
                <a:cs typeface="Arial" panose="020B0604020202020204" pitchFamily="34" charset="0"/>
                <a:sym typeface="Arial"/>
              </a:rPr>
              <a:t>$</a:t>
            </a:r>
            <a:r>
              <a:rPr kumimoji="0" lang="en-US" sz="1051"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lt"/>
                <a:cs typeface="Arial" panose="020B0604020202020204" pitchFamily="34" charset="0"/>
                <a:sym typeface="Arial"/>
              </a:rPr>
              <a:t>All patients will be followed up until 36 months + 28 days (± 7 days) after T-</a:t>
            </a:r>
            <a:r>
              <a:rPr kumimoji="0" lang="en-US" sz="1051" b="1"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lt"/>
                <a:cs typeface="Arial" panose="020B0604020202020204" pitchFamily="34" charset="0"/>
                <a:sym typeface="Arial"/>
              </a:rPr>
              <a:t>DXd</a:t>
            </a:r>
            <a:r>
              <a:rPr kumimoji="0" lang="en-US" sz="1051"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lt"/>
                <a:cs typeface="Arial" panose="020B0604020202020204" pitchFamily="34" charset="0"/>
                <a:sym typeface="Arial"/>
              </a:rPr>
              <a:t> initiation of LPI, unless premature study termination.</a:t>
            </a:r>
            <a:endParaRPr kumimoji="0" lang="en-US" sz="1051" b="1"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1">
            <a:extLst>
              <a:ext uri="{FF2B5EF4-FFF2-40B4-BE49-F238E27FC236}">
                <a16:creationId xmlns:a16="http://schemas.microsoft.com/office/drawing/2014/main" id="{F0664735-033D-9137-0AB2-06FCA946F47B}"/>
              </a:ext>
            </a:extLst>
          </p:cNvPr>
          <p:cNvSpPr/>
          <p:nvPr/>
        </p:nvSpPr>
        <p:spPr>
          <a:xfrm>
            <a:off x="2000143" y="2416390"/>
            <a:ext cx="1800000" cy="695980"/>
          </a:xfrm>
          <a:prstGeom prst="roundRect">
            <a:avLst/>
          </a:prstGeom>
          <a:solidFill>
            <a:schemeClr val="accent6">
              <a:lumMod val="40000"/>
              <a:lumOff val="60000"/>
            </a:schemeClr>
          </a:solid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Arial"/>
                <a:sym typeface="Arial"/>
              </a:rPr>
              <a:t>T-DXd</a:t>
            </a:r>
          </a:p>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dirty="0">
                <a:ln>
                  <a:noFill/>
                </a:ln>
                <a:solidFill>
                  <a:srgbClr val="000000">
                    <a:lumMod val="65000"/>
                    <a:lumOff val="35000"/>
                  </a:srgbClr>
                </a:solidFill>
                <a:effectLst/>
                <a:uLnTx/>
                <a:uFillTx/>
                <a:latin typeface="Arial"/>
                <a:ea typeface="+mn-ea"/>
                <a:cs typeface="Arial"/>
                <a:sym typeface="Arial"/>
              </a:rPr>
              <a:t>6 cycles</a:t>
            </a:r>
            <a:r>
              <a:rPr kumimoji="0" lang="en-US" sz="1600" b="1" i="0" u="none" strike="noStrike" kern="1200" cap="none" spc="0" normalizeH="0" baseline="30000" noProof="0" dirty="0">
                <a:ln>
                  <a:noFill/>
                </a:ln>
                <a:solidFill>
                  <a:srgbClr val="000000">
                    <a:lumMod val="65000"/>
                    <a:lumOff val="35000"/>
                  </a:srgbClr>
                </a:solidFill>
                <a:effectLst/>
                <a:uLnTx/>
                <a:uFillTx/>
                <a:latin typeface="Arial"/>
                <a:ea typeface="+mn-ea"/>
                <a:cs typeface="Arial"/>
                <a:sym typeface="Arial"/>
              </a:rPr>
              <a:t>#</a:t>
            </a:r>
            <a:endParaRPr kumimoji="0" lang="en-US" sz="1600" b="0" i="0" u="none" strike="noStrike" kern="1200" cap="none" spc="0" normalizeH="0" baseline="30000" noProof="0" dirty="0">
              <a:ln>
                <a:noFill/>
              </a:ln>
              <a:solidFill>
                <a:srgbClr val="000000">
                  <a:lumMod val="65000"/>
                  <a:lumOff val="35000"/>
                </a:srgbClr>
              </a:solidFill>
              <a:effectLst/>
              <a:uLnTx/>
              <a:uFillTx/>
              <a:latin typeface="Arial"/>
              <a:ea typeface="+mn-ea"/>
              <a:cs typeface="+mn-cs"/>
              <a:sym typeface="Arial"/>
            </a:endParaRPr>
          </a:p>
        </p:txBody>
      </p:sp>
      <p:sp>
        <p:nvSpPr>
          <p:cNvPr id="4" name="Rectangle: Rounded Corners 47">
            <a:extLst>
              <a:ext uri="{FF2B5EF4-FFF2-40B4-BE49-F238E27FC236}">
                <a16:creationId xmlns:a16="http://schemas.microsoft.com/office/drawing/2014/main" id="{260AEB1F-9D1F-6145-9DBB-C8740BAC4C8C}"/>
              </a:ext>
            </a:extLst>
          </p:cNvPr>
          <p:cNvSpPr/>
          <p:nvPr/>
        </p:nvSpPr>
        <p:spPr>
          <a:xfrm>
            <a:off x="3946348" y="2402087"/>
            <a:ext cx="4428000" cy="695980"/>
          </a:xfrm>
          <a:prstGeom prst="roundRect">
            <a:avLst/>
          </a:prstGeom>
          <a:solidFill>
            <a:srgbClr val="FEEADB"/>
          </a:solid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lt"/>
                <a:cs typeface="Arial"/>
                <a:sym typeface="Arial"/>
              </a:rPr>
              <a:t>PHESGO</a:t>
            </a:r>
          </a:p>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lt"/>
                <a:cs typeface="Arial"/>
                <a:sym typeface="Arial"/>
              </a:rPr>
              <a:t>FDC SC</a:t>
            </a: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Arial"/>
                <a:sym typeface="Arial"/>
              </a:rPr>
              <a:t>*</a:t>
            </a:r>
            <a:endPar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Arial"/>
              <a:sym typeface="Arial"/>
            </a:endParaRPr>
          </a:p>
        </p:txBody>
      </p:sp>
      <p:sp>
        <p:nvSpPr>
          <p:cNvPr id="46" name="Rectángulo: esquinas redondeadas 39">
            <a:extLst>
              <a:ext uri="{FF2B5EF4-FFF2-40B4-BE49-F238E27FC236}">
                <a16:creationId xmlns:a16="http://schemas.microsoft.com/office/drawing/2014/main" id="{82523301-51A4-C376-A232-BD49FCF6F4B2}"/>
              </a:ext>
            </a:extLst>
          </p:cNvPr>
          <p:cNvSpPr/>
          <p:nvPr/>
        </p:nvSpPr>
        <p:spPr>
          <a:xfrm>
            <a:off x="8598734" y="2406794"/>
            <a:ext cx="1006364" cy="686156"/>
          </a:xfrm>
          <a:prstGeom prst="roundRect">
            <a:avLst/>
          </a:prstGeom>
          <a:ln w="22225">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Arial"/>
                <a:ea typeface="+mn-ea"/>
                <a:cs typeface="Arial"/>
                <a:sym typeface="Arial"/>
              </a:rPr>
              <a:t>EoT</a:t>
            </a:r>
            <a:r>
              <a:rPr kumimoji="0" lang="en-US" sz="20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rPr>
              <a:t>#</a:t>
            </a:r>
          </a:p>
        </p:txBody>
      </p:sp>
      <p:pic>
        <p:nvPicPr>
          <p:cNvPr id="10" name="Picture 31" descr="Chart, bar chart&#10;&#10;Description automatically generated">
            <a:extLst>
              <a:ext uri="{FF2B5EF4-FFF2-40B4-BE49-F238E27FC236}">
                <a16:creationId xmlns:a16="http://schemas.microsoft.com/office/drawing/2014/main" id="{731C0C28-AE11-1288-5755-543AC9F88579}"/>
              </a:ext>
            </a:extLst>
          </p:cNvPr>
          <p:cNvPicPr>
            <a:picLocks noChangeAspect="1"/>
          </p:cNvPicPr>
          <p:nvPr/>
        </p:nvPicPr>
        <p:blipFill>
          <a:blip r:embed="rId3"/>
          <a:stretch>
            <a:fillRect/>
          </a:stretch>
        </p:blipFill>
        <p:spPr>
          <a:xfrm>
            <a:off x="2079211" y="3213572"/>
            <a:ext cx="129144" cy="455475"/>
          </a:xfrm>
          <a:prstGeom prst="rect">
            <a:avLst/>
          </a:prstGeom>
        </p:spPr>
      </p:pic>
      <p:pic>
        <p:nvPicPr>
          <p:cNvPr id="16" name="Picture 31" descr="Chart, bar chart&#10;&#10;Description automatically generated">
            <a:extLst>
              <a:ext uri="{FF2B5EF4-FFF2-40B4-BE49-F238E27FC236}">
                <a16:creationId xmlns:a16="http://schemas.microsoft.com/office/drawing/2014/main" id="{D3FAC4BC-1660-1F8B-D3CD-7A91D0F56EB9}"/>
              </a:ext>
            </a:extLst>
          </p:cNvPr>
          <p:cNvPicPr>
            <a:picLocks noChangeAspect="1"/>
          </p:cNvPicPr>
          <p:nvPr/>
        </p:nvPicPr>
        <p:blipFill>
          <a:blip r:embed="rId3"/>
          <a:stretch>
            <a:fillRect/>
          </a:stretch>
        </p:blipFill>
        <p:spPr>
          <a:xfrm>
            <a:off x="2403151" y="3213572"/>
            <a:ext cx="129144" cy="455475"/>
          </a:xfrm>
          <a:prstGeom prst="rect">
            <a:avLst/>
          </a:prstGeom>
        </p:spPr>
      </p:pic>
      <p:sp>
        <p:nvSpPr>
          <p:cNvPr id="24" name="CuadroTexto 12">
            <a:extLst>
              <a:ext uri="{FF2B5EF4-FFF2-40B4-BE49-F238E27FC236}">
                <a16:creationId xmlns:a16="http://schemas.microsoft.com/office/drawing/2014/main" id="{69BAE057-21CB-43F4-24A9-D29FC2E84F85}"/>
              </a:ext>
            </a:extLst>
          </p:cNvPr>
          <p:cNvSpPr txBox="1"/>
          <p:nvPr/>
        </p:nvSpPr>
        <p:spPr>
          <a:xfrm>
            <a:off x="1992127" y="3641777"/>
            <a:ext cx="1011827" cy="276999"/>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C2D1</a:t>
            </a:r>
          </a:p>
        </p:txBody>
      </p:sp>
      <p:sp>
        <p:nvSpPr>
          <p:cNvPr id="27" name="CuadroTexto 12">
            <a:extLst>
              <a:ext uri="{FF2B5EF4-FFF2-40B4-BE49-F238E27FC236}">
                <a16:creationId xmlns:a16="http://schemas.microsoft.com/office/drawing/2014/main" id="{8042920C-5B96-818D-D8ED-694420A7176C}"/>
              </a:ext>
            </a:extLst>
          </p:cNvPr>
          <p:cNvSpPr txBox="1"/>
          <p:nvPr/>
        </p:nvSpPr>
        <p:spPr>
          <a:xfrm>
            <a:off x="7673891" y="3629009"/>
            <a:ext cx="2447027" cy="646331"/>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rPr>
              <a:t>#</a:t>
            </a:r>
            <a:r>
              <a:rPr kumimoji="0" lang="en-US" sz="1200" b="1" i="0" u="none" strike="noStrike" kern="1200" cap="none" spc="0" normalizeH="0" baseline="0" noProof="0" dirty="0">
                <a:ln>
                  <a:noFill/>
                </a:ln>
                <a:solidFill>
                  <a:srgbClr val="ED7D31">
                    <a:lumMod val="50000"/>
                  </a:srgbClr>
                </a:solidFill>
                <a:effectLst/>
                <a:uLnTx/>
                <a:uFillTx/>
                <a:latin typeface="Arial"/>
                <a:ea typeface="+mn-ea"/>
                <a:cs typeface="Arial"/>
                <a:sym typeface="Arial"/>
              </a:rPr>
              <a:t>PD, death, 3 years after T-</a:t>
            </a:r>
            <a:r>
              <a:rPr kumimoji="0" lang="en-US" sz="1200" b="1" i="0" u="none" strike="noStrike" kern="1200" cap="none" spc="0" normalizeH="0" baseline="0" noProof="0" dirty="0" err="1">
                <a:ln>
                  <a:noFill/>
                </a:ln>
                <a:solidFill>
                  <a:srgbClr val="ED7D31">
                    <a:lumMod val="50000"/>
                  </a:srgbClr>
                </a:solidFill>
                <a:effectLst/>
                <a:uLnTx/>
                <a:uFillTx/>
                <a:latin typeface="Arial"/>
                <a:ea typeface="+mn-ea"/>
                <a:cs typeface="Arial"/>
                <a:sym typeface="Arial"/>
              </a:rPr>
              <a:t>DXd</a:t>
            </a:r>
            <a:r>
              <a:rPr kumimoji="0" lang="en-US" sz="1200" b="1" i="0" u="none" strike="noStrike" kern="1200" cap="none" spc="0" normalizeH="0" baseline="0" noProof="0" dirty="0">
                <a:ln>
                  <a:noFill/>
                </a:ln>
                <a:solidFill>
                  <a:srgbClr val="ED7D31">
                    <a:lumMod val="50000"/>
                  </a:srgbClr>
                </a:solidFill>
                <a:effectLst/>
                <a:uLnTx/>
                <a:uFillTx/>
                <a:latin typeface="Arial"/>
                <a:ea typeface="+mn-ea"/>
                <a:cs typeface="Arial"/>
                <a:sym typeface="Arial"/>
              </a:rPr>
              <a:t> induction, other anti-cancer treatment or discontinuation</a:t>
            </a:r>
          </a:p>
        </p:txBody>
      </p:sp>
      <p:sp>
        <p:nvSpPr>
          <p:cNvPr id="30" name="CuadroTexto 12">
            <a:extLst>
              <a:ext uri="{FF2B5EF4-FFF2-40B4-BE49-F238E27FC236}">
                <a16:creationId xmlns:a16="http://schemas.microsoft.com/office/drawing/2014/main" id="{000DC446-1801-1D4F-8AFA-C58B298B1555}"/>
              </a:ext>
            </a:extLst>
          </p:cNvPr>
          <p:cNvSpPr txBox="1"/>
          <p:nvPr/>
        </p:nvSpPr>
        <p:spPr>
          <a:xfrm>
            <a:off x="1433544" y="3641777"/>
            <a:ext cx="1011827" cy="276999"/>
          </a:xfrm>
          <a:prstGeom prst="rect">
            <a:avLst/>
          </a:prstGeom>
          <a:noFill/>
          <a:ln>
            <a:noFill/>
          </a:ln>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sym typeface="Arial"/>
              </a:rPr>
              <a:t>Baseline</a:t>
            </a:r>
          </a:p>
        </p:txBody>
      </p:sp>
      <p:cxnSp>
        <p:nvCxnSpPr>
          <p:cNvPr id="31" name="Straight Connector 13">
            <a:extLst>
              <a:ext uri="{FF2B5EF4-FFF2-40B4-BE49-F238E27FC236}">
                <a16:creationId xmlns:a16="http://schemas.microsoft.com/office/drawing/2014/main" id="{6342C7D9-EC3B-6520-F883-F54AF487DD3F}"/>
              </a:ext>
            </a:extLst>
          </p:cNvPr>
          <p:cNvCxnSpPr>
            <a:cxnSpLocks/>
          </p:cNvCxnSpPr>
          <p:nvPr/>
        </p:nvCxnSpPr>
        <p:spPr>
          <a:xfrm flipH="1">
            <a:off x="11270890" y="1765956"/>
            <a:ext cx="4697" cy="1688581"/>
          </a:xfrm>
          <a:prstGeom prst="line">
            <a:avLst/>
          </a:prstGeom>
          <a:ln w="25400">
            <a:solidFill>
              <a:schemeClr val="accent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3" name="Rectangle: Rounded Corners 11">
            <a:extLst>
              <a:ext uri="{FF2B5EF4-FFF2-40B4-BE49-F238E27FC236}">
                <a16:creationId xmlns:a16="http://schemas.microsoft.com/office/drawing/2014/main" id="{DDBD90EE-3190-F1EF-3B95-37A977C0E633}"/>
              </a:ext>
            </a:extLst>
          </p:cNvPr>
          <p:cNvSpPr/>
          <p:nvPr/>
        </p:nvSpPr>
        <p:spPr>
          <a:xfrm>
            <a:off x="9722407" y="2401841"/>
            <a:ext cx="1565843" cy="695980"/>
          </a:xfrm>
          <a:prstGeom prst="roundRect">
            <a:avLst/>
          </a:prstGeom>
          <a:solidFill>
            <a:schemeClr val="accent6">
              <a:lumMod val="40000"/>
              <a:lumOff val="60000"/>
            </a:schemeClr>
          </a:solid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dirty="0">
                <a:ln>
                  <a:noFill/>
                </a:ln>
                <a:solidFill>
                  <a:srgbClr val="000000">
                    <a:lumMod val="65000"/>
                    <a:lumOff val="35000"/>
                  </a:srgbClr>
                </a:solidFill>
                <a:effectLst/>
                <a:uLnTx/>
                <a:uFillTx/>
                <a:latin typeface="Arial"/>
                <a:ea typeface="+mn-ea"/>
                <a:cs typeface="Arial"/>
                <a:sym typeface="Arial"/>
              </a:rPr>
              <a:t>Physician's choice</a:t>
            </a:r>
            <a:r>
              <a:rPr kumimoji="0" lang="en-US" sz="1400" b="1" i="0" u="none" strike="noStrike" kern="1200" cap="none" spc="0" normalizeH="0" baseline="30000" noProof="0" dirty="0">
                <a:ln>
                  <a:noFill/>
                </a:ln>
                <a:solidFill>
                  <a:srgbClr val="000000">
                    <a:lumMod val="65000"/>
                    <a:lumOff val="35000"/>
                  </a:srgbClr>
                </a:solidFill>
                <a:effectLst/>
                <a:uLnTx/>
                <a:uFillTx/>
                <a:latin typeface="Arial"/>
                <a:ea typeface="+mn-ea"/>
                <a:cs typeface="Arial"/>
                <a:sym typeface="Arial"/>
              </a:rPr>
              <a:t>#</a:t>
            </a:r>
            <a:endParaRPr kumimoji="0" lang="en-US" sz="1400" b="0" i="0" u="none" strike="noStrike" kern="1200" cap="none" spc="0" normalizeH="0" baseline="30000" noProof="0" dirty="0">
              <a:ln>
                <a:noFill/>
              </a:ln>
              <a:solidFill>
                <a:srgbClr val="FFFFFF"/>
              </a:solidFill>
              <a:effectLst/>
              <a:uLnTx/>
              <a:uFillTx/>
              <a:latin typeface="Arial"/>
              <a:ea typeface="+mn-ea"/>
              <a:cs typeface="+mn-cs"/>
              <a:sym typeface="Arial"/>
            </a:endParaRPr>
          </a:p>
        </p:txBody>
      </p:sp>
      <p:sp>
        <p:nvSpPr>
          <p:cNvPr id="5" name="Rectángulo: esquinas redondeadas 39">
            <a:extLst>
              <a:ext uri="{FF2B5EF4-FFF2-40B4-BE49-F238E27FC236}">
                <a16:creationId xmlns:a16="http://schemas.microsoft.com/office/drawing/2014/main" id="{AE6104F4-9F59-E15F-7D60-FE84877E1235}"/>
              </a:ext>
            </a:extLst>
          </p:cNvPr>
          <p:cNvSpPr/>
          <p:nvPr/>
        </p:nvSpPr>
        <p:spPr>
          <a:xfrm>
            <a:off x="10905421" y="3562907"/>
            <a:ext cx="720000" cy="388467"/>
          </a:xfrm>
          <a:prstGeom prst="roundRect">
            <a:avLst/>
          </a:prstGeom>
          <a:solidFill>
            <a:schemeClr val="bg1">
              <a:lumMod val="95000"/>
            </a:schemeClr>
          </a:solidFill>
          <a:ln w="28575">
            <a:solidFill>
              <a:schemeClr val="tx2">
                <a:lumMod val="75000"/>
              </a:schemeClr>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dirty="0" err="1">
                <a:ln>
                  <a:noFill/>
                </a:ln>
                <a:solidFill>
                  <a:srgbClr val="ED7D31">
                    <a:lumMod val="50000"/>
                  </a:srgbClr>
                </a:solidFill>
                <a:effectLst/>
                <a:uLnTx/>
                <a:uFillTx/>
                <a:latin typeface="Arial"/>
                <a:ea typeface="+mn-ea"/>
                <a:cs typeface="Arial"/>
                <a:sym typeface="Arial"/>
              </a:rPr>
              <a:t>EoS</a:t>
            </a:r>
            <a:r>
              <a:rPr kumimoji="0" lang="en-US" sz="16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rPr>
              <a:t>$</a:t>
            </a:r>
          </a:p>
        </p:txBody>
      </p:sp>
      <p:sp>
        <p:nvSpPr>
          <p:cNvPr id="2" name="Google Shape;104;p3">
            <a:extLst>
              <a:ext uri="{FF2B5EF4-FFF2-40B4-BE49-F238E27FC236}">
                <a16:creationId xmlns:a16="http://schemas.microsoft.com/office/drawing/2014/main" id="{2C970468-21ED-3997-600C-B827F7640A17}"/>
              </a:ext>
            </a:extLst>
          </p:cNvPr>
          <p:cNvSpPr txBox="1">
            <a:spLocks noGrp="1"/>
          </p:cNvSpPr>
          <p:nvPr/>
        </p:nvSpPr>
        <p:spPr>
          <a:xfrm>
            <a:off x="448092" y="153373"/>
            <a:ext cx="9632109" cy="823731"/>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110000"/>
              </a:lnSpc>
              <a:spcBef>
                <a:spcPts val="0"/>
              </a:spcBef>
              <a:spcAft>
                <a:spcPts val="0"/>
              </a:spcAft>
              <a:buClr>
                <a:srgbClr val="000000"/>
              </a:buClr>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j-lt"/>
                <a:cs typeface="Arial"/>
                <a:sym typeface="Roboto"/>
              </a:rPr>
              <a:t>The DEMETHER Study</a:t>
            </a:r>
          </a:p>
        </p:txBody>
      </p:sp>
      <p:sp>
        <p:nvSpPr>
          <p:cNvPr id="35" name="Rectángulo: esquinas redondeadas 39">
            <a:extLst>
              <a:ext uri="{FF2B5EF4-FFF2-40B4-BE49-F238E27FC236}">
                <a16:creationId xmlns:a16="http://schemas.microsoft.com/office/drawing/2014/main" id="{CA7AFEBE-2591-2266-F597-E4A0962A711A}"/>
              </a:ext>
            </a:extLst>
          </p:cNvPr>
          <p:cNvSpPr/>
          <p:nvPr/>
        </p:nvSpPr>
        <p:spPr>
          <a:xfrm>
            <a:off x="9033024" y="2008073"/>
            <a:ext cx="1836016" cy="307777"/>
          </a:xfrm>
          <a:prstGeom prst="roundRect">
            <a:avLst/>
          </a:prstGeom>
          <a:noFill/>
          <a:ln w="6350">
            <a:noFill/>
            <a:prstDash val="dash"/>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ED7D31">
                    <a:lumMod val="50000"/>
                  </a:srgbClr>
                </a:solidFill>
                <a:effectLst/>
                <a:uLnTx/>
                <a:uFillTx/>
                <a:latin typeface="Arial"/>
                <a:ea typeface="+mn-ea"/>
                <a:cs typeface="Arial"/>
                <a:sym typeface="Arial"/>
              </a:rPr>
              <a:t>Post-treatment FU</a:t>
            </a:r>
            <a:endParaRPr kumimoji="0" lang="en-US" sz="12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endParaRPr>
          </a:p>
        </p:txBody>
      </p:sp>
      <p:cxnSp>
        <p:nvCxnSpPr>
          <p:cNvPr id="36" name="Conector recto de flecha 35">
            <a:extLst>
              <a:ext uri="{FF2B5EF4-FFF2-40B4-BE49-F238E27FC236}">
                <a16:creationId xmlns:a16="http://schemas.microsoft.com/office/drawing/2014/main" id="{64BD4D7F-9A22-EAC8-3249-AC94C6F43D2F}"/>
              </a:ext>
            </a:extLst>
          </p:cNvPr>
          <p:cNvCxnSpPr/>
          <p:nvPr/>
        </p:nvCxnSpPr>
        <p:spPr>
          <a:xfrm>
            <a:off x="2000144" y="2291968"/>
            <a:ext cx="1800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3B88A7CF-C89D-1095-87D7-6D7B6B9D6C1D}"/>
              </a:ext>
            </a:extLst>
          </p:cNvPr>
          <p:cNvCxnSpPr>
            <a:cxnSpLocks/>
          </p:cNvCxnSpPr>
          <p:nvPr/>
        </p:nvCxnSpPr>
        <p:spPr>
          <a:xfrm>
            <a:off x="3946348" y="2291968"/>
            <a:ext cx="4428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9B18F8BF-2D57-B6B8-6197-EE4C7948536F}"/>
              </a:ext>
            </a:extLst>
          </p:cNvPr>
          <p:cNvCxnSpPr>
            <a:cxnSpLocks/>
          </p:cNvCxnSpPr>
          <p:nvPr/>
        </p:nvCxnSpPr>
        <p:spPr>
          <a:xfrm>
            <a:off x="8596744" y="2291968"/>
            <a:ext cx="26640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Rectángulo: esquinas redondeadas 39">
            <a:extLst>
              <a:ext uri="{FF2B5EF4-FFF2-40B4-BE49-F238E27FC236}">
                <a16:creationId xmlns:a16="http://schemas.microsoft.com/office/drawing/2014/main" id="{81F7C579-9D6F-0BB6-FB6E-8AC91903F206}"/>
              </a:ext>
            </a:extLst>
          </p:cNvPr>
          <p:cNvSpPr/>
          <p:nvPr/>
        </p:nvSpPr>
        <p:spPr>
          <a:xfrm>
            <a:off x="5270203" y="2008073"/>
            <a:ext cx="1798616" cy="307777"/>
          </a:xfrm>
          <a:prstGeom prst="roundRect">
            <a:avLst/>
          </a:prstGeom>
          <a:noFill/>
          <a:ln w="6350">
            <a:noFill/>
            <a:prstDash val="dash"/>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ED7D31">
                    <a:lumMod val="50000"/>
                  </a:srgbClr>
                </a:solidFill>
                <a:effectLst/>
                <a:uLnTx/>
                <a:uFillTx/>
                <a:latin typeface="Arial"/>
                <a:ea typeface="+mn-ea"/>
                <a:cs typeface="Arial"/>
                <a:sym typeface="Arial"/>
              </a:rPr>
              <a:t>Maintenance therapy</a:t>
            </a:r>
            <a:endParaRPr kumimoji="0" lang="en-US" sz="12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endParaRPr>
          </a:p>
        </p:txBody>
      </p:sp>
      <p:sp>
        <p:nvSpPr>
          <p:cNvPr id="40" name="Rectángulo: esquinas redondeadas 39">
            <a:extLst>
              <a:ext uri="{FF2B5EF4-FFF2-40B4-BE49-F238E27FC236}">
                <a16:creationId xmlns:a16="http://schemas.microsoft.com/office/drawing/2014/main" id="{2816F103-AD2B-0D34-FC39-D5AAA8C21927}"/>
              </a:ext>
            </a:extLst>
          </p:cNvPr>
          <p:cNvSpPr/>
          <p:nvPr/>
        </p:nvSpPr>
        <p:spPr>
          <a:xfrm>
            <a:off x="2130773" y="2008073"/>
            <a:ext cx="1548000" cy="307777"/>
          </a:xfrm>
          <a:prstGeom prst="roundRect">
            <a:avLst/>
          </a:prstGeom>
          <a:noFill/>
          <a:ln w="6350">
            <a:noFill/>
            <a:prstDash val="dash"/>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1200" cap="none" spc="0" normalizeH="0" baseline="0" noProof="0" dirty="0">
                <a:ln>
                  <a:noFill/>
                </a:ln>
                <a:solidFill>
                  <a:srgbClr val="ED7D31">
                    <a:lumMod val="50000"/>
                  </a:srgbClr>
                </a:solidFill>
                <a:effectLst/>
                <a:uLnTx/>
                <a:uFillTx/>
                <a:latin typeface="Arial"/>
                <a:ea typeface="+mn-ea"/>
                <a:cs typeface="Arial"/>
                <a:sym typeface="Arial"/>
              </a:rPr>
              <a:t>Induction therapy</a:t>
            </a:r>
            <a:endParaRPr kumimoji="0" lang="en-US" sz="1200" b="1" i="0" u="none" strike="noStrike" kern="1200" cap="none" spc="0" normalizeH="0" baseline="30000" noProof="0" dirty="0">
              <a:ln>
                <a:noFill/>
              </a:ln>
              <a:solidFill>
                <a:srgbClr val="ED7D31">
                  <a:lumMod val="50000"/>
                </a:srgbClr>
              </a:solidFill>
              <a:effectLst/>
              <a:uLnTx/>
              <a:uFillTx/>
              <a:latin typeface="Arial"/>
              <a:ea typeface="+mn-ea"/>
              <a:cs typeface="Arial"/>
              <a:sym typeface="Arial"/>
            </a:endParaRPr>
          </a:p>
        </p:txBody>
      </p:sp>
      <p:sp>
        <p:nvSpPr>
          <p:cNvPr id="45" name="Rectangle: Rounded Corners 47">
            <a:extLst>
              <a:ext uri="{FF2B5EF4-FFF2-40B4-BE49-F238E27FC236}">
                <a16:creationId xmlns:a16="http://schemas.microsoft.com/office/drawing/2014/main" id="{CF02BDBC-3CF2-3555-C45E-E257A60C492C}"/>
              </a:ext>
            </a:extLst>
          </p:cNvPr>
          <p:cNvSpPr/>
          <p:nvPr/>
        </p:nvSpPr>
        <p:spPr>
          <a:xfrm>
            <a:off x="480619" y="1505830"/>
            <a:ext cx="2777180" cy="405781"/>
          </a:xfrm>
          <a:prstGeom prst="roundRect">
            <a:avLst/>
          </a:prstGeom>
          <a:solidFill>
            <a:schemeClr val="accent6">
              <a:lumMod val="20000"/>
              <a:lumOff val="80000"/>
            </a:schemeClr>
          </a:solid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189"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lt"/>
                <a:cs typeface="Arial" panose="020B0604020202020204" pitchFamily="34" charset="0"/>
                <a:sym typeface="Arial"/>
              </a:rPr>
              <a:t>165 patients 	HER2[+] MBC</a:t>
            </a:r>
          </a:p>
        </p:txBody>
      </p:sp>
      <p:sp>
        <p:nvSpPr>
          <p:cNvPr id="3" name="Google Shape;219;p5">
            <a:extLst>
              <a:ext uri="{FF2B5EF4-FFF2-40B4-BE49-F238E27FC236}">
                <a16:creationId xmlns:a16="http://schemas.microsoft.com/office/drawing/2014/main" id="{ACEF215F-FB6E-4FEE-15D7-C3530B569477}"/>
              </a:ext>
            </a:extLst>
          </p:cNvPr>
          <p:cNvSpPr/>
          <p:nvPr/>
        </p:nvSpPr>
        <p:spPr>
          <a:xfrm>
            <a:off x="76202" y="6202376"/>
            <a:ext cx="12065727" cy="388467"/>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defTabSz="457189" rtl="0" eaLnBrk="1" fontAlgn="auto" latinLnBrk="0" hangingPunct="1">
              <a:lnSpc>
                <a:spcPct val="100000"/>
              </a:lnSpc>
              <a:spcBef>
                <a:spcPts val="0"/>
              </a:spcBef>
              <a:spcAft>
                <a:spcPts val="0"/>
              </a:spcAft>
              <a:buClr>
                <a:srgbClr val="000000"/>
              </a:buClr>
              <a:buSzPts val="1000"/>
              <a:buFontTx/>
              <a:buNone/>
              <a:tabLst/>
              <a:defRPr/>
            </a:pPr>
            <a:r>
              <a:rPr kumimoji="0" lang="en-US" sz="800" b="1" i="0" u="none" strike="noStrike" kern="1200" cap="none" spc="0" normalizeH="0" baseline="0" noProof="0" dirty="0" err="1">
                <a:ln>
                  <a:noFill/>
                </a:ln>
                <a:solidFill>
                  <a:srgbClr val="000000">
                    <a:lumMod val="50000"/>
                    <a:lumOff val="50000"/>
                  </a:srgbClr>
                </a:solidFill>
                <a:effectLst/>
                <a:uLnTx/>
                <a:uFillTx/>
                <a:latin typeface="Arial"/>
                <a:ea typeface="Calibri"/>
                <a:cs typeface="Arial"/>
                <a:sym typeface="Calibri"/>
              </a:rPr>
              <a:t>EoS</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 end of study; </a:t>
            </a:r>
            <a:r>
              <a:rPr kumimoji="0" lang="en-US" sz="800" b="1" i="0" u="none" strike="noStrike" kern="1200" cap="none" spc="0" normalizeH="0" baseline="0" noProof="0" dirty="0" err="1">
                <a:ln>
                  <a:noFill/>
                </a:ln>
                <a:solidFill>
                  <a:srgbClr val="000000">
                    <a:lumMod val="50000"/>
                    <a:lumOff val="50000"/>
                  </a:srgbClr>
                </a:solidFill>
                <a:effectLst/>
                <a:uLnTx/>
                <a:uFillTx/>
                <a:latin typeface="Arial"/>
                <a:ea typeface="Calibri"/>
                <a:cs typeface="Arial"/>
                <a:sym typeface="Calibri"/>
              </a:rPr>
              <a:t>EoT</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 end of treatment;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ET</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 endocrine therapy;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FDC: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fixed dose combination;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FU: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follow up;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HER2: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Human Epidermal Growth Factor Receptor 2;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HR[+]: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hormone receptor-positive;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HT</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 hormone therapy;</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Calibri"/>
              </a:rPr>
              <a:t> IV</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intravenously</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 LD: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loading dose;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LPI</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 last patient in;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MBC:</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lt"/>
                <a:cs typeface="Arial"/>
                <a:sym typeface="Calibri"/>
              </a:rPr>
              <a:t> metastatic breast cancer</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PD:</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 progressive disease;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Q3W: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every 3 weeks;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SC</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 subcutaneously; </a:t>
            </a:r>
            <a:r>
              <a:rPr kumimoji="0" lang="en-US" sz="800" b="1"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T-DXd: </a:t>
            </a:r>
            <a:r>
              <a:rPr kumimoji="0" lang="en-US" sz="800" b="0" i="0" u="none" strike="noStrike" kern="1200" cap="none" spc="0" normalizeH="0" baseline="0" noProof="0" dirty="0">
                <a:ln>
                  <a:noFill/>
                </a:ln>
                <a:solidFill>
                  <a:srgbClr val="000000">
                    <a:lumMod val="50000"/>
                    <a:lumOff val="50000"/>
                  </a:srgbClr>
                </a:solidFill>
                <a:effectLst/>
                <a:uLnTx/>
                <a:uFillTx/>
                <a:latin typeface="Arial"/>
                <a:ea typeface="+mn-ea"/>
                <a:cs typeface="Arial"/>
                <a:sym typeface="Arial"/>
              </a:rPr>
              <a:t>trastuzumab deruxtecan.</a:t>
            </a:r>
            <a:endParaRPr kumimoji="0" lang="en-US" sz="800" b="0" i="0" u="none" strike="noStrike" kern="1200" cap="none" spc="0" normalizeH="0" baseline="0" noProof="0" dirty="0">
              <a:ln>
                <a:noFill/>
              </a:ln>
              <a:solidFill>
                <a:srgbClr val="000000">
                  <a:lumMod val="50000"/>
                  <a:lumOff val="50000"/>
                </a:srgbClr>
              </a:solidFill>
              <a:effectLst/>
              <a:uLnTx/>
              <a:uFillTx/>
              <a:latin typeface="Arial"/>
              <a:ea typeface="Calibri"/>
              <a:cs typeface="Arial"/>
              <a:sym typeface="Arial"/>
            </a:endParaRPr>
          </a:p>
        </p:txBody>
      </p:sp>
      <p:sp>
        <p:nvSpPr>
          <p:cNvPr id="12" name="Rectangle: Rounded Corners 47">
            <a:extLst>
              <a:ext uri="{FF2B5EF4-FFF2-40B4-BE49-F238E27FC236}">
                <a16:creationId xmlns:a16="http://schemas.microsoft.com/office/drawing/2014/main" id="{0BC55050-7DB0-C251-A540-04E9355CD87F}"/>
              </a:ext>
            </a:extLst>
          </p:cNvPr>
          <p:cNvSpPr/>
          <p:nvPr/>
        </p:nvSpPr>
        <p:spPr>
          <a:xfrm rot="16200000">
            <a:off x="-1011357" y="3677881"/>
            <a:ext cx="3584373" cy="603843"/>
          </a:xfrm>
          <a:prstGeom prst="roundRect">
            <a:avLst/>
          </a:prstGeom>
          <a:solidFill>
            <a:schemeClr val="bg1">
              <a:lumMod val="95000"/>
            </a:schemeClr>
          </a:solidFill>
          <a:ln w="22225">
            <a:solidFill>
              <a:srgbClr val="C00000"/>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dirty="0">
                <a:ln>
                  <a:noFill/>
                </a:ln>
                <a:solidFill>
                  <a:srgbClr val="ED7D31">
                    <a:lumMod val="50000"/>
                  </a:srgbClr>
                </a:solidFill>
                <a:effectLst/>
                <a:uLnTx/>
                <a:uFillTx/>
                <a:latin typeface="Arial"/>
                <a:ea typeface="+mn-ea"/>
                <a:cs typeface="+mn-cs"/>
                <a:sym typeface="Arial"/>
              </a:rPr>
              <a:t>Screening</a:t>
            </a:r>
            <a:endParaRPr kumimoji="0" lang="en-US" sz="2000" b="1"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lt"/>
              <a:cs typeface="Arial" panose="020B0604020202020204" pitchFamily="34" charset="0"/>
              <a:sym typeface="Arial"/>
            </a:endParaRPr>
          </a:p>
        </p:txBody>
      </p:sp>
    </p:spTree>
    <p:extLst>
      <p:ext uri="{BB962C8B-B14F-4D97-AF65-F5344CB8AC3E}">
        <p14:creationId xmlns:p14="http://schemas.microsoft.com/office/powerpoint/2010/main" val="101640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40457-543A-82D8-201D-67448D247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544CC-14F1-32C3-5F84-7B54ABF442F0}"/>
              </a:ext>
            </a:extLst>
          </p:cNvPr>
          <p:cNvSpPr>
            <a:spLocks noGrp="1"/>
          </p:cNvSpPr>
          <p:nvPr>
            <p:ph type="title"/>
          </p:nvPr>
        </p:nvSpPr>
        <p:spPr>
          <a:xfrm>
            <a:off x="609600" y="217035"/>
            <a:ext cx="10972800" cy="835589"/>
          </a:xfrm>
        </p:spPr>
        <p:txBody>
          <a:bodyPr/>
          <a:lstStyle/>
          <a:p>
            <a:r>
              <a:rPr lang="en-US" dirty="0"/>
              <a:t>1L HR+/HER2+ </a:t>
            </a:r>
            <a:r>
              <a:rPr lang="en-US" dirty="0" err="1"/>
              <a:t>mBC</a:t>
            </a:r>
            <a:r>
              <a:rPr lang="en-US" dirty="0"/>
              <a:t>: PATINA Trial</a:t>
            </a:r>
          </a:p>
        </p:txBody>
      </p:sp>
      <p:pic>
        <p:nvPicPr>
          <p:cNvPr id="8" name="Content Placeholder 7" descr="A graph showing the number of events and events&#10;&#10;AI-generated content may be incorrect.">
            <a:extLst>
              <a:ext uri="{FF2B5EF4-FFF2-40B4-BE49-F238E27FC236}">
                <a16:creationId xmlns:a16="http://schemas.microsoft.com/office/drawing/2014/main" id="{0EE7544B-7010-A727-87E8-C7221A029F36}"/>
              </a:ext>
            </a:extLst>
          </p:cNvPr>
          <p:cNvPicPr>
            <a:picLocks noGrp="1" noChangeAspect="1"/>
          </p:cNvPicPr>
          <p:nvPr>
            <p:ph sz="quarter" idx="13"/>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758" b="-1"/>
          <a:stretch/>
        </p:blipFill>
        <p:spPr>
          <a:xfrm>
            <a:off x="1163645" y="1182623"/>
            <a:ext cx="10642731" cy="4739710"/>
          </a:xfrm>
          <a:ln w="76200">
            <a:solidFill>
              <a:schemeClr val="bg1">
                <a:lumMod val="85000"/>
              </a:schemeClr>
            </a:solidFill>
          </a:ln>
        </p:spPr>
      </p:pic>
      <p:sp>
        <p:nvSpPr>
          <p:cNvPr id="6" name="Text Placeholder 4">
            <a:extLst>
              <a:ext uri="{FF2B5EF4-FFF2-40B4-BE49-F238E27FC236}">
                <a16:creationId xmlns:a16="http://schemas.microsoft.com/office/drawing/2014/main" id="{D5AE50A3-1EE7-AB51-77EC-2329C6B19606}"/>
              </a:ext>
            </a:extLst>
          </p:cNvPr>
          <p:cNvSpPr>
            <a:spLocks noGrp="1"/>
          </p:cNvSpPr>
          <p:nvPr>
            <p:ph type="body" sz="quarter" idx="15"/>
          </p:nvPr>
        </p:nvSpPr>
        <p:spPr/>
        <p:txBody>
          <a:bodyPr/>
          <a:lstStyle/>
          <a:p>
            <a:r>
              <a:rPr lang="en-US" dirty="0"/>
              <a:t>Claudine Isaacs, MD, FRCPC</a:t>
            </a:r>
          </a:p>
        </p:txBody>
      </p:sp>
      <p:sp>
        <p:nvSpPr>
          <p:cNvPr id="9" name="TextBox 8">
            <a:extLst>
              <a:ext uri="{FF2B5EF4-FFF2-40B4-BE49-F238E27FC236}">
                <a16:creationId xmlns:a16="http://schemas.microsoft.com/office/drawing/2014/main" id="{757580D0-759D-F8E9-2264-509DB6CC5014}"/>
              </a:ext>
            </a:extLst>
          </p:cNvPr>
          <p:cNvSpPr txBox="1"/>
          <p:nvPr/>
        </p:nvSpPr>
        <p:spPr>
          <a:xfrm flipH="1">
            <a:off x="7280528" y="6486349"/>
            <a:ext cx="3370521"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Metzger, O, </a:t>
            </a:r>
            <a:r>
              <a:rPr kumimoji="0" lang="en-US" sz="1051" b="0" i="1"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et al</a:t>
            </a:r>
            <a:r>
              <a:rPr kumimoji="0" lang="en-US" sz="1051"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SABCS 2024; GS2-12 </a:t>
            </a:r>
            <a:endParaRPr kumimoji="0" lang="en-US" sz="1051"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 name="TextBox 3">
            <a:extLst>
              <a:ext uri="{FF2B5EF4-FFF2-40B4-BE49-F238E27FC236}">
                <a16:creationId xmlns:a16="http://schemas.microsoft.com/office/drawing/2014/main" id="{43EE89F0-A032-40BA-56AF-88CBB0958AAA}"/>
              </a:ext>
            </a:extLst>
          </p:cNvPr>
          <p:cNvSpPr txBox="1"/>
          <p:nvPr/>
        </p:nvSpPr>
        <p:spPr>
          <a:xfrm>
            <a:off x="1163645" y="1352283"/>
            <a:ext cx="1085065"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panose="020B0604020202020204"/>
                <a:ea typeface="MS PGothic" panose="020B0600070205080204" pitchFamily="34" charset="-128"/>
                <a:cs typeface="+mn-cs"/>
              </a:rPr>
              <a:t>PFS</a:t>
            </a:r>
          </a:p>
        </p:txBody>
      </p:sp>
      <p:sp>
        <p:nvSpPr>
          <p:cNvPr id="3" name="Rectangle 2">
            <a:extLst>
              <a:ext uri="{FF2B5EF4-FFF2-40B4-BE49-F238E27FC236}">
                <a16:creationId xmlns:a16="http://schemas.microsoft.com/office/drawing/2014/main" id="{5B4821F3-D976-04F3-6215-F09BDECB1183}"/>
              </a:ext>
            </a:extLst>
          </p:cNvPr>
          <p:cNvSpPr/>
          <p:nvPr/>
        </p:nvSpPr>
        <p:spPr>
          <a:xfrm>
            <a:off x="2543175" y="6587830"/>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29BA964-D7D3-EB19-5B4B-22F3471887EB}"/>
              </a:ext>
            </a:extLst>
          </p:cNvPr>
          <p:cNvSpPr txBox="1"/>
          <p:nvPr/>
        </p:nvSpPr>
        <p:spPr>
          <a:xfrm>
            <a:off x="3324404" y="6553202"/>
            <a:ext cx="1933671"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Discussant. Abstract LBA1008</a:t>
            </a:r>
          </a:p>
        </p:txBody>
      </p:sp>
    </p:spTree>
    <p:extLst>
      <p:ext uri="{BB962C8B-B14F-4D97-AF65-F5344CB8AC3E}">
        <p14:creationId xmlns:p14="http://schemas.microsoft.com/office/powerpoint/2010/main" val="35636516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F3CD-6B81-44FA-A24A-79DF20501D2A}"/>
            </a:ext>
          </a:extLst>
        </p:cNvPr>
        <p:cNvGrpSpPr/>
        <p:nvPr/>
      </p:nvGrpSpPr>
      <p:grpSpPr>
        <a:xfrm>
          <a:off x="0" y="0"/>
          <a:ext cx="0" cy="0"/>
          <a:chOff x="0" y="0"/>
          <a:chExt cx="0" cy="0"/>
        </a:xfrm>
      </p:grpSpPr>
      <p:sp>
        <p:nvSpPr>
          <p:cNvPr id="6" name="Text Placeholder 4">
            <a:extLst>
              <a:ext uri="{FF2B5EF4-FFF2-40B4-BE49-F238E27FC236}">
                <a16:creationId xmlns:a16="http://schemas.microsoft.com/office/drawing/2014/main" id="{5E621B1E-349F-0F7D-A60D-B9D39B2DD32C}"/>
              </a:ext>
            </a:extLst>
          </p:cNvPr>
          <p:cNvSpPr>
            <a:spLocks noGrp="1"/>
          </p:cNvSpPr>
          <p:nvPr>
            <p:ph type="body" sz="quarter" idx="15"/>
          </p:nvPr>
        </p:nvSpPr>
        <p:spPr/>
        <p:txBody>
          <a:bodyPr/>
          <a:lstStyle/>
          <a:p>
            <a:r>
              <a:rPr lang="en-US" dirty="0"/>
              <a:t>Hope S. Rugo, M.D.</a:t>
            </a:r>
          </a:p>
        </p:txBody>
      </p:sp>
      <p:sp>
        <p:nvSpPr>
          <p:cNvPr id="9" name="Title 1">
            <a:extLst>
              <a:ext uri="{FF2B5EF4-FFF2-40B4-BE49-F238E27FC236}">
                <a16:creationId xmlns:a16="http://schemas.microsoft.com/office/drawing/2014/main" id="{CFB95949-13DB-D5EA-734F-6C760C45DE76}"/>
              </a:ext>
            </a:extLst>
          </p:cNvPr>
          <p:cNvSpPr txBox="1">
            <a:spLocks/>
          </p:cNvSpPr>
          <p:nvPr/>
        </p:nvSpPr>
        <p:spPr>
          <a:xfrm>
            <a:off x="640080" y="242061"/>
            <a:ext cx="10972800" cy="56614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T-</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 Rechallenge After ILD</a:t>
            </a:r>
          </a:p>
        </p:txBody>
      </p:sp>
      <p:sp>
        <p:nvSpPr>
          <p:cNvPr id="10" name="TextBox 9">
            <a:extLst>
              <a:ext uri="{FF2B5EF4-FFF2-40B4-BE49-F238E27FC236}">
                <a16:creationId xmlns:a16="http://schemas.microsoft.com/office/drawing/2014/main" id="{D9E74A07-74F7-FC58-44B7-6A38D3F42829}"/>
              </a:ext>
            </a:extLst>
          </p:cNvPr>
          <p:cNvSpPr txBox="1"/>
          <p:nvPr/>
        </p:nvSpPr>
        <p:spPr>
          <a:xfrm>
            <a:off x="738555" y="1987661"/>
            <a:ext cx="2892595" cy="584775"/>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143 patients (9.7%) developed any grade ILD</a:t>
            </a:r>
          </a:p>
        </p:txBody>
      </p:sp>
      <p:sp>
        <p:nvSpPr>
          <p:cNvPr id="11" name="TextBox 10">
            <a:extLst>
              <a:ext uri="{FF2B5EF4-FFF2-40B4-BE49-F238E27FC236}">
                <a16:creationId xmlns:a16="http://schemas.microsoft.com/office/drawing/2014/main" id="{AA69FFAD-6DF2-F61E-B567-E3BC32852A6A}"/>
              </a:ext>
            </a:extLst>
          </p:cNvPr>
          <p:cNvSpPr txBox="1"/>
          <p:nvPr/>
        </p:nvSpPr>
        <p:spPr>
          <a:xfrm>
            <a:off x="738555" y="873987"/>
            <a:ext cx="2892595" cy="830997"/>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1,476 patients treated with T-DXd at 5 institutions from 2017-2024</a:t>
            </a:r>
          </a:p>
        </p:txBody>
      </p:sp>
      <p:sp>
        <p:nvSpPr>
          <p:cNvPr id="12" name="TextBox 11">
            <a:extLst>
              <a:ext uri="{FF2B5EF4-FFF2-40B4-BE49-F238E27FC236}">
                <a16:creationId xmlns:a16="http://schemas.microsoft.com/office/drawing/2014/main" id="{ED1B9CE3-B6C0-A3F7-3F97-F615F0C89D25}"/>
              </a:ext>
            </a:extLst>
          </p:cNvPr>
          <p:cNvSpPr txBox="1"/>
          <p:nvPr/>
        </p:nvSpPr>
        <p:spPr>
          <a:xfrm>
            <a:off x="731977" y="2854665"/>
            <a:ext cx="2892595" cy="584775"/>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59 patients with G1 ILD eligible for rechallenge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9C50D0-07D6-1B7F-3A9D-7F37A5640C30}"/>
                  </a:ext>
                </a:extLst>
              </p:cNvPr>
              <p:cNvSpPr txBox="1"/>
              <p:nvPr/>
            </p:nvSpPr>
            <p:spPr>
              <a:xfrm>
                <a:off x="7980710" y="464364"/>
                <a:ext cx="4000629" cy="1077218"/>
              </a:xfrm>
              <a:prstGeom prst="rect">
                <a:avLst/>
              </a:prstGeom>
              <a:solidFill>
                <a:schemeClr val="bg1">
                  <a:lumMod val="95000"/>
                </a:schemeClr>
              </a:solidFill>
              <a:ln>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65 patients (45%) permanently discontinued T-</a:t>
                </a:r>
                <a:r>
                  <a:rPr kumimoji="0" lang="en-US" sz="1600" b="0" i="0" u="none" strike="noStrike" kern="1200" cap="none" spc="0" normalizeH="0" baseline="0" noProof="0" dirty="0" err="1">
                    <a:ln>
                      <a:noFill/>
                    </a:ln>
                    <a:solidFill>
                      <a:prstClr val="black"/>
                    </a:solidFill>
                    <a:effectLst/>
                    <a:uLnTx/>
                    <a:uFillTx/>
                    <a:latin typeface="Arial" panose="020B0604020202020204"/>
                    <a:ea typeface="MS PGothic" panose="020B0600070205080204" pitchFamily="34" charset="-128"/>
                    <a:cs typeface="+mn-cs"/>
                  </a:rPr>
                  <a:t>DXd</a:t>
                </a: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 due to </a:t>
                </a:r>
                <a14:m>
                  <m:oMath xmlns:m="http://schemas.openxmlformats.org/officeDocument/2006/math">
                    <m:r>
                      <a:rPr kumimoji="0" lang="en-US" sz="1600" b="0" i="1" u="none" strike="noStrike" kern="1200" cap="none" spc="24"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Helvetica Neue" panose="02000503000000020004" pitchFamily="2" charset="0"/>
                      </a:rPr>
                      <m:t>≥ </m:t>
                    </m:r>
                  </m:oMath>
                </a14:m>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grade 2 ILD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35-G2, 16-G3, 6-G4, 8-G5; 0.5% mortality rate</a:t>
                </a:r>
              </a:p>
            </p:txBody>
          </p:sp>
        </mc:Choice>
        <mc:Fallback xmlns="">
          <p:sp>
            <p:nvSpPr>
              <p:cNvPr id="13" name="TextBox 12">
                <a:extLst>
                  <a:ext uri="{FF2B5EF4-FFF2-40B4-BE49-F238E27FC236}">
                    <a16:creationId xmlns:a16="http://schemas.microsoft.com/office/drawing/2014/main" id="{419C50D0-07D6-1B7F-3A9D-7F37A5640C30}"/>
                  </a:ext>
                </a:extLst>
              </p:cNvPr>
              <p:cNvSpPr txBox="1">
                <a:spLocks noRot="1" noChangeAspect="1" noMove="1" noResize="1" noEditPoints="1" noAdjustHandles="1" noChangeArrowheads="1" noChangeShapeType="1" noTextEdit="1"/>
              </p:cNvSpPr>
              <p:nvPr/>
            </p:nvSpPr>
            <p:spPr>
              <a:xfrm>
                <a:off x="7980710" y="464364"/>
                <a:ext cx="4000629" cy="1077218"/>
              </a:xfrm>
              <a:prstGeom prst="rect">
                <a:avLst/>
              </a:prstGeom>
              <a:blipFill>
                <a:blip r:embed="rId3"/>
                <a:stretch>
                  <a:fillRect t="-1163" r="-1577" b="-5814"/>
                </a:stretch>
              </a:blipFill>
              <a:ln>
                <a:solidFill>
                  <a:schemeClr val="tx1"/>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D732CE63-DE7C-DA06-7495-F038D8CD38C1}"/>
              </a:ext>
            </a:extLst>
          </p:cNvPr>
          <p:cNvCxnSpPr>
            <a:cxnSpLocks/>
            <a:stCxn id="11" idx="2"/>
            <a:endCxn id="10" idx="0"/>
          </p:cNvCxnSpPr>
          <p:nvPr/>
        </p:nvCxnSpPr>
        <p:spPr>
          <a:xfrm>
            <a:off x="2184853" y="1704984"/>
            <a:ext cx="0" cy="282677"/>
          </a:xfrm>
          <a:prstGeom prst="straightConnector1">
            <a:avLst/>
          </a:prstGeom>
          <a:ln w="19050">
            <a:solidFill>
              <a:schemeClr val="tx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2A61A19-0FAC-31B6-6DEE-D1B022E92E77}"/>
              </a:ext>
            </a:extLst>
          </p:cNvPr>
          <p:cNvCxnSpPr>
            <a:cxnSpLocks/>
            <a:stCxn id="10" idx="2"/>
            <a:endCxn id="12" idx="0"/>
          </p:cNvCxnSpPr>
          <p:nvPr/>
        </p:nvCxnSpPr>
        <p:spPr>
          <a:xfrm flipH="1">
            <a:off x="2178275" y="2572436"/>
            <a:ext cx="6578" cy="282229"/>
          </a:xfrm>
          <a:prstGeom prst="straightConnector1">
            <a:avLst/>
          </a:prstGeom>
          <a:ln w="19050">
            <a:solidFill>
              <a:schemeClr val="tx2"/>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42" name="Elbow Connector 41">
            <a:extLst>
              <a:ext uri="{FF2B5EF4-FFF2-40B4-BE49-F238E27FC236}">
                <a16:creationId xmlns:a16="http://schemas.microsoft.com/office/drawing/2014/main" id="{17B7D7C3-515F-4A5B-E46B-9A1907A13B46}"/>
              </a:ext>
            </a:extLst>
          </p:cNvPr>
          <p:cNvCxnSpPr>
            <a:cxnSpLocks/>
            <a:stCxn id="10" idx="3"/>
          </p:cNvCxnSpPr>
          <p:nvPr/>
        </p:nvCxnSpPr>
        <p:spPr>
          <a:xfrm flipV="1">
            <a:off x="3631150" y="1168278"/>
            <a:ext cx="4356138" cy="111177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582910-46CD-0890-89A2-015AB220ABA5}"/>
              </a:ext>
            </a:extLst>
          </p:cNvPr>
          <p:cNvSpPr txBox="1"/>
          <p:nvPr/>
        </p:nvSpPr>
        <p:spPr>
          <a:xfrm>
            <a:off x="738555" y="4525360"/>
            <a:ext cx="2892595" cy="830997"/>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26 patients with G1 ILD were rechallenged after CT improvement of ILD</a:t>
            </a:r>
          </a:p>
        </p:txBody>
      </p:sp>
      <p:cxnSp>
        <p:nvCxnSpPr>
          <p:cNvPr id="54" name="Straight Arrow Connector 53">
            <a:extLst>
              <a:ext uri="{FF2B5EF4-FFF2-40B4-BE49-F238E27FC236}">
                <a16:creationId xmlns:a16="http://schemas.microsoft.com/office/drawing/2014/main" id="{28E5A949-BD67-1CAA-1214-3CC36406ED44}"/>
              </a:ext>
            </a:extLst>
          </p:cNvPr>
          <p:cNvCxnSpPr>
            <a:cxnSpLocks/>
            <a:stCxn id="134" idx="2"/>
            <a:endCxn id="28" idx="0"/>
          </p:cNvCxnSpPr>
          <p:nvPr/>
        </p:nvCxnSpPr>
        <p:spPr>
          <a:xfrm>
            <a:off x="2178275" y="3433662"/>
            <a:ext cx="6578" cy="249823"/>
          </a:xfrm>
          <a:prstGeom prst="straightConnector1">
            <a:avLst/>
          </a:prstGeom>
          <a:ln w="19050">
            <a:solidFill>
              <a:schemeClr val="tx2"/>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F89DA1EB-2B28-209E-B59E-309446F96205}"/>
              </a:ext>
            </a:extLst>
          </p:cNvPr>
          <p:cNvSpPr txBox="1"/>
          <p:nvPr/>
        </p:nvSpPr>
        <p:spPr bwMode="auto">
          <a:xfrm>
            <a:off x="7556603" y="6412526"/>
            <a:ext cx="2307267" cy="184666"/>
          </a:xfrm>
          <a:prstGeom prst="rect">
            <a:avLst/>
          </a:prstGeom>
          <a:noFill/>
          <a:ln w="19050" algn="ctr">
            <a:noFill/>
            <a:miter lim="800000"/>
            <a:headEnd/>
            <a:tailEnd/>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*G = grade</a:t>
            </a:r>
          </a:p>
        </p:txBody>
      </p:sp>
      <p:sp>
        <p:nvSpPr>
          <p:cNvPr id="56" name="TextBox 55">
            <a:extLst>
              <a:ext uri="{FF2B5EF4-FFF2-40B4-BE49-F238E27FC236}">
                <a16:creationId xmlns:a16="http://schemas.microsoft.com/office/drawing/2014/main" id="{7486ED2F-2141-5841-E494-17F8F9D11A3E}"/>
              </a:ext>
            </a:extLst>
          </p:cNvPr>
          <p:cNvSpPr txBox="1"/>
          <p:nvPr/>
        </p:nvSpPr>
        <p:spPr>
          <a:xfrm>
            <a:off x="1961825" y="5616097"/>
            <a:ext cx="3312331" cy="584775"/>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12 patients (27%) developed recurrent ILD (8-G1, 2-G2, 2-G3)</a:t>
            </a:r>
          </a:p>
        </p:txBody>
      </p:sp>
      <p:sp>
        <p:nvSpPr>
          <p:cNvPr id="62" name="TextBox 61">
            <a:extLst>
              <a:ext uri="{FF2B5EF4-FFF2-40B4-BE49-F238E27FC236}">
                <a16:creationId xmlns:a16="http://schemas.microsoft.com/office/drawing/2014/main" id="{CA6BA4AB-5B8B-3D9F-AED4-03EC20A1379E}"/>
              </a:ext>
            </a:extLst>
          </p:cNvPr>
          <p:cNvSpPr txBox="1"/>
          <p:nvPr/>
        </p:nvSpPr>
        <p:spPr>
          <a:xfrm>
            <a:off x="6314076" y="5628626"/>
            <a:ext cx="3310563" cy="584775"/>
          </a:xfrm>
          <a:prstGeom prst="rect">
            <a:avLst/>
          </a:prstGeom>
          <a:solidFill>
            <a:srgbClr val="178CCB">
              <a:lumMod val="20000"/>
              <a:lumOff val="80000"/>
            </a:srgbClr>
          </a:solidFill>
          <a:ln>
            <a:solidFill>
              <a:srgbClr val="5593CB"/>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3 patients were re-challenged a 2</a:t>
            </a:r>
            <a:r>
              <a:rPr kumimoji="0" lang="en-US" sz="1600" b="0" i="0" u="none" strike="noStrike" kern="0" cap="none" spc="0" normalizeH="0" baseline="30000" noProof="0" dirty="0">
                <a:ln>
                  <a:noFill/>
                </a:ln>
                <a:solidFill>
                  <a:srgbClr val="052049"/>
                </a:solidFill>
                <a:effectLst/>
                <a:uLnTx/>
                <a:uFillTx/>
                <a:latin typeface="Arial" panose="020B0604020202020204"/>
                <a:ea typeface="MS PGothic" panose="020B0600070205080204" pitchFamily="34" charset="-128"/>
                <a:cs typeface="+mn-cs"/>
              </a:rPr>
              <a:t>nd</a:t>
            </a:r>
            <a:r>
              <a:rPr kumimoji="0" lang="en-US" sz="1600" b="0" i="0"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 time </a:t>
            </a:r>
            <a:r>
              <a:rPr kumimoji="0" lang="en-US" sz="1600" b="0" i="1"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without</a:t>
            </a:r>
            <a:r>
              <a:rPr kumimoji="0" lang="en-US" sz="1600" b="0" i="0"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 recurrent ILD</a:t>
            </a:r>
          </a:p>
        </p:txBody>
      </p:sp>
      <p:cxnSp>
        <p:nvCxnSpPr>
          <p:cNvPr id="63" name="Straight Arrow Connector 62">
            <a:extLst>
              <a:ext uri="{FF2B5EF4-FFF2-40B4-BE49-F238E27FC236}">
                <a16:creationId xmlns:a16="http://schemas.microsoft.com/office/drawing/2014/main" id="{72712CA3-FA7D-EE59-EF19-103AAD916A4A}"/>
              </a:ext>
            </a:extLst>
          </p:cNvPr>
          <p:cNvCxnSpPr>
            <a:cxnSpLocks/>
            <a:stCxn id="56" idx="3"/>
            <a:endCxn id="62" idx="1"/>
          </p:cNvCxnSpPr>
          <p:nvPr/>
        </p:nvCxnSpPr>
        <p:spPr>
          <a:xfrm>
            <a:off x="5274156" y="5908485"/>
            <a:ext cx="1039920" cy="12529"/>
          </a:xfrm>
          <a:prstGeom prst="straightConnector1">
            <a:avLst/>
          </a:prstGeom>
          <a:noFill/>
          <a:ln w="19050" cap="flat" cmpd="sng" algn="ctr">
            <a:solidFill>
              <a:srgbClr val="052049"/>
            </a:solidFill>
            <a:prstDash val="solid"/>
            <a:tailEnd type="triangle" w="med" len="sm"/>
          </a:ln>
          <a:effectLst/>
        </p:spPr>
      </p:cxnSp>
      <p:sp>
        <p:nvSpPr>
          <p:cNvPr id="78" name="TextBox 77">
            <a:extLst>
              <a:ext uri="{FF2B5EF4-FFF2-40B4-BE49-F238E27FC236}">
                <a16:creationId xmlns:a16="http://schemas.microsoft.com/office/drawing/2014/main" id="{A1BE5498-C390-89FF-15C1-D32F3454EAF3}"/>
              </a:ext>
            </a:extLst>
          </p:cNvPr>
          <p:cNvSpPr txBox="1"/>
          <p:nvPr/>
        </p:nvSpPr>
        <p:spPr>
          <a:xfrm>
            <a:off x="7969358" y="2991906"/>
            <a:ext cx="3988693" cy="2062103"/>
          </a:xfrm>
          <a:prstGeom prst="rect">
            <a:avLst/>
          </a:prstGeom>
          <a:solidFill>
            <a:schemeClr val="bg1">
              <a:lumMod val="95000"/>
            </a:schemeClr>
          </a:solidFill>
          <a:ln>
            <a:solidFill>
              <a:schemeClr val="tx1"/>
            </a:solidFill>
          </a:ln>
        </p:spPr>
        <p:txBody>
          <a:bodyPr wrap="square" rtlCol="0">
            <a:spAutoFit/>
          </a:bodyPr>
          <a:lstStyle/>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6 patients not rechallenged due to disease progression at time of ILD diagnosis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8 patients not rechallenged at the provider’s discretion due to ILD findings</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 patient not rechallenged due to intolerable side effects</a:t>
            </a:r>
          </a:p>
        </p:txBody>
      </p:sp>
      <p:cxnSp>
        <p:nvCxnSpPr>
          <p:cNvPr id="79" name="Straight Arrow Connector 78">
            <a:extLst>
              <a:ext uri="{FF2B5EF4-FFF2-40B4-BE49-F238E27FC236}">
                <a16:creationId xmlns:a16="http://schemas.microsoft.com/office/drawing/2014/main" id="{AC27C6B8-51DF-5BAB-9BA0-5E9AF7E69C76}"/>
              </a:ext>
            </a:extLst>
          </p:cNvPr>
          <p:cNvCxnSpPr>
            <a:cxnSpLocks/>
            <a:stCxn id="12" idx="3"/>
          </p:cNvCxnSpPr>
          <p:nvPr/>
        </p:nvCxnSpPr>
        <p:spPr>
          <a:xfrm flipV="1">
            <a:off x="3624572" y="3144386"/>
            <a:ext cx="4344786" cy="2667"/>
          </a:xfrm>
          <a:prstGeom prst="straightConnector1">
            <a:avLst/>
          </a:prstGeom>
          <a:ln w="1905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C00CAD79-E834-AA04-5C06-CF3EF8CE380E}"/>
              </a:ext>
            </a:extLst>
          </p:cNvPr>
          <p:cNvSpPr txBox="1"/>
          <p:nvPr/>
        </p:nvSpPr>
        <p:spPr>
          <a:xfrm>
            <a:off x="7980710" y="1704985"/>
            <a:ext cx="4000629" cy="1077218"/>
          </a:xfrm>
          <a:prstGeom prst="rect">
            <a:avLst/>
          </a:prstGeom>
          <a:solidFill>
            <a:schemeClr val="accent1">
              <a:lumMod val="20000"/>
              <a:lumOff val="80000"/>
            </a:schemeClr>
          </a:solidFill>
          <a:ln>
            <a:solidFill>
              <a:schemeClr val="tx1"/>
            </a:solidFill>
          </a:ln>
        </p:spPr>
        <p:txBody>
          <a:bodyPr wrap="square" rtlCol="0">
            <a:spAutoFit/>
          </a:bodyPr>
          <a:lstStyle/>
          <a:p>
            <a:pPr marL="174621" marR="0" lvl="0"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Remained on treatment for a median of 91 days</a:t>
            </a:r>
          </a:p>
          <a:p>
            <a:pPr marL="174621" marR="0" lvl="0" indent="-174621"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52049"/>
                </a:solidFill>
                <a:effectLst/>
                <a:uLnTx/>
                <a:uFillTx/>
                <a:latin typeface="Arial" panose="020B0604020202020204"/>
                <a:ea typeface="MS PGothic" panose="020B0600070205080204" pitchFamily="34" charset="-128"/>
                <a:cs typeface="+mn-cs"/>
              </a:rPr>
              <a:t>3 patients (16%) developed recurrent ILD (1-G2, 1-G3, 1-G4)</a:t>
            </a:r>
          </a:p>
        </p:txBody>
      </p:sp>
      <p:cxnSp>
        <p:nvCxnSpPr>
          <p:cNvPr id="102" name="Straight Arrow Connector 101">
            <a:extLst>
              <a:ext uri="{FF2B5EF4-FFF2-40B4-BE49-F238E27FC236}">
                <a16:creationId xmlns:a16="http://schemas.microsoft.com/office/drawing/2014/main" id="{20452DBA-4DC6-EBA7-3C92-9CB015EC5475}"/>
              </a:ext>
            </a:extLst>
          </p:cNvPr>
          <p:cNvCxnSpPr>
            <a:cxnSpLocks/>
            <a:stCxn id="37" idx="3"/>
          </p:cNvCxnSpPr>
          <p:nvPr/>
        </p:nvCxnSpPr>
        <p:spPr>
          <a:xfrm flipV="1">
            <a:off x="7427377" y="2305428"/>
            <a:ext cx="553332" cy="1"/>
          </a:xfrm>
          <a:prstGeom prst="straightConnector1">
            <a:avLst/>
          </a:prstGeom>
          <a:ln w="1905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B86E2BB-FC37-7195-2214-37FF99FA6F77}"/>
              </a:ext>
            </a:extLst>
          </p:cNvPr>
          <p:cNvCxnSpPr>
            <a:cxnSpLocks/>
            <a:stCxn id="10" idx="3"/>
          </p:cNvCxnSpPr>
          <p:nvPr/>
        </p:nvCxnSpPr>
        <p:spPr>
          <a:xfrm flipV="1">
            <a:off x="3631150" y="2280047"/>
            <a:ext cx="699783" cy="2"/>
          </a:xfrm>
          <a:prstGeom prst="straightConnector1">
            <a:avLst/>
          </a:prstGeom>
          <a:ln w="1905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B94512D-6072-0727-FD35-EF12F28EA4CB}"/>
              </a:ext>
            </a:extLst>
          </p:cNvPr>
          <p:cNvSpPr txBox="1"/>
          <p:nvPr/>
        </p:nvSpPr>
        <p:spPr>
          <a:xfrm>
            <a:off x="4222645" y="4525374"/>
            <a:ext cx="3103023" cy="830997"/>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18 patients with grade 1 ILD were rechallenged before CT findings of ILD improved</a:t>
            </a:r>
          </a:p>
        </p:txBody>
      </p:sp>
      <p:cxnSp>
        <p:nvCxnSpPr>
          <p:cNvPr id="43" name="Elbow Connector 42">
            <a:extLst>
              <a:ext uri="{FF2B5EF4-FFF2-40B4-BE49-F238E27FC236}">
                <a16:creationId xmlns:a16="http://schemas.microsoft.com/office/drawing/2014/main" id="{D9AF3D61-B1BD-8524-831F-4B08113BD5BE}"/>
              </a:ext>
            </a:extLst>
          </p:cNvPr>
          <p:cNvCxnSpPr>
            <a:cxnSpLocks/>
            <a:stCxn id="28" idx="2"/>
            <a:endCxn id="35" idx="0"/>
          </p:cNvCxnSpPr>
          <p:nvPr/>
        </p:nvCxnSpPr>
        <p:spPr>
          <a:xfrm rot="16200000" flipH="1">
            <a:off x="3850948" y="2602165"/>
            <a:ext cx="257114" cy="3589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Elbow Connector 96">
            <a:extLst>
              <a:ext uri="{FF2B5EF4-FFF2-40B4-BE49-F238E27FC236}">
                <a16:creationId xmlns:a16="http://schemas.microsoft.com/office/drawing/2014/main" id="{64DAF6EF-ABB1-1C5E-2085-4B01939A9A5B}"/>
              </a:ext>
            </a:extLst>
          </p:cNvPr>
          <p:cNvCxnSpPr>
            <a:cxnSpLocks/>
            <a:stCxn id="53" idx="2"/>
            <a:endCxn id="56" idx="0"/>
          </p:cNvCxnSpPr>
          <p:nvPr/>
        </p:nvCxnSpPr>
        <p:spPr>
          <a:xfrm rot="16200000" flipH="1">
            <a:off x="2771552" y="4769658"/>
            <a:ext cx="259740" cy="143313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DA839EA0-F637-A274-F293-858CA742FCA1}"/>
              </a:ext>
            </a:extLst>
          </p:cNvPr>
          <p:cNvCxnSpPr>
            <a:cxnSpLocks/>
            <a:stCxn id="35" idx="2"/>
            <a:endCxn id="56" idx="0"/>
          </p:cNvCxnSpPr>
          <p:nvPr/>
        </p:nvCxnSpPr>
        <p:spPr>
          <a:xfrm rot="5400000">
            <a:off x="4566211" y="4408151"/>
            <a:ext cx="259726" cy="215616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6BD465D1-5C1E-98FB-DFC6-E8C843856755}"/>
              </a:ext>
            </a:extLst>
          </p:cNvPr>
          <p:cNvSpPr/>
          <p:nvPr/>
        </p:nvSpPr>
        <p:spPr>
          <a:xfrm>
            <a:off x="731977" y="2855111"/>
            <a:ext cx="2892595" cy="57855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C4DD8A03-302D-B376-0326-37456AC1CEAF}"/>
              </a:ext>
            </a:extLst>
          </p:cNvPr>
          <p:cNvSpPr txBox="1"/>
          <p:nvPr/>
        </p:nvSpPr>
        <p:spPr>
          <a:xfrm>
            <a:off x="738555" y="3683485"/>
            <a:ext cx="2892595" cy="584775"/>
          </a:xfrm>
          <a:prstGeom prst="rect">
            <a:avLst/>
          </a:prstGeom>
          <a:solidFill>
            <a:srgbClr val="CDE9F9"/>
          </a:solidFill>
          <a:ln>
            <a:solidFill>
              <a:schemeClr val="accent5"/>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44 patients (75%) with G1 ILD were rechallenged</a:t>
            </a:r>
          </a:p>
        </p:txBody>
      </p:sp>
      <p:cxnSp>
        <p:nvCxnSpPr>
          <p:cNvPr id="48" name="Straight Arrow Connector 47">
            <a:extLst>
              <a:ext uri="{FF2B5EF4-FFF2-40B4-BE49-F238E27FC236}">
                <a16:creationId xmlns:a16="http://schemas.microsoft.com/office/drawing/2014/main" id="{A26FB689-3EF9-07D0-FFD1-3CF0E38B89D2}"/>
              </a:ext>
            </a:extLst>
          </p:cNvPr>
          <p:cNvCxnSpPr>
            <a:cxnSpLocks/>
            <a:stCxn id="28" idx="2"/>
            <a:endCxn id="53" idx="0"/>
          </p:cNvCxnSpPr>
          <p:nvPr/>
        </p:nvCxnSpPr>
        <p:spPr>
          <a:xfrm>
            <a:off x="2184853" y="4268260"/>
            <a:ext cx="0" cy="257100"/>
          </a:xfrm>
          <a:prstGeom prst="straightConnector1">
            <a:avLst/>
          </a:prstGeom>
          <a:ln w="19050">
            <a:solidFill>
              <a:schemeClr val="tx2"/>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68C612E5-437B-D630-9D39-C14AA56B87ED}"/>
              </a:ext>
            </a:extLst>
          </p:cNvPr>
          <p:cNvSpPr txBox="1"/>
          <p:nvPr/>
        </p:nvSpPr>
        <p:spPr>
          <a:xfrm>
            <a:off x="4304629" y="1383482"/>
            <a:ext cx="3122747" cy="584775"/>
          </a:xfrm>
          <a:prstGeom prst="rect">
            <a:avLst/>
          </a:prstGeom>
          <a:solidFill>
            <a:srgbClr val="FFFFFF"/>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7030A0"/>
                </a:solidFill>
                <a:effectLst/>
                <a:uLnTx/>
                <a:uFillTx/>
                <a:latin typeface="Arial" panose="020B0604020202020204"/>
                <a:ea typeface="MS PGothic" panose="020B0600070205080204" pitchFamily="34" charset="-128"/>
                <a:cs typeface="+mn-cs"/>
              </a:rPr>
              <a:t>Patients rechallenged outside of guidelines</a:t>
            </a:r>
          </a:p>
        </p:txBody>
      </p:sp>
      <p:sp>
        <p:nvSpPr>
          <p:cNvPr id="37" name="TextBox 36">
            <a:extLst>
              <a:ext uri="{FF2B5EF4-FFF2-40B4-BE49-F238E27FC236}">
                <a16:creationId xmlns:a16="http://schemas.microsoft.com/office/drawing/2014/main" id="{3BA7CFE3-AD07-7EA5-63ED-C3D4D2732D1B}"/>
              </a:ext>
            </a:extLst>
          </p:cNvPr>
          <p:cNvSpPr txBox="1"/>
          <p:nvPr/>
        </p:nvSpPr>
        <p:spPr>
          <a:xfrm>
            <a:off x="4324354" y="2013041"/>
            <a:ext cx="3103023" cy="584775"/>
          </a:xfrm>
          <a:prstGeom prst="rect">
            <a:avLst/>
          </a:prstGeom>
          <a:solidFill>
            <a:srgbClr val="BDCDE9"/>
          </a:solidFill>
          <a:ln>
            <a:solidFill>
              <a:schemeClr val="tx1"/>
            </a:solid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19 patients with grade 2 ILD were rechallenged</a:t>
            </a:r>
          </a:p>
        </p:txBody>
      </p:sp>
      <p:sp>
        <p:nvSpPr>
          <p:cNvPr id="2" name="Rectangle 1">
            <a:extLst>
              <a:ext uri="{FF2B5EF4-FFF2-40B4-BE49-F238E27FC236}">
                <a16:creationId xmlns:a16="http://schemas.microsoft.com/office/drawing/2014/main" id="{8C82970D-C93D-B6B0-1C7D-F196BBAD5B64}"/>
              </a:ext>
            </a:extLst>
          </p:cNvPr>
          <p:cNvSpPr/>
          <p:nvPr/>
        </p:nvSpPr>
        <p:spPr>
          <a:xfrm>
            <a:off x="2543175" y="6587830"/>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96EB4BA-EA63-8CA0-0C97-F9619B45FD18}"/>
              </a:ext>
            </a:extLst>
          </p:cNvPr>
          <p:cNvSpPr txBox="1"/>
          <p:nvPr/>
        </p:nvSpPr>
        <p:spPr>
          <a:xfrm>
            <a:off x="3324404" y="6553202"/>
            <a:ext cx="961930"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1015</a:t>
            </a:r>
          </a:p>
        </p:txBody>
      </p:sp>
    </p:spTree>
    <p:extLst>
      <p:ext uri="{BB962C8B-B14F-4D97-AF65-F5344CB8AC3E}">
        <p14:creationId xmlns:p14="http://schemas.microsoft.com/office/powerpoint/2010/main" val="29873636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C91F-F106-7954-49A8-7E875E0E30C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2C7343A-B01B-0019-9DF9-8BAACFC3ECE4}"/>
              </a:ext>
            </a:extLst>
          </p:cNvPr>
          <p:cNvSpPr>
            <a:spLocks noGrp="1"/>
          </p:cNvSpPr>
          <p:nvPr>
            <p:ph type="title"/>
          </p:nvPr>
        </p:nvSpPr>
        <p:spPr>
          <a:xfrm>
            <a:off x="640080" y="365125"/>
            <a:ext cx="10972800" cy="830441"/>
          </a:xfrm>
        </p:spPr>
        <p:txBody>
          <a:bodyPr>
            <a:normAutofit/>
          </a:bodyPr>
          <a:lstStyle/>
          <a:p>
            <a:r>
              <a:rPr lang="en-US" sz="4000" dirty="0"/>
              <a:t>Conclusion</a:t>
            </a:r>
          </a:p>
        </p:txBody>
      </p:sp>
      <p:sp>
        <p:nvSpPr>
          <p:cNvPr id="6" name="Text Placeholder 4">
            <a:extLst>
              <a:ext uri="{FF2B5EF4-FFF2-40B4-BE49-F238E27FC236}">
                <a16:creationId xmlns:a16="http://schemas.microsoft.com/office/drawing/2014/main" id="{075B6CAD-14A9-3DBF-2846-315885782D56}"/>
              </a:ext>
            </a:extLst>
          </p:cNvPr>
          <p:cNvSpPr>
            <a:spLocks noGrp="1"/>
          </p:cNvSpPr>
          <p:nvPr>
            <p:ph type="body" sz="quarter" idx="15"/>
          </p:nvPr>
        </p:nvSpPr>
        <p:spPr/>
        <p:txBody>
          <a:bodyPr/>
          <a:lstStyle/>
          <a:p>
            <a:r>
              <a:rPr lang="en-US" dirty="0"/>
              <a:t>Hope S. Rugo, M.D.</a:t>
            </a:r>
          </a:p>
        </p:txBody>
      </p:sp>
      <p:sp>
        <p:nvSpPr>
          <p:cNvPr id="2" name="Content Placeholder 3">
            <a:extLst>
              <a:ext uri="{FF2B5EF4-FFF2-40B4-BE49-F238E27FC236}">
                <a16:creationId xmlns:a16="http://schemas.microsoft.com/office/drawing/2014/main" id="{4D7DD5EF-D2FD-FFB7-98E4-B38D0C78A46D}"/>
              </a:ext>
            </a:extLst>
          </p:cNvPr>
          <p:cNvSpPr txBox="1">
            <a:spLocks/>
          </p:cNvSpPr>
          <p:nvPr/>
        </p:nvSpPr>
        <p:spPr>
          <a:xfrm>
            <a:off x="502445" y="2953782"/>
            <a:ext cx="11187111" cy="3178551"/>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High rates of rechallenge after grade 1 ILD were safe with long duration of clinical benefit</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Treatment with steroids resulted in faster radiographic improvement of ILD</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Among patients rechallenged after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ILD, rates of recurrent ILD were low, with mostly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events and no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5 events</a:t>
            </a:r>
            <a:endPar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 small number of patients with grade 2 ILD were rechallenged with a similar rate of recurrent ILD, but this data must be interpreted with caution</a:t>
            </a:r>
          </a:p>
        </p:txBody>
      </p:sp>
      <p:sp>
        <p:nvSpPr>
          <p:cNvPr id="4" name="TextBox 3">
            <a:extLst>
              <a:ext uri="{FF2B5EF4-FFF2-40B4-BE49-F238E27FC236}">
                <a16:creationId xmlns:a16="http://schemas.microsoft.com/office/drawing/2014/main" id="{E56880E1-2564-5728-F141-7FDA2503B785}"/>
              </a:ext>
            </a:extLst>
          </p:cNvPr>
          <p:cNvSpPr txBox="1"/>
          <p:nvPr/>
        </p:nvSpPr>
        <p:spPr>
          <a:xfrm>
            <a:off x="1544118" y="1183051"/>
            <a:ext cx="9103765" cy="1631216"/>
          </a:xfrm>
          <a:prstGeom prst="rect">
            <a:avLst/>
          </a:prstGeom>
          <a:solidFill>
            <a:schemeClr val="accent1"/>
          </a:solid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Rechallenge with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after grade 1 ILD was safe; patients in a diverse real-world population had ongoing clinical benefit from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a:t>
            </a:r>
          </a:p>
        </p:txBody>
      </p:sp>
      <p:sp>
        <p:nvSpPr>
          <p:cNvPr id="3" name="Rectangle 2">
            <a:extLst>
              <a:ext uri="{FF2B5EF4-FFF2-40B4-BE49-F238E27FC236}">
                <a16:creationId xmlns:a16="http://schemas.microsoft.com/office/drawing/2014/main" id="{507FE20A-D085-224A-B89D-B5CBF2FAC3C8}"/>
              </a:ext>
            </a:extLst>
          </p:cNvPr>
          <p:cNvSpPr/>
          <p:nvPr/>
        </p:nvSpPr>
        <p:spPr>
          <a:xfrm>
            <a:off x="2543175" y="6587830"/>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B0FE50-BB4D-A336-C474-055B5B45392C}"/>
              </a:ext>
            </a:extLst>
          </p:cNvPr>
          <p:cNvSpPr txBox="1"/>
          <p:nvPr/>
        </p:nvSpPr>
        <p:spPr>
          <a:xfrm>
            <a:off x="3324404" y="6553202"/>
            <a:ext cx="961930"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1015</a:t>
            </a:r>
          </a:p>
        </p:txBody>
      </p:sp>
    </p:spTree>
    <p:extLst>
      <p:ext uri="{BB962C8B-B14F-4D97-AF65-F5344CB8AC3E}">
        <p14:creationId xmlns:p14="http://schemas.microsoft.com/office/powerpoint/2010/main" val="16520034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92AE-77C4-E5FD-F64E-2F58526BBA12}"/>
              </a:ext>
            </a:extLst>
          </p:cNvPr>
          <p:cNvSpPr>
            <a:spLocks noGrp="1"/>
          </p:cNvSpPr>
          <p:nvPr>
            <p:ph type="title"/>
          </p:nvPr>
        </p:nvSpPr>
        <p:spPr/>
        <p:txBody>
          <a:bodyPr/>
          <a:lstStyle/>
          <a:p>
            <a:r>
              <a:rPr lang="en-US" sz="3200" dirty="0">
                <a:solidFill>
                  <a:srgbClr val="002060"/>
                </a:solidFill>
              </a:rPr>
              <a:t>Incidence of BM in HER2+ MBC: Real-World Data </a:t>
            </a:r>
            <a:br>
              <a:rPr lang="en-US" sz="3200" dirty="0">
                <a:solidFill>
                  <a:srgbClr val="002060"/>
                </a:solidFill>
              </a:rPr>
            </a:br>
            <a:r>
              <a:rPr lang="en-US" sz="3200" dirty="0">
                <a:solidFill>
                  <a:srgbClr val="002060"/>
                </a:solidFill>
              </a:rPr>
              <a:t>From US Flatiron Database</a:t>
            </a:r>
            <a:endParaRPr lang="en-US" sz="3200" baseline="30000" dirty="0">
              <a:solidFill>
                <a:srgbClr val="002060"/>
              </a:solidFill>
            </a:endParaRPr>
          </a:p>
        </p:txBody>
      </p:sp>
      <p:pic>
        <p:nvPicPr>
          <p:cNvPr id="6" name="Picture 5">
            <a:extLst>
              <a:ext uri="{FF2B5EF4-FFF2-40B4-BE49-F238E27FC236}">
                <a16:creationId xmlns:a16="http://schemas.microsoft.com/office/drawing/2014/main" id="{07F3D86A-77CF-5B1A-A0F4-C89D86262CEA}"/>
              </a:ext>
            </a:extLst>
          </p:cNvPr>
          <p:cNvPicPr>
            <a:picLocks noChangeAspect="1"/>
          </p:cNvPicPr>
          <p:nvPr/>
        </p:nvPicPr>
        <p:blipFill>
          <a:blip r:embed="rId2"/>
          <a:stretch>
            <a:fillRect/>
          </a:stretch>
        </p:blipFill>
        <p:spPr>
          <a:xfrm>
            <a:off x="178302" y="1151872"/>
            <a:ext cx="6399937" cy="5215193"/>
          </a:xfrm>
          <a:prstGeom prst="rect">
            <a:avLst/>
          </a:prstGeom>
        </p:spPr>
      </p:pic>
      <p:pic>
        <p:nvPicPr>
          <p:cNvPr id="8" name="Picture 7">
            <a:extLst>
              <a:ext uri="{FF2B5EF4-FFF2-40B4-BE49-F238E27FC236}">
                <a16:creationId xmlns:a16="http://schemas.microsoft.com/office/drawing/2014/main" id="{CAEA11A8-52B6-E822-ED43-90605F5E932F}"/>
              </a:ext>
            </a:extLst>
          </p:cNvPr>
          <p:cNvPicPr>
            <a:picLocks noChangeAspect="1"/>
          </p:cNvPicPr>
          <p:nvPr/>
        </p:nvPicPr>
        <p:blipFill>
          <a:blip r:embed="rId3"/>
          <a:stretch>
            <a:fillRect/>
          </a:stretch>
        </p:blipFill>
        <p:spPr>
          <a:xfrm>
            <a:off x="6578240" y="2671657"/>
            <a:ext cx="5491841" cy="2638153"/>
          </a:xfrm>
          <a:prstGeom prst="rect">
            <a:avLst/>
          </a:prstGeom>
        </p:spPr>
      </p:pic>
      <p:sp>
        <p:nvSpPr>
          <p:cNvPr id="3" name="Footer Placeholder 6">
            <a:extLst>
              <a:ext uri="{FF2B5EF4-FFF2-40B4-BE49-F238E27FC236}">
                <a16:creationId xmlns:a16="http://schemas.microsoft.com/office/drawing/2014/main" id="{5F303CF4-06DB-3FE4-8E08-F578F9F748CD}"/>
              </a:ext>
            </a:extLst>
          </p:cNvPr>
          <p:cNvSpPr txBox="1">
            <a:spLocks/>
          </p:cNvSpPr>
          <p:nvPr/>
        </p:nvSpPr>
        <p:spPr>
          <a:xfrm>
            <a:off x="243840" y="6461760"/>
            <a:ext cx="11760632"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ＭＳ Ｐゴシック"/>
                <a:cs typeface="+mn-cs"/>
              </a:rPr>
              <a:t>Sammons SL et al. 2023 SABCS Annual Meeting. Abstract PS11-01.</a:t>
            </a:r>
            <a:endParaRPr kumimoji="0" lang="en-US" sz="1333" b="0" i="0" u="none" strike="noStrike" kern="0" cap="none" spc="0" normalizeH="0" baseline="0" noProof="0" dirty="0">
              <a:ln>
                <a:noFill/>
              </a:ln>
              <a:solidFill>
                <a:srgbClr val="000000"/>
              </a:solidFill>
              <a:effectLst/>
              <a:uLnTx/>
              <a:uFillTx/>
              <a:latin typeface="Arial"/>
              <a:ea typeface="ＭＳ Ｐゴシック"/>
              <a:cs typeface="Arial" panose="020B0604020202020204" pitchFamily="34" charset="0"/>
              <a:sym typeface="Arial"/>
            </a:endParaRPr>
          </a:p>
        </p:txBody>
      </p:sp>
    </p:spTree>
    <p:extLst>
      <p:ext uri="{BB962C8B-B14F-4D97-AF65-F5344CB8AC3E}">
        <p14:creationId xmlns:p14="http://schemas.microsoft.com/office/powerpoint/2010/main" val="14505181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58132-644A-AD42-A5F4-3B52D206271A}"/>
              </a:ext>
            </a:extLst>
          </p:cNvPr>
          <p:cNvSpPr/>
          <p:nvPr/>
        </p:nvSpPr>
        <p:spPr>
          <a:xfrm>
            <a:off x="9061939" y="6339841"/>
            <a:ext cx="2590800" cy="4009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3" name="Picture 2">
            <a:extLst>
              <a:ext uri="{FF2B5EF4-FFF2-40B4-BE49-F238E27FC236}">
                <a16:creationId xmlns:a16="http://schemas.microsoft.com/office/drawing/2014/main" id="{0C0A5816-0C2D-1649-8091-7CBB64C5C8B0}"/>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r="4937" b="4590"/>
          <a:stretch/>
        </p:blipFill>
        <p:spPr>
          <a:xfrm>
            <a:off x="6013939" y="3345815"/>
            <a:ext cx="5795039" cy="3271605"/>
          </a:xfrm>
          <a:prstGeom prst="rect">
            <a:avLst/>
          </a:prstGeom>
        </p:spPr>
      </p:pic>
      <p:pic>
        <p:nvPicPr>
          <p:cNvPr id="4" name="Picture 3">
            <a:extLst>
              <a:ext uri="{FF2B5EF4-FFF2-40B4-BE49-F238E27FC236}">
                <a16:creationId xmlns:a16="http://schemas.microsoft.com/office/drawing/2014/main" id="{D6EF65E0-C8DF-FA40-A9BF-295131C324D8}"/>
              </a:ext>
            </a:extLst>
          </p:cNvPr>
          <p:cNvPicPr>
            <a:picLocks noChangeAspect="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tretch>
            <a:fillRect/>
          </a:stretch>
        </p:blipFill>
        <p:spPr>
          <a:xfrm>
            <a:off x="6096001" y="0"/>
            <a:ext cx="6092964" cy="3429000"/>
          </a:xfrm>
          <a:prstGeom prst="rect">
            <a:avLst/>
          </a:prstGeom>
        </p:spPr>
      </p:pic>
      <p:pic>
        <p:nvPicPr>
          <p:cNvPr id="5" name="Picture 4">
            <a:extLst>
              <a:ext uri="{FF2B5EF4-FFF2-40B4-BE49-F238E27FC236}">
                <a16:creationId xmlns:a16="http://schemas.microsoft.com/office/drawing/2014/main" id="{F7CB65C0-FF19-2C4A-9F74-885DBF2BA9C0}"/>
              </a:ext>
            </a:extLst>
          </p:cNvPr>
          <p:cNvPicPr>
            <a:picLocks noChangeAspect="1"/>
          </p:cNvPicPr>
          <p:nvPr/>
        </p:nvPicPr>
        <p:blipFill>
          <a:blip r:embed="rId7" cstate="screen">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132522" y="3271605"/>
            <a:ext cx="6092964" cy="3429000"/>
          </a:xfrm>
          <a:prstGeom prst="rect">
            <a:avLst/>
          </a:prstGeom>
        </p:spPr>
      </p:pic>
      <p:pic>
        <p:nvPicPr>
          <p:cNvPr id="6" name="Picture 5">
            <a:extLst>
              <a:ext uri="{FF2B5EF4-FFF2-40B4-BE49-F238E27FC236}">
                <a16:creationId xmlns:a16="http://schemas.microsoft.com/office/drawing/2014/main" id="{B359BA0E-2B84-0F4B-9FCE-50FEB3A54D58}"/>
              </a:ext>
            </a:extLst>
          </p:cNvPr>
          <p:cNvPicPr>
            <a:picLocks noChangeAspect="1"/>
          </p:cNvPicPr>
          <p:nvPr/>
        </p:nvPicPr>
        <p:blipFill>
          <a:blip r:embed="rId9" cstate="screen">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365760" y="233"/>
            <a:ext cx="6595376" cy="3271605"/>
          </a:xfrm>
          <a:prstGeom prst="rect">
            <a:avLst/>
          </a:prstGeom>
        </p:spPr>
      </p:pic>
      <p:sp>
        <p:nvSpPr>
          <p:cNvPr id="9" name="Footer Placeholder 6">
            <a:extLst>
              <a:ext uri="{FF2B5EF4-FFF2-40B4-BE49-F238E27FC236}">
                <a16:creationId xmlns:a16="http://schemas.microsoft.com/office/drawing/2014/main" id="{00D1AA0C-A565-0392-1972-17E5B92A15E3}"/>
              </a:ext>
            </a:extLst>
          </p:cNvPr>
          <p:cNvSpPr txBox="1">
            <a:spLocks/>
          </p:cNvSpPr>
          <p:nvPr/>
        </p:nvSpPr>
        <p:spPr>
          <a:xfrm>
            <a:off x="383022" y="6517809"/>
            <a:ext cx="11760632" cy="365125"/>
          </a:xfrm>
          <a:prstGeom prst="rect">
            <a:avLst/>
          </a:prstGeom>
        </p:spPr>
        <p:txBody>
          <a:bodyPr anchor="ctr"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1100" b="0" i="0" u="none" strike="noStrike" kern="0" cap="none" spc="0" normalizeH="0" baseline="0" noProof="0" dirty="0">
                <a:ln>
                  <a:noFill/>
                </a:ln>
                <a:solidFill>
                  <a:srgbClr val="000000"/>
                </a:solidFill>
                <a:effectLst/>
                <a:uLnTx/>
                <a:uFillTx/>
                <a:latin typeface="Arial"/>
                <a:ea typeface="ＭＳ Ｐゴシック"/>
                <a:cs typeface="Arial" panose="020B0604020202020204" pitchFamily="34" charset="0"/>
                <a:sym typeface="Arial"/>
              </a:rPr>
              <a:t>Lin NU et al. ASCO 2020;Abstract 1005</a:t>
            </a:r>
          </a:p>
        </p:txBody>
      </p:sp>
    </p:spTree>
    <p:extLst>
      <p:ext uri="{BB962C8B-B14F-4D97-AF65-F5344CB8AC3E}">
        <p14:creationId xmlns:p14="http://schemas.microsoft.com/office/powerpoint/2010/main" val="128048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67E6-8579-FD56-DB50-34315E61B102}"/>
              </a:ext>
            </a:extLst>
          </p:cNvPr>
          <p:cNvSpPr>
            <a:spLocks noGrp="1"/>
          </p:cNvSpPr>
          <p:nvPr>
            <p:ph type="title"/>
          </p:nvPr>
        </p:nvSpPr>
        <p:spPr/>
        <p:txBody>
          <a:bodyPr/>
          <a:lstStyle/>
          <a:p>
            <a:r>
              <a:rPr lang="en-US" dirty="0"/>
              <a:t>DESTINY-Breast12 study design</a:t>
            </a:r>
          </a:p>
        </p:txBody>
      </p:sp>
      <p:sp>
        <p:nvSpPr>
          <p:cNvPr id="5" name="Text Placeholder 4">
            <a:extLst>
              <a:ext uri="{FF2B5EF4-FFF2-40B4-BE49-F238E27FC236}">
                <a16:creationId xmlns:a16="http://schemas.microsoft.com/office/drawing/2014/main" id="{532EA28F-399F-E86F-2D2A-146D17DDB509}"/>
              </a:ext>
            </a:extLst>
          </p:cNvPr>
          <p:cNvSpPr>
            <a:spLocks noGrp="1"/>
          </p:cNvSpPr>
          <p:nvPr>
            <p:ph type="body" sz="quarter" idx="13"/>
          </p:nvPr>
        </p:nvSpPr>
        <p:spPr>
          <a:xfrm>
            <a:off x="623888" y="5347724"/>
            <a:ext cx="11059027" cy="819323"/>
          </a:xfrm>
        </p:spPr>
        <p:txBody>
          <a:bodyPr/>
          <a:lstStyle/>
          <a:p>
            <a:pPr defTabSz="914354">
              <a:buClrTx/>
            </a:pPr>
            <a:r>
              <a:rPr lang="en-US" sz="800" kern="1200" dirty="0">
                <a:ea typeface="+mn-ea"/>
                <a:cs typeface="+mn-cs"/>
              </a:rPr>
              <a:t>Data reported for the full analysis set (all patients enrolled in the study who received at least one treatment dose) and safety analysis set (identical to full analysis set). No hypothesis testing or comparison of cohorts. Response and progression assessed by ICR per RECIST 1.1 in both cohorts. Patients were enrolled from Australia, Canada, Europe, Japan, and United States</a:t>
            </a:r>
          </a:p>
          <a:p>
            <a:pPr defTabSz="914354">
              <a:buClrTx/>
            </a:pPr>
            <a:r>
              <a:rPr lang="en-US" sz="800" b="1" kern="1200" dirty="0">
                <a:ea typeface="+mn-ea"/>
                <a:cs typeface="+mn-cs"/>
              </a:rPr>
              <a:t>*Concomitant use of ≤3 mg of dexamethasone daily or equivalent allowed for symptom control of BMs (baseline BMs cohort only)</a:t>
            </a:r>
            <a:r>
              <a:rPr lang="en-US" sz="800" kern="1200" dirty="0">
                <a:ea typeface="+mn-ea"/>
                <a:cs typeface="+mn-cs"/>
              </a:rPr>
              <a:t>; </a:t>
            </a:r>
            <a:r>
              <a:rPr lang="en-US" sz="800" kern="1200" baseline="30000" dirty="0">
                <a:ea typeface="+mn-ea"/>
                <a:cs typeface="+mn-cs"/>
              </a:rPr>
              <a:t>†</a:t>
            </a:r>
            <a:r>
              <a:rPr lang="en-US" sz="800" kern="1200" dirty="0">
                <a:ea typeface="+mn-ea"/>
                <a:cs typeface="+mn-cs"/>
              </a:rPr>
              <a:t>until RECIST 1.1-defined disease progression outside the CNS</a:t>
            </a:r>
          </a:p>
          <a:p>
            <a:pPr defTabSz="914354">
              <a:buClrTx/>
            </a:pPr>
            <a:r>
              <a:rPr lang="en-US" sz="800" kern="1200" dirty="0">
                <a:ea typeface="+mn-ea"/>
                <a:cs typeface="+mn-cs"/>
              </a:rPr>
              <a:t>BC, breast cancer; CNS, central nervous system; ECOG PS, Eastern Cooperative Oncology Group performance status; HER2, human epidermal growth factor receptor 2; HER2+, HER2-positive; ICR, independent central review; IV, intravenous; </a:t>
            </a:r>
            <a:r>
              <a:rPr lang="en-US" sz="800" kern="1200" dirty="0" err="1">
                <a:ea typeface="+mn-ea"/>
                <a:cs typeface="+mn-cs"/>
              </a:rPr>
              <a:t>mBC</a:t>
            </a:r>
            <a:r>
              <a:rPr lang="en-US" sz="800" kern="1200" dirty="0">
                <a:ea typeface="+mn-ea"/>
                <a:cs typeface="+mn-cs"/>
              </a:rPr>
              <a:t>, metastatic breast cancer; ORR, objective response rate; OS, overall survival; PFS, progression-free survival; Q3W, every 3 weeks; RECIST 1.1, Response Evaluation Criteria in Solid </a:t>
            </a:r>
            <a:r>
              <a:rPr lang="en-US" sz="800" kern="1200" dirty="0" err="1">
                <a:ea typeface="+mn-ea"/>
                <a:cs typeface="+mn-cs"/>
              </a:rPr>
              <a:t>Tumours</a:t>
            </a:r>
            <a:r>
              <a:rPr lang="en-US" sz="800" kern="1200" dirty="0">
                <a:ea typeface="+mn-ea"/>
                <a:cs typeface="+mn-cs"/>
              </a:rPr>
              <a:t> version 1.1; T-DXd, trastuzumab deruxtecan</a:t>
            </a:r>
          </a:p>
          <a:p>
            <a:pPr defTabSz="914354">
              <a:buClrTx/>
            </a:pPr>
            <a:r>
              <a:rPr lang="en-US" sz="800" kern="1200" dirty="0">
                <a:ea typeface="+mn-ea"/>
                <a:cs typeface="+mn-cs"/>
              </a:rPr>
              <a:t>NCT04739761. Updated. July 19, 2024. Available from: https://www.clinicaltrials.gov/study/NCT04739761 (Accessed September 9, 2024)</a:t>
            </a:r>
          </a:p>
        </p:txBody>
      </p:sp>
      <p:sp>
        <p:nvSpPr>
          <p:cNvPr id="25" name="Text Placeholder 24">
            <a:extLst>
              <a:ext uri="{FF2B5EF4-FFF2-40B4-BE49-F238E27FC236}">
                <a16:creationId xmlns:a16="http://schemas.microsoft.com/office/drawing/2014/main" id="{5E03C59C-83BD-0D72-21BB-8F7614D9085B}"/>
              </a:ext>
            </a:extLst>
          </p:cNvPr>
          <p:cNvSpPr>
            <a:spLocks noGrp="1"/>
          </p:cNvSpPr>
          <p:nvPr>
            <p:ph type="body" idx="14"/>
          </p:nvPr>
        </p:nvSpPr>
        <p:spPr/>
        <p:txBody>
          <a:bodyPr/>
          <a:lstStyle/>
          <a:p>
            <a:r>
              <a:rPr lang="en-US" dirty="0"/>
              <a:t>Nancy U Lin, MD</a:t>
            </a:r>
          </a:p>
        </p:txBody>
      </p:sp>
      <p:sp>
        <p:nvSpPr>
          <p:cNvPr id="7" name="Subtitle 2">
            <a:extLst>
              <a:ext uri="{FF2B5EF4-FFF2-40B4-BE49-F238E27FC236}">
                <a16:creationId xmlns:a16="http://schemas.microsoft.com/office/drawing/2014/main" id="{A3083E94-E428-4D51-2CE4-D51887E096B6}"/>
              </a:ext>
            </a:extLst>
          </p:cNvPr>
          <p:cNvSpPr txBox="1">
            <a:spLocks/>
          </p:cNvSpPr>
          <p:nvPr/>
        </p:nvSpPr>
        <p:spPr>
          <a:xfrm>
            <a:off x="4062440" y="1791140"/>
            <a:ext cx="2743133" cy="1734973"/>
          </a:xfrm>
          <a:prstGeom prst="rect">
            <a:avLst/>
          </a:prstGeom>
          <a:solidFill>
            <a:srgbClr val="27377D"/>
          </a:solidFill>
          <a:ln w="31750">
            <a:noFill/>
          </a:ln>
        </p:spPr>
        <p:txBody>
          <a:bodyPr lIns="180000" anchor="ctr">
            <a:noAutofit/>
          </a:bodyPr>
          <a:lstStyle>
            <a:defPPr marR="0" lvl="0" algn="l" rtl="0">
              <a:lnSpc>
                <a:spcPct val="100000"/>
              </a:lnSpc>
              <a:spcBef>
                <a:spcPts val="0"/>
              </a:spcBef>
              <a:spcAft>
                <a:spcPts val="0"/>
              </a:spcAft>
            </a:defPPr>
            <a:lvl1pPr marL="0" indent="0" defTabSz="1625478" latinLnBrk="0">
              <a:buClrTx/>
              <a:buSzTx/>
              <a:buFontTx/>
              <a:buNone/>
              <a:tabLst/>
              <a:defRPr sz="900" b="1" spc="0" baseline="0">
                <a:ln>
                  <a:noFill/>
                </a:ln>
                <a:solidFill>
                  <a:schemeClr val="bg1"/>
                </a:solidFill>
                <a:uFillTx/>
                <a:latin typeface="+mn-lt"/>
                <a:ea typeface="Calibri"/>
                <a:cs typeface="Arial" panose="020B0604020202020204" pitchFamily="34" charset="0"/>
              </a:defRPr>
            </a:lvl1pPr>
            <a:lvl2pPr marL="342900" indent="-3810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2pPr>
            <a:lvl3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3pPr>
            <a:lvl4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4pPr>
            <a:lvl5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5pPr>
            <a:lvl6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6pPr>
            <a:lvl7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7pPr>
            <a:lvl8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8pPr>
            <a:lvl9pPr marL="342900" indent="0" algn="ctr" defTabSz="914400" latinLnBrk="0">
              <a:spcBef>
                <a:spcPts val="800"/>
              </a:spcBef>
              <a:buClrTx/>
              <a:buSzTx/>
              <a:buFontTx/>
              <a:buNone/>
              <a:tabLst/>
              <a:defRPr sz="3200" spc="0" baseline="0">
                <a:ln>
                  <a:noFill/>
                </a:ln>
                <a:solidFill>
                  <a:srgbClr val="878787"/>
                </a:solidFill>
                <a:uFillTx/>
                <a:latin typeface="Calibri"/>
                <a:ea typeface="Calibri"/>
                <a:cs typeface="Calibri"/>
              </a:defRPr>
            </a:lvl9pPr>
          </a:lstStyle>
          <a:p>
            <a:pPr marL="0" marR="0" lvl="0" indent="0" algn="l" defTabSz="216719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Arial"/>
              </a:rPr>
              <a:t>Baseline brain metastases </a:t>
            </a:r>
            <a:br>
              <a:rPr kumimoji="0" lang="en-US" sz="12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Arial"/>
              </a:rPr>
            </a:br>
            <a:r>
              <a:rPr kumimoji="0" lang="en-US" sz="12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Arial"/>
              </a:rPr>
              <a:t>(N=263)*</a:t>
            </a:r>
          </a:p>
          <a:p>
            <a:pPr marL="143992" marR="0" lvl="0" indent="-143992" algn="l" defTabSz="21671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Arial"/>
              </a:rPr>
              <a:t>Stable BMs (previously treated)</a:t>
            </a:r>
          </a:p>
          <a:p>
            <a:pPr marL="143992" marR="0" lvl="0" indent="-143992" algn="l" defTabSz="21671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Arial"/>
              </a:rPr>
              <a:t>Active BMs (untreated or previously treated / progressing [not requiring immediate local therapy]) </a:t>
            </a:r>
          </a:p>
        </p:txBody>
      </p:sp>
      <p:sp>
        <p:nvSpPr>
          <p:cNvPr id="11" name="Subtitle 2">
            <a:extLst>
              <a:ext uri="{FF2B5EF4-FFF2-40B4-BE49-F238E27FC236}">
                <a16:creationId xmlns:a16="http://schemas.microsoft.com/office/drawing/2014/main" id="{7794F80E-5D7E-0588-03F6-CE94633442C8}"/>
              </a:ext>
            </a:extLst>
          </p:cNvPr>
          <p:cNvSpPr txBox="1">
            <a:spLocks/>
          </p:cNvSpPr>
          <p:nvPr/>
        </p:nvSpPr>
        <p:spPr>
          <a:xfrm>
            <a:off x="4062440" y="3802245"/>
            <a:ext cx="2743133" cy="1198635"/>
          </a:xfrm>
          <a:prstGeom prst="rect">
            <a:avLst/>
          </a:prstGeom>
          <a:solidFill>
            <a:schemeClr val="accent3"/>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216719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No baseline brain metastases (N=241)</a:t>
            </a:r>
          </a:p>
        </p:txBody>
      </p:sp>
      <p:sp>
        <p:nvSpPr>
          <p:cNvPr id="20" name="Subtitle 2">
            <a:extLst>
              <a:ext uri="{FF2B5EF4-FFF2-40B4-BE49-F238E27FC236}">
                <a16:creationId xmlns:a16="http://schemas.microsoft.com/office/drawing/2014/main" id="{7873BD73-FF2A-762F-7EC3-F5420F274626}"/>
              </a:ext>
            </a:extLst>
          </p:cNvPr>
          <p:cNvSpPr txBox="1">
            <a:spLocks/>
          </p:cNvSpPr>
          <p:nvPr/>
        </p:nvSpPr>
        <p:spPr>
          <a:xfrm>
            <a:off x="8845618" y="3802245"/>
            <a:ext cx="2722492" cy="1198635"/>
          </a:xfrm>
          <a:prstGeom prst="rect">
            <a:avLst/>
          </a:prstGeom>
          <a:solidFill>
            <a:schemeClr val="accent3"/>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216719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Primary endpoint:</a:t>
            </a:r>
            <a:endParaRPr kumimoji="0" lang="en-US" sz="1200" b="1" i="0" u="none" strike="noStrike" kern="0" cap="none" spc="0" normalizeH="0" baseline="30000" noProof="0" dirty="0">
              <a:ln>
                <a:noFill/>
              </a:ln>
              <a:solidFill>
                <a:prstClr val="black"/>
              </a:solidFill>
              <a:effectLst/>
              <a:uLnTx/>
              <a:uFillTx/>
              <a:latin typeface="Arial" panose="020B0604020202020204"/>
              <a:cs typeface="Arial" panose="020B0604020202020204" pitchFamily="34" charset="0"/>
              <a:sym typeface="Calibri"/>
            </a:endParaRPr>
          </a:p>
          <a:p>
            <a:pPr marL="142867" marR="0" lvl="0" indent="-142867" algn="l" defTabSz="21671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ORR </a:t>
            </a:r>
          </a:p>
          <a:p>
            <a:pPr marL="0" marR="0" lvl="0" indent="0" algn="l" defTabSz="2167196" rtl="0" eaLnBrk="1" fontAlgn="auto" latinLnBrk="0" hangingPunct="1">
              <a:lnSpc>
                <a:spcPct val="100000"/>
              </a:lnSpc>
              <a:spcBef>
                <a:spcPts val="400"/>
              </a:spcBef>
              <a:spcAft>
                <a:spcPts val="0"/>
              </a:spcAft>
              <a:buClr>
                <a:srgbClr val="026C72"/>
              </a:buClr>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Additional endpoints included:</a:t>
            </a:r>
          </a:p>
          <a:p>
            <a:pPr marL="142867" marR="0" lvl="0" indent="-142867" algn="l" defTabSz="21671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OS</a:t>
            </a:r>
          </a:p>
          <a:p>
            <a:pPr marL="142867" marR="0" lvl="0" indent="-142867" algn="l" defTabSz="216719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cs typeface="Arial" panose="020B0604020202020204" pitchFamily="34" charset="0"/>
                <a:sym typeface="Calibri"/>
              </a:rPr>
              <a:t>Safety and tolerability</a:t>
            </a:r>
          </a:p>
        </p:txBody>
      </p:sp>
      <p:sp>
        <p:nvSpPr>
          <p:cNvPr id="22" name="Subtitle 2">
            <a:extLst>
              <a:ext uri="{FF2B5EF4-FFF2-40B4-BE49-F238E27FC236}">
                <a16:creationId xmlns:a16="http://schemas.microsoft.com/office/drawing/2014/main" id="{E6C1118E-8BCF-24CD-621B-BDE0F6376612}"/>
              </a:ext>
            </a:extLst>
          </p:cNvPr>
          <p:cNvSpPr txBox="1">
            <a:spLocks/>
          </p:cNvSpPr>
          <p:nvPr/>
        </p:nvSpPr>
        <p:spPr>
          <a:xfrm>
            <a:off x="8845618" y="1791025"/>
            <a:ext cx="2722492" cy="1735200"/>
          </a:xfrm>
          <a:prstGeom prst="rect">
            <a:avLst/>
          </a:prstGeom>
          <a:solidFill>
            <a:srgbClr val="27377D"/>
          </a:solidFill>
          <a:ln w="31750">
            <a:noFill/>
          </a:ln>
        </p:spPr>
        <p:txBody>
          <a:bodyPr lIns="18000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2167196"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Primary endpoint:</a:t>
            </a:r>
            <a:endParaRPr kumimoji="0" lang="en-US" sz="1200" b="1" i="0" u="none" strike="noStrike" kern="0" cap="none" spc="0" normalizeH="0" baseline="30000" noProof="0" dirty="0">
              <a:ln>
                <a:noFill/>
              </a:ln>
              <a:solidFill>
                <a:srgbClr val="FFFFFF"/>
              </a:solidFill>
              <a:effectLst/>
              <a:uLnTx/>
              <a:uFillTx/>
              <a:latin typeface="Arial" panose="020B0604020202020204"/>
              <a:cs typeface="Arial" panose="020B0604020202020204" pitchFamily="34" charset="0"/>
              <a:sym typeface="Calibri"/>
            </a:endParaRP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PFS </a:t>
            </a:r>
          </a:p>
          <a:p>
            <a:pPr marL="0" marR="0" lvl="0" indent="0" algn="l" defTabSz="2167196" rtl="0" eaLnBrk="1" fontAlgn="auto" latinLnBrk="0" hangingPunct="1">
              <a:lnSpc>
                <a:spcPct val="100000"/>
              </a:lnSpc>
              <a:spcBef>
                <a:spcPts val="400"/>
              </a:spcBef>
              <a:spcAft>
                <a:spcPts val="0"/>
              </a:spcAft>
              <a:buClr>
                <a:srgbClr val="026C72"/>
              </a:buClr>
              <a:buSzTx/>
              <a:buFontTx/>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Additional endpoints included:</a:t>
            </a: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CNS PFS </a:t>
            </a: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OS</a:t>
            </a: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ORR </a:t>
            </a: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CNS ORR </a:t>
            </a:r>
          </a:p>
          <a:p>
            <a:pPr marL="142867" marR="0" lvl="0" indent="-142867" algn="l" defTabSz="2167196"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200" b="0" i="0" u="none" strike="noStrike" kern="0" cap="none" spc="0" normalizeH="0" baseline="0" noProof="0" dirty="0">
                <a:ln>
                  <a:noFill/>
                </a:ln>
                <a:solidFill>
                  <a:srgbClr val="FFFFFF"/>
                </a:solidFill>
                <a:effectLst/>
                <a:uLnTx/>
                <a:uFillTx/>
                <a:latin typeface="Arial" panose="020B0604020202020204"/>
                <a:cs typeface="Arial" panose="020B0604020202020204" pitchFamily="34" charset="0"/>
                <a:sym typeface="Calibri"/>
              </a:rPr>
              <a:t>Safety and tolerability</a:t>
            </a:r>
          </a:p>
        </p:txBody>
      </p:sp>
      <p:sp>
        <p:nvSpPr>
          <p:cNvPr id="26" name="Subtitle 2">
            <a:extLst>
              <a:ext uri="{FF2B5EF4-FFF2-40B4-BE49-F238E27FC236}">
                <a16:creationId xmlns:a16="http://schemas.microsoft.com/office/drawing/2014/main" id="{F0887CBE-244E-16BA-4976-2C79C4F90663}"/>
              </a:ext>
            </a:extLst>
          </p:cNvPr>
          <p:cNvSpPr txBox="1">
            <a:spLocks/>
          </p:cNvSpPr>
          <p:nvPr/>
        </p:nvSpPr>
        <p:spPr>
          <a:xfrm>
            <a:off x="623888" y="1791026"/>
            <a:ext cx="2779157" cy="3209855"/>
          </a:xfrm>
          <a:prstGeom prst="rect">
            <a:avLst/>
          </a:prstGeom>
          <a:noFill/>
          <a:ln w="12700">
            <a:solidFill>
              <a:schemeClr val="tx1"/>
            </a:solidFill>
          </a:ln>
        </p:spPr>
        <p:txBody>
          <a:bodyPr anchor="ctr">
            <a:noAutofit/>
          </a:bodyPr>
          <a:lstStyle>
            <a:defPPr>
              <a:defRPr lang="en-US"/>
            </a:defPPr>
            <a:lvl1pPr marL="0" algn="l" defTabSz="685515" rtl="0" eaLnBrk="1" latinLnBrk="0" hangingPunct="1">
              <a:defRPr sz="1350" kern="1200">
                <a:solidFill>
                  <a:schemeClr val="tx1"/>
                </a:solidFill>
                <a:latin typeface="+mn-lt"/>
                <a:ea typeface="+mn-ea"/>
                <a:cs typeface="+mn-cs"/>
              </a:defRPr>
            </a:lvl1pPr>
            <a:lvl2pPr marL="342757" algn="l" defTabSz="685515" rtl="0" eaLnBrk="1" latinLnBrk="0" hangingPunct="1">
              <a:defRPr sz="1350" kern="1200">
                <a:solidFill>
                  <a:schemeClr val="tx1"/>
                </a:solidFill>
                <a:latin typeface="+mn-lt"/>
                <a:ea typeface="+mn-ea"/>
                <a:cs typeface="+mn-cs"/>
              </a:defRPr>
            </a:lvl2pPr>
            <a:lvl3pPr marL="685515" algn="l" defTabSz="685515" rtl="0" eaLnBrk="1" latinLnBrk="0" hangingPunct="1">
              <a:defRPr sz="1350" kern="1200">
                <a:solidFill>
                  <a:schemeClr val="tx1"/>
                </a:solidFill>
                <a:latin typeface="+mn-lt"/>
                <a:ea typeface="+mn-ea"/>
                <a:cs typeface="+mn-cs"/>
              </a:defRPr>
            </a:lvl3pPr>
            <a:lvl4pPr marL="1028272" algn="l" defTabSz="685515" rtl="0" eaLnBrk="1" latinLnBrk="0" hangingPunct="1">
              <a:defRPr sz="1350" kern="1200">
                <a:solidFill>
                  <a:schemeClr val="tx1"/>
                </a:solidFill>
                <a:latin typeface="+mn-lt"/>
                <a:ea typeface="+mn-ea"/>
                <a:cs typeface="+mn-cs"/>
              </a:defRPr>
            </a:lvl4pPr>
            <a:lvl5pPr marL="1371028" algn="l" defTabSz="685515" rtl="0" eaLnBrk="1" latinLnBrk="0" hangingPunct="1">
              <a:defRPr sz="1350" kern="1200">
                <a:solidFill>
                  <a:schemeClr val="tx1"/>
                </a:solidFill>
                <a:latin typeface="+mn-lt"/>
                <a:ea typeface="+mn-ea"/>
                <a:cs typeface="+mn-cs"/>
              </a:defRPr>
            </a:lvl5pPr>
            <a:lvl6pPr marL="1713786" algn="l" defTabSz="685515" rtl="0" eaLnBrk="1" latinLnBrk="0" hangingPunct="1">
              <a:defRPr sz="1350" kern="1200">
                <a:solidFill>
                  <a:schemeClr val="tx1"/>
                </a:solidFill>
                <a:latin typeface="+mn-lt"/>
                <a:ea typeface="+mn-ea"/>
                <a:cs typeface="+mn-cs"/>
              </a:defRPr>
            </a:lvl6pPr>
            <a:lvl7pPr marL="2056543" algn="l" defTabSz="685515" rtl="0" eaLnBrk="1" latinLnBrk="0" hangingPunct="1">
              <a:defRPr sz="1350" kern="1200">
                <a:solidFill>
                  <a:schemeClr val="tx1"/>
                </a:solidFill>
                <a:latin typeface="+mn-lt"/>
                <a:ea typeface="+mn-ea"/>
                <a:cs typeface="+mn-cs"/>
              </a:defRPr>
            </a:lvl7pPr>
            <a:lvl8pPr marL="2399300" algn="l" defTabSz="685515" rtl="0" eaLnBrk="1" latinLnBrk="0" hangingPunct="1">
              <a:defRPr sz="1350" kern="1200">
                <a:solidFill>
                  <a:schemeClr val="tx1"/>
                </a:solidFill>
                <a:latin typeface="+mn-lt"/>
                <a:ea typeface="+mn-ea"/>
                <a:cs typeface="+mn-cs"/>
              </a:defRPr>
            </a:lvl8pPr>
            <a:lvl9pPr marL="2742057" algn="l" defTabSz="685515" rtl="0" eaLnBrk="1" latinLnBrk="0" hangingPunct="1">
              <a:defRPr sz="1350" kern="1200">
                <a:solidFill>
                  <a:schemeClr val="tx1"/>
                </a:solidFill>
                <a:latin typeface="+mn-lt"/>
                <a:ea typeface="+mn-ea"/>
                <a:cs typeface="+mn-cs"/>
              </a:defRPr>
            </a:lvl9pPr>
          </a:lstStyle>
          <a:p>
            <a:pPr marL="0" marR="0" lvl="0" indent="0" algn="l" defTabSz="1625498" rtl="0" eaLnBrk="1" fontAlgn="auto" latinLnBrk="0" hangingPunct="1">
              <a:lnSpc>
                <a:spcPct val="100000"/>
              </a:lnSpc>
              <a:spcBef>
                <a:spcPts val="0"/>
              </a:spcBef>
              <a:spcAft>
                <a:spcPts val="200"/>
              </a:spcAft>
              <a:buClr>
                <a:srgbClr val="000000"/>
              </a:buClr>
              <a:buSzTx/>
              <a:buFontTx/>
              <a:buNone/>
              <a:tabLst/>
              <a:defRPr/>
            </a:pPr>
            <a:r>
              <a:rPr kumimoji="0" lang="en-US" sz="12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sym typeface="Arial"/>
              </a:rPr>
              <a:t>Patient population</a:t>
            </a:r>
            <a:endParaRPr kumimoji="0" lang="en-US" sz="1200" b="1" i="0" u="none" strike="noStrike" kern="0" cap="none" spc="0" normalizeH="0" baseline="30000" noProof="0" dirty="0">
              <a:ln>
                <a:noFill/>
              </a:ln>
              <a:solidFill>
                <a:srgbClr val="000000"/>
              </a:solidFill>
              <a:effectLst/>
              <a:uLnTx/>
              <a:uFillTx/>
              <a:latin typeface="Arial" panose="020B0604020202020204"/>
              <a:ea typeface="+mn-ea"/>
              <a:cs typeface="Arial" panose="020B0604020202020204" pitchFamily="34" charset="0"/>
              <a:sym typeface="Arial"/>
            </a:endParaRP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Aged ≥18 years</a:t>
            </a: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Pathologically documented HER2+ advanced or metastatic BC with or without baseline brain metastases</a:t>
            </a: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Received ≤2 prior lines of therapy</a:t>
            </a:r>
            <a:b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b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in the metastatic setting </a:t>
            </a:r>
            <a:b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b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(tucatinib naïve)</a:t>
            </a: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Disease progression on prior </a:t>
            </a:r>
            <a:b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b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HER2-directed regimens </a:t>
            </a: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ECOG PS 0 or 1</a:t>
            </a:r>
          </a:p>
          <a:p>
            <a:pPr marL="171446" marR="0" lvl="0" indent="-171446" algn="l" defTabSz="2166790" rtl="0" eaLnBrk="1" fontAlgn="auto" latinLnBrk="0" hangingPunct="1">
              <a:lnSpc>
                <a:spcPct val="100000"/>
              </a:lnSpc>
              <a:spcBef>
                <a:spcPts val="0"/>
              </a:spcBef>
              <a:spcAft>
                <a:spcPts val="200"/>
              </a:spcAft>
              <a:buClr>
                <a:srgbClr val="125AA2"/>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Arial"/>
                <a:sym typeface="Arial"/>
              </a:rPr>
              <a:t>No known or suspected leptomeningeal metastases</a:t>
            </a:r>
          </a:p>
        </p:txBody>
      </p:sp>
      <p:cxnSp>
        <p:nvCxnSpPr>
          <p:cNvPr id="28" name="Straight Connector 27">
            <a:extLst>
              <a:ext uri="{FF2B5EF4-FFF2-40B4-BE49-F238E27FC236}">
                <a16:creationId xmlns:a16="http://schemas.microsoft.com/office/drawing/2014/main" id="{DEFBBD72-E2A4-F49F-2D4B-808C35B40C5D}"/>
              </a:ext>
            </a:extLst>
          </p:cNvPr>
          <p:cNvCxnSpPr>
            <a:cxnSpLocks/>
            <a:endCxn id="7" idx="1"/>
          </p:cNvCxnSpPr>
          <p:nvPr/>
        </p:nvCxnSpPr>
        <p:spPr>
          <a:xfrm>
            <a:off x="3403045" y="2658626"/>
            <a:ext cx="659395"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D495C84-A857-0238-4E3F-734C21197812}"/>
              </a:ext>
            </a:extLst>
          </p:cNvPr>
          <p:cNvCxnSpPr>
            <a:cxnSpLocks/>
            <a:endCxn id="11" idx="1"/>
          </p:cNvCxnSpPr>
          <p:nvPr/>
        </p:nvCxnSpPr>
        <p:spPr>
          <a:xfrm>
            <a:off x="3403045" y="4401562"/>
            <a:ext cx="659395" cy="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255495A-D90B-862C-CF37-B19769344144}"/>
              </a:ext>
            </a:extLst>
          </p:cNvPr>
          <p:cNvCxnSpPr>
            <a:cxnSpLocks/>
          </p:cNvCxnSpPr>
          <p:nvPr/>
        </p:nvCxnSpPr>
        <p:spPr>
          <a:xfrm flipV="1">
            <a:off x="6805573" y="2658598"/>
            <a:ext cx="2019404" cy="57"/>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1C54300-1EFB-807F-DE46-9340DA8C810C}"/>
              </a:ext>
            </a:extLst>
          </p:cNvPr>
          <p:cNvSpPr>
            <a:spLocks noChangeAspect="1"/>
          </p:cNvSpPr>
          <p:nvPr/>
        </p:nvSpPr>
        <p:spPr>
          <a:xfrm>
            <a:off x="7347285" y="2226625"/>
            <a:ext cx="864000" cy="864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T-DXd</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5.4 mg/kg IV Q3W</a:t>
            </a:r>
            <a:r>
              <a:rPr kumimoji="0" lang="en-US" sz="1051" b="0" i="0" u="none" strike="noStrike" kern="0" cap="none" spc="0" normalizeH="0" baseline="30000" noProof="0" dirty="0">
                <a:ln>
                  <a:noFill/>
                </a:ln>
                <a:solidFill>
                  <a:srgbClr val="FFFFFF"/>
                </a:solidFill>
                <a:effectLst/>
                <a:uLnTx/>
                <a:uFillTx/>
                <a:latin typeface="Arial"/>
                <a:ea typeface="MS PGothic" panose="020B0600070205080204" pitchFamily="34" charset="-128"/>
                <a:cs typeface="Arial"/>
                <a:sym typeface="Arial"/>
              </a:rPr>
              <a:t>†</a:t>
            </a:r>
          </a:p>
        </p:txBody>
      </p:sp>
      <p:cxnSp>
        <p:nvCxnSpPr>
          <p:cNvPr id="10" name="Straight Connector 9">
            <a:extLst>
              <a:ext uri="{FF2B5EF4-FFF2-40B4-BE49-F238E27FC236}">
                <a16:creationId xmlns:a16="http://schemas.microsoft.com/office/drawing/2014/main" id="{2C69E786-4004-A5F6-3574-8F4EA913780C}"/>
              </a:ext>
            </a:extLst>
          </p:cNvPr>
          <p:cNvCxnSpPr>
            <a:cxnSpLocks/>
          </p:cNvCxnSpPr>
          <p:nvPr/>
        </p:nvCxnSpPr>
        <p:spPr>
          <a:xfrm flipV="1">
            <a:off x="6805573" y="4397609"/>
            <a:ext cx="2019404" cy="7907"/>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1DB7C5B-32D8-7931-6436-70B2E056BDC1}"/>
              </a:ext>
            </a:extLst>
          </p:cNvPr>
          <p:cNvSpPr>
            <a:spLocks noChangeAspect="1"/>
          </p:cNvSpPr>
          <p:nvPr/>
        </p:nvSpPr>
        <p:spPr>
          <a:xfrm>
            <a:off x="7347285" y="3969561"/>
            <a:ext cx="864000" cy="864000"/>
          </a:xfrm>
          <a:prstGeom prst="ellipse">
            <a:avLst/>
          </a:prstGeom>
          <a:solidFill>
            <a:schemeClr val="tx1"/>
          </a:solidFill>
          <a:ln w="12700" cap="flat" cmpd="sng" algn="ctr">
            <a:solidFill>
              <a:schemeClr val="tx1"/>
            </a:solidFill>
            <a:prstDash val="solid"/>
            <a:miter lim="800000"/>
          </a:ln>
          <a:effectLst/>
        </p:spPr>
        <p:txBody>
          <a:bodyPr lIns="0" tIns="0" rIns="0" bIns="0"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T-DXd</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5.4 mg/kg IV Q3W</a:t>
            </a:r>
            <a:r>
              <a:rPr kumimoji="0" lang="en-US" sz="1051" b="0" i="0" u="none" strike="noStrike" kern="0" cap="none" spc="0" normalizeH="0" baseline="30000" noProof="0" dirty="0">
                <a:ln>
                  <a:noFill/>
                </a:ln>
                <a:solidFill>
                  <a:srgbClr val="FFFFFF"/>
                </a:solidFill>
                <a:effectLst/>
                <a:uLnTx/>
                <a:uFillTx/>
                <a:latin typeface="Arial"/>
                <a:ea typeface="MS PGothic" panose="020B0600070205080204" pitchFamily="34" charset="-128"/>
                <a:cs typeface="Arial"/>
                <a:sym typeface="Arial"/>
              </a:rPr>
              <a:t>†</a:t>
            </a:r>
          </a:p>
        </p:txBody>
      </p:sp>
      <p:sp>
        <p:nvSpPr>
          <p:cNvPr id="2" name="Subtitle 1">
            <a:extLst>
              <a:ext uri="{FF2B5EF4-FFF2-40B4-BE49-F238E27FC236}">
                <a16:creationId xmlns:a16="http://schemas.microsoft.com/office/drawing/2014/main" id="{7189FB38-E644-0825-DFD2-D540A4785840}"/>
              </a:ext>
            </a:extLst>
          </p:cNvPr>
          <p:cNvSpPr>
            <a:spLocks noGrp="1"/>
          </p:cNvSpPr>
          <p:nvPr>
            <p:ph type="subTitle" idx="2"/>
          </p:nvPr>
        </p:nvSpPr>
        <p:spPr>
          <a:xfrm>
            <a:off x="623887" y="944311"/>
            <a:ext cx="10944227" cy="540003"/>
          </a:xfrm>
        </p:spPr>
        <p:txBody>
          <a:bodyPr/>
          <a:lstStyle/>
          <a:p>
            <a:r>
              <a:rPr lang="en-US" sz="1700" dirty="0"/>
              <a:t>Phase 3b/4, multicenter, single-arm, two-cohort, open-label study of T-DXd in previously treated HER2+ </a:t>
            </a:r>
            <a:r>
              <a:rPr lang="en-US" sz="1700" dirty="0" err="1"/>
              <a:t>mBC</a:t>
            </a:r>
            <a:r>
              <a:rPr lang="en-US" sz="1700" dirty="0"/>
              <a:t> with and without brain metastases (BMs); the largest prospective study of T-DXd in patients with stable or active BMs</a:t>
            </a:r>
          </a:p>
        </p:txBody>
      </p:sp>
      <p:sp>
        <p:nvSpPr>
          <p:cNvPr id="4" name="Rectangle 3">
            <a:extLst>
              <a:ext uri="{FF2B5EF4-FFF2-40B4-BE49-F238E27FC236}">
                <a16:creationId xmlns:a16="http://schemas.microsoft.com/office/drawing/2014/main" id="{C98D06BD-3FF9-CEB2-9DD8-2B88E39D7C19}"/>
              </a:ext>
            </a:extLst>
          </p:cNvPr>
          <p:cNvSpPr/>
          <p:nvPr/>
        </p:nvSpPr>
        <p:spPr>
          <a:xfrm>
            <a:off x="5597918" y="6436484"/>
            <a:ext cx="6084997" cy="24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69115D54-CC70-DC09-1553-E0AC91DD579E}"/>
              </a:ext>
            </a:extLst>
          </p:cNvPr>
          <p:cNvSpPr txBox="1"/>
          <p:nvPr/>
        </p:nvSpPr>
        <p:spPr>
          <a:xfrm>
            <a:off x="2607869" y="6581001"/>
            <a:ext cx="1040606"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LBA18</a:t>
            </a:r>
          </a:p>
        </p:txBody>
      </p:sp>
    </p:spTree>
    <p:extLst>
      <p:ext uri="{BB962C8B-B14F-4D97-AF65-F5344CB8AC3E}">
        <p14:creationId xmlns:p14="http://schemas.microsoft.com/office/powerpoint/2010/main" val="2657912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421DF-4957-6BD2-7B45-6A12C03BDCEC}"/>
              </a:ext>
            </a:extLst>
          </p:cNvPr>
          <p:cNvSpPr>
            <a:spLocks noGrp="1"/>
          </p:cNvSpPr>
          <p:nvPr>
            <p:ph type="title"/>
          </p:nvPr>
        </p:nvSpPr>
        <p:spPr/>
        <p:txBody>
          <a:bodyPr/>
          <a:lstStyle/>
          <a:p>
            <a:r>
              <a:rPr lang="en-US" dirty="0"/>
              <a:t>Baseline BMs: CNS ORR</a:t>
            </a:r>
          </a:p>
        </p:txBody>
      </p:sp>
      <p:sp>
        <p:nvSpPr>
          <p:cNvPr id="5" name="Text Placeholder 4">
            <a:extLst>
              <a:ext uri="{FF2B5EF4-FFF2-40B4-BE49-F238E27FC236}">
                <a16:creationId xmlns:a16="http://schemas.microsoft.com/office/drawing/2014/main" id="{E708D034-620A-E798-4F61-136721554324}"/>
              </a:ext>
            </a:extLst>
          </p:cNvPr>
          <p:cNvSpPr>
            <a:spLocks noGrp="1"/>
          </p:cNvSpPr>
          <p:nvPr>
            <p:ph type="body" sz="quarter" idx="13"/>
          </p:nvPr>
        </p:nvSpPr>
        <p:spPr/>
        <p:txBody>
          <a:bodyPr/>
          <a:lstStyle/>
          <a:p>
            <a:r>
              <a:rPr lang="en-US" sz="800" dirty="0"/>
              <a:t>Dashed line indicates a 30% decrease in target tumor size (PR) </a:t>
            </a:r>
          </a:p>
          <a:p>
            <a:r>
              <a:rPr lang="en-US" sz="800" dirty="0"/>
              <a:t>*Imputed values: a value of +20% was imputed if best percentage change could not be calculated because of missing data if: a patient had a new lesion or progression of non-target lesions or target lesions, or had withdrawn because of PD and had no evaluable target lesion data before or at PD</a:t>
            </a:r>
          </a:p>
          <a:p>
            <a:r>
              <a:rPr lang="en-US" sz="800" dirty="0"/>
              <a:t>BM, brain metastasis; CI, confidence interval; CNS, central nervous system; ORR, objective response rate; PD, progressive disease; PR, partial response; T-DXd, trastuzumab deruxtecan</a:t>
            </a:r>
          </a:p>
        </p:txBody>
      </p:sp>
      <p:sp>
        <p:nvSpPr>
          <p:cNvPr id="20" name="Text Placeholder 19">
            <a:extLst>
              <a:ext uri="{FF2B5EF4-FFF2-40B4-BE49-F238E27FC236}">
                <a16:creationId xmlns:a16="http://schemas.microsoft.com/office/drawing/2014/main" id="{B82BC2E5-2F92-D3FF-BA8F-8C6EEC2BC5C3}"/>
              </a:ext>
            </a:extLst>
          </p:cNvPr>
          <p:cNvSpPr>
            <a:spLocks noGrp="1"/>
          </p:cNvSpPr>
          <p:nvPr>
            <p:ph type="body" idx="14"/>
          </p:nvPr>
        </p:nvSpPr>
        <p:spPr/>
        <p:txBody>
          <a:bodyPr/>
          <a:lstStyle/>
          <a:p>
            <a:r>
              <a:rPr lang="en-US" dirty="0"/>
              <a:t>Nancy U Lin, MD</a:t>
            </a:r>
          </a:p>
        </p:txBody>
      </p:sp>
      <p:graphicFrame>
        <p:nvGraphicFramePr>
          <p:cNvPr id="9" name="Table 8">
            <a:extLst>
              <a:ext uri="{FF2B5EF4-FFF2-40B4-BE49-F238E27FC236}">
                <a16:creationId xmlns:a16="http://schemas.microsoft.com/office/drawing/2014/main" id="{5B513FCB-7A12-3A96-E3D7-57F28759A9FF}"/>
              </a:ext>
            </a:extLst>
          </p:cNvPr>
          <p:cNvGraphicFramePr>
            <a:graphicFrameLocks noGrp="1"/>
          </p:cNvGraphicFramePr>
          <p:nvPr/>
        </p:nvGraphicFramePr>
        <p:xfrm>
          <a:off x="630417" y="3747437"/>
          <a:ext cx="10944223" cy="1238400"/>
        </p:xfrm>
        <a:graphic>
          <a:graphicData uri="http://schemas.openxmlformats.org/drawingml/2006/table">
            <a:tbl>
              <a:tblPr firstRow="1"/>
              <a:tblGrid>
                <a:gridCol w="2309331">
                  <a:extLst>
                    <a:ext uri="{9D8B030D-6E8A-4147-A177-3AD203B41FA5}">
                      <a16:colId xmlns:a16="http://schemas.microsoft.com/office/drawing/2014/main" val="1199054052"/>
                    </a:ext>
                  </a:extLst>
                </a:gridCol>
                <a:gridCol w="1807304">
                  <a:extLst>
                    <a:ext uri="{9D8B030D-6E8A-4147-A177-3AD203B41FA5}">
                      <a16:colId xmlns:a16="http://schemas.microsoft.com/office/drawing/2014/main" val="3356355802"/>
                    </a:ext>
                  </a:extLst>
                </a:gridCol>
                <a:gridCol w="1706897">
                  <a:extLst>
                    <a:ext uri="{9D8B030D-6E8A-4147-A177-3AD203B41FA5}">
                      <a16:colId xmlns:a16="http://schemas.microsoft.com/office/drawing/2014/main" val="1020339716"/>
                    </a:ext>
                  </a:extLst>
                </a:gridCol>
                <a:gridCol w="1706897">
                  <a:extLst>
                    <a:ext uri="{9D8B030D-6E8A-4147-A177-3AD203B41FA5}">
                      <a16:colId xmlns:a16="http://schemas.microsoft.com/office/drawing/2014/main" val="2988053732"/>
                    </a:ext>
                  </a:extLst>
                </a:gridCol>
                <a:gridCol w="1706897">
                  <a:extLst>
                    <a:ext uri="{9D8B030D-6E8A-4147-A177-3AD203B41FA5}">
                      <a16:colId xmlns:a16="http://schemas.microsoft.com/office/drawing/2014/main" val="881001511"/>
                    </a:ext>
                  </a:extLst>
                </a:gridCol>
                <a:gridCol w="1706897">
                  <a:extLst>
                    <a:ext uri="{9D8B030D-6E8A-4147-A177-3AD203B41FA5}">
                      <a16:colId xmlns:a16="http://schemas.microsoft.com/office/drawing/2014/main" val="637339282"/>
                    </a:ext>
                  </a:extLst>
                </a:gridCol>
              </a:tblGrid>
              <a:tr h="230400">
                <a:tc>
                  <a:txBody>
                    <a:bodyPr/>
                    <a:lstStyle/>
                    <a:p>
                      <a:pPr marL="0" algn="l">
                        <a:lnSpc>
                          <a:spcPct val="100000"/>
                        </a:lnSpc>
                        <a:spcAft>
                          <a:spcPts val="800"/>
                        </a:spcAft>
                      </a:pPr>
                      <a:endParaRPr kumimoji="1" lang="en-US" sz="1100" b="1" kern="1200" baseline="0" noProof="0" dirty="0">
                        <a:solidFill>
                          <a:schemeClr val="tx1"/>
                        </a:solidFill>
                        <a:latin typeface="+mn-lt"/>
                        <a:ea typeface="+mn-ea"/>
                        <a:cs typeface="+mn-cs"/>
                      </a:endParaRPr>
                    </a:p>
                  </a:txBody>
                  <a:tcPr marL="121920" marR="121920" marT="0" marB="0" anchor="ctr">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100" b="1" kern="1200" baseline="0" noProof="0" dirty="0">
                        <a:solidFill>
                          <a:schemeClr val="bg1"/>
                        </a:solidFill>
                        <a:latin typeface="+mn-lt"/>
                        <a:ea typeface="+mn-ea"/>
                        <a:cs typeface="+mn-cs"/>
                      </a:endParaRPr>
                    </a:p>
                  </a:txBody>
                  <a:tcPr marL="121920" marR="12192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100" b="1" kern="1200" baseline="0" noProof="0" dirty="0">
                        <a:solidFill>
                          <a:schemeClr val="bg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100" b="1" kern="1200" baseline="0" noProof="0" dirty="0">
                        <a:solidFill>
                          <a:schemeClr val="bg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Active BM subgroups</a:t>
                      </a: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endParaRPr kumimoji="1" lang="en-US" sz="1050" b="1" kern="1200" baseline="0" noProof="0">
                        <a:solidFill>
                          <a:schemeClr val="bg1"/>
                        </a:solidFill>
                        <a:latin typeface="+mn-lt"/>
                        <a:ea typeface="+mn-ea"/>
                        <a:cs typeface="+mn-cs"/>
                      </a:endParaRPr>
                    </a:p>
                  </a:txBody>
                  <a:tcPr marL="121920" marR="121920" marT="0" marB="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56331304"/>
                  </a:ext>
                </a:extLst>
              </a:tr>
              <a:tr h="504000">
                <a:tc>
                  <a:txBody>
                    <a:bodyPr/>
                    <a:lstStyle/>
                    <a:p>
                      <a:pPr marL="0" algn="l">
                        <a:lnSpc>
                          <a:spcPct val="100000"/>
                        </a:lnSpc>
                        <a:spcAft>
                          <a:spcPts val="800"/>
                        </a:spcAft>
                      </a:pPr>
                      <a:r>
                        <a:rPr kumimoji="1" lang="en-US" sz="1100" b="1" kern="1200" baseline="0" noProof="0" dirty="0">
                          <a:solidFill>
                            <a:schemeClr val="tx1"/>
                          </a:solidFill>
                          <a:latin typeface="+mn-lt"/>
                          <a:ea typeface="+mn-ea"/>
                          <a:cs typeface="+mn-cs"/>
                        </a:rPr>
                        <a:t>Measurable CNS disease at baseline</a:t>
                      </a:r>
                    </a:p>
                  </a:txBody>
                  <a:tcPr marL="121920" marR="121920" marT="0" marB="0" anchor="ctr">
                    <a:lnL w="12700" cmpd="sng">
                      <a:noFill/>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All patients</a:t>
                      </a:r>
                      <a:br>
                        <a:rPr kumimoji="1" lang="en-US" sz="1100" b="1" kern="1200" baseline="0" noProof="0" dirty="0">
                          <a:solidFill>
                            <a:schemeClr val="bg1"/>
                          </a:solidFill>
                          <a:latin typeface="+mn-lt"/>
                          <a:ea typeface="+mn-ea"/>
                          <a:cs typeface="+mn-cs"/>
                        </a:rPr>
                      </a:br>
                      <a:r>
                        <a:rPr kumimoji="1" lang="en-US" sz="1100" b="1" kern="1200" baseline="0" noProof="0" dirty="0">
                          <a:solidFill>
                            <a:schemeClr val="bg1"/>
                          </a:solidFill>
                          <a:latin typeface="+mn-lt"/>
                          <a:ea typeface="+mn-ea"/>
                          <a:cs typeface="+mn-cs"/>
                        </a:rPr>
                        <a:t>(n=138)</a:t>
                      </a:r>
                    </a:p>
                  </a:txBody>
                  <a:tcPr marL="121920" marR="121920" marT="0" marB="0" anchor="ctr">
                    <a:lnL w="12700" cmpd="sng">
                      <a:noFill/>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7377D"/>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Stable BMs</a:t>
                      </a:r>
                      <a:br>
                        <a:rPr kumimoji="1" lang="en-US" sz="1100" b="1" kern="1200" baseline="0" noProof="0" dirty="0">
                          <a:solidFill>
                            <a:schemeClr val="bg1"/>
                          </a:solidFill>
                          <a:latin typeface="+mn-lt"/>
                          <a:ea typeface="+mn-ea"/>
                          <a:cs typeface="+mn-cs"/>
                        </a:rPr>
                      </a:br>
                      <a:r>
                        <a:rPr kumimoji="1" lang="en-US" sz="1100" b="1" kern="1200" baseline="0" noProof="0" dirty="0">
                          <a:solidFill>
                            <a:schemeClr val="bg1"/>
                          </a:solidFill>
                          <a:latin typeface="+mn-lt"/>
                          <a:ea typeface="+mn-ea"/>
                          <a:cs typeface="+mn-cs"/>
                        </a:rPr>
                        <a:t>(n=77)</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Active BMs </a:t>
                      </a:r>
                      <a:br>
                        <a:rPr kumimoji="1" lang="en-US" sz="1100" b="1" kern="1200" baseline="0" noProof="0" dirty="0">
                          <a:solidFill>
                            <a:schemeClr val="bg1"/>
                          </a:solidFill>
                          <a:latin typeface="+mn-lt"/>
                          <a:ea typeface="+mn-ea"/>
                          <a:cs typeface="+mn-cs"/>
                        </a:rPr>
                      </a:br>
                      <a:r>
                        <a:rPr kumimoji="1" lang="en-US" sz="1100" b="1" kern="1200" baseline="0" noProof="0" dirty="0">
                          <a:solidFill>
                            <a:schemeClr val="bg1"/>
                          </a:solidFill>
                          <a:latin typeface="+mn-lt"/>
                          <a:ea typeface="+mn-ea"/>
                          <a:cs typeface="+mn-cs"/>
                        </a:rPr>
                        <a:t>(n=61)</a:t>
                      </a:r>
                    </a:p>
                  </a:txBody>
                  <a:tcPr marL="121920" marR="121920"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Untreated (n=23)</a:t>
                      </a:r>
                      <a:br>
                        <a:rPr kumimoji="1" lang="en-US" sz="1100" b="1" kern="1200" baseline="0" noProof="0" dirty="0">
                          <a:solidFill>
                            <a:schemeClr val="bg1"/>
                          </a:solidFill>
                          <a:latin typeface="+mn-lt"/>
                          <a:ea typeface="+mn-ea"/>
                          <a:cs typeface="+mn-cs"/>
                        </a:rPr>
                      </a:br>
                      <a:r>
                        <a:rPr kumimoji="1" lang="en-US" sz="1100" b="0" i="1" u="none" strike="noStrike" kern="1200" cap="none" spc="0" normalizeH="0" baseline="0" noProof="0" dirty="0">
                          <a:ln>
                            <a:noFill/>
                          </a:ln>
                          <a:solidFill>
                            <a:srgbClr val="FFFFFF"/>
                          </a:solidFill>
                          <a:effectLst/>
                          <a:uLnTx/>
                          <a:uFillTx/>
                          <a:latin typeface="+mn-lt"/>
                          <a:ea typeface="+mn-ea"/>
                          <a:cs typeface="+mn-cs"/>
                          <a:sym typeface="Arial"/>
                        </a:rPr>
                        <a:t>Post-hoc analysis</a:t>
                      </a:r>
                      <a:endParaRPr kumimoji="1" lang="en-US" sz="1100" b="1" kern="1200" baseline="30000" noProof="0" dirty="0">
                        <a:solidFill>
                          <a:schemeClr val="bg1"/>
                        </a:solidFill>
                        <a:latin typeface="+mn-lt"/>
                        <a:ea typeface="+mn-ea"/>
                        <a:cs typeface="+mn-cs"/>
                      </a:endParaRPr>
                    </a:p>
                  </a:txBody>
                  <a:tcPr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alpha val="69804"/>
                      </a:srgbClr>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1" kern="1200" baseline="0" noProof="0" dirty="0">
                          <a:solidFill>
                            <a:schemeClr val="bg1"/>
                          </a:solidFill>
                          <a:latin typeface="+mn-lt"/>
                          <a:ea typeface="+mn-ea"/>
                          <a:cs typeface="+mn-cs"/>
                        </a:rPr>
                        <a:t>Previously treated / progressing (n=38)</a:t>
                      </a:r>
                      <a:br>
                        <a:rPr kumimoji="1" lang="en-US" sz="1100" b="1" kern="1200" baseline="0" noProof="0" dirty="0">
                          <a:solidFill>
                            <a:schemeClr val="bg1"/>
                          </a:solidFill>
                          <a:latin typeface="+mn-lt"/>
                          <a:ea typeface="+mn-ea"/>
                          <a:cs typeface="+mn-cs"/>
                        </a:rPr>
                      </a:br>
                      <a:r>
                        <a:rPr kumimoji="1" lang="en-US" sz="1100" b="0" i="1" u="none" strike="noStrike" kern="1200" cap="none" spc="0" normalizeH="0" baseline="0" noProof="0" dirty="0">
                          <a:ln>
                            <a:noFill/>
                          </a:ln>
                          <a:solidFill>
                            <a:srgbClr val="FFFFFF"/>
                          </a:solidFill>
                          <a:effectLst/>
                          <a:uLnTx/>
                          <a:uFillTx/>
                          <a:latin typeface="+mn-lt"/>
                          <a:ea typeface="+mn-ea"/>
                          <a:cs typeface="+mn-cs"/>
                          <a:sym typeface="Arial"/>
                        </a:rPr>
                        <a:t>Post-hoc analysis</a:t>
                      </a:r>
                      <a:endParaRPr kumimoji="1" lang="en-US" sz="1100" b="1" kern="1200" baseline="0" noProof="0" dirty="0">
                        <a:solidFill>
                          <a:schemeClr val="bg1"/>
                        </a:solidFill>
                        <a:latin typeface="+mn-lt"/>
                        <a:ea typeface="+mn-ea"/>
                        <a:cs typeface="+mn-cs"/>
                      </a:endParaRPr>
                    </a:p>
                  </a:txBody>
                  <a:tcPr marT="0" marB="0" anchor="ctr">
                    <a:lnL w="12700" cap="flat" cmpd="sng" algn="ctr">
                      <a:noFill/>
                      <a:prstDash val="solid"/>
                      <a:round/>
                      <a:headEnd type="none" w="med" len="med"/>
                      <a:tailEnd type="none" w="med" len="med"/>
                    </a:lnL>
                    <a:lnR w="12700" cmpd="sng">
                      <a:noFill/>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25AA2">
                        <a:alpha val="69804"/>
                      </a:srgbClr>
                    </a:solidFill>
                  </a:tcPr>
                </a:tc>
                <a:extLst>
                  <a:ext uri="{0D108BD9-81ED-4DB2-BD59-A6C34878D82A}">
                    <a16:rowId xmlns:a16="http://schemas.microsoft.com/office/drawing/2014/main" val="33839933"/>
                  </a:ext>
                </a:extLst>
              </a:tr>
              <a:tr h="504000">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marL="0" algn="l">
                        <a:lnSpc>
                          <a:spcPct val="100000"/>
                        </a:lnSpc>
                        <a:spcAft>
                          <a:spcPts val="800"/>
                        </a:spcAft>
                      </a:pPr>
                      <a:r>
                        <a:rPr kumimoji="1" lang="en-US" sz="1100" b="1" kern="1200" baseline="0" noProof="0" dirty="0">
                          <a:solidFill>
                            <a:schemeClr val="tx1"/>
                          </a:solidFill>
                          <a:latin typeface="+mn-lt"/>
                          <a:ea typeface="+mn-ea"/>
                          <a:cs typeface="+mn-cs"/>
                        </a:rPr>
                        <a:t>Confirmed CNS ORR, % </a:t>
                      </a:r>
                      <a:br>
                        <a:rPr kumimoji="1" lang="en-US" sz="1100" b="1" kern="1200" baseline="0" noProof="0" dirty="0">
                          <a:solidFill>
                            <a:schemeClr val="tx1"/>
                          </a:solidFill>
                          <a:latin typeface="+mn-lt"/>
                          <a:ea typeface="+mn-ea"/>
                          <a:cs typeface="+mn-cs"/>
                        </a:rPr>
                      </a:br>
                      <a:r>
                        <a:rPr kumimoji="1" lang="en-US" sz="1100" b="1" kern="1200" baseline="0" noProof="0" dirty="0">
                          <a:solidFill>
                            <a:schemeClr val="tx1"/>
                          </a:solidFill>
                          <a:latin typeface="+mn-lt"/>
                          <a:ea typeface="+mn-ea"/>
                          <a:cs typeface="+mn-cs"/>
                        </a:rPr>
                        <a:t>(95% CI)</a:t>
                      </a:r>
                    </a:p>
                  </a:txBody>
                  <a:tcPr marL="121920" marR="12192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1" i="0" u="none" strike="noStrike" kern="1200" cap="none">
                          <a:solidFill>
                            <a:schemeClr val="lt1"/>
                          </a:solidFill>
                          <a:latin typeface="Arial" panose="020B0604020202020204"/>
                          <a:sym typeface="Arial"/>
                        </a:defRPr>
                      </a:lvl9pPr>
                    </a:lstStyle>
                    <a:p>
                      <a:pPr algn="ctr">
                        <a:lnSpc>
                          <a:spcPct val="100000"/>
                        </a:lnSpc>
                        <a:spcAft>
                          <a:spcPts val="800"/>
                        </a:spcAft>
                      </a:pPr>
                      <a:r>
                        <a:rPr kumimoji="1" lang="en-US" sz="1100" b="1" kern="1200" baseline="0" noProof="0" dirty="0">
                          <a:solidFill>
                            <a:schemeClr val="tx1"/>
                          </a:solidFill>
                          <a:latin typeface="+mn-lt"/>
                          <a:ea typeface="+mn-ea"/>
                          <a:cs typeface="+mn-cs"/>
                        </a:rPr>
                        <a:t>71.7 </a:t>
                      </a:r>
                      <a:br>
                        <a:rPr kumimoji="1" lang="en-US" sz="1100" b="1" kern="1200" baseline="0" noProof="0" dirty="0">
                          <a:solidFill>
                            <a:schemeClr val="tx1"/>
                          </a:solidFill>
                          <a:latin typeface="+mn-lt"/>
                          <a:ea typeface="+mn-ea"/>
                          <a:cs typeface="+mn-cs"/>
                        </a:rPr>
                      </a:br>
                      <a:r>
                        <a:rPr kumimoji="1" lang="en-US" sz="1100" b="1" kern="1200" baseline="0" noProof="0" dirty="0">
                          <a:solidFill>
                            <a:schemeClr val="tx1"/>
                          </a:solidFill>
                          <a:latin typeface="+mn-lt"/>
                          <a:ea typeface="+mn-ea"/>
                          <a:cs typeface="+mn-cs"/>
                        </a:rPr>
                        <a:t>(64.2, 79.3)</a:t>
                      </a:r>
                    </a:p>
                  </a:txBody>
                  <a:tcPr marL="121920" marR="121920"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1" lang="en-US" sz="1100" b="0" kern="1200" baseline="0" noProof="0" dirty="0">
                          <a:solidFill>
                            <a:schemeClr val="tx1"/>
                          </a:solidFill>
                          <a:latin typeface="+mn-lt"/>
                          <a:ea typeface="+mn-ea"/>
                          <a:cs typeface="+mn-cs"/>
                        </a:rPr>
                        <a:t>79.2</a:t>
                      </a:r>
                      <a:br>
                        <a:rPr kumimoji="1" lang="en-US" sz="1100" b="0" kern="1200" baseline="0" noProof="0" dirty="0">
                          <a:solidFill>
                            <a:schemeClr val="tx1"/>
                          </a:solidFill>
                          <a:latin typeface="+mn-lt"/>
                          <a:ea typeface="+mn-ea"/>
                          <a:cs typeface="+mn-cs"/>
                        </a:rPr>
                      </a:br>
                      <a:r>
                        <a:rPr kumimoji="1" lang="en-US" sz="1100" b="0" kern="1200" baseline="0" noProof="0" dirty="0">
                          <a:solidFill>
                            <a:schemeClr val="tx1"/>
                          </a:solidFill>
                          <a:latin typeface="+mn-lt"/>
                          <a:ea typeface="+mn-ea"/>
                          <a:cs typeface="+mn-cs"/>
                        </a:rPr>
                        <a:t>(70.2, 88.3)</a:t>
                      </a:r>
                    </a:p>
                  </a:txBody>
                  <a:tcPr marL="121920" marR="12192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100" b="0" kern="1200" baseline="0" noProof="0" dirty="0">
                          <a:solidFill>
                            <a:schemeClr val="tx1"/>
                          </a:solidFill>
                          <a:latin typeface="+mn-lt"/>
                          <a:ea typeface="+mn-ea"/>
                          <a:cs typeface="+mn-cs"/>
                        </a:rPr>
                        <a:t>62.3</a:t>
                      </a:r>
                      <a:br>
                        <a:rPr kumimoji="1" lang="en-US" sz="1100" b="0" kern="1200" baseline="0" noProof="0" dirty="0">
                          <a:solidFill>
                            <a:schemeClr val="tx1"/>
                          </a:solidFill>
                          <a:latin typeface="+mn-lt"/>
                          <a:ea typeface="+mn-ea"/>
                          <a:cs typeface="+mn-cs"/>
                        </a:rPr>
                      </a:br>
                      <a:r>
                        <a:rPr kumimoji="1" lang="en-US" sz="1100" b="0" kern="1200" baseline="0" noProof="0" dirty="0">
                          <a:solidFill>
                            <a:schemeClr val="tx1"/>
                          </a:solidFill>
                          <a:latin typeface="+mn-lt"/>
                          <a:ea typeface="+mn-ea"/>
                          <a:cs typeface="+mn-cs"/>
                        </a:rPr>
                        <a:t>(50.1, 74.5)</a:t>
                      </a:r>
                    </a:p>
                  </a:txBody>
                  <a:tcPr marL="121920" marR="121920"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100" b="0" i="0" u="none" strike="noStrike" kern="1200" cap="none" baseline="0" noProof="0" dirty="0">
                          <a:solidFill>
                            <a:schemeClr val="tx1"/>
                          </a:solidFill>
                          <a:latin typeface="+mn-lt"/>
                          <a:ea typeface="+mn-ea"/>
                          <a:cs typeface="+mn-cs"/>
                          <a:sym typeface="Arial"/>
                        </a:rPr>
                        <a:t>82.6 </a:t>
                      </a:r>
                      <a:br>
                        <a:rPr kumimoji="1" lang="en-US" sz="1100" b="0" i="0" u="none" strike="noStrike" kern="1200" cap="none" baseline="0" noProof="0" dirty="0">
                          <a:solidFill>
                            <a:schemeClr val="tx1"/>
                          </a:solidFill>
                          <a:latin typeface="+mn-lt"/>
                          <a:ea typeface="+mn-ea"/>
                          <a:cs typeface="+mn-cs"/>
                          <a:sym typeface="Arial"/>
                        </a:rPr>
                      </a:br>
                      <a:r>
                        <a:rPr kumimoji="1" lang="en-US" sz="1100" b="0" i="0" u="none" strike="noStrike" kern="1200" cap="none" baseline="0" noProof="0" dirty="0">
                          <a:solidFill>
                            <a:schemeClr val="tx1"/>
                          </a:solidFill>
                          <a:latin typeface="+mn-lt"/>
                          <a:ea typeface="+mn-ea"/>
                          <a:cs typeface="+mn-cs"/>
                          <a:sym typeface="Arial"/>
                        </a:rPr>
                        <a:t>(67.1, 98.1)</a:t>
                      </a:r>
                    </a:p>
                  </a:txBody>
                  <a:tcPr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0000"/>
                        </a:lnSpc>
                        <a:spcAft>
                          <a:spcPts val="800"/>
                        </a:spcAft>
                      </a:pPr>
                      <a:r>
                        <a:rPr kumimoji="1" lang="en-US" sz="1100" b="0" i="0" u="none" strike="noStrike" kern="1200" cap="none" baseline="0" noProof="0" dirty="0">
                          <a:solidFill>
                            <a:schemeClr val="tx1"/>
                          </a:solidFill>
                          <a:latin typeface="+mn-lt"/>
                          <a:ea typeface="+mn-ea"/>
                          <a:cs typeface="+mn-cs"/>
                          <a:sym typeface="Arial"/>
                        </a:rPr>
                        <a:t>50.0 </a:t>
                      </a:r>
                      <a:br>
                        <a:rPr kumimoji="1" lang="en-US" sz="1100" b="0" i="0" u="none" strike="noStrike" kern="1200" cap="none" baseline="0" noProof="0" dirty="0">
                          <a:solidFill>
                            <a:schemeClr val="tx1"/>
                          </a:solidFill>
                          <a:latin typeface="+mn-lt"/>
                          <a:ea typeface="+mn-ea"/>
                          <a:cs typeface="+mn-cs"/>
                          <a:sym typeface="Arial"/>
                        </a:rPr>
                      </a:br>
                      <a:r>
                        <a:rPr kumimoji="1" lang="en-US" sz="1100" b="0" i="0" u="none" strike="noStrike" kern="1200" cap="none" baseline="0" noProof="0" dirty="0">
                          <a:solidFill>
                            <a:schemeClr val="tx1"/>
                          </a:solidFill>
                          <a:latin typeface="+mn-lt"/>
                          <a:ea typeface="+mn-ea"/>
                          <a:cs typeface="+mn-cs"/>
                          <a:sym typeface="Arial"/>
                        </a:rPr>
                        <a:t>(34.1, 65.9)</a:t>
                      </a:r>
                    </a:p>
                  </a:txBody>
                  <a:tcPr marT="0" marB="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2405666"/>
                  </a:ext>
                </a:extLst>
              </a:tr>
            </a:tbl>
          </a:graphicData>
        </a:graphic>
      </p:graphicFrame>
      <p:grpSp>
        <p:nvGrpSpPr>
          <p:cNvPr id="194" name="Group 193">
            <a:extLst>
              <a:ext uri="{FF2B5EF4-FFF2-40B4-BE49-F238E27FC236}">
                <a16:creationId xmlns:a16="http://schemas.microsoft.com/office/drawing/2014/main" id="{B6616892-4A39-6C5F-5187-53758090492D}"/>
              </a:ext>
            </a:extLst>
          </p:cNvPr>
          <p:cNvGrpSpPr/>
          <p:nvPr/>
        </p:nvGrpSpPr>
        <p:grpSpPr>
          <a:xfrm>
            <a:off x="1503201" y="2075417"/>
            <a:ext cx="9812867" cy="1341387"/>
            <a:chOff x="1503201" y="2290688"/>
            <a:chExt cx="9812866" cy="1471678"/>
          </a:xfrm>
        </p:grpSpPr>
        <p:sp>
          <p:nvSpPr>
            <p:cNvPr id="47" name="Freeform: Shape 46">
              <a:extLst>
                <a:ext uri="{FF2B5EF4-FFF2-40B4-BE49-F238E27FC236}">
                  <a16:creationId xmlns:a16="http://schemas.microsoft.com/office/drawing/2014/main" id="{7EFB526B-6E86-EDD9-E6B8-03E098DDED29}"/>
                </a:ext>
              </a:extLst>
            </p:cNvPr>
            <p:cNvSpPr/>
            <p:nvPr/>
          </p:nvSpPr>
          <p:spPr>
            <a:xfrm>
              <a:off x="1061065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48" name="Freeform: Shape 47">
              <a:extLst>
                <a:ext uri="{FF2B5EF4-FFF2-40B4-BE49-F238E27FC236}">
                  <a16:creationId xmlns:a16="http://schemas.microsoft.com/office/drawing/2014/main" id="{6A3B8CF8-4B6A-B916-1F73-DE35325E200B}"/>
                </a:ext>
              </a:extLst>
            </p:cNvPr>
            <p:cNvSpPr/>
            <p:nvPr/>
          </p:nvSpPr>
          <p:spPr>
            <a:xfrm>
              <a:off x="10684730"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49" name="Freeform: Shape 48">
              <a:extLst>
                <a:ext uri="{FF2B5EF4-FFF2-40B4-BE49-F238E27FC236}">
                  <a16:creationId xmlns:a16="http://schemas.microsoft.com/office/drawing/2014/main" id="{E5B67CEF-A38F-7AED-3CB6-5C800D49F82B}"/>
                </a:ext>
              </a:extLst>
            </p:cNvPr>
            <p:cNvSpPr/>
            <p:nvPr/>
          </p:nvSpPr>
          <p:spPr>
            <a:xfrm>
              <a:off x="1075878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0" name="Freeform: Shape 49">
              <a:extLst>
                <a:ext uri="{FF2B5EF4-FFF2-40B4-BE49-F238E27FC236}">
                  <a16:creationId xmlns:a16="http://schemas.microsoft.com/office/drawing/2014/main" id="{88DAD052-E80A-D955-A267-6354DEF02061}"/>
                </a:ext>
              </a:extLst>
            </p:cNvPr>
            <p:cNvSpPr/>
            <p:nvPr/>
          </p:nvSpPr>
          <p:spPr>
            <a:xfrm>
              <a:off x="10832863"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1" name="Freeform: Shape 50">
              <a:extLst>
                <a:ext uri="{FF2B5EF4-FFF2-40B4-BE49-F238E27FC236}">
                  <a16:creationId xmlns:a16="http://schemas.microsoft.com/office/drawing/2014/main" id="{0A45BE7F-D4D6-C5F7-F9E8-857C90EBD50C}"/>
                </a:ext>
              </a:extLst>
            </p:cNvPr>
            <p:cNvSpPr/>
            <p:nvPr/>
          </p:nvSpPr>
          <p:spPr>
            <a:xfrm>
              <a:off x="10906917"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2" name="Freeform: Shape 51">
              <a:extLst>
                <a:ext uri="{FF2B5EF4-FFF2-40B4-BE49-F238E27FC236}">
                  <a16:creationId xmlns:a16="http://schemas.microsoft.com/office/drawing/2014/main" id="{D623A4F2-BCF9-3AE4-D317-84C57AF7D066}"/>
                </a:ext>
              </a:extLst>
            </p:cNvPr>
            <p:cNvSpPr/>
            <p:nvPr/>
          </p:nvSpPr>
          <p:spPr>
            <a:xfrm>
              <a:off x="1098099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3" name="Freeform: Shape 52">
              <a:extLst>
                <a:ext uri="{FF2B5EF4-FFF2-40B4-BE49-F238E27FC236}">
                  <a16:creationId xmlns:a16="http://schemas.microsoft.com/office/drawing/2014/main" id="{DA1B3510-F119-DD98-983B-9EE2D8373C04}"/>
                </a:ext>
              </a:extLst>
            </p:cNvPr>
            <p:cNvSpPr/>
            <p:nvPr/>
          </p:nvSpPr>
          <p:spPr>
            <a:xfrm>
              <a:off x="1105504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4" name="Freeform: Shape 53">
              <a:extLst>
                <a:ext uri="{FF2B5EF4-FFF2-40B4-BE49-F238E27FC236}">
                  <a16:creationId xmlns:a16="http://schemas.microsoft.com/office/drawing/2014/main" id="{E72A86A2-5A24-B802-DDBE-FF9C38DB0F35}"/>
                </a:ext>
              </a:extLst>
            </p:cNvPr>
            <p:cNvSpPr/>
            <p:nvPr/>
          </p:nvSpPr>
          <p:spPr>
            <a:xfrm>
              <a:off x="1112912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5" name="Freeform: Shape 54">
              <a:extLst>
                <a:ext uri="{FF2B5EF4-FFF2-40B4-BE49-F238E27FC236}">
                  <a16:creationId xmlns:a16="http://schemas.microsoft.com/office/drawing/2014/main" id="{239F5035-38CC-3F5A-1EE5-832132C6F044}"/>
                </a:ext>
              </a:extLst>
            </p:cNvPr>
            <p:cNvSpPr/>
            <p:nvPr/>
          </p:nvSpPr>
          <p:spPr>
            <a:xfrm>
              <a:off x="11277260"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6" name="Freeform: Shape 55">
              <a:extLst>
                <a:ext uri="{FF2B5EF4-FFF2-40B4-BE49-F238E27FC236}">
                  <a16:creationId xmlns:a16="http://schemas.microsoft.com/office/drawing/2014/main" id="{B6463025-482E-726A-7A81-140035A3D6B2}"/>
                </a:ext>
              </a:extLst>
            </p:cNvPr>
            <p:cNvSpPr/>
            <p:nvPr/>
          </p:nvSpPr>
          <p:spPr>
            <a:xfrm>
              <a:off x="11203181"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grpSp>
          <p:nvGrpSpPr>
            <p:cNvPr id="57" name="Graphic 44">
              <a:extLst>
                <a:ext uri="{FF2B5EF4-FFF2-40B4-BE49-F238E27FC236}">
                  <a16:creationId xmlns:a16="http://schemas.microsoft.com/office/drawing/2014/main" id="{0BEA8CFB-D65F-7713-AB3B-1F608F9AE690}"/>
                </a:ext>
              </a:extLst>
            </p:cNvPr>
            <p:cNvGrpSpPr/>
            <p:nvPr/>
          </p:nvGrpSpPr>
          <p:grpSpPr>
            <a:xfrm>
              <a:off x="1503201" y="2290688"/>
              <a:ext cx="703339" cy="244752"/>
              <a:chOff x="3577534" y="3258957"/>
              <a:chExt cx="360921" cy="169901"/>
            </a:xfrm>
            <a:solidFill>
              <a:srgbClr val="27377D"/>
            </a:solidFill>
          </p:grpSpPr>
          <p:sp>
            <p:nvSpPr>
              <p:cNvPr id="58" name="Freeform: Shape 57">
                <a:extLst>
                  <a:ext uri="{FF2B5EF4-FFF2-40B4-BE49-F238E27FC236}">
                    <a16:creationId xmlns:a16="http://schemas.microsoft.com/office/drawing/2014/main" id="{E7C46F8D-D87A-55E3-7126-6818CF519ACC}"/>
                  </a:ext>
                </a:extLst>
              </p:cNvPr>
              <p:cNvSpPr/>
              <p:nvPr/>
            </p:nvSpPr>
            <p:spPr>
              <a:xfrm>
                <a:off x="3577534"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59" name="Freeform: Shape 58">
                <a:extLst>
                  <a:ext uri="{FF2B5EF4-FFF2-40B4-BE49-F238E27FC236}">
                    <a16:creationId xmlns:a16="http://schemas.microsoft.com/office/drawing/2014/main" id="{378B1EA9-0A7A-37AA-83F5-556619616EF0}"/>
                  </a:ext>
                </a:extLst>
              </p:cNvPr>
              <p:cNvSpPr/>
              <p:nvPr/>
            </p:nvSpPr>
            <p:spPr>
              <a:xfrm>
                <a:off x="3615421"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0" name="Freeform: Shape 59">
                <a:extLst>
                  <a:ext uri="{FF2B5EF4-FFF2-40B4-BE49-F238E27FC236}">
                    <a16:creationId xmlns:a16="http://schemas.microsoft.com/office/drawing/2014/main" id="{849D231B-1CBA-837D-40BA-44C82590D138}"/>
                  </a:ext>
                </a:extLst>
              </p:cNvPr>
              <p:cNvSpPr/>
              <p:nvPr/>
            </p:nvSpPr>
            <p:spPr>
              <a:xfrm>
                <a:off x="3653308"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1" name="Freeform: Shape 60">
                <a:extLst>
                  <a:ext uri="{FF2B5EF4-FFF2-40B4-BE49-F238E27FC236}">
                    <a16:creationId xmlns:a16="http://schemas.microsoft.com/office/drawing/2014/main" id="{58B2E2C1-9C8B-CBB6-7FFE-C886913EDFEA}"/>
                  </a:ext>
                </a:extLst>
              </p:cNvPr>
              <p:cNvSpPr/>
              <p:nvPr/>
            </p:nvSpPr>
            <p:spPr>
              <a:xfrm>
                <a:off x="3691195"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2" name="Freeform: Shape 61">
                <a:extLst>
                  <a:ext uri="{FF2B5EF4-FFF2-40B4-BE49-F238E27FC236}">
                    <a16:creationId xmlns:a16="http://schemas.microsoft.com/office/drawing/2014/main" id="{040D2D7C-B27A-C6FB-90D9-87A0CA4BBB86}"/>
                  </a:ext>
                </a:extLst>
              </p:cNvPr>
              <p:cNvSpPr/>
              <p:nvPr/>
            </p:nvSpPr>
            <p:spPr>
              <a:xfrm>
                <a:off x="3729094"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3" name="Freeform: Shape 62">
                <a:extLst>
                  <a:ext uri="{FF2B5EF4-FFF2-40B4-BE49-F238E27FC236}">
                    <a16:creationId xmlns:a16="http://schemas.microsoft.com/office/drawing/2014/main" id="{C5C0A2BC-6788-A154-506E-F53373C02928}"/>
                  </a:ext>
                </a:extLst>
              </p:cNvPr>
              <p:cNvSpPr/>
              <p:nvPr/>
            </p:nvSpPr>
            <p:spPr>
              <a:xfrm>
                <a:off x="3804868" y="3344482"/>
                <a:ext cx="19914" cy="84377"/>
              </a:xfrm>
              <a:custGeom>
                <a:avLst/>
                <a:gdLst>
                  <a:gd name="connsiteX0" fmla="*/ 0 w 19914"/>
                  <a:gd name="connsiteY0" fmla="*/ 0 h 84377"/>
                  <a:gd name="connsiteX1" fmla="*/ 19914 w 19914"/>
                  <a:gd name="connsiteY1" fmla="*/ 0 h 84377"/>
                  <a:gd name="connsiteX2" fmla="*/ 19914 w 19914"/>
                  <a:gd name="connsiteY2" fmla="*/ 84377 h 84377"/>
                  <a:gd name="connsiteX3" fmla="*/ 0 w 19914"/>
                  <a:gd name="connsiteY3" fmla="*/ 84377 h 84377"/>
                </a:gdLst>
                <a:ahLst/>
                <a:cxnLst>
                  <a:cxn ang="0">
                    <a:pos x="connsiteX0" y="connsiteY0"/>
                  </a:cxn>
                  <a:cxn ang="0">
                    <a:pos x="connsiteX1" y="connsiteY1"/>
                  </a:cxn>
                  <a:cxn ang="0">
                    <a:pos x="connsiteX2" y="connsiteY2"/>
                  </a:cxn>
                  <a:cxn ang="0">
                    <a:pos x="connsiteX3" y="connsiteY3"/>
                  </a:cxn>
                </a:cxnLst>
                <a:rect l="l" t="t" r="r" b="b"/>
                <a:pathLst>
                  <a:path w="19914" h="84377">
                    <a:moveTo>
                      <a:pt x="0" y="0"/>
                    </a:moveTo>
                    <a:lnTo>
                      <a:pt x="19914" y="0"/>
                    </a:lnTo>
                    <a:lnTo>
                      <a:pt x="19914" y="84377"/>
                    </a:lnTo>
                    <a:lnTo>
                      <a:pt x="0" y="8437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4" name="Freeform: Shape 63">
                <a:extLst>
                  <a:ext uri="{FF2B5EF4-FFF2-40B4-BE49-F238E27FC236}">
                    <a16:creationId xmlns:a16="http://schemas.microsoft.com/office/drawing/2014/main" id="{C38B866B-3E2D-CA94-2DB6-DC938095BF99}"/>
                  </a:ext>
                </a:extLst>
              </p:cNvPr>
              <p:cNvSpPr/>
              <p:nvPr/>
            </p:nvSpPr>
            <p:spPr>
              <a:xfrm>
                <a:off x="3880654" y="3403377"/>
                <a:ext cx="19914" cy="25482"/>
              </a:xfrm>
              <a:custGeom>
                <a:avLst/>
                <a:gdLst>
                  <a:gd name="connsiteX0" fmla="*/ 0 w 19914"/>
                  <a:gd name="connsiteY0" fmla="*/ 0 h 25482"/>
                  <a:gd name="connsiteX1" fmla="*/ 19914 w 19914"/>
                  <a:gd name="connsiteY1" fmla="*/ 0 h 25482"/>
                  <a:gd name="connsiteX2" fmla="*/ 19914 w 19914"/>
                  <a:gd name="connsiteY2" fmla="*/ 25483 h 25482"/>
                  <a:gd name="connsiteX3" fmla="*/ 0 w 19914"/>
                  <a:gd name="connsiteY3" fmla="*/ 25483 h 25482"/>
                </a:gdLst>
                <a:ahLst/>
                <a:cxnLst>
                  <a:cxn ang="0">
                    <a:pos x="connsiteX0" y="connsiteY0"/>
                  </a:cxn>
                  <a:cxn ang="0">
                    <a:pos x="connsiteX1" y="connsiteY1"/>
                  </a:cxn>
                  <a:cxn ang="0">
                    <a:pos x="connsiteX2" y="connsiteY2"/>
                  </a:cxn>
                  <a:cxn ang="0">
                    <a:pos x="connsiteX3" y="connsiteY3"/>
                  </a:cxn>
                </a:cxnLst>
                <a:rect l="l" t="t" r="r" b="b"/>
                <a:pathLst>
                  <a:path w="19914" h="25482">
                    <a:moveTo>
                      <a:pt x="0" y="0"/>
                    </a:moveTo>
                    <a:lnTo>
                      <a:pt x="19914" y="0"/>
                    </a:lnTo>
                    <a:lnTo>
                      <a:pt x="19914" y="25483"/>
                    </a:lnTo>
                    <a:lnTo>
                      <a:pt x="0" y="2548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5" name="Freeform: Shape 64">
                <a:extLst>
                  <a:ext uri="{FF2B5EF4-FFF2-40B4-BE49-F238E27FC236}">
                    <a16:creationId xmlns:a16="http://schemas.microsoft.com/office/drawing/2014/main" id="{926AF9EA-06E0-13A5-E6D2-BD042DB737A4}"/>
                  </a:ext>
                </a:extLst>
              </p:cNvPr>
              <p:cNvSpPr/>
              <p:nvPr/>
            </p:nvSpPr>
            <p:spPr>
              <a:xfrm>
                <a:off x="3918541" y="3402892"/>
                <a:ext cx="19914" cy="25967"/>
              </a:xfrm>
              <a:custGeom>
                <a:avLst/>
                <a:gdLst>
                  <a:gd name="connsiteX0" fmla="*/ 0 w 19914"/>
                  <a:gd name="connsiteY0" fmla="*/ 0 h 25967"/>
                  <a:gd name="connsiteX1" fmla="*/ 19914 w 19914"/>
                  <a:gd name="connsiteY1" fmla="*/ 0 h 25967"/>
                  <a:gd name="connsiteX2" fmla="*/ 19914 w 19914"/>
                  <a:gd name="connsiteY2" fmla="*/ 25967 h 25967"/>
                  <a:gd name="connsiteX3" fmla="*/ 0 w 19914"/>
                  <a:gd name="connsiteY3" fmla="*/ 25967 h 25967"/>
                </a:gdLst>
                <a:ahLst/>
                <a:cxnLst>
                  <a:cxn ang="0">
                    <a:pos x="connsiteX0" y="connsiteY0"/>
                  </a:cxn>
                  <a:cxn ang="0">
                    <a:pos x="connsiteX1" y="connsiteY1"/>
                  </a:cxn>
                  <a:cxn ang="0">
                    <a:pos x="connsiteX2" y="connsiteY2"/>
                  </a:cxn>
                  <a:cxn ang="0">
                    <a:pos x="connsiteX3" y="connsiteY3"/>
                  </a:cxn>
                </a:cxnLst>
                <a:rect l="l" t="t" r="r" b="b"/>
                <a:pathLst>
                  <a:path w="19914" h="25967">
                    <a:moveTo>
                      <a:pt x="0" y="0"/>
                    </a:moveTo>
                    <a:lnTo>
                      <a:pt x="19914" y="0"/>
                    </a:lnTo>
                    <a:lnTo>
                      <a:pt x="19914" y="25967"/>
                    </a:lnTo>
                    <a:lnTo>
                      <a:pt x="0" y="2596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6" name="Freeform: Shape 65">
                <a:extLst>
                  <a:ext uri="{FF2B5EF4-FFF2-40B4-BE49-F238E27FC236}">
                    <a16:creationId xmlns:a16="http://schemas.microsoft.com/office/drawing/2014/main" id="{0173E0EC-ADD8-A217-5041-CF2F21FB81A6}"/>
                  </a:ext>
                </a:extLst>
              </p:cNvPr>
              <p:cNvSpPr/>
              <p:nvPr/>
            </p:nvSpPr>
            <p:spPr>
              <a:xfrm>
                <a:off x="3842755" y="3361283"/>
                <a:ext cx="19914" cy="67563"/>
              </a:xfrm>
              <a:custGeom>
                <a:avLst/>
                <a:gdLst>
                  <a:gd name="connsiteX0" fmla="*/ 0 w 19914"/>
                  <a:gd name="connsiteY0" fmla="*/ 0 h 67563"/>
                  <a:gd name="connsiteX1" fmla="*/ 19914 w 19914"/>
                  <a:gd name="connsiteY1" fmla="*/ 0 h 67563"/>
                  <a:gd name="connsiteX2" fmla="*/ 19914 w 19914"/>
                  <a:gd name="connsiteY2" fmla="*/ 67563 h 67563"/>
                  <a:gd name="connsiteX3" fmla="*/ 0 w 19914"/>
                  <a:gd name="connsiteY3" fmla="*/ 67563 h 67563"/>
                </a:gdLst>
                <a:ahLst/>
                <a:cxnLst>
                  <a:cxn ang="0">
                    <a:pos x="connsiteX0" y="connsiteY0"/>
                  </a:cxn>
                  <a:cxn ang="0">
                    <a:pos x="connsiteX1" y="connsiteY1"/>
                  </a:cxn>
                  <a:cxn ang="0">
                    <a:pos x="connsiteX2" y="connsiteY2"/>
                  </a:cxn>
                  <a:cxn ang="0">
                    <a:pos x="connsiteX3" y="connsiteY3"/>
                  </a:cxn>
                </a:cxnLst>
                <a:rect l="l" t="t" r="r" b="b"/>
                <a:pathLst>
                  <a:path w="19914" h="67563">
                    <a:moveTo>
                      <a:pt x="0" y="0"/>
                    </a:moveTo>
                    <a:lnTo>
                      <a:pt x="19914" y="0"/>
                    </a:lnTo>
                    <a:lnTo>
                      <a:pt x="19914" y="67563"/>
                    </a:lnTo>
                    <a:lnTo>
                      <a:pt x="0" y="6756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7" name="Freeform: Shape 66">
                <a:extLst>
                  <a:ext uri="{FF2B5EF4-FFF2-40B4-BE49-F238E27FC236}">
                    <a16:creationId xmlns:a16="http://schemas.microsoft.com/office/drawing/2014/main" id="{361C744B-305D-F14E-7949-8990ECEF90AC}"/>
                  </a:ext>
                </a:extLst>
              </p:cNvPr>
              <p:cNvSpPr/>
              <p:nvPr/>
            </p:nvSpPr>
            <p:spPr>
              <a:xfrm>
                <a:off x="3766981" y="3258957"/>
                <a:ext cx="19914" cy="169901"/>
              </a:xfrm>
              <a:custGeom>
                <a:avLst/>
                <a:gdLst>
                  <a:gd name="connsiteX0" fmla="*/ 0 w 19914"/>
                  <a:gd name="connsiteY0" fmla="*/ 0 h 169901"/>
                  <a:gd name="connsiteX1" fmla="*/ 19914 w 19914"/>
                  <a:gd name="connsiteY1" fmla="*/ 0 h 169901"/>
                  <a:gd name="connsiteX2" fmla="*/ 19914 w 19914"/>
                  <a:gd name="connsiteY2" fmla="*/ 169902 h 169901"/>
                  <a:gd name="connsiteX3" fmla="*/ 0 w 19914"/>
                  <a:gd name="connsiteY3" fmla="*/ 169902 h 169901"/>
                </a:gdLst>
                <a:ahLst/>
                <a:cxnLst>
                  <a:cxn ang="0">
                    <a:pos x="connsiteX0" y="connsiteY0"/>
                  </a:cxn>
                  <a:cxn ang="0">
                    <a:pos x="connsiteX1" y="connsiteY1"/>
                  </a:cxn>
                  <a:cxn ang="0">
                    <a:pos x="connsiteX2" y="connsiteY2"/>
                  </a:cxn>
                  <a:cxn ang="0">
                    <a:pos x="connsiteX3" y="connsiteY3"/>
                  </a:cxn>
                </a:cxnLst>
                <a:rect l="l" t="t" r="r" b="b"/>
                <a:pathLst>
                  <a:path w="19914" h="169901">
                    <a:moveTo>
                      <a:pt x="0" y="0"/>
                    </a:moveTo>
                    <a:lnTo>
                      <a:pt x="19914" y="0"/>
                    </a:lnTo>
                    <a:lnTo>
                      <a:pt x="19914" y="169902"/>
                    </a:lnTo>
                    <a:lnTo>
                      <a:pt x="0" y="1699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grpSp>
        <p:sp>
          <p:nvSpPr>
            <p:cNvPr id="68" name="Freeform: Shape 67">
              <a:extLst>
                <a:ext uri="{FF2B5EF4-FFF2-40B4-BE49-F238E27FC236}">
                  <a16:creationId xmlns:a16="http://schemas.microsoft.com/office/drawing/2014/main" id="{E1160DA0-D65E-D21D-B838-751AD39D5CA4}"/>
                </a:ext>
              </a:extLst>
            </p:cNvPr>
            <p:cNvSpPr/>
            <p:nvPr/>
          </p:nvSpPr>
          <p:spPr>
            <a:xfrm>
              <a:off x="986998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69" name="Freeform: Shape 68">
              <a:extLst>
                <a:ext uri="{FF2B5EF4-FFF2-40B4-BE49-F238E27FC236}">
                  <a16:creationId xmlns:a16="http://schemas.microsoft.com/office/drawing/2014/main" id="{1715C60A-02B8-8DC3-47B0-B7E9FFF22D59}"/>
                </a:ext>
              </a:extLst>
            </p:cNvPr>
            <p:cNvSpPr/>
            <p:nvPr/>
          </p:nvSpPr>
          <p:spPr>
            <a:xfrm>
              <a:off x="994406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0" name="Freeform: Shape 69">
              <a:extLst>
                <a:ext uri="{FF2B5EF4-FFF2-40B4-BE49-F238E27FC236}">
                  <a16:creationId xmlns:a16="http://schemas.microsoft.com/office/drawing/2014/main" id="{C405F78C-D160-9562-F8B4-80FF9C4D8103}"/>
                </a:ext>
              </a:extLst>
            </p:cNvPr>
            <p:cNvSpPr/>
            <p:nvPr/>
          </p:nvSpPr>
          <p:spPr>
            <a:xfrm>
              <a:off x="1001812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1" name="Freeform: Shape 70">
              <a:extLst>
                <a:ext uri="{FF2B5EF4-FFF2-40B4-BE49-F238E27FC236}">
                  <a16:creationId xmlns:a16="http://schemas.microsoft.com/office/drawing/2014/main" id="{AEAF5A1B-CB67-0551-09E5-43D48FD1C48B}"/>
                </a:ext>
              </a:extLst>
            </p:cNvPr>
            <p:cNvSpPr/>
            <p:nvPr/>
          </p:nvSpPr>
          <p:spPr>
            <a:xfrm>
              <a:off x="10092200"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2" name="Freeform: Shape 71">
              <a:extLst>
                <a:ext uri="{FF2B5EF4-FFF2-40B4-BE49-F238E27FC236}">
                  <a16:creationId xmlns:a16="http://schemas.microsoft.com/office/drawing/2014/main" id="{055B8128-BAB5-06C2-1BCD-9F4D540C0829}"/>
                </a:ext>
              </a:extLst>
            </p:cNvPr>
            <p:cNvSpPr/>
            <p:nvPr/>
          </p:nvSpPr>
          <p:spPr>
            <a:xfrm>
              <a:off x="1016625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3" name="Freeform: Shape 72">
              <a:extLst>
                <a:ext uri="{FF2B5EF4-FFF2-40B4-BE49-F238E27FC236}">
                  <a16:creationId xmlns:a16="http://schemas.microsoft.com/office/drawing/2014/main" id="{68B2FE1F-B22F-8DD0-CF8C-09432649C286}"/>
                </a:ext>
              </a:extLst>
            </p:cNvPr>
            <p:cNvSpPr/>
            <p:nvPr/>
          </p:nvSpPr>
          <p:spPr>
            <a:xfrm>
              <a:off x="1024033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4" name="Freeform: Shape 73">
              <a:extLst>
                <a:ext uri="{FF2B5EF4-FFF2-40B4-BE49-F238E27FC236}">
                  <a16:creationId xmlns:a16="http://schemas.microsoft.com/office/drawing/2014/main" id="{E6BBC862-16E5-D9EF-35E0-1532725B96F9}"/>
                </a:ext>
              </a:extLst>
            </p:cNvPr>
            <p:cNvSpPr/>
            <p:nvPr/>
          </p:nvSpPr>
          <p:spPr>
            <a:xfrm>
              <a:off x="10314385"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5" name="Freeform: Shape 74">
              <a:extLst>
                <a:ext uri="{FF2B5EF4-FFF2-40B4-BE49-F238E27FC236}">
                  <a16:creationId xmlns:a16="http://schemas.microsoft.com/office/drawing/2014/main" id="{F201B305-ADC6-B771-9224-87C7F7B0FC95}"/>
                </a:ext>
              </a:extLst>
            </p:cNvPr>
            <p:cNvSpPr/>
            <p:nvPr/>
          </p:nvSpPr>
          <p:spPr>
            <a:xfrm>
              <a:off x="10388464"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6" name="Freeform: Shape 75">
              <a:extLst>
                <a:ext uri="{FF2B5EF4-FFF2-40B4-BE49-F238E27FC236}">
                  <a16:creationId xmlns:a16="http://schemas.microsoft.com/office/drawing/2014/main" id="{85AA0AA7-8977-4577-2000-515DDD78640B}"/>
                </a:ext>
              </a:extLst>
            </p:cNvPr>
            <p:cNvSpPr/>
            <p:nvPr/>
          </p:nvSpPr>
          <p:spPr>
            <a:xfrm>
              <a:off x="10536597"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7" name="Freeform: Shape 76">
              <a:extLst>
                <a:ext uri="{FF2B5EF4-FFF2-40B4-BE49-F238E27FC236}">
                  <a16:creationId xmlns:a16="http://schemas.microsoft.com/office/drawing/2014/main" id="{C4525E91-7D22-A521-97E4-7BD9730DACC5}"/>
                </a:ext>
              </a:extLst>
            </p:cNvPr>
            <p:cNvSpPr/>
            <p:nvPr/>
          </p:nvSpPr>
          <p:spPr>
            <a:xfrm>
              <a:off x="1046251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8" name="Freeform: Shape 77">
              <a:extLst>
                <a:ext uri="{FF2B5EF4-FFF2-40B4-BE49-F238E27FC236}">
                  <a16:creationId xmlns:a16="http://schemas.microsoft.com/office/drawing/2014/main" id="{0CFB85E3-1271-070A-BAB4-EC9B8074F15A}"/>
                </a:ext>
              </a:extLst>
            </p:cNvPr>
            <p:cNvSpPr/>
            <p:nvPr/>
          </p:nvSpPr>
          <p:spPr>
            <a:xfrm>
              <a:off x="9129325" y="2539482"/>
              <a:ext cx="38807" cy="1105503"/>
            </a:xfrm>
            <a:custGeom>
              <a:avLst/>
              <a:gdLst>
                <a:gd name="connsiteX0" fmla="*/ 0 w 19914"/>
                <a:gd name="connsiteY0" fmla="*/ 0 h 767414"/>
                <a:gd name="connsiteX1" fmla="*/ 19914 w 19914"/>
                <a:gd name="connsiteY1" fmla="*/ 0 h 767414"/>
                <a:gd name="connsiteX2" fmla="*/ 19914 w 19914"/>
                <a:gd name="connsiteY2" fmla="*/ 767414 h 767414"/>
                <a:gd name="connsiteX3" fmla="*/ 0 w 19914"/>
                <a:gd name="connsiteY3" fmla="*/ 767414 h 767414"/>
              </a:gdLst>
              <a:ahLst/>
              <a:cxnLst>
                <a:cxn ang="0">
                  <a:pos x="connsiteX0" y="connsiteY0"/>
                </a:cxn>
                <a:cxn ang="0">
                  <a:pos x="connsiteX1" y="connsiteY1"/>
                </a:cxn>
                <a:cxn ang="0">
                  <a:pos x="connsiteX2" y="connsiteY2"/>
                </a:cxn>
                <a:cxn ang="0">
                  <a:pos x="connsiteX3" y="connsiteY3"/>
                </a:cxn>
              </a:cxnLst>
              <a:rect l="l" t="t" r="r" b="b"/>
              <a:pathLst>
                <a:path w="19914" h="767414">
                  <a:moveTo>
                    <a:pt x="0" y="0"/>
                  </a:moveTo>
                  <a:lnTo>
                    <a:pt x="19914" y="0"/>
                  </a:lnTo>
                  <a:lnTo>
                    <a:pt x="19914" y="767414"/>
                  </a:lnTo>
                  <a:lnTo>
                    <a:pt x="0" y="76741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79" name="Freeform: Shape 78">
              <a:extLst>
                <a:ext uri="{FF2B5EF4-FFF2-40B4-BE49-F238E27FC236}">
                  <a16:creationId xmlns:a16="http://schemas.microsoft.com/office/drawing/2014/main" id="{FA7FBEC2-2541-470E-0352-9AF5DA432BB9}"/>
                </a:ext>
              </a:extLst>
            </p:cNvPr>
            <p:cNvSpPr/>
            <p:nvPr/>
          </p:nvSpPr>
          <p:spPr>
            <a:xfrm>
              <a:off x="9203379" y="2539482"/>
              <a:ext cx="38807" cy="1122875"/>
            </a:xfrm>
            <a:custGeom>
              <a:avLst/>
              <a:gdLst>
                <a:gd name="connsiteX0" fmla="*/ 0 w 19914"/>
                <a:gd name="connsiteY0" fmla="*/ 0 h 779473"/>
                <a:gd name="connsiteX1" fmla="*/ 19914 w 19914"/>
                <a:gd name="connsiteY1" fmla="*/ 0 h 779473"/>
                <a:gd name="connsiteX2" fmla="*/ 19914 w 19914"/>
                <a:gd name="connsiteY2" fmla="*/ 779474 h 779473"/>
                <a:gd name="connsiteX3" fmla="*/ 0 w 19914"/>
                <a:gd name="connsiteY3" fmla="*/ 779474 h 779473"/>
              </a:gdLst>
              <a:ahLst/>
              <a:cxnLst>
                <a:cxn ang="0">
                  <a:pos x="connsiteX0" y="connsiteY0"/>
                </a:cxn>
                <a:cxn ang="0">
                  <a:pos x="connsiteX1" y="connsiteY1"/>
                </a:cxn>
                <a:cxn ang="0">
                  <a:pos x="connsiteX2" y="connsiteY2"/>
                </a:cxn>
                <a:cxn ang="0">
                  <a:pos x="connsiteX3" y="connsiteY3"/>
                </a:cxn>
              </a:cxnLst>
              <a:rect l="l" t="t" r="r" b="b"/>
              <a:pathLst>
                <a:path w="19914" h="779473">
                  <a:moveTo>
                    <a:pt x="0" y="0"/>
                  </a:moveTo>
                  <a:lnTo>
                    <a:pt x="19914" y="0"/>
                  </a:lnTo>
                  <a:lnTo>
                    <a:pt x="19914" y="779474"/>
                  </a:lnTo>
                  <a:lnTo>
                    <a:pt x="0" y="77947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0" name="Freeform: Shape 79">
              <a:extLst>
                <a:ext uri="{FF2B5EF4-FFF2-40B4-BE49-F238E27FC236}">
                  <a16:creationId xmlns:a16="http://schemas.microsoft.com/office/drawing/2014/main" id="{02656794-6CE7-F164-0E15-AAE139A81B21}"/>
                </a:ext>
              </a:extLst>
            </p:cNvPr>
            <p:cNvSpPr/>
            <p:nvPr/>
          </p:nvSpPr>
          <p:spPr>
            <a:xfrm>
              <a:off x="9277458" y="2539482"/>
              <a:ext cx="38807" cy="1128127"/>
            </a:xfrm>
            <a:custGeom>
              <a:avLst/>
              <a:gdLst>
                <a:gd name="connsiteX0" fmla="*/ 0 w 19914"/>
                <a:gd name="connsiteY0" fmla="*/ 0 h 783119"/>
                <a:gd name="connsiteX1" fmla="*/ 19915 w 19914"/>
                <a:gd name="connsiteY1" fmla="*/ 0 h 783119"/>
                <a:gd name="connsiteX2" fmla="*/ 19915 w 19914"/>
                <a:gd name="connsiteY2" fmla="*/ 783120 h 783119"/>
                <a:gd name="connsiteX3" fmla="*/ 0 w 19914"/>
                <a:gd name="connsiteY3" fmla="*/ 783120 h 783119"/>
              </a:gdLst>
              <a:ahLst/>
              <a:cxnLst>
                <a:cxn ang="0">
                  <a:pos x="connsiteX0" y="connsiteY0"/>
                </a:cxn>
                <a:cxn ang="0">
                  <a:pos x="connsiteX1" y="connsiteY1"/>
                </a:cxn>
                <a:cxn ang="0">
                  <a:pos x="connsiteX2" y="connsiteY2"/>
                </a:cxn>
                <a:cxn ang="0">
                  <a:pos x="connsiteX3" y="connsiteY3"/>
                </a:cxn>
              </a:cxnLst>
              <a:rect l="l" t="t" r="r" b="b"/>
              <a:pathLst>
                <a:path w="19914" h="783119">
                  <a:moveTo>
                    <a:pt x="0" y="0"/>
                  </a:moveTo>
                  <a:lnTo>
                    <a:pt x="19915" y="0"/>
                  </a:lnTo>
                  <a:lnTo>
                    <a:pt x="19915" y="783120"/>
                  </a:lnTo>
                  <a:lnTo>
                    <a:pt x="0" y="78312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1" name="Freeform: Shape 80">
              <a:extLst>
                <a:ext uri="{FF2B5EF4-FFF2-40B4-BE49-F238E27FC236}">
                  <a16:creationId xmlns:a16="http://schemas.microsoft.com/office/drawing/2014/main" id="{4253140E-B5E7-E362-43AC-4F70066B3760}"/>
                </a:ext>
              </a:extLst>
            </p:cNvPr>
            <p:cNvSpPr/>
            <p:nvPr/>
          </p:nvSpPr>
          <p:spPr>
            <a:xfrm>
              <a:off x="9351535"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2" name="Freeform: Shape 81">
              <a:extLst>
                <a:ext uri="{FF2B5EF4-FFF2-40B4-BE49-F238E27FC236}">
                  <a16:creationId xmlns:a16="http://schemas.microsoft.com/office/drawing/2014/main" id="{B64A1E36-1E64-6F41-D5CD-78EA35E5E5FD}"/>
                </a:ext>
              </a:extLst>
            </p:cNvPr>
            <p:cNvSpPr/>
            <p:nvPr/>
          </p:nvSpPr>
          <p:spPr>
            <a:xfrm>
              <a:off x="942559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3" name="Freeform: Shape 82">
              <a:extLst>
                <a:ext uri="{FF2B5EF4-FFF2-40B4-BE49-F238E27FC236}">
                  <a16:creationId xmlns:a16="http://schemas.microsoft.com/office/drawing/2014/main" id="{CEE800BE-6699-A002-F8F6-64A85443ABBC}"/>
                </a:ext>
              </a:extLst>
            </p:cNvPr>
            <p:cNvSpPr/>
            <p:nvPr/>
          </p:nvSpPr>
          <p:spPr>
            <a:xfrm>
              <a:off x="9499668"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4" name="Freeform: Shape 83">
              <a:extLst>
                <a:ext uri="{FF2B5EF4-FFF2-40B4-BE49-F238E27FC236}">
                  <a16:creationId xmlns:a16="http://schemas.microsoft.com/office/drawing/2014/main" id="{15A5A88F-B87A-2F8F-48BF-9FEB9731B743}"/>
                </a:ext>
              </a:extLst>
            </p:cNvPr>
            <p:cNvSpPr/>
            <p:nvPr/>
          </p:nvSpPr>
          <p:spPr>
            <a:xfrm>
              <a:off x="9573722" y="2539482"/>
              <a:ext cx="38807" cy="1222884"/>
            </a:xfrm>
            <a:custGeom>
              <a:avLst/>
              <a:gdLst>
                <a:gd name="connsiteX0" fmla="*/ 0 w 19914"/>
                <a:gd name="connsiteY0" fmla="*/ 0 h 848897"/>
                <a:gd name="connsiteX1" fmla="*/ 19915 w 19914"/>
                <a:gd name="connsiteY1" fmla="*/ 0 h 848897"/>
                <a:gd name="connsiteX2" fmla="*/ 19915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5" y="0"/>
                  </a:lnTo>
                  <a:lnTo>
                    <a:pt x="19915"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5" name="Freeform: Shape 84">
              <a:extLst>
                <a:ext uri="{FF2B5EF4-FFF2-40B4-BE49-F238E27FC236}">
                  <a16:creationId xmlns:a16="http://schemas.microsoft.com/office/drawing/2014/main" id="{F508E00F-0340-D2DA-F0D6-8711FAD7CFE7}"/>
                </a:ext>
              </a:extLst>
            </p:cNvPr>
            <p:cNvSpPr/>
            <p:nvPr/>
          </p:nvSpPr>
          <p:spPr>
            <a:xfrm>
              <a:off x="9647801"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6" name="Freeform: Shape 85">
              <a:extLst>
                <a:ext uri="{FF2B5EF4-FFF2-40B4-BE49-F238E27FC236}">
                  <a16:creationId xmlns:a16="http://schemas.microsoft.com/office/drawing/2014/main" id="{2A5F66FE-850B-B4CF-3712-3AE4B2C09D45}"/>
                </a:ext>
              </a:extLst>
            </p:cNvPr>
            <p:cNvSpPr/>
            <p:nvPr/>
          </p:nvSpPr>
          <p:spPr>
            <a:xfrm>
              <a:off x="9795934"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7" name="Freeform: Shape 86">
              <a:extLst>
                <a:ext uri="{FF2B5EF4-FFF2-40B4-BE49-F238E27FC236}">
                  <a16:creationId xmlns:a16="http://schemas.microsoft.com/office/drawing/2014/main" id="{2423C349-B883-1BF7-64DF-21D0F7A0852F}"/>
                </a:ext>
              </a:extLst>
            </p:cNvPr>
            <p:cNvSpPr/>
            <p:nvPr/>
          </p:nvSpPr>
          <p:spPr>
            <a:xfrm>
              <a:off x="9721855" y="2539482"/>
              <a:ext cx="38807" cy="1222884"/>
            </a:xfrm>
            <a:custGeom>
              <a:avLst/>
              <a:gdLst>
                <a:gd name="connsiteX0" fmla="*/ 0 w 19914"/>
                <a:gd name="connsiteY0" fmla="*/ 0 h 848897"/>
                <a:gd name="connsiteX1" fmla="*/ 19914 w 19914"/>
                <a:gd name="connsiteY1" fmla="*/ 0 h 848897"/>
                <a:gd name="connsiteX2" fmla="*/ 19914 w 19914"/>
                <a:gd name="connsiteY2" fmla="*/ 848898 h 848897"/>
                <a:gd name="connsiteX3" fmla="*/ 0 w 19914"/>
                <a:gd name="connsiteY3" fmla="*/ 848898 h 848897"/>
              </a:gdLst>
              <a:ahLst/>
              <a:cxnLst>
                <a:cxn ang="0">
                  <a:pos x="connsiteX0" y="connsiteY0"/>
                </a:cxn>
                <a:cxn ang="0">
                  <a:pos x="connsiteX1" y="connsiteY1"/>
                </a:cxn>
                <a:cxn ang="0">
                  <a:pos x="connsiteX2" y="connsiteY2"/>
                </a:cxn>
                <a:cxn ang="0">
                  <a:pos x="connsiteX3" y="connsiteY3"/>
                </a:cxn>
              </a:cxnLst>
              <a:rect l="l" t="t" r="r" b="b"/>
              <a:pathLst>
                <a:path w="19914" h="848897">
                  <a:moveTo>
                    <a:pt x="0" y="0"/>
                  </a:moveTo>
                  <a:lnTo>
                    <a:pt x="19914" y="0"/>
                  </a:lnTo>
                  <a:lnTo>
                    <a:pt x="19914" y="848898"/>
                  </a:lnTo>
                  <a:lnTo>
                    <a:pt x="0" y="84889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8" name="Freeform: Shape 87">
              <a:extLst>
                <a:ext uri="{FF2B5EF4-FFF2-40B4-BE49-F238E27FC236}">
                  <a16:creationId xmlns:a16="http://schemas.microsoft.com/office/drawing/2014/main" id="{30577994-5DA1-40B2-B309-5E36BE468957}"/>
                </a:ext>
              </a:extLst>
            </p:cNvPr>
            <p:cNvSpPr/>
            <p:nvPr/>
          </p:nvSpPr>
          <p:spPr>
            <a:xfrm>
              <a:off x="8388662" y="2539482"/>
              <a:ext cx="38807" cy="979343"/>
            </a:xfrm>
            <a:custGeom>
              <a:avLst/>
              <a:gdLst>
                <a:gd name="connsiteX0" fmla="*/ 0 w 19914"/>
                <a:gd name="connsiteY0" fmla="*/ 0 h 679837"/>
                <a:gd name="connsiteX1" fmla="*/ 19914 w 19914"/>
                <a:gd name="connsiteY1" fmla="*/ 0 h 679837"/>
                <a:gd name="connsiteX2" fmla="*/ 19914 w 19914"/>
                <a:gd name="connsiteY2" fmla="*/ 679837 h 679837"/>
                <a:gd name="connsiteX3" fmla="*/ 0 w 19914"/>
                <a:gd name="connsiteY3" fmla="*/ 679837 h 679837"/>
              </a:gdLst>
              <a:ahLst/>
              <a:cxnLst>
                <a:cxn ang="0">
                  <a:pos x="connsiteX0" y="connsiteY0"/>
                </a:cxn>
                <a:cxn ang="0">
                  <a:pos x="connsiteX1" y="connsiteY1"/>
                </a:cxn>
                <a:cxn ang="0">
                  <a:pos x="connsiteX2" y="connsiteY2"/>
                </a:cxn>
                <a:cxn ang="0">
                  <a:pos x="connsiteX3" y="connsiteY3"/>
                </a:cxn>
              </a:cxnLst>
              <a:rect l="l" t="t" r="r" b="b"/>
              <a:pathLst>
                <a:path w="19914" h="679837">
                  <a:moveTo>
                    <a:pt x="0" y="0"/>
                  </a:moveTo>
                  <a:lnTo>
                    <a:pt x="19914" y="0"/>
                  </a:lnTo>
                  <a:lnTo>
                    <a:pt x="19914" y="679837"/>
                  </a:lnTo>
                  <a:lnTo>
                    <a:pt x="0" y="67983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89" name="Freeform: Shape 88">
              <a:extLst>
                <a:ext uri="{FF2B5EF4-FFF2-40B4-BE49-F238E27FC236}">
                  <a16:creationId xmlns:a16="http://schemas.microsoft.com/office/drawing/2014/main" id="{AEC1D5DC-618D-C501-17CE-6E5451271ECC}"/>
                </a:ext>
              </a:extLst>
            </p:cNvPr>
            <p:cNvSpPr/>
            <p:nvPr/>
          </p:nvSpPr>
          <p:spPr>
            <a:xfrm>
              <a:off x="8462715" y="2539482"/>
              <a:ext cx="38807" cy="978645"/>
            </a:xfrm>
            <a:custGeom>
              <a:avLst/>
              <a:gdLst>
                <a:gd name="connsiteX0" fmla="*/ 0 w 19914"/>
                <a:gd name="connsiteY0" fmla="*/ 0 h 679352"/>
                <a:gd name="connsiteX1" fmla="*/ 19915 w 19914"/>
                <a:gd name="connsiteY1" fmla="*/ 0 h 679352"/>
                <a:gd name="connsiteX2" fmla="*/ 19915 w 19914"/>
                <a:gd name="connsiteY2" fmla="*/ 679353 h 679352"/>
                <a:gd name="connsiteX3" fmla="*/ 0 w 19914"/>
                <a:gd name="connsiteY3" fmla="*/ 679353 h 679352"/>
              </a:gdLst>
              <a:ahLst/>
              <a:cxnLst>
                <a:cxn ang="0">
                  <a:pos x="connsiteX0" y="connsiteY0"/>
                </a:cxn>
                <a:cxn ang="0">
                  <a:pos x="connsiteX1" y="connsiteY1"/>
                </a:cxn>
                <a:cxn ang="0">
                  <a:pos x="connsiteX2" y="connsiteY2"/>
                </a:cxn>
                <a:cxn ang="0">
                  <a:pos x="connsiteX3" y="connsiteY3"/>
                </a:cxn>
              </a:cxnLst>
              <a:rect l="l" t="t" r="r" b="b"/>
              <a:pathLst>
                <a:path w="19914" h="679352">
                  <a:moveTo>
                    <a:pt x="0" y="0"/>
                  </a:moveTo>
                  <a:lnTo>
                    <a:pt x="19915" y="0"/>
                  </a:lnTo>
                  <a:lnTo>
                    <a:pt x="19915" y="679353"/>
                  </a:lnTo>
                  <a:lnTo>
                    <a:pt x="0" y="67935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0" name="Freeform: Shape 89">
              <a:extLst>
                <a:ext uri="{FF2B5EF4-FFF2-40B4-BE49-F238E27FC236}">
                  <a16:creationId xmlns:a16="http://schemas.microsoft.com/office/drawing/2014/main" id="{7510D4F3-5EA8-7C1E-BFF9-009AB72D92C7}"/>
                </a:ext>
              </a:extLst>
            </p:cNvPr>
            <p:cNvSpPr/>
            <p:nvPr/>
          </p:nvSpPr>
          <p:spPr>
            <a:xfrm>
              <a:off x="8536795" y="2539482"/>
              <a:ext cx="38807" cy="996201"/>
            </a:xfrm>
            <a:custGeom>
              <a:avLst/>
              <a:gdLst>
                <a:gd name="connsiteX0" fmla="*/ 0 w 19914"/>
                <a:gd name="connsiteY0" fmla="*/ 0 h 691539"/>
                <a:gd name="connsiteX1" fmla="*/ 19914 w 19914"/>
                <a:gd name="connsiteY1" fmla="*/ 0 h 691539"/>
                <a:gd name="connsiteX2" fmla="*/ 19914 w 19914"/>
                <a:gd name="connsiteY2" fmla="*/ 691540 h 691539"/>
                <a:gd name="connsiteX3" fmla="*/ 0 w 19914"/>
                <a:gd name="connsiteY3" fmla="*/ 691540 h 691539"/>
              </a:gdLst>
              <a:ahLst/>
              <a:cxnLst>
                <a:cxn ang="0">
                  <a:pos x="connsiteX0" y="connsiteY0"/>
                </a:cxn>
                <a:cxn ang="0">
                  <a:pos x="connsiteX1" y="connsiteY1"/>
                </a:cxn>
                <a:cxn ang="0">
                  <a:pos x="connsiteX2" y="connsiteY2"/>
                </a:cxn>
                <a:cxn ang="0">
                  <a:pos x="connsiteX3" y="connsiteY3"/>
                </a:cxn>
              </a:cxnLst>
              <a:rect l="l" t="t" r="r" b="b"/>
              <a:pathLst>
                <a:path w="19914" h="691539">
                  <a:moveTo>
                    <a:pt x="0" y="0"/>
                  </a:moveTo>
                  <a:lnTo>
                    <a:pt x="19914" y="0"/>
                  </a:lnTo>
                  <a:lnTo>
                    <a:pt x="19914" y="691540"/>
                  </a:lnTo>
                  <a:lnTo>
                    <a:pt x="0" y="69154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1" name="Freeform: Shape 90">
              <a:extLst>
                <a:ext uri="{FF2B5EF4-FFF2-40B4-BE49-F238E27FC236}">
                  <a16:creationId xmlns:a16="http://schemas.microsoft.com/office/drawing/2014/main" id="{33E1DE59-C646-56F8-9DDA-C2EA595ACA34}"/>
                </a:ext>
              </a:extLst>
            </p:cNvPr>
            <p:cNvSpPr/>
            <p:nvPr/>
          </p:nvSpPr>
          <p:spPr>
            <a:xfrm>
              <a:off x="8610848" y="2539482"/>
              <a:ext cx="38807" cy="1006025"/>
            </a:xfrm>
            <a:custGeom>
              <a:avLst/>
              <a:gdLst>
                <a:gd name="connsiteX0" fmla="*/ 0 w 19914"/>
                <a:gd name="connsiteY0" fmla="*/ 0 h 698359"/>
                <a:gd name="connsiteX1" fmla="*/ 19914 w 19914"/>
                <a:gd name="connsiteY1" fmla="*/ 0 h 698359"/>
                <a:gd name="connsiteX2" fmla="*/ 19914 w 19914"/>
                <a:gd name="connsiteY2" fmla="*/ 698360 h 698359"/>
                <a:gd name="connsiteX3" fmla="*/ 0 w 19914"/>
                <a:gd name="connsiteY3" fmla="*/ 698360 h 698359"/>
              </a:gdLst>
              <a:ahLst/>
              <a:cxnLst>
                <a:cxn ang="0">
                  <a:pos x="connsiteX0" y="connsiteY0"/>
                </a:cxn>
                <a:cxn ang="0">
                  <a:pos x="connsiteX1" y="connsiteY1"/>
                </a:cxn>
                <a:cxn ang="0">
                  <a:pos x="connsiteX2" y="connsiteY2"/>
                </a:cxn>
                <a:cxn ang="0">
                  <a:pos x="connsiteX3" y="connsiteY3"/>
                </a:cxn>
              </a:cxnLst>
              <a:rect l="l" t="t" r="r" b="b"/>
              <a:pathLst>
                <a:path w="19914" h="698359">
                  <a:moveTo>
                    <a:pt x="0" y="0"/>
                  </a:moveTo>
                  <a:lnTo>
                    <a:pt x="19914" y="0"/>
                  </a:lnTo>
                  <a:lnTo>
                    <a:pt x="19914" y="698360"/>
                  </a:lnTo>
                  <a:lnTo>
                    <a:pt x="0" y="69836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2" name="Freeform: Shape 91">
              <a:extLst>
                <a:ext uri="{FF2B5EF4-FFF2-40B4-BE49-F238E27FC236}">
                  <a16:creationId xmlns:a16="http://schemas.microsoft.com/office/drawing/2014/main" id="{D1089659-8435-A45F-65E5-B0414FD50119}"/>
                </a:ext>
              </a:extLst>
            </p:cNvPr>
            <p:cNvSpPr/>
            <p:nvPr/>
          </p:nvSpPr>
          <p:spPr>
            <a:xfrm>
              <a:off x="8684926" y="2539482"/>
              <a:ext cx="38807" cy="1013041"/>
            </a:xfrm>
            <a:custGeom>
              <a:avLst/>
              <a:gdLst>
                <a:gd name="connsiteX0" fmla="*/ 0 w 19914"/>
                <a:gd name="connsiteY0" fmla="*/ 0 h 703229"/>
                <a:gd name="connsiteX1" fmla="*/ 19914 w 19914"/>
                <a:gd name="connsiteY1" fmla="*/ 0 h 703229"/>
                <a:gd name="connsiteX2" fmla="*/ 19914 w 19914"/>
                <a:gd name="connsiteY2" fmla="*/ 703229 h 703229"/>
                <a:gd name="connsiteX3" fmla="*/ 0 w 19914"/>
                <a:gd name="connsiteY3" fmla="*/ 703229 h 703229"/>
              </a:gdLst>
              <a:ahLst/>
              <a:cxnLst>
                <a:cxn ang="0">
                  <a:pos x="connsiteX0" y="connsiteY0"/>
                </a:cxn>
                <a:cxn ang="0">
                  <a:pos x="connsiteX1" y="connsiteY1"/>
                </a:cxn>
                <a:cxn ang="0">
                  <a:pos x="connsiteX2" y="connsiteY2"/>
                </a:cxn>
                <a:cxn ang="0">
                  <a:pos x="connsiteX3" y="connsiteY3"/>
                </a:cxn>
              </a:cxnLst>
              <a:rect l="l" t="t" r="r" b="b"/>
              <a:pathLst>
                <a:path w="19914" h="703229">
                  <a:moveTo>
                    <a:pt x="0" y="0"/>
                  </a:moveTo>
                  <a:lnTo>
                    <a:pt x="19914" y="0"/>
                  </a:lnTo>
                  <a:lnTo>
                    <a:pt x="19914" y="703229"/>
                  </a:lnTo>
                  <a:lnTo>
                    <a:pt x="0" y="70322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3" name="Freeform: Shape 92">
              <a:extLst>
                <a:ext uri="{FF2B5EF4-FFF2-40B4-BE49-F238E27FC236}">
                  <a16:creationId xmlns:a16="http://schemas.microsoft.com/office/drawing/2014/main" id="{3424D3D4-8361-1272-7E80-6F97A375B530}"/>
                </a:ext>
              </a:extLst>
            </p:cNvPr>
            <p:cNvSpPr/>
            <p:nvPr/>
          </p:nvSpPr>
          <p:spPr>
            <a:xfrm>
              <a:off x="8758982" y="2539482"/>
              <a:ext cx="38807" cy="1016549"/>
            </a:xfrm>
            <a:custGeom>
              <a:avLst/>
              <a:gdLst>
                <a:gd name="connsiteX0" fmla="*/ 0 w 19914"/>
                <a:gd name="connsiteY0" fmla="*/ 0 h 705664"/>
                <a:gd name="connsiteX1" fmla="*/ 19915 w 19914"/>
                <a:gd name="connsiteY1" fmla="*/ 0 h 705664"/>
                <a:gd name="connsiteX2" fmla="*/ 19915 w 19914"/>
                <a:gd name="connsiteY2" fmla="*/ 705664 h 705664"/>
                <a:gd name="connsiteX3" fmla="*/ 0 w 19914"/>
                <a:gd name="connsiteY3" fmla="*/ 705664 h 705664"/>
              </a:gdLst>
              <a:ahLst/>
              <a:cxnLst>
                <a:cxn ang="0">
                  <a:pos x="connsiteX0" y="connsiteY0"/>
                </a:cxn>
                <a:cxn ang="0">
                  <a:pos x="connsiteX1" y="connsiteY1"/>
                </a:cxn>
                <a:cxn ang="0">
                  <a:pos x="connsiteX2" y="connsiteY2"/>
                </a:cxn>
                <a:cxn ang="0">
                  <a:pos x="connsiteX3" y="connsiteY3"/>
                </a:cxn>
              </a:cxnLst>
              <a:rect l="l" t="t" r="r" b="b"/>
              <a:pathLst>
                <a:path w="19914" h="705664">
                  <a:moveTo>
                    <a:pt x="0" y="0"/>
                  </a:moveTo>
                  <a:lnTo>
                    <a:pt x="19915" y="0"/>
                  </a:lnTo>
                  <a:lnTo>
                    <a:pt x="19915" y="705664"/>
                  </a:lnTo>
                  <a:lnTo>
                    <a:pt x="0" y="70566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4" name="Freeform: Shape 93">
              <a:extLst>
                <a:ext uri="{FF2B5EF4-FFF2-40B4-BE49-F238E27FC236}">
                  <a16:creationId xmlns:a16="http://schemas.microsoft.com/office/drawing/2014/main" id="{8B0D3E68-EDD1-6EDF-0D6E-CD3A35DBCE17}"/>
                </a:ext>
              </a:extLst>
            </p:cNvPr>
            <p:cNvSpPr/>
            <p:nvPr/>
          </p:nvSpPr>
          <p:spPr>
            <a:xfrm>
              <a:off x="8833059" y="2539482"/>
              <a:ext cx="38807" cy="1076909"/>
            </a:xfrm>
            <a:custGeom>
              <a:avLst/>
              <a:gdLst>
                <a:gd name="connsiteX0" fmla="*/ 0 w 19914"/>
                <a:gd name="connsiteY0" fmla="*/ 0 h 747565"/>
                <a:gd name="connsiteX1" fmla="*/ 19914 w 19914"/>
                <a:gd name="connsiteY1" fmla="*/ 0 h 747565"/>
                <a:gd name="connsiteX2" fmla="*/ 19914 w 19914"/>
                <a:gd name="connsiteY2" fmla="*/ 747566 h 747565"/>
                <a:gd name="connsiteX3" fmla="*/ 0 w 19914"/>
                <a:gd name="connsiteY3" fmla="*/ 747566 h 747565"/>
              </a:gdLst>
              <a:ahLst/>
              <a:cxnLst>
                <a:cxn ang="0">
                  <a:pos x="connsiteX0" y="connsiteY0"/>
                </a:cxn>
                <a:cxn ang="0">
                  <a:pos x="connsiteX1" y="connsiteY1"/>
                </a:cxn>
                <a:cxn ang="0">
                  <a:pos x="connsiteX2" y="connsiteY2"/>
                </a:cxn>
                <a:cxn ang="0">
                  <a:pos x="connsiteX3" y="connsiteY3"/>
                </a:cxn>
              </a:cxnLst>
              <a:rect l="l" t="t" r="r" b="b"/>
              <a:pathLst>
                <a:path w="19914" h="747565">
                  <a:moveTo>
                    <a:pt x="0" y="0"/>
                  </a:moveTo>
                  <a:lnTo>
                    <a:pt x="19914" y="0"/>
                  </a:lnTo>
                  <a:lnTo>
                    <a:pt x="19914" y="747566"/>
                  </a:lnTo>
                  <a:lnTo>
                    <a:pt x="0" y="74756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5" name="Freeform: Shape 94">
              <a:extLst>
                <a:ext uri="{FF2B5EF4-FFF2-40B4-BE49-F238E27FC236}">
                  <a16:creationId xmlns:a16="http://schemas.microsoft.com/office/drawing/2014/main" id="{52C8B304-B36A-28A1-7E66-AC6929BFE837}"/>
                </a:ext>
              </a:extLst>
            </p:cNvPr>
            <p:cNvSpPr/>
            <p:nvPr/>
          </p:nvSpPr>
          <p:spPr>
            <a:xfrm>
              <a:off x="8907113" y="2539482"/>
              <a:ext cx="38807" cy="1090756"/>
            </a:xfrm>
            <a:custGeom>
              <a:avLst/>
              <a:gdLst>
                <a:gd name="connsiteX0" fmla="*/ 0 w 19914"/>
                <a:gd name="connsiteY0" fmla="*/ 0 h 757177"/>
                <a:gd name="connsiteX1" fmla="*/ 19914 w 19914"/>
                <a:gd name="connsiteY1" fmla="*/ 0 h 757177"/>
                <a:gd name="connsiteX2" fmla="*/ 19914 w 19914"/>
                <a:gd name="connsiteY2" fmla="*/ 757178 h 757177"/>
                <a:gd name="connsiteX3" fmla="*/ 0 w 19914"/>
                <a:gd name="connsiteY3" fmla="*/ 757178 h 757177"/>
              </a:gdLst>
              <a:ahLst/>
              <a:cxnLst>
                <a:cxn ang="0">
                  <a:pos x="connsiteX0" y="connsiteY0"/>
                </a:cxn>
                <a:cxn ang="0">
                  <a:pos x="connsiteX1" y="connsiteY1"/>
                </a:cxn>
                <a:cxn ang="0">
                  <a:pos x="connsiteX2" y="connsiteY2"/>
                </a:cxn>
                <a:cxn ang="0">
                  <a:pos x="connsiteX3" y="connsiteY3"/>
                </a:cxn>
              </a:cxnLst>
              <a:rect l="l" t="t" r="r" b="b"/>
              <a:pathLst>
                <a:path w="19914" h="757177">
                  <a:moveTo>
                    <a:pt x="0" y="0"/>
                  </a:moveTo>
                  <a:lnTo>
                    <a:pt x="19914" y="0"/>
                  </a:lnTo>
                  <a:lnTo>
                    <a:pt x="19914" y="757178"/>
                  </a:lnTo>
                  <a:lnTo>
                    <a:pt x="0" y="75717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6" name="Freeform: Shape 95">
              <a:extLst>
                <a:ext uri="{FF2B5EF4-FFF2-40B4-BE49-F238E27FC236}">
                  <a16:creationId xmlns:a16="http://schemas.microsoft.com/office/drawing/2014/main" id="{C6096111-2D80-FDF2-C250-B6B2BA606E68}"/>
                </a:ext>
              </a:extLst>
            </p:cNvPr>
            <p:cNvSpPr/>
            <p:nvPr/>
          </p:nvSpPr>
          <p:spPr>
            <a:xfrm>
              <a:off x="9055246" y="2539482"/>
              <a:ext cx="38807" cy="1104970"/>
            </a:xfrm>
            <a:custGeom>
              <a:avLst/>
              <a:gdLst>
                <a:gd name="connsiteX0" fmla="*/ 0 w 19914"/>
                <a:gd name="connsiteY0" fmla="*/ 0 h 767044"/>
                <a:gd name="connsiteX1" fmla="*/ 19914 w 19914"/>
                <a:gd name="connsiteY1" fmla="*/ 0 h 767044"/>
                <a:gd name="connsiteX2" fmla="*/ 19914 w 19914"/>
                <a:gd name="connsiteY2" fmla="*/ 767045 h 767044"/>
                <a:gd name="connsiteX3" fmla="*/ 0 w 19914"/>
                <a:gd name="connsiteY3" fmla="*/ 767045 h 767044"/>
              </a:gdLst>
              <a:ahLst/>
              <a:cxnLst>
                <a:cxn ang="0">
                  <a:pos x="connsiteX0" y="connsiteY0"/>
                </a:cxn>
                <a:cxn ang="0">
                  <a:pos x="connsiteX1" y="connsiteY1"/>
                </a:cxn>
                <a:cxn ang="0">
                  <a:pos x="connsiteX2" y="connsiteY2"/>
                </a:cxn>
                <a:cxn ang="0">
                  <a:pos x="connsiteX3" y="connsiteY3"/>
                </a:cxn>
              </a:cxnLst>
              <a:rect l="l" t="t" r="r" b="b"/>
              <a:pathLst>
                <a:path w="19914" h="767044">
                  <a:moveTo>
                    <a:pt x="0" y="0"/>
                  </a:moveTo>
                  <a:lnTo>
                    <a:pt x="19914" y="0"/>
                  </a:lnTo>
                  <a:lnTo>
                    <a:pt x="19914" y="767045"/>
                  </a:lnTo>
                  <a:lnTo>
                    <a:pt x="0" y="76704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7" name="Freeform: Shape 96">
              <a:extLst>
                <a:ext uri="{FF2B5EF4-FFF2-40B4-BE49-F238E27FC236}">
                  <a16:creationId xmlns:a16="http://schemas.microsoft.com/office/drawing/2014/main" id="{338F23DE-5220-B8EA-A324-0885BBD29B52}"/>
                </a:ext>
              </a:extLst>
            </p:cNvPr>
            <p:cNvSpPr/>
            <p:nvPr/>
          </p:nvSpPr>
          <p:spPr>
            <a:xfrm>
              <a:off x="8981192" y="2539482"/>
              <a:ext cx="38807" cy="1105503"/>
            </a:xfrm>
            <a:custGeom>
              <a:avLst/>
              <a:gdLst>
                <a:gd name="connsiteX0" fmla="*/ 0 w 19914"/>
                <a:gd name="connsiteY0" fmla="*/ 0 h 767414"/>
                <a:gd name="connsiteX1" fmla="*/ 19914 w 19914"/>
                <a:gd name="connsiteY1" fmla="*/ 0 h 767414"/>
                <a:gd name="connsiteX2" fmla="*/ 19914 w 19914"/>
                <a:gd name="connsiteY2" fmla="*/ 767414 h 767414"/>
                <a:gd name="connsiteX3" fmla="*/ 0 w 19914"/>
                <a:gd name="connsiteY3" fmla="*/ 767414 h 767414"/>
              </a:gdLst>
              <a:ahLst/>
              <a:cxnLst>
                <a:cxn ang="0">
                  <a:pos x="connsiteX0" y="connsiteY0"/>
                </a:cxn>
                <a:cxn ang="0">
                  <a:pos x="connsiteX1" y="connsiteY1"/>
                </a:cxn>
                <a:cxn ang="0">
                  <a:pos x="connsiteX2" y="connsiteY2"/>
                </a:cxn>
                <a:cxn ang="0">
                  <a:pos x="connsiteX3" y="connsiteY3"/>
                </a:cxn>
              </a:cxnLst>
              <a:rect l="l" t="t" r="r" b="b"/>
              <a:pathLst>
                <a:path w="19914" h="767414">
                  <a:moveTo>
                    <a:pt x="0" y="0"/>
                  </a:moveTo>
                  <a:lnTo>
                    <a:pt x="19914" y="0"/>
                  </a:lnTo>
                  <a:lnTo>
                    <a:pt x="19914" y="767414"/>
                  </a:lnTo>
                  <a:lnTo>
                    <a:pt x="0" y="76741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8" name="Freeform: Shape 97">
              <a:extLst>
                <a:ext uri="{FF2B5EF4-FFF2-40B4-BE49-F238E27FC236}">
                  <a16:creationId xmlns:a16="http://schemas.microsoft.com/office/drawing/2014/main" id="{B59F81D4-E1D7-309C-6989-611AE8F80CA0}"/>
                </a:ext>
              </a:extLst>
            </p:cNvPr>
            <p:cNvSpPr/>
            <p:nvPr/>
          </p:nvSpPr>
          <p:spPr>
            <a:xfrm>
              <a:off x="7647998" y="2539482"/>
              <a:ext cx="38807" cy="879700"/>
            </a:xfrm>
            <a:custGeom>
              <a:avLst/>
              <a:gdLst>
                <a:gd name="connsiteX0" fmla="*/ 0 w 19914"/>
                <a:gd name="connsiteY0" fmla="*/ 0 h 610667"/>
                <a:gd name="connsiteX1" fmla="*/ 19914 w 19914"/>
                <a:gd name="connsiteY1" fmla="*/ 0 h 610667"/>
                <a:gd name="connsiteX2" fmla="*/ 19914 w 19914"/>
                <a:gd name="connsiteY2" fmla="*/ 610668 h 610667"/>
                <a:gd name="connsiteX3" fmla="*/ 0 w 19914"/>
                <a:gd name="connsiteY3" fmla="*/ 610668 h 610667"/>
              </a:gdLst>
              <a:ahLst/>
              <a:cxnLst>
                <a:cxn ang="0">
                  <a:pos x="connsiteX0" y="connsiteY0"/>
                </a:cxn>
                <a:cxn ang="0">
                  <a:pos x="connsiteX1" y="connsiteY1"/>
                </a:cxn>
                <a:cxn ang="0">
                  <a:pos x="connsiteX2" y="connsiteY2"/>
                </a:cxn>
                <a:cxn ang="0">
                  <a:pos x="connsiteX3" y="connsiteY3"/>
                </a:cxn>
              </a:cxnLst>
              <a:rect l="l" t="t" r="r" b="b"/>
              <a:pathLst>
                <a:path w="19914" h="610667">
                  <a:moveTo>
                    <a:pt x="0" y="0"/>
                  </a:moveTo>
                  <a:lnTo>
                    <a:pt x="19914" y="0"/>
                  </a:lnTo>
                  <a:lnTo>
                    <a:pt x="19914" y="610668"/>
                  </a:lnTo>
                  <a:lnTo>
                    <a:pt x="0" y="61066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99" name="Freeform: Shape 98">
              <a:extLst>
                <a:ext uri="{FF2B5EF4-FFF2-40B4-BE49-F238E27FC236}">
                  <a16:creationId xmlns:a16="http://schemas.microsoft.com/office/drawing/2014/main" id="{E992C4BF-BEAF-B431-6870-CB19CD1F2AA4}"/>
                </a:ext>
              </a:extLst>
            </p:cNvPr>
            <p:cNvSpPr/>
            <p:nvPr/>
          </p:nvSpPr>
          <p:spPr>
            <a:xfrm>
              <a:off x="7722052" y="2539482"/>
              <a:ext cx="38807" cy="880399"/>
            </a:xfrm>
            <a:custGeom>
              <a:avLst/>
              <a:gdLst>
                <a:gd name="connsiteX0" fmla="*/ 0 w 19914"/>
                <a:gd name="connsiteY0" fmla="*/ 0 h 611152"/>
                <a:gd name="connsiteX1" fmla="*/ 19914 w 19914"/>
                <a:gd name="connsiteY1" fmla="*/ 0 h 611152"/>
                <a:gd name="connsiteX2" fmla="*/ 19914 w 19914"/>
                <a:gd name="connsiteY2" fmla="*/ 611152 h 611152"/>
                <a:gd name="connsiteX3" fmla="*/ 0 w 19914"/>
                <a:gd name="connsiteY3" fmla="*/ 611152 h 611152"/>
              </a:gdLst>
              <a:ahLst/>
              <a:cxnLst>
                <a:cxn ang="0">
                  <a:pos x="connsiteX0" y="connsiteY0"/>
                </a:cxn>
                <a:cxn ang="0">
                  <a:pos x="connsiteX1" y="connsiteY1"/>
                </a:cxn>
                <a:cxn ang="0">
                  <a:pos x="connsiteX2" y="connsiteY2"/>
                </a:cxn>
                <a:cxn ang="0">
                  <a:pos x="connsiteX3" y="connsiteY3"/>
                </a:cxn>
              </a:cxnLst>
              <a:rect l="l" t="t" r="r" b="b"/>
              <a:pathLst>
                <a:path w="19914" h="611152">
                  <a:moveTo>
                    <a:pt x="0" y="0"/>
                  </a:moveTo>
                  <a:lnTo>
                    <a:pt x="19914" y="0"/>
                  </a:lnTo>
                  <a:lnTo>
                    <a:pt x="19914" y="611152"/>
                  </a:lnTo>
                  <a:lnTo>
                    <a:pt x="0" y="61115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0" name="Freeform: Shape 99">
              <a:extLst>
                <a:ext uri="{FF2B5EF4-FFF2-40B4-BE49-F238E27FC236}">
                  <a16:creationId xmlns:a16="http://schemas.microsoft.com/office/drawing/2014/main" id="{97E13A70-2A58-A8E5-1E8B-542FD27803B7}"/>
                </a:ext>
              </a:extLst>
            </p:cNvPr>
            <p:cNvSpPr/>
            <p:nvPr/>
          </p:nvSpPr>
          <p:spPr>
            <a:xfrm>
              <a:off x="7796131" y="2539482"/>
              <a:ext cx="38807" cy="887413"/>
            </a:xfrm>
            <a:custGeom>
              <a:avLst/>
              <a:gdLst>
                <a:gd name="connsiteX0" fmla="*/ 0 w 19914"/>
                <a:gd name="connsiteY0" fmla="*/ 0 h 616021"/>
                <a:gd name="connsiteX1" fmla="*/ 19914 w 19914"/>
                <a:gd name="connsiteY1" fmla="*/ 0 h 616021"/>
                <a:gd name="connsiteX2" fmla="*/ 19914 w 19914"/>
                <a:gd name="connsiteY2" fmla="*/ 616022 h 616021"/>
                <a:gd name="connsiteX3" fmla="*/ 0 w 19914"/>
                <a:gd name="connsiteY3" fmla="*/ 616022 h 616021"/>
              </a:gdLst>
              <a:ahLst/>
              <a:cxnLst>
                <a:cxn ang="0">
                  <a:pos x="connsiteX0" y="connsiteY0"/>
                </a:cxn>
                <a:cxn ang="0">
                  <a:pos x="connsiteX1" y="connsiteY1"/>
                </a:cxn>
                <a:cxn ang="0">
                  <a:pos x="connsiteX2" y="connsiteY2"/>
                </a:cxn>
                <a:cxn ang="0">
                  <a:pos x="connsiteX3" y="connsiteY3"/>
                </a:cxn>
              </a:cxnLst>
              <a:rect l="l" t="t" r="r" b="b"/>
              <a:pathLst>
                <a:path w="19914" h="616021">
                  <a:moveTo>
                    <a:pt x="0" y="0"/>
                  </a:moveTo>
                  <a:lnTo>
                    <a:pt x="19914" y="0"/>
                  </a:lnTo>
                  <a:lnTo>
                    <a:pt x="19914" y="616022"/>
                  </a:lnTo>
                  <a:lnTo>
                    <a:pt x="0" y="61602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1" name="Freeform: Shape 100">
              <a:extLst>
                <a:ext uri="{FF2B5EF4-FFF2-40B4-BE49-F238E27FC236}">
                  <a16:creationId xmlns:a16="http://schemas.microsoft.com/office/drawing/2014/main" id="{65622882-FE2A-0470-CD8F-1819171F1D80}"/>
                </a:ext>
              </a:extLst>
            </p:cNvPr>
            <p:cNvSpPr/>
            <p:nvPr/>
          </p:nvSpPr>
          <p:spPr>
            <a:xfrm>
              <a:off x="7870185" y="2539482"/>
              <a:ext cx="38807" cy="888112"/>
            </a:xfrm>
            <a:custGeom>
              <a:avLst/>
              <a:gdLst>
                <a:gd name="connsiteX0" fmla="*/ 0 w 19914"/>
                <a:gd name="connsiteY0" fmla="*/ 0 h 616506"/>
                <a:gd name="connsiteX1" fmla="*/ 19914 w 19914"/>
                <a:gd name="connsiteY1" fmla="*/ 0 h 616506"/>
                <a:gd name="connsiteX2" fmla="*/ 19914 w 19914"/>
                <a:gd name="connsiteY2" fmla="*/ 616506 h 616506"/>
                <a:gd name="connsiteX3" fmla="*/ 0 w 19914"/>
                <a:gd name="connsiteY3" fmla="*/ 616506 h 616506"/>
              </a:gdLst>
              <a:ahLst/>
              <a:cxnLst>
                <a:cxn ang="0">
                  <a:pos x="connsiteX0" y="connsiteY0"/>
                </a:cxn>
                <a:cxn ang="0">
                  <a:pos x="connsiteX1" y="connsiteY1"/>
                </a:cxn>
                <a:cxn ang="0">
                  <a:pos x="connsiteX2" y="connsiteY2"/>
                </a:cxn>
                <a:cxn ang="0">
                  <a:pos x="connsiteX3" y="connsiteY3"/>
                </a:cxn>
              </a:cxnLst>
              <a:rect l="l" t="t" r="r" b="b"/>
              <a:pathLst>
                <a:path w="19914" h="616506">
                  <a:moveTo>
                    <a:pt x="0" y="0"/>
                  </a:moveTo>
                  <a:lnTo>
                    <a:pt x="19914" y="0"/>
                  </a:lnTo>
                  <a:lnTo>
                    <a:pt x="19914" y="616506"/>
                  </a:lnTo>
                  <a:lnTo>
                    <a:pt x="0" y="61650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2" name="Freeform: Shape 101">
              <a:extLst>
                <a:ext uri="{FF2B5EF4-FFF2-40B4-BE49-F238E27FC236}">
                  <a16:creationId xmlns:a16="http://schemas.microsoft.com/office/drawing/2014/main" id="{9A55622D-8E66-9705-4AAC-DC8F4A14730E}"/>
                </a:ext>
              </a:extLst>
            </p:cNvPr>
            <p:cNvSpPr/>
            <p:nvPr/>
          </p:nvSpPr>
          <p:spPr>
            <a:xfrm>
              <a:off x="7944263" y="2539482"/>
              <a:ext cx="38807" cy="890921"/>
            </a:xfrm>
            <a:custGeom>
              <a:avLst/>
              <a:gdLst>
                <a:gd name="connsiteX0" fmla="*/ 0 w 19914"/>
                <a:gd name="connsiteY0" fmla="*/ 0 h 618456"/>
                <a:gd name="connsiteX1" fmla="*/ 19915 w 19914"/>
                <a:gd name="connsiteY1" fmla="*/ 0 h 618456"/>
                <a:gd name="connsiteX2" fmla="*/ 19915 w 19914"/>
                <a:gd name="connsiteY2" fmla="*/ 618457 h 618456"/>
                <a:gd name="connsiteX3" fmla="*/ 0 w 19914"/>
                <a:gd name="connsiteY3" fmla="*/ 618457 h 618456"/>
              </a:gdLst>
              <a:ahLst/>
              <a:cxnLst>
                <a:cxn ang="0">
                  <a:pos x="connsiteX0" y="connsiteY0"/>
                </a:cxn>
                <a:cxn ang="0">
                  <a:pos x="connsiteX1" y="connsiteY1"/>
                </a:cxn>
                <a:cxn ang="0">
                  <a:pos x="connsiteX2" y="connsiteY2"/>
                </a:cxn>
                <a:cxn ang="0">
                  <a:pos x="connsiteX3" y="connsiteY3"/>
                </a:cxn>
              </a:cxnLst>
              <a:rect l="l" t="t" r="r" b="b"/>
              <a:pathLst>
                <a:path w="19914" h="618456">
                  <a:moveTo>
                    <a:pt x="0" y="0"/>
                  </a:moveTo>
                  <a:lnTo>
                    <a:pt x="19915" y="0"/>
                  </a:lnTo>
                  <a:lnTo>
                    <a:pt x="19915" y="618457"/>
                  </a:lnTo>
                  <a:lnTo>
                    <a:pt x="0" y="61845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3" name="Freeform: Shape 102">
              <a:extLst>
                <a:ext uri="{FF2B5EF4-FFF2-40B4-BE49-F238E27FC236}">
                  <a16:creationId xmlns:a16="http://schemas.microsoft.com/office/drawing/2014/main" id="{73CF55C2-3BCB-2B6D-7130-DA00DC36E060}"/>
                </a:ext>
              </a:extLst>
            </p:cNvPr>
            <p:cNvSpPr/>
            <p:nvPr/>
          </p:nvSpPr>
          <p:spPr>
            <a:xfrm>
              <a:off x="8018318" y="2539482"/>
              <a:ext cx="38807" cy="914794"/>
            </a:xfrm>
            <a:custGeom>
              <a:avLst/>
              <a:gdLst>
                <a:gd name="connsiteX0" fmla="*/ 0 w 19914"/>
                <a:gd name="connsiteY0" fmla="*/ 0 h 635028"/>
                <a:gd name="connsiteX1" fmla="*/ 19914 w 19914"/>
                <a:gd name="connsiteY1" fmla="*/ 0 h 635028"/>
                <a:gd name="connsiteX2" fmla="*/ 19914 w 19914"/>
                <a:gd name="connsiteY2" fmla="*/ 635029 h 635028"/>
                <a:gd name="connsiteX3" fmla="*/ 0 w 19914"/>
                <a:gd name="connsiteY3" fmla="*/ 635029 h 635028"/>
              </a:gdLst>
              <a:ahLst/>
              <a:cxnLst>
                <a:cxn ang="0">
                  <a:pos x="connsiteX0" y="connsiteY0"/>
                </a:cxn>
                <a:cxn ang="0">
                  <a:pos x="connsiteX1" y="connsiteY1"/>
                </a:cxn>
                <a:cxn ang="0">
                  <a:pos x="connsiteX2" y="connsiteY2"/>
                </a:cxn>
                <a:cxn ang="0">
                  <a:pos x="connsiteX3" y="connsiteY3"/>
                </a:cxn>
              </a:cxnLst>
              <a:rect l="l" t="t" r="r" b="b"/>
              <a:pathLst>
                <a:path w="19914" h="635028">
                  <a:moveTo>
                    <a:pt x="0" y="0"/>
                  </a:moveTo>
                  <a:lnTo>
                    <a:pt x="19914" y="0"/>
                  </a:lnTo>
                  <a:lnTo>
                    <a:pt x="19914" y="635029"/>
                  </a:lnTo>
                  <a:lnTo>
                    <a:pt x="0" y="63502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4" name="Freeform: Shape 103">
              <a:extLst>
                <a:ext uri="{FF2B5EF4-FFF2-40B4-BE49-F238E27FC236}">
                  <a16:creationId xmlns:a16="http://schemas.microsoft.com/office/drawing/2014/main" id="{A34A402C-0561-729B-42C3-3955F85DA036}"/>
                </a:ext>
              </a:extLst>
            </p:cNvPr>
            <p:cNvSpPr/>
            <p:nvPr/>
          </p:nvSpPr>
          <p:spPr>
            <a:xfrm>
              <a:off x="8092396" y="2539482"/>
              <a:ext cx="38807" cy="917585"/>
            </a:xfrm>
            <a:custGeom>
              <a:avLst/>
              <a:gdLst>
                <a:gd name="connsiteX0" fmla="*/ 0 w 19914"/>
                <a:gd name="connsiteY0" fmla="*/ 0 h 636966"/>
                <a:gd name="connsiteX1" fmla="*/ 19914 w 19914"/>
                <a:gd name="connsiteY1" fmla="*/ 0 h 636966"/>
                <a:gd name="connsiteX2" fmla="*/ 19914 w 19914"/>
                <a:gd name="connsiteY2" fmla="*/ 636967 h 636966"/>
                <a:gd name="connsiteX3" fmla="*/ 0 w 19914"/>
                <a:gd name="connsiteY3" fmla="*/ 636967 h 636966"/>
              </a:gdLst>
              <a:ahLst/>
              <a:cxnLst>
                <a:cxn ang="0">
                  <a:pos x="connsiteX0" y="connsiteY0"/>
                </a:cxn>
                <a:cxn ang="0">
                  <a:pos x="connsiteX1" y="connsiteY1"/>
                </a:cxn>
                <a:cxn ang="0">
                  <a:pos x="connsiteX2" y="connsiteY2"/>
                </a:cxn>
                <a:cxn ang="0">
                  <a:pos x="connsiteX3" y="connsiteY3"/>
                </a:cxn>
              </a:cxnLst>
              <a:rect l="l" t="t" r="r" b="b"/>
              <a:pathLst>
                <a:path w="19914" h="636966">
                  <a:moveTo>
                    <a:pt x="0" y="0"/>
                  </a:moveTo>
                  <a:lnTo>
                    <a:pt x="19914" y="0"/>
                  </a:lnTo>
                  <a:lnTo>
                    <a:pt x="19914" y="636967"/>
                  </a:lnTo>
                  <a:lnTo>
                    <a:pt x="0" y="63696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5" name="Freeform: Shape 104">
              <a:extLst>
                <a:ext uri="{FF2B5EF4-FFF2-40B4-BE49-F238E27FC236}">
                  <a16:creationId xmlns:a16="http://schemas.microsoft.com/office/drawing/2014/main" id="{306D745E-7A44-D5B9-2313-1357C5E4CF97}"/>
                </a:ext>
              </a:extLst>
            </p:cNvPr>
            <p:cNvSpPr/>
            <p:nvPr/>
          </p:nvSpPr>
          <p:spPr>
            <a:xfrm>
              <a:off x="8166449" y="2539482"/>
              <a:ext cx="38807" cy="927410"/>
            </a:xfrm>
            <a:custGeom>
              <a:avLst/>
              <a:gdLst>
                <a:gd name="connsiteX0" fmla="*/ 0 w 19914"/>
                <a:gd name="connsiteY0" fmla="*/ 0 h 643786"/>
                <a:gd name="connsiteX1" fmla="*/ 19914 w 19914"/>
                <a:gd name="connsiteY1" fmla="*/ 0 h 643786"/>
                <a:gd name="connsiteX2" fmla="*/ 19914 w 19914"/>
                <a:gd name="connsiteY2" fmla="*/ 643787 h 643786"/>
                <a:gd name="connsiteX3" fmla="*/ 0 w 19914"/>
                <a:gd name="connsiteY3" fmla="*/ 643787 h 643786"/>
              </a:gdLst>
              <a:ahLst/>
              <a:cxnLst>
                <a:cxn ang="0">
                  <a:pos x="connsiteX0" y="connsiteY0"/>
                </a:cxn>
                <a:cxn ang="0">
                  <a:pos x="connsiteX1" y="connsiteY1"/>
                </a:cxn>
                <a:cxn ang="0">
                  <a:pos x="connsiteX2" y="connsiteY2"/>
                </a:cxn>
                <a:cxn ang="0">
                  <a:pos x="connsiteX3" y="connsiteY3"/>
                </a:cxn>
              </a:cxnLst>
              <a:rect l="l" t="t" r="r" b="b"/>
              <a:pathLst>
                <a:path w="19914" h="643786">
                  <a:moveTo>
                    <a:pt x="0" y="0"/>
                  </a:moveTo>
                  <a:lnTo>
                    <a:pt x="19914" y="0"/>
                  </a:lnTo>
                  <a:lnTo>
                    <a:pt x="19914" y="643787"/>
                  </a:lnTo>
                  <a:lnTo>
                    <a:pt x="0" y="64378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6" name="Freeform: Shape 105">
              <a:extLst>
                <a:ext uri="{FF2B5EF4-FFF2-40B4-BE49-F238E27FC236}">
                  <a16:creationId xmlns:a16="http://schemas.microsoft.com/office/drawing/2014/main" id="{7408249B-7433-26DD-D788-A04399239653}"/>
                </a:ext>
              </a:extLst>
            </p:cNvPr>
            <p:cNvSpPr/>
            <p:nvPr/>
          </p:nvSpPr>
          <p:spPr>
            <a:xfrm>
              <a:off x="8314582" y="2539482"/>
              <a:ext cx="38807" cy="969519"/>
            </a:xfrm>
            <a:custGeom>
              <a:avLst/>
              <a:gdLst>
                <a:gd name="connsiteX0" fmla="*/ 0 w 19914"/>
                <a:gd name="connsiteY0" fmla="*/ 0 h 673017"/>
                <a:gd name="connsiteX1" fmla="*/ 19914 w 19914"/>
                <a:gd name="connsiteY1" fmla="*/ 0 h 673017"/>
                <a:gd name="connsiteX2" fmla="*/ 19914 w 19914"/>
                <a:gd name="connsiteY2" fmla="*/ 673017 h 673017"/>
                <a:gd name="connsiteX3" fmla="*/ 0 w 19914"/>
                <a:gd name="connsiteY3" fmla="*/ 673017 h 673017"/>
              </a:gdLst>
              <a:ahLst/>
              <a:cxnLst>
                <a:cxn ang="0">
                  <a:pos x="connsiteX0" y="connsiteY0"/>
                </a:cxn>
                <a:cxn ang="0">
                  <a:pos x="connsiteX1" y="connsiteY1"/>
                </a:cxn>
                <a:cxn ang="0">
                  <a:pos x="connsiteX2" y="connsiteY2"/>
                </a:cxn>
                <a:cxn ang="0">
                  <a:pos x="connsiteX3" y="connsiteY3"/>
                </a:cxn>
              </a:cxnLst>
              <a:rect l="l" t="t" r="r" b="b"/>
              <a:pathLst>
                <a:path w="19914" h="673017">
                  <a:moveTo>
                    <a:pt x="0" y="0"/>
                  </a:moveTo>
                  <a:lnTo>
                    <a:pt x="19914" y="0"/>
                  </a:lnTo>
                  <a:lnTo>
                    <a:pt x="19914" y="673017"/>
                  </a:lnTo>
                  <a:lnTo>
                    <a:pt x="0" y="67301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7" name="Freeform: Shape 106">
              <a:extLst>
                <a:ext uri="{FF2B5EF4-FFF2-40B4-BE49-F238E27FC236}">
                  <a16:creationId xmlns:a16="http://schemas.microsoft.com/office/drawing/2014/main" id="{C5CB6C50-30F8-D77E-20DE-0AF14C3C505A}"/>
                </a:ext>
              </a:extLst>
            </p:cNvPr>
            <p:cNvSpPr/>
            <p:nvPr/>
          </p:nvSpPr>
          <p:spPr>
            <a:xfrm>
              <a:off x="8240529" y="2539482"/>
              <a:ext cx="38807" cy="958996"/>
            </a:xfrm>
            <a:custGeom>
              <a:avLst/>
              <a:gdLst>
                <a:gd name="connsiteX0" fmla="*/ 0 w 19914"/>
                <a:gd name="connsiteY0" fmla="*/ 0 h 665712"/>
                <a:gd name="connsiteX1" fmla="*/ 19915 w 19914"/>
                <a:gd name="connsiteY1" fmla="*/ 0 h 665712"/>
                <a:gd name="connsiteX2" fmla="*/ 19915 w 19914"/>
                <a:gd name="connsiteY2" fmla="*/ 665713 h 665712"/>
                <a:gd name="connsiteX3" fmla="*/ 0 w 19914"/>
                <a:gd name="connsiteY3" fmla="*/ 665713 h 665712"/>
              </a:gdLst>
              <a:ahLst/>
              <a:cxnLst>
                <a:cxn ang="0">
                  <a:pos x="connsiteX0" y="connsiteY0"/>
                </a:cxn>
                <a:cxn ang="0">
                  <a:pos x="connsiteX1" y="connsiteY1"/>
                </a:cxn>
                <a:cxn ang="0">
                  <a:pos x="connsiteX2" y="connsiteY2"/>
                </a:cxn>
                <a:cxn ang="0">
                  <a:pos x="connsiteX3" y="connsiteY3"/>
                </a:cxn>
              </a:cxnLst>
              <a:rect l="l" t="t" r="r" b="b"/>
              <a:pathLst>
                <a:path w="19914" h="665712">
                  <a:moveTo>
                    <a:pt x="0" y="0"/>
                  </a:moveTo>
                  <a:lnTo>
                    <a:pt x="19915" y="0"/>
                  </a:lnTo>
                  <a:lnTo>
                    <a:pt x="19915" y="665713"/>
                  </a:lnTo>
                  <a:lnTo>
                    <a:pt x="0" y="66571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8" name="Freeform: Shape 107">
              <a:extLst>
                <a:ext uri="{FF2B5EF4-FFF2-40B4-BE49-F238E27FC236}">
                  <a16:creationId xmlns:a16="http://schemas.microsoft.com/office/drawing/2014/main" id="{D8C5E36C-C773-E5C1-4F4A-2F1DC9149584}"/>
                </a:ext>
              </a:extLst>
            </p:cNvPr>
            <p:cNvSpPr/>
            <p:nvPr/>
          </p:nvSpPr>
          <p:spPr>
            <a:xfrm>
              <a:off x="6907335" y="2539482"/>
              <a:ext cx="38807" cy="791976"/>
            </a:xfrm>
            <a:custGeom>
              <a:avLst/>
              <a:gdLst>
                <a:gd name="connsiteX0" fmla="*/ 0 w 19914"/>
                <a:gd name="connsiteY0" fmla="*/ 0 h 549771"/>
                <a:gd name="connsiteX1" fmla="*/ 19914 w 19914"/>
                <a:gd name="connsiteY1" fmla="*/ 0 h 549771"/>
                <a:gd name="connsiteX2" fmla="*/ 19914 w 19914"/>
                <a:gd name="connsiteY2" fmla="*/ 549772 h 549771"/>
                <a:gd name="connsiteX3" fmla="*/ 0 w 19914"/>
                <a:gd name="connsiteY3" fmla="*/ 549772 h 549771"/>
              </a:gdLst>
              <a:ahLst/>
              <a:cxnLst>
                <a:cxn ang="0">
                  <a:pos x="connsiteX0" y="connsiteY0"/>
                </a:cxn>
                <a:cxn ang="0">
                  <a:pos x="connsiteX1" y="connsiteY1"/>
                </a:cxn>
                <a:cxn ang="0">
                  <a:pos x="connsiteX2" y="connsiteY2"/>
                </a:cxn>
                <a:cxn ang="0">
                  <a:pos x="connsiteX3" y="connsiteY3"/>
                </a:cxn>
              </a:cxnLst>
              <a:rect l="l" t="t" r="r" b="b"/>
              <a:pathLst>
                <a:path w="19914" h="549771">
                  <a:moveTo>
                    <a:pt x="0" y="0"/>
                  </a:moveTo>
                  <a:lnTo>
                    <a:pt x="19914" y="0"/>
                  </a:lnTo>
                  <a:lnTo>
                    <a:pt x="19914" y="549772"/>
                  </a:lnTo>
                  <a:lnTo>
                    <a:pt x="0" y="54977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09" name="Freeform: Shape 108">
              <a:extLst>
                <a:ext uri="{FF2B5EF4-FFF2-40B4-BE49-F238E27FC236}">
                  <a16:creationId xmlns:a16="http://schemas.microsoft.com/office/drawing/2014/main" id="{901BD4CE-1D37-B71D-113B-25E26F40BB15}"/>
                </a:ext>
              </a:extLst>
            </p:cNvPr>
            <p:cNvSpPr/>
            <p:nvPr/>
          </p:nvSpPr>
          <p:spPr>
            <a:xfrm>
              <a:off x="6981389" y="2539482"/>
              <a:ext cx="38807" cy="796182"/>
            </a:xfrm>
            <a:custGeom>
              <a:avLst/>
              <a:gdLst>
                <a:gd name="connsiteX0" fmla="*/ 0 w 19914"/>
                <a:gd name="connsiteY0" fmla="*/ 0 h 552691"/>
                <a:gd name="connsiteX1" fmla="*/ 19914 w 19914"/>
                <a:gd name="connsiteY1" fmla="*/ 0 h 552691"/>
                <a:gd name="connsiteX2" fmla="*/ 19914 w 19914"/>
                <a:gd name="connsiteY2" fmla="*/ 552691 h 552691"/>
                <a:gd name="connsiteX3" fmla="*/ 0 w 19914"/>
                <a:gd name="connsiteY3" fmla="*/ 552691 h 552691"/>
              </a:gdLst>
              <a:ahLst/>
              <a:cxnLst>
                <a:cxn ang="0">
                  <a:pos x="connsiteX0" y="connsiteY0"/>
                </a:cxn>
                <a:cxn ang="0">
                  <a:pos x="connsiteX1" y="connsiteY1"/>
                </a:cxn>
                <a:cxn ang="0">
                  <a:pos x="connsiteX2" y="connsiteY2"/>
                </a:cxn>
                <a:cxn ang="0">
                  <a:pos x="connsiteX3" y="connsiteY3"/>
                </a:cxn>
              </a:cxnLst>
              <a:rect l="l" t="t" r="r" b="b"/>
              <a:pathLst>
                <a:path w="19914" h="552691">
                  <a:moveTo>
                    <a:pt x="0" y="0"/>
                  </a:moveTo>
                  <a:lnTo>
                    <a:pt x="19914" y="0"/>
                  </a:lnTo>
                  <a:lnTo>
                    <a:pt x="19914" y="552691"/>
                  </a:lnTo>
                  <a:lnTo>
                    <a:pt x="0" y="55269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0" name="Freeform: Shape 109">
              <a:extLst>
                <a:ext uri="{FF2B5EF4-FFF2-40B4-BE49-F238E27FC236}">
                  <a16:creationId xmlns:a16="http://schemas.microsoft.com/office/drawing/2014/main" id="{DB4DDA7F-08F0-53FF-2CB1-F08DA34D8706}"/>
                </a:ext>
              </a:extLst>
            </p:cNvPr>
            <p:cNvSpPr/>
            <p:nvPr/>
          </p:nvSpPr>
          <p:spPr>
            <a:xfrm>
              <a:off x="7055468" y="2539482"/>
              <a:ext cx="38807" cy="802499"/>
            </a:xfrm>
            <a:custGeom>
              <a:avLst/>
              <a:gdLst>
                <a:gd name="connsiteX0" fmla="*/ 0 w 19914"/>
                <a:gd name="connsiteY0" fmla="*/ 0 h 557076"/>
                <a:gd name="connsiteX1" fmla="*/ 19914 w 19914"/>
                <a:gd name="connsiteY1" fmla="*/ 0 h 557076"/>
                <a:gd name="connsiteX2" fmla="*/ 19914 w 19914"/>
                <a:gd name="connsiteY2" fmla="*/ 557076 h 557076"/>
                <a:gd name="connsiteX3" fmla="*/ 0 w 19914"/>
                <a:gd name="connsiteY3" fmla="*/ 557076 h 557076"/>
              </a:gdLst>
              <a:ahLst/>
              <a:cxnLst>
                <a:cxn ang="0">
                  <a:pos x="connsiteX0" y="connsiteY0"/>
                </a:cxn>
                <a:cxn ang="0">
                  <a:pos x="connsiteX1" y="connsiteY1"/>
                </a:cxn>
                <a:cxn ang="0">
                  <a:pos x="connsiteX2" y="connsiteY2"/>
                </a:cxn>
                <a:cxn ang="0">
                  <a:pos x="connsiteX3" y="connsiteY3"/>
                </a:cxn>
              </a:cxnLst>
              <a:rect l="l" t="t" r="r" b="b"/>
              <a:pathLst>
                <a:path w="19914" h="557076">
                  <a:moveTo>
                    <a:pt x="0" y="0"/>
                  </a:moveTo>
                  <a:lnTo>
                    <a:pt x="19914" y="0"/>
                  </a:lnTo>
                  <a:lnTo>
                    <a:pt x="19914" y="557076"/>
                  </a:lnTo>
                  <a:lnTo>
                    <a:pt x="0" y="55707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1" name="Freeform: Shape 110">
              <a:extLst>
                <a:ext uri="{FF2B5EF4-FFF2-40B4-BE49-F238E27FC236}">
                  <a16:creationId xmlns:a16="http://schemas.microsoft.com/office/drawing/2014/main" id="{C28A53E7-9C1D-401D-816E-81AFA05341F5}"/>
                </a:ext>
              </a:extLst>
            </p:cNvPr>
            <p:cNvSpPr/>
            <p:nvPr/>
          </p:nvSpPr>
          <p:spPr>
            <a:xfrm>
              <a:off x="7129522" y="2539482"/>
              <a:ext cx="38807" cy="808119"/>
            </a:xfrm>
            <a:custGeom>
              <a:avLst/>
              <a:gdLst>
                <a:gd name="connsiteX0" fmla="*/ 0 w 19914"/>
                <a:gd name="connsiteY0" fmla="*/ 0 h 560977"/>
                <a:gd name="connsiteX1" fmla="*/ 19914 w 19914"/>
                <a:gd name="connsiteY1" fmla="*/ 0 h 560977"/>
                <a:gd name="connsiteX2" fmla="*/ 19914 w 19914"/>
                <a:gd name="connsiteY2" fmla="*/ 560977 h 560977"/>
                <a:gd name="connsiteX3" fmla="*/ 0 w 19914"/>
                <a:gd name="connsiteY3" fmla="*/ 560977 h 560977"/>
              </a:gdLst>
              <a:ahLst/>
              <a:cxnLst>
                <a:cxn ang="0">
                  <a:pos x="connsiteX0" y="connsiteY0"/>
                </a:cxn>
                <a:cxn ang="0">
                  <a:pos x="connsiteX1" y="connsiteY1"/>
                </a:cxn>
                <a:cxn ang="0">
                  <a:pos x="connsiteX2" y="connsiteY2"/>
                </a:cxn>
                <a:cxn ang="0">
                  <a:pos x="connsiteX3" y="connsiteY3"/>
                </a:cxn>
              </a:cxnLst>
              <a:rect l="l" t="t" r="r" b="b"/>
              <a:pathLst>
                <a:path w="19914" h="560977">
                  <a:moveTo>
                    <a:pt x="0" y="0"/>
                  </a:moveTo>
                  <a:lnTo>
                    <a:pt x="19914" y="0"/>
                  </a:lnTo>
                  <a:lnTo>
                    <a:pt x="19914" y="560977"/>
                  </a:lnTo>
                  <a:lnTo>
                    <a:pt x="0" y="56097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2" name="Freeform: Shape 111">
              <a:extLst>
                <a:ext uri="{FF2B5EF4-FFF2-40B4-BE49-F238E27FC236}">
                  <a16:creationId xmlns:a16="http://schemas.microsoft.com/office/drawing/2014/main" id="{855E0A5D-9225-0214-6D30-199C0002A994}"/>
                </a:ext>
              </a:extLst>
            </p:cNvPr>
            <p:cNvSpPr/>
            <p:nvPr/>
          </p:nvSpPr>
          <p:spPr>
            <a:xfrm>
              <a:off x="7203599" y="2539482"/>
              <a:ext cx="38807" cy="826353"/>
            </a:xfrm>
            <a:custGeom>
              <a:avLst/>
              <a:gdLst>
                <a:gd name="connsiteX0" fmla="*/ 0 w 19914"/>
                <a:gd name="connsiteY0" fmla="*/ 0 h 573635"/>
                <a:gd name="connsiteX1" fmla="*/ 19914 w 19914"/>
                <a:gd name="connsiteY1" fmla="*/ 0 h 573635"/>
                <a:gd name="connsiteX2" fmla="*/ 19914 w 19914"/>
                <a:gd name="connsiteY2" fmla="*/ 573636 h 573635"/>
                <a:gd name="connsiteX3" fmla="*/ 0 w 19914"/>
                <a:gd name="connsiteY3" fmla="*/ 573636 h 573635"/>
              </a:gdLst>
              <a:ahLst/>
              <a:cxnLst>
                <a:cxn ang="0">
                  <a:pos x="connsiteX0" y="connsiteY0"/>
                </a:cxn>
                <a:cxn ang="0">
                  <a:pos x="connsiteX1" y="connsiteY1"/>
                </a:cxn>
                <a:cxn ang="0">
                  <a:pos x="connsiteX2" y="connsiteY2"/>
                </a:cxn>
                <a:cxn ang="0">
                  <a:pos x="connsiteX3" y="connsiteY3"/>
                </a:cxn>
              </a:cxnLst>
              <a:rect l="l" t="t" r="r" b="b"/>
              <a:pathLst>
                <a:path w="19914" h="573635">
                  <a:moveTo>
                    <a:pt x="0" y="0"/>
                  </a:moveTo>
                  <a:lnTo>
                    <a:pt x="19914" y="0"/>
                  </a:lnTo>
                  <a:lnTo>
                    <a:pt x="19914" y="573636"/>
                  </a:lnTo>
                  <a:lnTo>
                    <a:pt x="0" y="57363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3" name="Freeform: Shape 112">
              <a:extLst>
                <a:ext uri="{FF2B5EF4-FFF2-40B4-BE49-F238E27FC236}">
                  <a16:creationId xmlns:a16="http://schemas.microsoft.com/office/drawing/2014/main" id="{C90F4B17-8977-F332-434E-3905217E5E2B}"/>
                </a:ext>
              </a:extLst>
            </p:cNvPr>
            <p:cNvSpPr/>
            <p:nvPr/>
          </p:nvSpPr>
          <p:spPr>
            <a:xfrm>
              <a:off x="7277653" y="2539482"/>
              <a:ext cx="38807" cy="825656"/>
            </a:xfrm>
            <a:custGeom>
              <a:avLst/>
              <a:gdLst>
                <a:gd name="connsiteX0" fmla="*/ 0 w 19914"/>
                <a:gd name="connsiteY0" fmla="*/ 0 h 573151"/>
                <a:gd name="connsiteX1" fmla="*/ 19914 w 19914"/>
                <a:gd name="connsiteY1" fmla="*/ 0 h 573151"/>
                <a:gd name="connsiteX2" fmla="*/ 19914 w 19914"/>
                <a:gd name="connsiteY2" fmla="*/ 573151 h 573151"/>
                <a:gd name="connsiteX3" fmla="*/ 0 w 19914"/>
                <a:gd name="connsiteY3" fmla="*/ 573151 h 573151"/>
              </a:gdLst>
              <a:ahLst/>
              <a:cxnLst>
                <a:cxn ang="0">
                  <a:pos x="connsiteX0" y="connsiteY0"/>
                </a:cxn>
                <a:cxn ang="0">
                  <a:pos x="connsiteX1" y="connsiteY1"/>
                </a:cxn>
                <a:cxn ang="0">
                  <a:pos x="connsiteX2" y="connsiteY2"/>
                </a:cxn>
                <a:cxn ang="0">
                  <a:pos x="connsiteX3" y="connsiteY3"/>
                </a:cxn>
              </a:cxnLst>
              <a:rect l="l" t="t" r="r" b="b"/>
              <a:pathLst>
                <a:path w="19914" h="573151">
                  <a:moveTo>
                    <a:pt x="0" y="0"/>
                  </a:moveTo>
                  <a:lnTo>
                    <a:pt x="19914" y="0"/>
                  </a:lnTo>
                  <a:lnTo>
                    <a:pt x="19914" y="573151"/>
                  </a:lnTo>
                  <a:lnTo>
                    <a:pt x="0" y="57315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4" name="Freeform: Shape 113">
              <a:extLst>
                <a:ext uri="{FF2B5EF4-FFF2-40B4-BE49-F238E27FC236}">
                  <a16:creationId xmlns:a16="http://schemas.microsoft.com/office/drawing/2014/main" id="{AFFB4C41-81A9-C8AE-F63B-0E7C86697C51}"/>
                </a:ext>
              </a:extLst>
            </p:cNvPr>
            <p:cNvSpPr/>
            <p:nvPr/>
          </p:nvSpPr>
          <p:spPr>
            <a:xfrm>
              <a:off x="7351732" y="2539482"/>
              <a:ext cx="38807" cy="829861"/>
            </a:xfrm>
            <a:custGeom>
              <a:avLst/>
              <a:gdLst>
                <a:gd name="connsiteX0" fmla="*/ 0 w 19914"/>
                <a:gd name="connsiteY0" fmla="*/ 0 h 576070"/>
                <a:gd name="connsiteX1" fmla="*/ 19914 w 19914"/>
                <a:gd name="connsiteY1" fmla="*/ 0 h 576070"/>
                <a:gd name="connsiteX2" fmla="*/ 19914 w 19914"/>
                <a:gd name="connsiteY2" fmla="*/ 576071 h 576070"/>
                <a:gd name="connsiteX3" fmla="*/ 0 w 19914"/>
                <a:gd name="connsiteY3" fmla="*/ 576071 h 576070"/>
              </a:gdLst>
              <a:ahLst/>
              <a:cxnLst>
                <a:cxn ang="0">
                  <a:pos x="connsiteX0" y="connsiteY0"/>
                </a:cxn>
                <a:cxn ang="0">
                  <a:pos x="connsiteX1" y="connsiteY1"/>
                </a:cxn>
                <a:cxn ang="0">
                  <a:pos x="connsiteX2" y="connsiteY2"/>
                </a:cxn>
                <a:cxn ang="0">
                  <a:pos x="connsiteX3" y="connsiteY3"/>
                </a:cxn>
              </a:cxnLst>
              <a:rect l="l" t="t" r="r" b="b"/>
              <a:pathLst>
                <a:path w="19914" h="576070">
                  <a:moveTo>
                    <a:pt x="0" y="0"/>
                  </a:moveTo>
                  <a:lnTo>
                    <a:pt x="19914" y="0"/>
                  </a:lnTo>
                  <a:lnTo>
                    <a:pt x="19914" y="576071"/>
                  </a:lnTo>
                  <a:lnTo>
                    <a:pt x="0" y="57607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5" name="Freeform: Shape 114">
              <a:extLst>
                <a:ext uri="{FF2B5EF4-FFF2-40B4-BE49-F238E27FC236}">
                  <a16:creationId xmlns:a16="http://schemas.microsoft.com/office/drawing/2014/main" id="{32ACFA88-6059-CF47-7B81-347369C1461B}"/>
                </a:ext>
              </a:extLst>
            </p:cNvPr>
            <p:cNvSpPr/>
            <p:nvPr/>
          </p:nvSpPr>
          <p:spPr>
            <a:xfrm>
              <a:off x="7425786" y="2539482"/>
              <a:ext cx="38807" cy="835481"/>
            </a:xfrm>
            <a:custGeom>
              <a:avLst/>
              <a:gdLst>
                <a:gd name="connsiteX0" fmla="*/ 0 w 19914"/>
                <a:gd name="connsiteY0" fmla="*/ 0 h 579971"/>
                <a:gd name="connsiteX1" fmla="*/ 19914 w 19914"/>
                <a:gd name="connsiteY1" fmla="*/ 0 h 579971"/>
                <a:gd name="connsiteX2" fmla="*/ 19914 w 19914"/>
                <a:gd name="connsiteY2" fmla="*/ 579971 h 579971"/>
                <a:gd name="connsiteX3" fmla="*/ 0 w 19914"/>
                <a:gd name="connsiteY3" fmla="*/ 579971 h 579971"/>
              </a:gdLst>
              <a:ahLst/>
              <a:cxnLst>
                <a:cxn ang="0">
                  <a:pos x="connsiteX0" y="connsiteY0"/>
                </a:cxn>
                <a:cxn ang="0">
                  <a:pos x="connsiteX1" y="connsiteY1"/>
                </a:cxn>
                <a:cxn ang="0">
                  <a:pos x="connsiteX2" y="connsiteY2"/>
                </a:cxn>
                <a:cxn ang="0">
                  <a:pos x="connsiteX3" y="connsiteY3"/>
                </a:cxn>
              </a:cxnLst>
              <a:rect l="l" t="t" r="r" b="b"/>
              <a:pathLst>
                <a:path w="19914" h="579971">
                  <a:moveTo>
                    <a:pt x="0" y="0"/>
                  </a:moveTo>
                  <a:lnTo>
                    <a:pt x="19914" y="0"/>
                  </a:lnTo>
                  <a:lnTo>
                    <a:pt x="19914" y="579971"/>
                  </a:lnTo>
                  <a:lnTo>
                    <a:pt x="0" y="57997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6" name="Freeform: Shape 115">
              <a:extLst>
                <a:ext uri="{FF2B5EF4-FFF2-40B4-BE49-F238E27FC236}">
                  <a16:creationId xmlns:a16="http://schemas.microsoft.com/office/drawing/2014/main" id="{24BF5636-3D32-AE8E-8BF7-75CC54FA0D9F}"/>
                </a:ext>
              </a:extLst>
            </p:cNvPr>
            <p:cNvSpPr/>
            <p:nvPr/>
          </p:nvSpPr>
          <p:spPr>
            <a:xfrm>
              <a:off x="7573919" y="2539482"/>
              <a:ext cx="38807" cy="856545"/>
            </a:xfrm>
            <a:custGeom>
              <a:avLst/>
              <a:gdLst>
                <a:gd name="connsiteX0" fmla="*/ 0 w 19914"/>
                <a:gd name="connsiteY0" fmla="*/ 0 h 594593"/>
                <a:gd name="connsiteX1" fmla="*/ 19914 w 19914"/>
                <a:gd name="connsiteY1" fmla="*/ 0 h 594593"/>
                <a:gd name="connsiteX2" fmla="*/ 19914 w 19914"/>
                <a:gd name="connsiteY2" fmla="*/ 594593 h 594593"/>
                <a:gd name="connsiteX3" fmla="*/ 0 w 19914"/>
                <a:gd name="connsiteY3" fmla="*/ 594593 h 594593"/>
              </a:gdLst>
              <a:ahLst/>
              <a:cxnLst>
                <a:cxn ang="0">
                  <a:pos x="connsiteX0" y="connsiteY0"/>
                </a:cxn>
                <a:cxn ang="0">
                  <a:pos x="connsiteX1" y="connsiteY1"/>
                </a:cxn>
                <a:cxn ang="0">
                  <a:pos x="connsiteX2" y="connsiteY2"/>
                </a:cxn>
                <a:cxn ang="0">
                  <a:pos x="connsiteX3" y="connsiteY3"/>
                </a:cxn>
              </a:cxnLst>
              <a:rect l="l" t="t" r="r" b="b"/>
              <a:pathLst>
                <a:path w="19914" h="594593">
                  <a:moveTo>
                    <a:pt x="0" y="0"/>
                  </a:moveTo>
                  <a:lnTo>
                    <a:pt x="19914" y="0"/>
                  </a:lnTo>
                  <a:lnTo>
                    <a:pt x="19914" y="594593"/>
                  </a:lnTo>
                  <a:lnTo>
                    <a:pt x="0" y="59459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7" name="Freeform: Shape 116">
              <a:extLst>
                <a:ext uri="{FF2B5EF4-FFF2-40B4-BE49-F238E27FC236}">
                  <a16:creationId xmlns:a16="http://schemas.microsoft.com/office/drawing/2014/main" id="{D05FCB0C-1ABE-5DF9-9E20-838BA192CB9D}"/>
                </a:ext>
              </a:extLst>
            </p:cNvPr>
            <p:cNvSpPr/>
            <p:nvPr/>
          </p:nvSpPr>
          <p:spPr>
            <a:xfrm>
              <a:off x="7499865" y="2539482"/>
              <a:ext cx="38807" cy="846719"/>
            </a:xfrm>
            <a:custGeom>
              <a:avLst/>
              <a:gdLst>
                <a:gd name="connsiteX0" fmla="*/ 0 w 19914"/>
                <a:gd name="connsiteY0" fmla="*/ 0 h 587772"/>
                <a:gd name="connsiteX1" fmla="*/ 19914 w 19914"/>
                <a:gd name="connsiteY1" fmla="*/ 0 h 587772"/>
                <a:gd name="connsiteX2" fmla="*/ 19914 w 19914"/>
                <a:gd name="connsiteY2" fmla="*/ 587773 h 587772"/>
                <a:gd name="connsiteX3" fmla="*/ 0 w 19914"/>
                <a:gd name="connsiteY3" fmla="*/ 587773 h 587772"/>
              </a:gdLst>
              <a:ahLst/>
              <a:cxnLst>
                <a:cxn ang="0">
                  <a:pos x="connsiteX0" y="connsiteY0"/>
                </a:cxn>
                <a:cxn ang="0">
                  <a:pos x="connsiteX1" y="connsiteY1"/>
                </a:cxn>
                <a:cxn ang="0">
                  <a:pos x="connsiteX2" y="connsiteY2"/>
                </a:cxn>
                <a:cxn ang="0">
                  <a:pos x="connsiteX3" y="connsiteY3"/>
                </a:cxn>
              </a:cxnLst>
              <a:rect l="l" t="t" r="r" b="b"/>
              <a:pathLst>
                <a:path w="19914" h="587772">
                  <a:moveTo>
                    <a:pt x="0" y="0"/>
                  </a:moveTo>
                  <a:lnTo>
                    <a:pt x="19914" y="0"/>
                  </a:lnTo>
                  <a:lnTo>
                    <a:pt x="19914" y="587773"/>
                  </a:lnTo>
                  <a:lnTo>
                    <a:pt x="0" y="58777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8" name="Freeform: Shape 117">
              <a:extLst>
                <a:ext uri="{FF2B5EF4-FFF2-40B4-BE49-F238E27FC236}">
                  <a16:creationId xmlns:a16="http://schemas.microsoft.com/office/drawing/2014/main" id="{8EAB977D-E337-0367-9CC0-D2E2D45E2235}"/>
                </a:ext>
              </a:extLst>
            </p:cNvPr>
            <p:cNvSpPr/>
            <p:nvPr/>
          </p:nvSpPr>
          <p:spPr>
            <a:xfrm>
              <a:off x="6166672" y="2539482"/>
              <a:ext cx="38807" cy="721791"/>
            </a:xfrm>
            <a:custGeom>
              <a:avLst/>
              <a:gdLst>
                <a:gd name="connsiteX0" fmla="*/ 0 w 19914"/>
                <a:gd name="connsiteY0" fmla="*/ 0 h 501050"/>
                <a:gd name="connsiteX1" fmla="*/ 19914 w 19914"/>
                <a:gd name="connsiteY1" fmla="*/ 0 h 501050"/>
                <a:gd name="connsiteX2" fmla="*/ 19914 w 19914"/>
                <a:gd name="connsiteY2" fmla="*/ 501050 h 501050"/>
                <a:gd name="connsiteX3" fmla="*/ 0 w 19914"/>
                <a:gd name="connsiteY3" fmla="*/ 501050 h 501050"/>
              </a:gdLst>
              <a:ahLst/>
              <a:cxnLst>
                <a:cxn ang="0">
                  <a:pos x="connsiteX0" y="connsiteY0"/>
                </a:cxn>
                <a:cxn ang="0">
                  <a:pos x="connsiteX1" y="connsiteY1"/>
                </a:cxn>
                <a:cxn ang="0">
                  <a:pos x="connsiteX2" y="connsiteY2"/>
                </a:cxn>
                <a:cxn ang="0">
                  <a:pos x="connsiteX3" y="connsiteY3"/>
                </a:cxn>
              </a:cxnLst>
              <a:rect l="l" t="t" r="r" b="b"/>
              <a:pathLst>
                <a:path w="19914" h="501050">
                  <a:moveTo>
                    <a:pt x="0" y="0"/>
                  </a:moveTo>
                  <a:lnTo>
                    <a:pt x="19914" y="0"/>
                  </a:lnTo>
                  <a:lnTo>
                    <a:pt x="19914" y="501050"/>
                  </a:lnTo>
                  <a:lnTo>
                    <a:pt x="0" y="50105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19" name="Freeform: Shape 118">
              <a:extLst>
                <a:ext uri="{FF2B5EF4-FFF2-40B4-BE49-F238E27FC236}">
                  <a16:creationId xmlns:a16="http://schemas.microsoft.com/office/drawing/2014/main" id="{02D3F445-BD12-F9B4-5900-7811D18AD3E5}"/>
                </a:ext>
              </a:extLst>
            </p:cNvPr>
            <p:cNvSpPr/>
            <p:nvPr/>
          </p:nvSpPr>
          <p:spPr>
            <a:xfrm>
              <a:off x="6240726" y="2539482"/>
              <a:ext cx="38807" cy="723903"/>
            </a:xfrm>
            <a:custGeom>
              <a:avLst/>
              <a:gdLst>
                <a:gd name="connsiteX0" fmla="*/ 0 w 19914"/>
                <a:gd name="connsiteY0" fmla="*/ 0 h 502516"/>
                <a:gd name="connsiteX1" fmla="*/ 19914 w 19914"/>
                <a:gd name="connsiteY1" fmla="*/ 0 h 502516"/>
                <a:gd name="connsiteX2" fmla="*/ 19914 w 19914"/>
                <a:gd name="connsiteY2" fmla="*/ 502516 h 502516"/>
                <a:gd name="connsiteX3" fmla="*/ 0 w 19914"/>
                <a:gd name="connsiteY3" fmla="*/ 502516 h 502516"/>
              </a:gdLst>
              <a:ahLst/>
              <a:cxnLst>
                <a:cxn ang="0">
                  <a:pos x="connsiteX0" y="connsiteY0"/>
                </a:cxn>
                <a:cxn ang="0">
                  <a:pos x="connsiteX1" y="connsiteY1"/>
                </a:cxn>
                <a:cxn ang="0">
                  <a:pos x="connsiteX2" y="connsiteY2"/>
                </a:cxn>
                <a:cxn ang="0">
                  <a:pos x="connsiteX3" y="connsiteY3"/>
                </a:cxn>
              </a:cxnLst>
              <a:rect l="l" t="t" r="r" b="b"/>
              <a:pathLst>
                <a:path w="19914" h="502516">
                  <a:moveTo>
                    <a:pt x="0" y="0"/>
                  </a:moveTo>
                  <a:lnTo>
                    <a:pt x="19914" y="0"/>
                  </a:lnTo>
                  <a:lnTo>
                    <a:pt x="19914" y="502516"/>
                  </a:lnTo>
                  <a:lnTo>
                    <a:pt x="0" y="50251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0" name="Freeform: Shape 119">
              <a:extLst>
                <a:ext uri="{FF2B5EF4-FFF2-40B4-BE49-F238E27FC236}">
                  <a16:creationId xmlns:a16="http://schemas.microsoft.com/office/drawing/2014/main" id="{6B9E4B1F-41F0-B455-3B84-B2D7DF552FB5}"/>
                </a:ext>
              </a:extLst>
            </p:cNvPr>
            <p:cNvSpPr/>
            <p:nvPr/>
          </p:nvSpPr>
          <p:spPr>
            <a:xfrm>
              <a:off x="6314805" y="2539482"/>
              <a:ext cx="38807" cy="733727"/>
            </a:xfrm>
            <a:custGeom>
              <a:avLst/>
              <a:gdLst>
                <a:gd name="connsiteX0" fmla="*/ 0 w 19914"/>
                <a:gd name="connsiteY0" fmla="*/ 0 h 509336"/>
                <a:gd name="connsiteX1" fmla="*/ 19914 w 19914"/>
                <a:gd name="connsiteY1" fmla="*/ 0 h 509336"/>
                <a:gd name="connsiteX2" fmla="*/ 19914 w 19914"/>
                <a:gd name="connsiteY2" fmla="*/ 509336 h 509336"/>
                <a:gd name="connsiteX3" fmla="*/ 0 w 19914"/>
                <a:gd name="connsiteY3" fmla="*/ 509336 h 509336"/>
              </a:gdLst>
              <a:ahLst/>
              <a:cxnLst>
                <a:cxn ang="0">
                  <a:pos x="connsiteX0" y="connsiteY0"/>
                </a:cxn>
                <a:cxn ang="0">
                  <a:pos x="connsiteX1" y="connsiteY1"/>
                </a:cxn>
                <a:cxn ang="0">
                  <a:pos x="connsiteX2" y="connsiteY2"/>
                </a:cxn>
                <a:cxn ang="0">
                  <a:pos x="connsiteX3" y="connsiteY3"/>
                </a:cxn>
              </a:cxnLst>
              <a:rect l="l" t="t" r="r" b="b"/>
              <a:pathLst>
                <a:path w="19914" h="509336">
                  <a:moveTo>
                    <a:pt x="0" y="0"/>
                  </a:moveTo>
                  <a:lnTo>
                    <a:pt x="19914" y="0"/>
                  </a:lnTo>
                  <a:lnTo>
                    <a:pt x="19914" y="509336"/>
                  </a:lnTo>
                  <a:lnTo>
                    <a:pt x="0" y="50933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1" name="Freeform: Shape 120">
              <a:extLst>
                <a:ext uri="{FF2B5EF4-FFF2-40B4-BE49-F238E27FC236}">
                  <a16:creationId xmlns:a16="http://schemas.microsoft.com/office/drawing/2014/main" id="{3BD42733-69A8-9C09-A8F1-3130D92FAF1D}"/>
                </a:ext>
              </a:extLst>
            </p:cNvPr>
            <p:cNvSpPr/>
            <p:nvPr/>
          </p:nvSpPr>
          <p:spPr>
            <a:xfrm>
              <a:off x="6388859" y="2539482"/>
              <a:ext cx="38807" cy="747757"/>
            </a:xfrm>
            <a:custGeom>
              <a:avLst/>
              <a:gdLst>
                <a:gd name="connsiteX0" fmla="*/ 0 w 19914"/>
                <a:gd name="connsiteY0" fmla="*/ 0 h 519075"/>
                <a:gd name="connsiteX1" fmla="*/ 19914 w 19914"/>
                <a:gd name="connsiteY1" fmla="*/ 0 h 519075"/>
                <a:gd name="connsiteX2" fmla="*/ 19914 w 19914"/>
                <a:gd name="connsiteY2" fmla="*/ 519075 h 519075"/>
                <a:gd name="connsiteX3" fmla="*/ 0 w 19914"/>
                <a:gd name="connsiteY3" fmla="*/ 519075 h 519075"/>
              </a:gdLst>
              <a:ahLst/>
              <a:cxnLst>
                <a:cxn ang="0">
                  <a:pos x="connsiteX0" y="connsiteY0"/>
                </a:cxn>
                <a:cxn ang="0">
                  <a:pos x="connsiteX1" y="connsiteY1"/>
                </a:cxn>
                <a:cxn ang="0">
                  <a:pos x="connsiteX2" y="connsiteY2"/>
                </a:cxn>
                <a:cxn ang="0">
                  <a:pos x="connsiteX3" y="connsiteY3"/>
                </a:cxn>
              </a:cxnLst>
              <a:rect l="l" t="t" r="r" b="b"/>
              <a:pathLst>
                <a:path w="19914" h="519075">
                  <a:moveTo>
                    <a:pt x="0" y="0"/>
                  </a:moveTo>
                  <a:lnTo>
                    <a:pt x="19914" y="0"/>
                  </a:lnTo>
                  <a:lnTo>
                    <a:pt x="19914" y="519075"/>
                  </a:lnTo>
                  <a:lnTo>
                    <a:pt x="0" y="51907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2" name="Freeform: Shape 121">
              <a:extLst>
                <a:ext uri="{FF2B5EF4-FFF2-40B4-BE49-F238E27FC236}">
                  <a16:creationId xmlns:a16="http://schemas.microsoft.com/office/drawing/2014/main" id="{605CDD0A-1086-8594-C985-AC3732A6A9BD}"/>
                </a:ext>
              </a:extLst>
            </p:cNvPr>
            <p:cNvSpPr/>
            <p:nvPr/>
          </p:nvSpPr>
          <p:spPr>
            <a:xfrm>
              <a:off x="6462936" y="2539482"/>
              <a:ext cx="38807" cy="751962"/>
            </a:xfrm>
            <a:custGeom>
              <a:avLst/>
              <a:gdLst>
                <a:gd name="connsiteX0" fmla="*/ 0 w 19914"/>
                <a:gd name="connsiteY0" fmla="*/ 0 h 521994"/>
                <a:gd name="connsiteX1" fmla="*/ 19914 w 19914"/>
                <a:gd name="connsiteY1" fmla="*/ 0 h 521994"/>
                <a:gd name="connsiteX2" fmla="*/ 19914 w 19914"/>
                <a:gd name="connsiteY2" fmla="*/ 521995 h 521994"/>
                <a:gd name="connsiteX3" fmla="*/ 0 w 19914"/>
                <a:gd name="connsiteY3" fmla="*/ 521995 h 521994"/>
              </a:gdLst>
              <a:ahLst/>
              <a:cxnLst>
                <a:cxn ang="0">
                  <a:pos x="connsiteX0" y="connsiteY0"/>
                </a:cxn>
                <a:cxn ang="0">
                  <a:pos x="connsiteX1" y="connsiteY1"/>
                </a:cxn>
                <a:cxn ang="0">
                  <a:pos x="connsiteX2" y="connsiteY2"/>
                </a:cxn>
                <a:cxn ang="0">
                  <a:pos x="connsiteX3" y="connsiteY3"/>
                </a:cxn>
              </a:cxnLst>
              <a:rect l="l" t="t" r="r" b="b"/>
              <a:pathLst>
                <a:path w="19914" h="521994">
                  <a:moveTo>
                    <a:pt x="0" y="0"/>
                  </a:moveTo>
                  <a:lnTo>
                    <a:pt x="19914" y="0"/>
                  </a:lnTo>
                  <a:lnTo>
                    <a:pt x="19914" y="521995"/>
                  </a:lnTo>
                  <a:lnTo>
                    <a:pt x="0" y="52199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3" name="Freeform: Shape 122">
              <a:extLst>
                <a:ext uri="{FF2B5EF4-FFF2-40B4-BE49-F238E27FC236}">
                  <a16:creationId xmlns:a16="http://schemas.microsoft.com/office/drawing/2014/main" id="{5D4EC7A6-5722-E9AA-1148-9F5FA66B11D5}"/>
                </a:ext>
              </a:extLst>
            </p:cNvPr>
            <p:cNvSpPr/>
            <p:nvPr/>
          </p:nvSpPr>
          <p:spPr>
            <a:xfrm>
              <a:off x="6536990" y="2539482"/>
              <a:ext cx="38807" cy="758977"/>
            </a:xfrm>
            <a:custGeom>
              <a:avLst/>
              <a:gdLst>
                <a:gd name="connsiteX0" fmla="*/ 0 w 19914"/>
                <a:gd name="connsiteY0" fmla="*/ 0 h 526864"/>
                <a:gd name="connsiteX1" fmla="*/ 19914 w 19914"/>
                <a:gd name="connsiteY1" fmla="*/ 0 h 526864"/>
                <a:gd name="connsiteX2" fmla="*/ 19914 w 19914"/>
                <a:gd name="connsiteY2" fmla="*/ 526864 h 526864"/>
                <a:gd name="connsiteX3" fmla="*/ 0 w 19914"/>
                <a:gd name="connsiteY3" fmla="*/ 526864 h 526864"/>
              </a:gdLst>
              <a:ahLst/>
              <a:cxnLst>
                <a:cxn ang="0">
                  <a:pos x="connsiteX0" y="connsiteY0"/>
                </a:cxn>
                <a:cxn ang="0">
                  <a:pos x="connsiteX1" y="connsiteY1"/>
                </a:cxn>
                <a:cxn ang="0">
                  <a:pos x="connsiteX2" y="connsiteY2"/>
                </a:cxn>
                <a:cxn ang="0">
                  <a:pos x="connsiteX3" y="connsiteY3"/>
                </a:cxn>
              </a:cxnLst>
              <a:rect l="l" t="t" r="r" b="b"/>
              <a:pathLst>
                <a:path w="19914" h="526864">
                  <a:moveTo>
                    <a:pt x="0" y="0"/>
                  </a:moveTo>
                  <a:lnTo>
                    <a:pt x="19914" y="0"/>
                  </a:lnTo>
                  <a:lnTo>
                    <a:pt x="19914" y="526864"/>
                  </a:lnTo>
                  <a:lnTo>
                    <a:pt x="0" y="52686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4" name="Freeform: Shape 123">
              <a:extLst>
                <a:ext uri="{FF2B5EF4-FFF2-40B4-BE49-F238E27FC236}">
                  <a16:creationId xmlns:a16="http://schemas.microsoft.com/office/drawing/2014/main" id="{676475E4-DC39-7731-9D27-32340BA7A943}"/>
                </a:ext>
              </a:extLst>
            </p:cNvPr>
            <p:cNvSpPr/>
            <p:nvPr/>
          </p:nvSpPr>
          <p:spPr>
            <a:xfrm>
              <a:off x="6611069" y="2539482"/>
              <a:ext cx="38807" cy="771611"/>
            </a:xfrm>
            <a:custGeom>
              <a:avLst/>
              <a:gdLst>
                <a:gd name="connsiteX0" fmla="*/ 0 w 19914"/>
                <a:gd name="connsiteY0" fmla="*/ 0 h 535634"/>
                <a:gd name="connsiteX1" fmla="*/ 19914 w 19914"/>
                <a:gd name="connsiteY1" fmla="*/ 0 h 535634"/>
                <a:gd name="connsiteX2" fmla="*/ 19914 w 19914"/>
                <a:gd name="connsiteY2" fmla="*/ 535635 h 535634"/>
                <a:gd name="connsiteX3" fmla="*/ 0 w 19914"/>
                <a:gd name="connsiteY3" fmla="*/ 535635 h 535634"/>
              </a:gdLst>
              <a:ahLst/>
              <a:cxnLst>
                <a:cxn ang="0">
                  <a:pos x="connsiteX0" y="connsiteY0"/>
                </a:cxn>
                <a:cxn ang="0">
                  <a:pos x="connsiteX1" y="connsiteY1"/>
                </a:cxn>
                <a:cxn ang="0">
                  <a:pos x="connsiteX2" y="connsiteY2"/>
                </a:cxn>
                <a:cxn ang="0">
                  <a:pos x="connsiteX3" y="connsiteY3"/>
                </a:cxn>
              </a:cxnLst>
              <a:rect l="l" t="t" r="r" b="b"/>
              <a:pathLst>
                <a:path w="19914" h="535634">
                  <a:moveTo>
                    <a:pt x="0" y="0"/>
                  </a:moveTo>
                  <a:lnTo>
                    <a:pt x="19914" y="0"/>
                  </a:lnTo>
                  <a:lnTo>
                    <a:pt x="19914" y="535635"/>
                  </a:lnTo>
                  <a:lnTo>
                    <a:pt x="0" y="53563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5" name="Freeform: Shape 124">
              <a:extLst>
                <a:ext uri="{FF2B5EF4-FFF2-40B4-BE49-F238E27FC236}">
                  <a16:creationId xmlns:a16="http://schemas.microsoft.com/office/drawing/2014/main" id="{986A2489-2EF4-91DA-7A3D-EA048E3C8013}"/>
                </a:ext>
              </a:extLst>
            </p:cNvPr>
            <p:cNvSpPr/>
            <p:nvPr/>
          </p:nvSpPr>
          <p:spPr>
            <a:xfrm>
              <a:off x="6685123" y="2539482"/>
              <a:ext cx="38807" cy="771611"/>
            </a:xfrm>
            <a:custGeom>
              <a:avLst/>
              <a:gdLst>
                <a:gd name="connsiteX0" fmla="*/ 0 w 19914"/>
                <a:gd name="connsiteY0" fmla="*/ 0 h 535634"/>
                <a:gd name="connsiteX1" fmla="*/ 19914 w 19914"/>
                <a:gd name="connsiteY1" fmla="*/ 0 h 535634"/>
                <a:gd name="connsiteX2" fmla="*/ 19914 w 19914"/>
                <a:gd name="connsiteY2" fmla="*/ 535635 h 535634"/>
                <a:gd name="connsiteX3" fmla="*/ 0 w 19914"/>
                <a:gd name="connsiteY3" fmla="*/ 535635 h 535634"/>
              </a:gdLst>
              <a:ahLst/>
              <a:cxnLst>
                <a:cxn ang="0">
                  <a:pos x="connsiteX0" y="connsiteY0"/>
                </a:cxn>
                <a:cxn ang="0">
                  <a:pos x="connsiteX1" y="connsiteY1"/>
                </a:cxn>
                <a:cxn ang="0">
                  <a:pos x="connsiteX2" y="connsiteY2"/>
                </a:cxn>
                <a:cxn ang="0">
                  <a:pos x="connsiteX3" y="connsiteY3"/>
                </a:cxn>
              </a:cxnLst>
              <a:rect l="l" t="t" r="r" b="b"/>
              <a:pathLst>
                <a:path w="19914" h="535634">
                  <a:moveTo>
                    <a:pt x="0" y="0"/>
                  </a:moveTo>
                  <a:lnTo>
                    <a:pt x="19914" y="0"/>
                  </a:lnTo>
                  <a:lnTo>
                    <a:pt x="19914" y="535635"/>
                  </a:lnTo>
                  <a:lnTo>
                    <a:pt x="0" y="53563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6" name="Freeform: Shape 125">
              <a:extLst>
                <a:ext uri="{FF2B5EF4-FFF2-40B4-BE49-F238E27FC236}">
                  <a16:creationId xmlns:a16="http://schemas.microsoft.com/office/drawing/2014/main" id="{215BCEE8-6E11-57E1-16F0-D80FE4290C67}"/>
                </a:ext>
              </a:extLst>
            </p:cNvPr>
            <p:cNvSpPr/>
            <p:nvPr/>
          </p:nvSpPr>
          <p:spPr>
            <a:xfrm>
              <a:off x="6833256" y="2539482"/>
              <a:ext cx="38807" cy="775119"/>
            </a:xfrm>
            <a:custGeom>
              <a:avLst/>
              <a:gdLst>
                <a:gd name="connsiteX0" fmla="*/ 0 w 19914"/>
                <a:gd name="connsiteY0" fmla="*/ 0 h 538069"/>
                <a:gd name="connsiteX1" fmla="*/ 19914 w 19914"/>
                <a:gd name="connsiteY1" fmla="*/ 0 h 538069"/>
                <a:gd name="connsiteX2" fmla="*/ 19914 w 19914"/>
                <a:gd name="connsiteY2" fmla="*/ 538070 h 538069"/>
                <a:gd name="connsiteX3" fmla="*/ 0 w 19914"/>
                <a:gd name="connsiteY3" fmla="*/ 538070 h 538069"/>
              </a:gdLst>
              <a:ahLst/>
              <a:cxnLst>
                <a:cxn ang="0">
                  <a:pos x="connsiteX0" y="connsiteY0"/>
                </a:cxn>
                <a:cxn ang="0">
                  <a:pos x="connsiteX1" y="connsiteY1"/>
                </a:cxn>
                <a:cxn ang="0">
                  <a:pos x="connsiteX2" y="connsiteY2"/>
                </a:cxn>
                <a:cxn ang="0">
                  <a:pos x="connsiteX3" y="connsiteY3"/>
                </a:cxn>
              </a:cxnLst>
              <a:rect l="l" t="t" r="r" b="b"/>
              <a:pathLst>
                <a:path w="19914" h="538069">
                  <a:moveTo>
                    <a:pt x="0" y="0"/>
                  </a:moveTo>
                  <a:lnTo>
                    <a:pt x="19914" y="0"/>
                  </a:lnTo>
                  <a:lnTo>
                    <a:pt x="19914" y="538070"/>
                  </a:lnTo>
                  <a:lnTo>
                    <a:pt x="0" y="53807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7" name="Freeform: Shape 126">
              <a:extLst>
                <a:ext uri="{FF2B5EF4-FFF2-40B4-BE49-F238E27FC236}">
                  <a16:creationId xmlns:a16="http://schemas.microsoft.com/office/drawing/2014/main" id="{5AE271EF-9B8D-00C3-7C5C-6DABA60B6284}"/>
                </a:ext>
              </a:extLst>
            </p:cNvPr>
            <p:cNvSpPr/>
            <p:nvPr/>
          </p:nvSpPr>
          <p:spPr>
            <a:xfrm>
              <a:off x="6759202" y="2539482"/>
              <a:ext cx="38807" cy="772327"/>
            </a:xfrm>
            <a:custGeom>
              <a:avLst/>
              <a:gdLst>
                <a:gd name="connsiteX0" fmla="*/ 0 w 19914"/>
                <a:gd name="connsiteY0" fmla="*/ 0 h 536131"/>
                <a:gd name="connsiteX1" fmla="*/ 19914 w 19914"/>
                <a:gd name="connsiteY1" fmla="*/ 0 h 536131"/>
                <a:gd name="connsiteX2" fmla="*/ 19914 w 19914"/>
                <a:gd name="connsiteY2" fmla="*/ 536132 h 536131"/>
                <a:gd name="connsiteX3" fmla="*/ 0 w 19914"/>
                <a:gd name="connsiteY3" fmla="*/ 536132 h 536131"/>
              </a:gdLst>
              <a:ahLst/>
              <a:cxnLst>
                <a:cxn ang="0">
                  <a:pos x="connsiteX0" y="connsiteY0"/>
                </a:cxn>
                <a:cxn ang="0">
                  <a:pos x="connsiteX1" y="connsiteY1"/>
                </a:cxn>
                <a:cxn ang="0">
                  <a:pos x="connsiteX2" y="connsiteY2"/>
                </a:cxn>
                <a:cxn ang="0">
                  <a:pos x="connsiteX3" y="connsiteY3"/>
                </a:cxn>
              </a:cxnLst>
              <a:rect l="l" t="t" r="r" b="b"/>
              <a:pathLst>
                <a:path w="19914" h="536131">
                  <a:moveTo>
                    <a:pt x="0" y="0"/>
                  </a:moveTo>
                  <a:lnTo>
                    <a:pt x="19914" y="0"/>
                  </a:lnTo>
                  <a:lnTo>
                    <a:pt x="19914" y="536132"/>
                  </a:lnTo>
                  <a:lnTo>
                    <a:pt x="0" y="53613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8" name="Freeform: Shape 127">
              <a:extLst>
                <a:ext uri="{FF2B5EF4-FFF2-40B4-BE49-F238E27FC236}">
                  <a16:creationId xmlns:a16="http://schemas.microsoft.com/office/drawing/2014/main" id="{07E7874A-C56F-F142-C9AF-E354D898DE38}"/>
                </a:ext>
              </a:extLst>
            </p:cNvPr>
            <p:cNvSpPr/>
            <p:nvPr/>
          </p:nvSpPr>
          <p:spPr>
            <a:xfrm>
              <a:off x="5426009" y="2539482"/>
              <a:ext cx="38807" cy="624939"/>
            </a:xfrm>
            <a:custGeom>
              <a:avLst/>
              <a:gdLst>
                <a:gd name="connsiteX0" fmla="*/ 0 w 19914"/>
                <a:gd name="connsiteY0" fmla="*/ 0 h 433818"/>
                <a:gd name="connsiteX1" fmla="*/ 19914 w 19914"/>
                <a:gd name="connsiteY1" fmla="*/ 0 h 433818"/>
                <a:gd name="connsiteX2" fmla="*/ 19914 w 19914"/>
                <a:gd name="connsiteY2" fmla="*/ 433818 h 433818"/>
                <a:gd name="connsiteX3" fmla="*/ 0 w 19914"/>
                <a:gd name="connsiteY3" fmla="*/ 433818 h 433818"/>
              </a:gdLst>
              <a:ahLst/>
              <a:cxnLst>
                <a:cxn ang="0">
                  <a:pos x="connsiteX0" y="connsiteY0"/>
                </a:cxn>
                <a:cxn ang="0">
                  <a:pos x="connsiteX1" y="connsiteY1"/>
                </a:cxn>
                <a:cxn ang="0">
                  <a:pos x="connsiteX2" y="connsiteY2"/>
                </a:cxn>
                <a:cxn ang="0">
                  <a:pos x="connsiteX3" y="connsiteY3"/>
                </a:cxn>
              </a:cxnLst>
              <a:rect l="l" t="t" r="r" b="b"/>
              <a:pathLst>
                <a:path w="19914" h="433818">
                  <a:moveTo>
                    <a:pt x="0" y="0"/>
                  </a:moveTo>
                  <a:lnTo>
                    <a:pt x="19914" y="0"/>
                  </a:lnTo>
                  <a:lnTo>
                    <a:pt x="19914" y="433818"/>
                  </a:lnTo>
                  <a:lnTo>
                    <a:pt x="0" y="43381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29" name="Freeform: Shape 128">
              <a:extLst>
                <a:ext uri="{FF2B5EF4-FFF2-40B4-BE49-F238E27FC236}">
                  <a16:creationId xmlns:a16="http://schemas.microsoft.com/office/drawing/2014/main" id="{E24AC8A2-B1E3-E2C4-418C-2E049643B2EC}"/>
                </a:ext>
              </a:extLst>
            </p:cNvPr>
            <p:cNvSpPr/>
            <p:nvPr/>
          </p:nvSpPr>
          <p:spPr>
            <a:xfrm>
              <a:off x="5500063" y="2539482"/>
              <a:ext cx="38807" cy="629144"/>
            </a:xfrm>
            <a:custGeom>
              <a:avLst/>
              <a:gdLst>
                <a:gd name="connsiteX0" fmla="*/ 0 w 19914"/>
                <a:gd name="connsiteY0" fmla="*/ 0 h 436737"/>
                <a:gd name="connsiteX1" fmla="*/ 19914 w 19914"/>
                <a:gd name="connsiteY1" fmla="*/ 0 h 436737"/>
                <a:gd name="connsiteX2" fmla="*/ 19914 w 19914"/>
                <a:gd name="connsiteY2" fmla="*/ 436738 h 436737"/>
                <a:gd name="connsiteX3" fmla="*/ 0 w 19914"/>
                <a:gd name="connsiteY3" fmla="*/ 436738 h 436737"/>
              </a:gdLst>
              <a:ahLst/>
              <a:cxnLst>
                <a:cxn ang="0">
                  <a:pos x="connsiteX0" y="connsiteY0"/>
                </a:cxn>
                <a:cxn ang="0">
                  <a:pos x="connsiteX1" y="connsiteY1"/>
                </a:cxn>
                <a:cxn ang="0">
                  <a:pos x="connsiteX2" y="connsiteY2"/>
                </a:cxn>
                <a:cxn ang="0">
                  <a:pos x="connsiteX3" y="connsiteY3"/>
                </a:cxn>
              </a:cxnLst>
              <a:rect l="l" t="t" r="r" b="b"/>
              <a:pathLst>
                <a:path w="19914" h="436737">
                  <a:moveTo>
                    <a:pt x="0" y="0"/>
                  </a:moveTo>
                  <a:lnTo>
                    <a:pt x="19914" y="0"/>
                  </a:lnTo>
                  <a:lnTo>
                    <a:pt x="19914" y="436738"/>
                  </a:lnTo>
                  <a:lnTo>
                    <a:pt x="0" y="43673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0" name="Freeform: Shape 129">
              <a:extLst>
                <a:ext uri="{FF2B5EF4-FFF2-40B4-BE49-F238E27FC236}">
                  <a16:creationId xmlns:a16="http://schemas.microsoft.com/office/drawing/2014/main" id="{5AA90464-EF86-81A4-8863-A5EF1020C777}"/>
                </a:ext>
              </a:extLst>
            </p:cNvPr>
            <p:cNvSpPr/>
            <p:nvPr/>
          </p:nvSpPr>
          <p:spPr>
            <a:xfrm>
              <a:off x="5574142" y="2539482"/>
              <a:ext cx="38807" cy="638969"/>
            </a:xfrm>
            <a:custGeom>
              <a:avLst/>
              <a:gdLst>
                <a:gd name="connsiteX0" fmla="*/ 0 w 19914"/>
                <a:gd name="connsiteY0" fmla="*/ 0 h 443557"/>
                <a:gd name="connsiteX1" fmla="*/ 19914 w 19914"/>
                <a:gd name="connsiteY1" fmla="*/ 0 h 443557"/>
                <a:gd name="connsiteX2" fmla="*/ 19914 w 19914"/>
                <a:gd name="connsiteY2" fmla="*/ 443558 h 443557"/>
                <a:gd name="connsiteX3" fmla="*/ 0 w 19914"/>
                <a:gd name="connsiteY3" fmla="*/ 443558 h 443557"/>
              </a:gdLst>
              <a:ahLst/>
              <a:cxnLst>
                <a:cxn ang="0">
                  <a:pos x="connsiteX0" y="connsiteY0"/>
                </a:cxn>
                <a:cxn ang="0">
                  <a:pos x="connsiteX1" y="connsiteY1"/>
                </a:cxn>
                <a:cxn ang="0">
                  <a:pos x="connsiteX2" y="connsiteY2"/>
                </a:cxn>
                <a:cxn ang="0">
                  <a:pos x="connsiteX3" y="connsiteY3"/>
                </a:cxn>
              </a:cxnLst>
              <a:rect l="l" t="t" r="r" b="b"/>
              <a:pathLst>
                <a:path w="19914" h="443557">
                  <a:moveTo>
                    <a:pt x="0" y="0"/>
                  </a:moveTo>
                  <a:lnTo>
                    <a:pt x="19914" y="0"/>
                  </a:lnTo>
                  <a:lnTo>
                    <a:pt x="19914" y="443558"/>
                  </a:lnTo>
                  <a:lnTo>
                    <a:pt x="0" y="44355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1" name="Freeform: Shape 130">
              <a:extLst>
                <a:ext uri="{FF2B5EF4-FFF2-40B4-BE49-F238E27FC236}">
                  <a16:creationId xmlns:a16="http://schemas.microsoft.com/office/drawing/2014/main" id="{8324ACB2-6F40-0C29-C7BB-94BF73D86DC8}"/>
                </a:ext>
              </a:extLst>
            </p:cNvPr>
            <p:cNvSpPr/>
            <p:nvPr/>
          </p:nvSpPr>
          <p:spPr>
            <a:xfrm>
              <a:off x="5648196" y="2539482"/>
              <a:ext cx="38807" cy="653017"/>
            </a:xfrm>
            <a:custGeom>
              <a:avLst/>
              <a:gdLst>
                <a:gd name="connsiteX0" fmla="*/ 0 w 19914"/>
                <a:gd name="connsiteY0" fmla="*/ 0 h 453309"/>
                <a:gd name="connsiteX1" fmla="*/ 19914 w 19914"/>
                <a:gd name="connsiteY1" fmla="*/ 0 h 453309"/>
                <a:gd name="connsiteX2" fmla="*/ 19914 w 19914"/>
                <a:gd name="connsiteY2" fmla="*/ 453310 h 453309"/>
                <a:gd name="connsiteX3" fmla="*/ 0 w 19914"/>
                <a:gd name="connsiteY3" fmla="*/ 453310 h 453309"/>
              </a:gdLst>
              <a:ahLst/>
              <a:cxnLst>
                <a:cxn ang="0">
                  <a:pos x="connsiteX0" y="connsiteY0"/>
                </a:cxn>
                <a:cxn ang="0">
                  <a:pos x="connsiteX1" y="connsiteY1"/>
                </a:cxn>
                <a:cxn ang="0">
                  <a:pos x="connsiteX2" y="connsiteY2"/>
                </a:cxn>
                <a:cxn ang="0">
                  <a:pos x="connsiteX3" y="connsiteY3"/>
                </a:cxn>
              </a:cxnLst>
              <a:rect l="l" t="t" r="r" b="b"/>
              <a:pathLst>
                <a:path w="19914" h="453309">
                  <a:moveTo>
                    <a:pt x="0" y="0"/>
                  </a:moveTo>
                  <a:lnTo>
                    <a:pt x="19914" y="0"/>
                  </a:lnTo>
                  <a:lnTo>
                    <a:pt x="19914" y="453310"/>
                  </a:lnTo>
                  <a:lnTo>
                    <a:pt x="0" y="45331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2" name="Freeform: Shape 131">
              <a:extLst>
                <a:ext uri="{FF2B5EF4-FFF2-40B4-BE49-F238E27FC236}">
                  <a16:creationId xmlns:a16="http://schemas.microsoft.com/office/drawing/2014/main" id="{5DF61146-A3BA-4DAD-6A49-8509D934141B}"/>
                </a:ext>
              </a:extLst>
            </p:cNvPr>
            <p:cNvSpPr/>
            <p:nvPr/>
          </p:nvSpPr>
          <p:spPr>
            <a:xfrm>
              <a:off x="5722273" y="2539482"/>
              <a:ext cx="38807" cy="657224"/>
            </a:xfrm>
            <a:custGeom>
              <a:avLst/>
              <a:gdLst>
                <a:gd name="connsiteX0" fmla="*/ 0 w 19914"/>
                <a:gd name="connsiteY0" fmla="*/ 0 h 456229"/>
                <a:gd name="connsiteX1" fmla="*/ 19914 w 19914"/>
                <a:gd name="connsiteY1" fmla="*/ 0 h 456229"/>
                <a:gd name="connsiteX2" fmla="*/ 19914 w 19914"/>
                <a:gd name="connsiteY2" fmla="*/ 456229 h 456229"/>
                <a:gd name="connsiteX3" fmla="*/ 0 w 19914"/>
                <a:gd name="connsiteY3" fmla="*/ 456229 h 456229"/>
              </a:gdLst>
              <a:ahLst/>
              <a:cxnLst>
                <a:cxn ang="0">
                  <a:pos x="connsiteX0" y="connsiteY0"/>
                </a:cxn>
                <a:cxn ang="0">
                  <a:pos x="connsiteX1" y="connsiteY1"/>
                </a:cxn>
                <a:cxn ang="0">
                  <a:pos x="connsiteX2" y="connsiteY2"/>
                </a:cxn>
                <a:cxn ang="0">
                  <a:pos x="connsiteX3" y="connsiteY3"/>
                </a:cxn>
              </a:cxnLst>
              <a:rect l="l" t="t" r="r" b="b"/>
              <a:pathLst>
                <a:path w="19914" h="456229">
                  <a:moveTo>
                    <a:pt x="0" y="0"/>
                  </a:moveTo>
                  <a:lnTo>
                    <a:pt x="19914" y="0"/>
                  </a:lnTo>
                  <a:lnTo>
                    <a:pt x="19914" y="456229"/>
                  </a:lnTo>
                  <a:lnTo>
                    <a:pt x="0" y="45622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3" name="Freeform: Shape 132">
              <a:extLst>
                <a:ext uri="{FF2B5EF4-FFF2-40B4-BE49-F238E27FC236}">
                  <a16:creationId xmlns:a16="http://schemas.microsoft.com/office/drawing/2014/main" id="{C6684DA6-2803-ABCE-A1BB-3B72090740D6}"/>
                </a:ext>
              </a:extLst>
            </p:cNvPr>
            <p:cNvSpPr/>
            <p:nvPr/>
          </p:nvSpPr>
          <p:spPr>
            <a:xfrm>
              <a:off x="5796327" y="2539482"/>
              <a:ext cx="38807" cy="669857"/>
            </a:xfrm>
            <a:custGeom>
              <a:avLst/>
              <a:gdLst>
                <a:gd name="connsiteX0" fmla="*/ 0 w 19914"/>
                <a:gd name="connsiteY0" fmla="*/ 0 h 464999"/>
                <a:gd name="connsiteX1" fmla="*/ 19914 w 19914"/>
                <a:gd name="connsiteY1" fmla="*/ 0 h 464999"/>
                <a:gd name="connsiteX2" fmla="*/ 19914 w 19914"/>
                <a:gd name="connsiteY2" fmla="*/ 464999 h 464999"/>
                <a:gd name="connsiteX3" fmla="*/ 0 w 19914"/>
                <a:gd name="connsiteY3" fmla="*/ 464999 h 464999"/>
              </a:gdLst>
              <a:ahLst/>
              <a:cxnLst>
                <a:cxn ang="0">
                  <a:pos x="connsiteX0" y="connsiteY0"/>
                </a:cxn>
                <a:cxn ang="0">
                  <a:pos x="connsiteX1" y="connsiteY1"/>
                </a:cxn>
                <a:cxn ang="0">
                  <a:pos x="connsiteX2" y="connsiteY2"/>
                </a:cxn>
                <a:cxn ang="0">
                  <a:pos x="connsiteX3" y="connsiteY3"/>
                </a:cxn>
              </a:cxnLst>
              <a:rect l="l" t="t" r="r" b="b"/>
              <a:pathLst>
                <a:path w="19914" h="464999">
                  <a:moveTo>
                    <a:pt x="0" y="0"/>
                  </a:moveTo>
                  <a:lnTo>
                    <a:pt x="19914" y="0"/>
                  </a:lnTo>
                  <a:lnTo>
                    <a:pt x="19914" y="464999"/>
                  </a:lnTo>
                  <a:lnTo>
                    <a:pt x="0" y="46499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4" name="Freeform: Shape 133">
              <a:extLst>
                <a:ext uri="{FF2B5EF4-FFF2-40B4-BE49-F238E27FC236}">
                  <a16:creationId xmlns:a16="http://schemas.microsoft.com/office/drawing/2014/main" id="{1355B0F6-C9B6-17E2-9CF9-9F7394E774E4}"/>
                </a:ext>
              </a:extLst>
            </p:cNvPr>
            <p:cNvSpPr/>
            <p:nvPr/>
          </p:nvSpPr>
          <p:spPr>
            <a:xfrm>
              <a:off x="5870406" y="2539482"/>
              <a:ext cx="38807" cy="703536"/>
            </a:xfrm>
            <a:custGeom>
              <a:avLst/>
              <a:gdLst>
                <a:gd name="connsiteX0" fmla="*/ 0 w 19914"/>
                <a:gd name="connsiteY0" fmla="*/ 0 h 488378"/>
                <a:gd name="connsiteX1" fmla="*/ 19914 w 19914"/>
                <a:gd name="connsiteY1" fmla="*/ 0 h 488378"/>
                <a:gd name="connsiteX2" fmla="*/ 19914 w 19914"/>
                <a:gd name="connsiteY2" fmla="*/ 488379 h 488378"/>
                <a:gd name="connsiteX3" fmla="*/ 0 w 19914"/>
                <a:gd name="connsiteY3" fmla="*/ 488379 h 488378"/>
              </a:gdLst>
              <a:ahLst/>
              <a:cxnLst>
                <a:cxn ang="0">
                  <a:pos x="connsiteX0" y="connsiteY0"/>
                </a:cxn>
                <a:cxn ang="0">
                  <a:pos x="connsiteX1" y="connsiteY1"/>
                </a:cxn>
                <a:cxn ang="0">
                  <a:pos x="connsiteX2" y="connsiteY2"/>
                </a:cxn>
                <a:cxn ang="0">
                  <a:pos x="connsiteX3" y="connsiteY3"/>
                </a:cxn>
              </a:cxnLst>
              <a:rect l="l" t="t" r="r" b="b"/>
              <a:pathLst>
                <a:path w="19914" h="488378">
                  <a:moveTo>
                    <a:pt x="0" y="0"/>
                  </a:moveTo>
                  <a:lnTo>
                    <a:pt x="19914" y="0"/>
                  </a:lnTo>
                  <a:lnTo>
                    <a:pt x="19914" y="488379"/>
                  </a:lnTo>
                  <a:lnTo>
                    <a:pt x="0" y="48837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5" name="Freeform: Shape 134">
              <a:extLst>
                <a:ext uri="{FF2B5EF4-FFF2-40B4-BE49-F238E27FC236}">
                  <a16:creationId xmlns:a16="http://schemas.microsoft.com/office/drawing/2014/main" id="{4E3BD5EE-84D4-818D-A292-ACF9FE99CB99}"/>
                </a:ext>
              </a:extLst>
            </p:cNvPr>
            <p:cNvSpPr/>
            <p:nvPr/>
          </p:nvSpPr>
          <p:spPr>
            <a:xfrm>
              <a:off x="5944460" y="2539482"/>
              <a:ext cx="38807" cy="710570"/>
            </a:xfrm>
            <a:custGeom>
              <a:avLst/>
              <a:gdLst>
                <a:gd name="connsiteX0" fmla="*/ 0 w 19914"/>
                <a:gd name="connsiteY0" fmla="*/ 0 h 493261"/>
                <a:gd name="connsiteX1" fmla="*/ 19914 w 19914"/>
                <a:gd name="connsiteY1" fmla="*/ 0 h 493261"/>
                <a:gd name="connsiteX2" fmla="*/ 19914 w 19914"/>
                <a:gd name="connsiteY2" fmla="*/ 493261 h 493261"/>
                <a:gd name="connsiteX3" fmla="*/ 0 w 19914"/>
                <a:gd name="connsiteY3" fmla="*/ 493261 h 493261"/>
              </a:gdLst>
              <a:ahLst/>
              <a:cxnLst>
                <a:cxn ang="0">
                  <a:pos x="connsiteX0" y="connsiteY0"/>
                </a:cxn>
                <a:cxn ang="0">
                  <a:pos x="connsiteX1" y="connsiteY1"/>
                </a:cxn>
                <a:cxn ang="0">
                  <a:pos x="connsiteX2" y="connsiteY2"/>
                </a:cxn>
                <a:cxn ang="0">
                  <a:pos x="connsiteX3" y="connsiteY3"/>
                </a:cxn>
              </a:cxnLst>
              <a:rect l="l" t="t" r="r" b="b"/>
              <a:pathLst>
                <a:path w="19914" h="493261">
                  <a:moveTo>
                    <a:pt x="0" y="0"/>
                  </a:moveTo>
                  <a:lnTo>
                    <a:pt x="19914" y="0"/>
                  </a:lnTo>
                  <a:lnTo>
                    <a:pt x="19914" y="493261"/>
                  </a:lnTo>
                  <a:lnTo>
                    <a:pt x="0" y="49326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6" name="Freeform: Shape 135">
              <a:extLst>
                <a:ext uri="{FF2B5EF4-FFF2-40B4-BE49-F238E27FC236}">
                  <a16:creationId xmlns:a16="http://schemas.microsoft.com/office/drawing/2014/main" id="{B1E6942D-E2E1-9034-5089-5466AA71F3DB}"/>
                </a:ext>
              </a:extLst>
            </p:cNvPr>
            <p:cNvSpPr/>
            <p:nvPr/>
          </p:nvSpPr>
          <p:spPr>
            <a:xfrm>
              <a:off x="6092593" y="2539482"/>
              <a:ext cx="38807" cy="713361"/>
            </a:xfrm>
            <a:custGeom>
              <a:avLst/>
              <a:gdLst>
                <a:gd name="connsiteX0" fmla="*/ 0 w 19914"/>
                <a:gd name="connsiteY0" fmla="*/ 0 h 495198"/>
                <a:gd name="connsiteX1" fmla="*/ 19914 w 19914"/>
                <a:gd name="connsiteY1" fmla="*/ 0 h 495198"/>
                <a:gd name="connsiteX2" fmla="*/ 19914 w 19914"/>
                <a:gd name="connsiteY2" fmla="*/ 495199 h 495198"/>
                <a:gd name="connsiteX3" fmla="*/ 0 w 19914"/>
                <a:gd name="connsiteY3" fmla="*/ 495199 h 495198"/>
              </a:gdLst>
              <a:ahLst/>
              <a:cxnLst>
                <a:cxn ang="0">
                  <a:pos x="connsiteX0" y="connsiteY0"/>
                </a:cxn>
                <a:cxn ang="0">
                  <a:pos x="connsiteX1" y="connsiteY1"/>
                </a:cxn>
                <a:cxn ang="0">
                  <a:pos x="connsiteX2" y="connsiteY2"/>
                </a:cxn>
                <a:cxn ang="0">
                  <a:pos x="connsiteX3" y="connsiteY3"/>
                </a:cxn>
              </a:cxnLst>
              <a:rect l="l" t="t" r="r" b="b"/>
              <a:pathLst>
                <a:path w="19914" h="495198">
                  <a:moveTo>
                    <a:pt x="0" y="0"/>
                  </a:moveTo>
                  <a:lnTo>
                    <a:pt x="19914" y="0"/>
                  </a:lnTo>
                  <a:lnTo>
                    <a:pt x="19914" y="495199"/>
                  </a:lnTo>
                  <a:lnTo>
                    <a:pt x="0" y="49519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7" name="Freeform: Shape 136">
              <a:extLst>
                <a:ext uri="{FF2B5EF4-FFF2-40B4-BE49-F238E27FC236}">
                  <a16:creationId xmlns:a16="http://schemas.microsoft.com/office/drawing/2014/main" id="{FBAF27F6-07C4-F2AD-D4CF-231959717190}"/>
                </a:ext>
              </a:extLst>
            </p:cNvPr>
            <p:cNvSpPr/>
            <p:nvPr/>
          </p:nvSpPr>
          <p:spPr>
            <a:xfrm>
              <a:off x="6018539" y="2539482"/>
              <a:ext cx="38807" cy="710570"/>
            </a:xfrm>
            <a:custGeom>
              <a:avLst/>
              <a:gdLst>
                <a:gd name="connsiteX0" fmla="*/ 0 w 19914"/>
                <a:gd name="connsiteY0" fmla="*/ 0 h 493261"/>
                <a:gd name="connsiteX1" fmla="*/ 19914 w 19914"/>
                <a:gd name="connsiteY1" fmla="*/ 0 h 493261"/>
                <a:gd name="connsiteX2" fmla="*/ 19914 w 19914"/>
                <a:gd name="connsiteY2" fmla="*/ 493261 h 493261"/>
                <a:gd name="connsiteX3" fmla="*/ 0 w 19914"/>
                <a:gd name="connsiteY3" fmla="*/ 493261 h 493261"/>
              </a:gdLst>
              <a:ahLst/>
              <a:cxnLst>
                <a:cxn ang="0">
                  <a:pos x="connsiteX0" y="connsiteY0"/>
                </a:cxn>
                <a:cxn ang="0">
                  <a:pos x="connsiteX1" y="connsiteY1"/>
                </a:cxn>
                <a:cxn ang="0">
                  <a:pos x="connsiteX2" y="connsiteY2"/>
                </a:cxn>
                <a:cxn ang="0">
                  <a:pos x="connsiteX3" y="connsiteY3"/>
                </a:cxn>
              </a:cxnLst>
              <a:rect l="l" t="t" r="r" b="b"/>
              <a:pathLst>
                <a:path w="19914" h="493261">
                  <a:moveTo>
                    <a:pt x="0" y="0"/>
                  </a:moveTo>
                  <a:lnTo>
                    <a:pt x="19914" y="0"/>
                  </a:lnTo>
                  <a:lnTo>
                    <a:pt x="19914" y="493261"/>
                  </a:lnTo>
                  <a:lnTo>
                    <a:pt x="0" y="49326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8" name="Freeform: Shape 137">
              <a:extLst>
                <a:ext uri="{FF2B5EF4-FFF2-40B4-BE49-F238E27FC236}">
                  <a16:creationId xmlns:a16="http://schemas.microsoft.com/office/drawing/2014/main" id="{615A4AE1-A7D6-7E30-91B5-ECA0CF5E2BC1}"/>
                </a:ext>
              </a:extLst>
            </p:cNvPr>
            <p:cNvSpPr/>
            <p:nvPr/>
          </p:nvSpPr>
          <p:spPr>
            <a:xfrm>
              <a:off x="4685320" y="2539482"/>
              <a:ext cx="38807" cy="568104"/>
            </a:xfrm>
            <a:custGeom>
              <a:avLst/>
              <a:gdLst>
                <a:gd name="connsiteX0" fmla="*/ 0 w 19914"/>
                <a:gd name="connsiteY0" fmla="*/ 0 h 394364"/>
                <a:gd name="connsiteX1" fmla="*/ 19914 w 19914"/>
                <a:gd name="connsiteY1" fmla="*/ 0 h 394364"/>
                <a:gd name="connsiteX2" fmla="*/ 19914 w 19914"/>
                <a:gd name="connsiteY2" fmla="*/ 394364 h 394364"/>
                <a:gd name="connsiteX3" fmla="*/ 0 w 19914"/>
                <a:gd name="connsiteY3" fmla="*/ 394364 h 394364"/>
              </a:gdLst>
              <a:ahLst/>
              <a:cxnLst>
                <a:cxn ang="0">
                  <a:pos x="connsiteX0" y="connsiteY0"/>
                </a:cxn>
                <a:cxn ang="0">
                  <a:pos x="connsiteX1" y="connsiteY1"/>
                </a:cxn>
                <a:cxn ang="0">
                  <a:pos x="connsiteX2" y="connsiteY2"/>
                </a:cxn>
                <a:cxn ang="0">
                  <a:pos x="connsiteX3" y="connsiteY3"/>
                </a:cxn>
              </a:cxnLst>
              <a:rect l="l" t="t" r="r" b="b"/>
              <a:pathLst>
                <a:path w="19914" h="394364">
                  <a:moveTo>
                    <a:pt x="0" y="0"/>
                  </a:moveTo>
                  <a:lnTo>
                    <a:pt x="19914" y="0"/>
                  </a:lnTo>
                  <a:lnTo>
                    <a:pt x="19914" y="394364"/>
                  </a:lnTo>
                  <a:lnTo>
                    <a:pt x="0" y="39436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39" name="Freeform: Shape 138">
              <a:extLst>
                <a:ext uri="{FF2B5EF4-FFF2-40B4-BE49-F238E27FC236}">
                  <a16:creationId xmlns:a16="http://schemas.microsoft.com/office/drawing/2014/main" id="{BE040C34-CC41-CD76-D74F-5AED133FD003}"/>
                </a:ext>
              </a:extLst>
            </p:cNvPr>
            <p:cNvSpPr/>
            <p:nvPr/>
          </p:nvSpPr>
          <p:spPr>
            <a:xfrm>
              <a:off x="4759400" y="2539482"/>
              <a:ext cx="38807" cy="574420"/>
            </a:xfrm>
            <a:custGeom>
              <a:avLst/>
              <a:gdLst>
                <a:gd name="connsiteX0" fmla="*/ 0 w 19914"/>
                <a:gd name="connsiteY0" fmla="*/ 0 h 398749"/>
                <a:gd name="connsiteX1" fmla="*/ 19914 w 19914"/>
                <a:gd name="connsiteY1" fmla="*/ 0 h 398749"/>
                <a:gd name="connsiteX2" fmla="*/ 19914 w 19914"/>
                <a:gd name="connsiteY2" fmla="*/ 398749 h 398749"/>
                <a:gd name="connsiteX3" fmla="*/ 0 w 19914"/>
                <a:gd name="connsiteY3" fmla="*/ 398749 h 398749"/>
              </a:gdLst>
              <a:ahLst/>
              <a:cxnLst>
                <a:cxn ang="0">
                  <a:pos x="connsiteX0" y="connsiteY0"/>
                </a:cxn>
                <a:cxn ang="0">
                  <a:pos x="connsiteX1" y="connsiteY1"/>
                </a:cxn>
                <a:cxn ang="0">
                  <a:pos x="connsiteX2" y="connsiteY2"/>
                </a:cxn>
                <a:cxn ang="0">
                  <a:pos x="connsiteX3" y="connsiteY3"/>
                </a:cxn>
              </a:cxnLst>
              <a:rect l="l" t="t" r="r" b="b"/>
              <a:pathLst>
                <a:path w="19914" h="398749">
                  <a:moveTo>
                    <a:pt x="0" y="0"/>
                  </a:moveTo>
                  <a:lnTo>
                    <a:pt x="19914" y="0"/>
                  </a:lnTo>
                  <a:lnTo>
                    <a:pt x="19914" y="398749"/>
                  </a:lnTo>
                  <a:lnTo>
                    <a:pt x="0" y="39874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0" name="Freeform: Shape 139">
              <a:extLst>
                <a:ext uri="{FF2B5EF4-FFF2-40B4-BE49-F238E27FC236}">
                  <a16:creationId xmlns:a16="http://schemas.microsoft.com/office/drawing/2014/main" id="{BEE48DF2-AC14-4A7E-D568-14C95E7E9E9C}"/>
                </a:ext>
              </a:extLst>
            </p:cNvPr>
            <p:cNvSpPr/>
            <p:nvPr/>
          </p:nvSpPr>
          <p:spPr>
            <a:xfrm>
              <a:off x="4833453" y="2539482"/>
              <a:ext cx="38807" cy="577928"/>
            </a:xfrm>
            <a:custGeom>
              <a:avLst/>
              <a:gdLst>
                <a:gd name="connsiteX0" fmla="*/ 0 w 19914"/>
                <a:gd name="connsiteY0" fmla="*/ 0 h 401184"/>
                <a:gd name="connsiteX1" fmla="*/ 19914 w 19914"/>
                <a:gd name="connsiteY1" fmla="*/ 0 h 401184"/>
                <a:gd name="connsiteX2" fmla="*/ 19914 w 19914"/>
                <a:gd name="connsiteY2" fmla="*/ 401184 h 401184"/>
                <a:gd name="connsiteX3" fmla="*/ 0 w 19914"/>
                <a:gd name="connsiteY3" fmla="*/ 401184 h 401184"/>
              </a:gdLst>
              <a:ahLst/>
              <a:cxnLst>
                <a:cxn ang="0">
                  <a:pos x="connsiteX0" y="connsiteY0"/>
                </a:cxn>
                <a:cxn ang="0">
                  <a:pos x="connsiteX1" y="connsiteY1"/>
                </a:cxn>
                <a:cxn ang="0">
                  <a:pos x="connsiteX2" y="connsiteY2"/>
                </a:cxn>
                <a:cxn ang="0">
                  <a:pos x="connsiteX3" y="connsiteY3"/>
                </a:cxn>
              </a:cxnLst>
              <a:rect l="l" t="t" r="r" b="b"/>
              <a:pathLst>
                <a:path w="19914" h="401184">
                  <a:moveTo>
                    <a:pt x="0" y="0"/>
                  </a:moveTo>
                  <a:lnTo>
                    <a:pt x="19914" y="0"/>
                  </a:lnTo>
                  <a:lnTo>
                    <a:pt x="19914" y="401184"/>
                  </a:lnTo>
                  <a:lnTo>
                    <a:pt x="0" y="40118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1" name="Freeform: Shape 140">
              <a:extLst>
                <a:ext uri="{FF2B5EF4-FFF2-40B4-BE49-F238E27FC236}">
                  <a16:creationId xmlns:a16="http://schemas.microsoft.com/office/drawing/2014/main" id="{39DB2987-297E-051E-090B-551ABF74C0E5}"/>
                </a:ext>
              </a:extLst>
            </p:cNvPr>
            <p:cNvSpPr/>
            <p:nvPr/>
          </p:nvSpPr>
          <p:spPr>
            <a:xfrm>
              <a:off x="4907533" y="2539482"/>
              <a:ext cx="38807" cy="577928"/>
            </a:xfrm>
            <a:custGeom>
              <a:avLst/>
              <a:gdLst>
                <a:gd name="connsiteX0" fmla="*/ 0 w 19914"/>
                <a:gd name="connsiteY0" fmla="*/ 0 h 401184"/>
                <a:gd name="connsiteX1" fmla="*/ 19914 w 19914"/>
                <a:gd name="connsiteY1" fmla="*/ 0 h 401184"/>
                <a:gd name="connsiteX2" fmla="*/ 19914 w 19914"/>
                <a:gd name="connsiteY2" fmla="*/ 401184 h 401184"/>
                <a:gd name="connsiteX3" fmla="*/ 0 w 19914"/>
                <a:gd name="connsiteY3" fmla="*/ 401184 h 401184"/>
              </a:gdLst>
              <a:ahLst/>
              <a:cxnLst>
                <a:cxn ang="0">
                  <a:pos x="connsiteX0" y="connsiteY0"/>
                </a:cxn>
                <a:cxn ang="0">
                  <a:pos x="connsiteX1" y="connsiteY1"/>
                </a:cxn>
                <a:cxn ang="0">
                  <a:pos x="connsiteX2" y="connsiteY2"/>
                </a:cxn>
                <a:cxn ang="0">
                  <a:pos x="connsiteX3" y="connsiteY3"/>
                </a:cxn>
              </a:cxnLst>
              <a:rect l="l" t="t" r="r" b="b"/>
              <a:pathLst>
                <a:path w="19914" h="401184">
                  <a:moveTo>
                    <a:pt x="0" y="0"/>
                  </a:moveTo>
                  <a:lnTo>
                    <a:pt x="19914" y="0"/>
                  </a:lnTo>
                  <a:lnTo>
                    <a:pt x="19914" y="401184"/>
                  </a:lnTo>
                  <a:lnTo>
                    <a:pt x="0" y="40118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2" name="Freeform: Shape 141">
              <a:extLst>
                <a:ext uri="{FF2B5EF4-FFF2-40B4-BE49-F238E27FC236}">
                  <a16:creationId xmlns:a16="http://schemas.microsoft.com/office/drawing/2014/main" id="{21818400-AF4A-FFCB-03CA-48914C93D5D7}"/>
                </a:ext>
              </a:extLst>
            </p:cNvPr>
            <p:cNvSpPr/>
            <p:nvPr/>
          </p:nvSpPr>
          <p:spPr>
            <a:xfrm>
              <a:off x="4981587" y="2539482"/>
              <a:ext cx="38807" cy="580718"/>
            </a:xfrm>
            <a:custGeom>
              <a:avLst/>
              <a:gdLst>
                <a:gd name="connsiteX0" fmla="*/ 0 w 19914"/>
                <a:gd name="connsiteY0" fmla="*/ 0 h 403121"/>
                <a:gd name="connsiteX1" fmla="*/ 19914 w 19914"/>
                <a:gd name="connsiteY1" fmla="*/ 0 h 403121"/>
                <a:gd name="connsiteX2" fmla="*/ 19914 w 19914"/>
                <a:gd name="connsiteY2" fmla="*/ 403122 h 403121"/>
                <a:gd name="connsiteX3" fmla="*/ 0 w 19914"/>
                <a:gd name="connsiteY3" fmla="*/ 403122 h 403121"/>
              </a:gdLst>
              <a:ahLst/>
              <a:cxnLst>
                <a:cxn ang="0">
                  <a:pos x="connsiteX0" y="connsiteY0"/>
                </a:cxn>
                <a:cxn ang="0">
                  <a:pos x="connsiteX1" y="connsiteY1"/>
                </a:cxn>
                <a:cxn ang="0">
                  <a:pos x="connsiteX2" y="connsiteY2"/>
                </a:cxn>
                <a:cxn ang="0">
                  <a:pos x="connsiteX3" y="connsiteY3"/>
                </a:cxn>
              </a:cxnLst>
              <a:rect l="l" t="t" r="r" b="b"/>
              <a:pathLst>
                <a:path w="19914" h="403121">
                  <a:moveTo>
                    <a:pt x="0" y="0"/>
                  </a:moveTo>
                  <a:lnTo>
                    <a:pt x="19914" y="0"/>
                  </a:lnTo>
                  <a:lnTo>
                    <a:pt x="19914" y="403122"/>
                  </a:lnTo>
                  <a:lnTo>
                    <a:pt x="0" y="40312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3" name="Freeform: Shape 142">
              <a:extLst>
                <a:ext uri="{FF2B5EF4-FFF2-40B4-BE49-F238E27FC236}">
                  <a16:creationId xmlns:a16="http://schemas.microsoft.com/office/drawing/2014/main" id="{2DA66B7A-D2BD-C5D9-6F76-91CE2071CF72}"/>
                </a:ext>
              </a:extLst>
            </p:cNvPr>
            <p:cNvSpPr/>
            <p:nvPr/>
          </p:nvSpPr>
          <p:spPr>
            <a:xfrm>
              <a:off x="5055664" y="2539482"/>
              <a:ext cx="38807" cy="580718"/>
            </a:xfrm>
            <a:custGeom>
              <a:avLst/>
              <a:gdLst>
                <a:gd name="connsiteX0" fmla="*/ 0 w 19914"/>
                <a:gd name="connsiteY0" fmla="*/ 0 h 403121"/>
                <a:gd name="connsiteX1" fmla="*/ 19914 w 19914"/>
                <a:gd name="connsiteY1" fmla="*/ 0 h 403121"/>
                <a:gd name="connsiteX2" fmla="*/ 19914 w 19914"/>
                <a:gd name="connsiteY2" fmla="*/ 403122 h 403121"/>
                <a:gd name="connsiteX3" fmla="*/ 0 w 19914"/>
                <a:gd name="connsiteY3" fmla="*/ 403122 h 403121"/>
              </a:gdLst>
              <a:ahLst/>
              <a:cxnLst>
                <a:cxn ang="0">
                  <a:pos x="connsiteX0" y="connsiteY0"/>
                </a:cxn>
                <a:cxn ang="0">
                  <a:pos x="connsiteX1" y="connsiteY1"/>
                </a:cxn>
                <a:cxn ang="0">
                  <a:pos x="connsiteX2" y="connsiteY2"/>
                </a:cxn>
                <a:cxn ang="0">
                  <a:pos x="connsiteX3" y="connsiteY3"/>
                </a:cxn>
              </a:cxnLst>
              <a:rect l="l" t="t" r="r" b="b"/>
              <a:pathLst>
                <a:path w="19914" h="403121">
                  <a:moveTo>
                    <a:pt x="0" y="0"/>
                  </a:moveTo>
                  <a:lnTo>
                    <a:pt x="19914" y="0"/>
                  </a:lnTo>
                  <a:lnTo>
                    <a:pt x="19914" y="403122"/>
                  </a:lnTo>
                  <a:lnTo>
                    <a:pt x="0" y="40312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4" name="Freeform: Shape 143">
              <a:extLst>
                <a:ext uri="{FF2B5EF4-FFF2-40B4-BE49-F238E27FC236}">
                  <a16:creationId xmlns:a16="http://schemas.microsoft.com/office/drawing/2014/main" id="{FF26C1BD-3A3C-6E1C-537C-51133FF353E4}"/>
                </a:ext>
              </a:extLst>
            </p:cNvPr>
            <p:cNvSpPr/>
            <p:nvPr/>
          </p:nvSpPr>
          <p:spPr>
            <a:xfrm>
              <a:off x="5129718" y="2539482"/>
              <a:ext cx="38807" cy="601782"/>
            </a:xfrm>
            <a:custGeom>
              <a:avLst/>
              <a:gdLst>
                <a:gd name="connsiteX0" fmla="*/ 0 w 19914"/>
                <a:gd name="connsiteY0" fmla="*/ 0 h 417743"/>
                <a:gd name="connsiteX1" fmla="*/ 19914 w 19914"/>
                <a:gd name="connsiteY1" fmla="*/ 0 h 417743"/>
                <a:gd name="connsiteX2" fmla="*/ 19914 w 19914"/>
                <a:gd name="connsiteY2" fmla="*/ 417744 h 417743"/>
                <a:gd name="connsiteX3" fmla="*/ 0 w 19914"/>
                <a:gd name="connsiteY3" fmla="*/ 417744 h 417743"/>
              </a:gdLst>
              <a:ahLst/>
              <a:cxnLst>
                <a:cxn ang="0">
                  <a:pos x="connsiteX0" y="connsiteY0"/>
                </a:cxn>
                <a:cxn ang="0">
                  <a:pos x="connsiteX1" y="connsiteY1"/>
                </a:cxn>
                <a:cxn ang="0">
                  <a:pos x="connsiteX2" y="connsiteY2"/>
                </a:cxn>
                <a:cxn ang="0">
                  <a:pos x="connsiteX3" y="connsiteY3"/>
                </a:cxn>
              </a:cxnLst>
              <a:rect l="l" t="t" r="r" b="b"/>
              <a:pathLst>
                <a:path w="19914" h="417743">
                  <a:moveTo>
                    <a:pt x="0" y="0"/>
                  </a:moveTo>
                  <a:lnTo>
                    <a:pt x="19914" y="0"/>
                  </a:lnTo>
                  <a:lnTo>
                    <a:pt x="19914" y="417744"/>
                  </a:lnTo>
                  <a:lnTo>
                    <a:pt x="0" y="41774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5" name="Freeform: Shape 144">
              <a:extLst>
                <a:ext uri="{FF2B5EF4-FFF2-40B4-BE49-F238E27FC236}">
                  <a16:creationId xmlns:a16="http://schemas.microsoft.com/office/drawing/2014/main" id="{D4BAB3E1-0D64-4A4E-2BA6-748CD61440FB}"/>
                </a:ext>
              </a:extLst>
            </p:cNvPr>
            <p:cNvSpPr/>
            <p:nvPr/>
          </p:nvSpPr>
          <p:spPr>
            <a:xfrm>
              <a:off x="5203797" y="2539482"/>
              <a:ext cx="38807" cy="605290"/>
            </a:xfrm>
            <a:custGeom>
              <a:avLst/>
              <a:gdLst>
                <a:gd name="connsiteX0" fmla="*/ 0 w 19914"/>
                <a:gd name="connsiteY0" fmla="*/ 0 h 420178"/>
                <a:gd name="connsiteX1" fmla="*/ 19914 w 19914"/>
                <a:gd name="connsiteY1" fmla="*/ 0 h 420178"/>
                <a:gd name="connsiteX2" fmla="*/ 19914 w 19914"/>
                <a:gd name="connsiteY2" fmla="*/ 420178 h 420178"/>
                <a:gd name="connsiteX3" fmla="*/ 0 w 19914"/>
                <a:gd name="connsiteY3" fmla="*/ 420178 h 420178"/>
              </a:gdLst>
              <a:ahLst/>
              <a:cxnLst>
                <a:cxn ang="0">
                  <a:pos x="connsiteX0" y="connsiteY0"/>
                </a:cxn>
                <a:cxn ang="0">
                  <a:pos x="connsiteX1" y="connsiteY1"/>
                </a:cxn>
                <a:cxn ang="0">
                  <a:pos x="connsiteX2" y="connsiteY2"/>
                </a:cxn>
                <a:cxn ang="0">
                  <a:pos x="connsiteX3" y="connsiteY3"/>
                </a:cxn>
              </a:cxnLst>
              <a:rect l="l" t="t" r="r" b="b"/>
              <a:pathLst>
                <a:path w="19914" h="420178">
                  <a:moveTo>
                    <a:pt x="0" y="0"/>
                  </a:moveTo>
                  <a:lnTo>
                    <a:pt x="19914" y="0"/>
                  </a:lnTo>
                  <a:lnTo>
                    <a:pt x="19914" y="420178"/>
                  </a:lnTo>
                  <a:lnTo>
                    <a:pt x="0" y="42017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6" name="Freeform: Shape 145">
              <a:extLst>
                <a:ext uri="{FF2B5EF4-FFF2-40B4-BE49-F238E27FC236}">
                  <a16:creationId xmlns:a16="http://schemas.microsoft.com/office/drawing/2014/main" id="{DD97826D-7263-A83B-0EF9-C98FF74FD56A}"/>
                </a:ext>
              </a:extLst>
            </p:cNvPr>
            <p:cNvSpPr/>
            <p:nvPr/>
          </p:nvSpPr>
          <p:spPr>
            <a:xfrm>
              <a:off x="5351930" y="2539482"/>
              <a:ext cx="38807" cy="611607"/>
            </a:xfrm>
            <a:custGeom>
              <a:avLst/>
              <a:gdLst>
                <a:gd name="connsiteX0" fmla="*/ 0 w 19914"/>
                <a:gd name="connsiteY0" fmla="*/ 0 h 424563"/>
                <a:gd name="connsiteX1" fmla="*/ 19914 w 19914"/>
                <a:gd name="connsiteY1" fmla="*/ 0 h 424563"/>
                <a:gd name="connsiteX2" fmla="*/ 19914 w 19914"/>
                <a:gd name="connsiteY2" fmla="*/ 424564 h 424563"/>
                <a:gd name="connsiteX3" fmla="*/ 0 w 19914"/>
                <a:gd name="connsiteY3" fmla="*/ 424564 h 424563"/>
              </a:gdLst>
              <a:ahLst/>
              <a:cxnLst>
                <a:cxn ang="0">
                  <a:pos x="connsiteX0" y="connsiteY0"/>
                </a:cxn>
                <a:cxn ang="0">
                  <a:pos x="connsiteX1" y="connsiteY1"/>
                </a:cxn>
                <a:cxn ang="0">
                  <a:pos x="connsiteX2" y="connsiteY2"/>
                </a:cxn>
                <a:cxn ang="0">
                  <a:pos x="connsiteX3" y="connsiteY3"/>
                </a:cxn>
              </a:cxnLst>
              <a:rect l="l" t="t" r="r" b="b"/>
              <a:pathLst>
                <a:path w="19914" h="424563">
                  <a:moveTo>
                    <a:pt x="0" y="0"/>
                  </a:moveTo>
                  <a:lnTo>
                    <a:pt x="19914" y="0"/>
                  </a:lnTo>
                  <a:lnTo>
                    <a:pt x="19914" y="424564"/>
                  </a:lnTo>
                  <a:lnTo>
                    <a:pt x="0" y="42456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7" name="Freeform: Shape 146">
              <a:extLst>
                <a:ext uri="{FF2B5EF4-FFF2-40B4-BE49-F238E27FC236}">
                  <a16:creationId xmlns:a16="http://schemas.microsoft.com/office/drawing/2014/main" id="{3B1AF183-ECD7-0022-F6DB-08773FFECEA1}"/>
                </a:ext>
              </a:extLst>
            </p:cNvPr>
            <p:cNvSpPr/>
            <p:nvPr/>
          </p:nvSpPr>
          <p:spPr>
            <a:xfrm>
              <a:off x="5277851" y="2539482"/>
              <a:ext cx="38807" cy="612306"/>
            </a:xfrm>
            <a:custGeom>
              <a:avLst/>
              <a:gdLst>
                <a:gd name="connsiteX0" fmla="*/ 0 w 19914"/>
                <a:gd name="connsiteY0" fmla="*/ 0 h 425048"/>
                <a:gd name="connsiteX1" fmla="*/ 19914 w 19914"/>
                <a:gd name="connsiteY1" fmla="*/ 0 h 425048"/>
                <a:gd name="connsiteX2" fmla="*/ 19914 w 19914"/>
                <a:gd name="connsiteY2" fmla="*/ 425048 h 425048"/>
                <a:gd name="connsiteX3" fmla="*/ 0 w 19914"/>
                <a:gd name="connsiteY3" fmla="*/ 425048 h 425048"/>
              </a:gdLst>
              <a:ahLst/>
              <a:cxnLst>
                <a:cxn ang="0">
                  <a:pos x="connsiteX0" y="connsiteY0"/>
                </a:cxn>
                <a:cxn ang="0">
                  <a:pos x="connsiteX1" y="connsiteY1"/>
                </a:cxn>
                <a:cxn ang="0">
                  <a:pos x="connsiteX2" y="connsiteY2"/>
                </a:cxn>
                <a:cxn ang="0">
                  <a:pos x="connsiteX3" y="connsiteY3"/>
                </a:cxn>
              </a:cxnLst>
              <a:rect l="l" t="t" r="r" b="b"/>
              <a:pathLst>
                <a:path w="19914" h="425048">
                  <a:moveTo>
                    <a:pt x="0" y="0"/>
                  </a:moveTo>
                  <a:lnTo>
                    <a:pt x="19914" y="0"/>
                  </a:lnTo>
                  <a:lnTo>
                    <a:pt x="19914" y="425048"/>
                  </a:lnTo>
                  <a:lnTo>
                    <a:pt x="0" y="42504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8" name="Freeform: Shape 147">
              <a:extLst>
                <a:ext uri="{FF2B5EF4-FFF2-40B4-BE49-F238E27FC236}">
                  <a16:creationId xmlns:a16="http://schemas.microsoft.com/office/drawing/2014/main" id="{75B2B670-69CB-1EE4-9994-0913838E46A7}"/>
                </a:ext>
              </a:extLst>
            </p:cNvPr>
            <p:cNvSpPr/>
            <p:nvPr/>
          </p:nvSpPr>
          <p:spPr>
            <a:xfrm>
              <a:off x="3944657" y="2539482"/>
              <a:ext cx="38807" cy="394051"/>
            </a:xfrm>
            <a:custGeom>
              <a:avLst/>
              <a:gdLst>
                <a:gd name="connsiteX0" fmla="*/ 0 w 19914"/>
                <a:gd name="connsiteY0" fmla="*/ 0 h 273541"/>
                <a:gd name="connsiteX1" fmla="*/ 19914 w 19914"/>
                <a:gd name="connsiteY1" fmla="*/ 0 h 273541"/>
                <a:gd name="connsiteX2" fmla="*/ 19914 w 19914"/>
                <a:gd name="connsiteY2" fmla="*/ 273541 h 273541"/>
                <a:gd name="connsiteX3" fmla="*/ 0 w 19914"/>
                <a:gd name="connsiteY3" fmla="*/ 273541 h 273541"/>
              </a:gdLst>
              <a:ahLst/>
              <a:cxnLst>
                <a:cxn ang="0">
                  <a:pos x="connsiteX0" y="connsiteY0"/>
                </a:cxn>
                <a:cxn ang="0">
                  <a:pos x="connsiteX1" y="connsiteY1"/>
                </a:cxn>
                <a:cxn ang="0">
                  <a:pos x="connsiteX2" y="connsiteY2"/>
                </a:cxn>
                <a:cxn ang="0">
                  <a:pos x="connsiteX3" y="connsiteY3"/>
                </a:cxn>
              </a:cxnLst>
              <a:rect l="l" t="t" r="r" b="b"/>
              <a:pathLst>
                <a:path w="19914" h="273541">
                  <a:moveTo>
                    <a:pt x="0" y="0"/>
                  </a:moveTo>
                  <a:lnTo>
                    <a:pt x="19914" y="0"/>
                  </a:lnTo>
                  <a:lnTo>
                    <a:pt x="19914" y="273541"/>
                  </a:lnTo>
                  <a:lnTo>
                    <a:pt x="0" y="27354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49" name="Freeform: Shape 148">
              <a:extLst>
                <a:ext uri="{FF2B5EF4-FFF2-40B4-BE49-F238E27FC236}">
                  <a16:creationId xmlns:a16="http://schemas.microsoft.com/office/drawing/2014/main" id="{E6E5BF30-F231-DB1D-80BF-5796505ED9F7}"/>
                </a:ext>
              </a:extLst>
            </p:cNvPr>
            <p:cNvSpPr/>
            <p:nvPr/>
          </p:nvSpPr>
          <p:spPr>
            <a:xfrm>
              <a:off x="4018736" y="2539482"/>
              <a:ext cx="38807" cy="427730"/>
            </a:xfrm>
            <a:custGeom>
              <a:avLst/>
              <a:gdLst>
                <a:gd name="connsiteX0" fmla="*/ 0 w 19914"/>
                <a:gd name="connsiteY0" fmla="*/ 0 h 296920"/>
                <a:gd name="connsiteX1" fmla="*/ 19914 w 19914"/>
                <a:gd name="connsiteY1" fmla="*/ 0 h 296920"/>
                <a:gd name="connsiteX2" fmla="*/ 19914 w 19914"/>
                <a:gd name="connsiteY2" fmla="*/ 296920 h 296920"/>
                <a:gd name="connsiteX3" fmla="*/ 0 w 19914"/>
                <a:gd name="connsiteY3" fmla="*/ 296920 h 296920"/>
              </a:gdLst>
              <a:ahLst/>
              <a:cxnLst>
                <a:cxn ang="0">
                  <a:pos x="connsiteX0" y="connsiteY0"/>
                </a:cxn>
                <a:cxn ang="0">
                  <a:pos x="connsiteX1" y="connsiteY1"/>
                </a:cxn>
                <a:cxn ang="0">
                  <a:pos x="connsiteX2" y="connsiteY2"/>
                </a:cxn>
                <a:cxn ang="0">
                  <a:pos x="connsiteX3" y="connsiteY3"/>
                </a:cxn>
              </a:cxnLst>
              <a:rect l="l" t="t" r="r" b="b"/>
              <a:pathLst>
                <a:path w="19914" h="296920">
                  <a:moveTo>
                    <a:pt x="0" y="0"/>
                  </a:moveTo>
                  <a:lnTo>
                    <a:pt x="19914" y="0"/>
                  </a:lnTo>
                  <a:lnTo>
                    <a:pt x="19914" y="296920"/>
                  </a:lnTo>
                  <a:lnTo>
                    <a:pt x="0" y="29692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0" name="Freeform: Shape 149">
              <a:extLst>
                <a:ext uri="{FF2B5EF4-FFF2-40B4-BE49-F238E27FC236}">
                  <a16:creationId xmlns:a16="http://schemas.microsoft.com/office/drawing/2014/main" id="{8CEFDCBE-7E9C-9CBA-CD02-19C959D39BA8}"/>
                </a:ext>
              </a:extLst>
            </p:cNvPr>
            <p:cNvSpPr/>
            <p:nvPr/>
          </p:nvSpPr>
          <p:spPr>
            <a:xfrm>
              <a:off x="4092790" y="2539482"/>
              <a:ext cx="38807" cy="448095"/>
            </a:xfrm>
            <a:custGeom>
              <a:avLst/>
              <a:gdLst>
                <a:gd name="connsiteX0" fmla="*/ 0 w 19914"/>
                <a:gd name="connsiteY0" fmla="*/ 0 h 311057"/>
                <a:gd name="connsiteX1" fmla="*/ 19914 w 19914"/>
                <a:gd name="connsiteY1" fmla="*/ 0 h 311057"/>
                <a:gd name="connsiteX2" fmla="*/ 19914 w 19914"/>
                <a:gd name="connsiteY2" fmla="*/ 311058 h 311057"/>
                <a:gd name="connsiteX3" fmla="*/ 0 w 19914"/>
                <a:gd name="connsiteY3" fmla="*/ 311058 h 311057"/>
              </a:gdLst>
              <a:ahLst/>
              <a:cxnLst>
                <a:cxn ang="0">
                  <a:pos x="connsiteX0" y="connsiteY0"/>
                </a:cxn>
                <a:cxn ang="0">
                  <a:pos x="connsiteX1" y="connsiteY1"/>
                </a:cxn>
                <a:cxn ang="0">
                  <a:pos x="connsiteX2" y="connsiteY2"/>
                </a:cxn>
                <a:cxn ang="0">
                  <a:pos x="connsiteX3" y="connsiteY3"/>
                </a:cxn>
              </a:cxnLst>
              <a:rect l="l" t="t" r="r" b="b"/>
              <a:pathLst>
                <a:path w="19914" h="311057">
                  <a:moveTo>
                    <a:pt x="0" y="0"/>
                  </a:moveTo>
                  <a:lnTo>
                    <a:pt x="19914" y="0"/>
                  </a:lnTo>
                  <a:lnTo>
                    <a:pt x="19914" y="311058"/>
                  </a:lnTo>
                  <a:lnTo>
                    <a:pt x="0" y="31105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1" name="Freeform: Shape 150">
              <a:extLst>
                <a:ext uri="{FF2B5EF4-FFF2-40B4-BE49-F238E27FC236}">
                  <a16:creationId xmlns:a16="http://schemas.microsoft.com/office/drawing/2014/main" id="{2676F612-3CAA-0C02-631D-AB058BDF15AE}"/>
                </a:ext>
              </a:extLst>
            </p:cNvPr>
            <p:cNvSpPr/>
            <p:nvPr/>
          </p:nvSpPr>
          <p:spPr>
            <a:xfrm>
              <a:off x="4166868" y="2539482"/>
              <a:ext cx="38807" cy="469839"/>
            </a:xfrm>
            <a:custGeom>
              <a:avLst/>
              <a:gdLst>
                <a:gd name="connsiteX0" fmla="*/ 0 w 19914"/>
                <a:gd name="connsiteY0" fmla="*/ 0 h 326151"/>
                <a:gd name="connsiteX1" fmla="*/ 19914 w 19914"/>
                <a:gd name="connsiteY1" fmla="*/ 0 h 326151"/>
                <a:gd name="connsiteX2" fmla="*/ 19914 w 19914"/>
                <a:gd name="connsiteY2" fmla="*/ 326151 h 326151"/>
                <a:gd name="connsiteX3" fmla="*/ 0 w 19914"/>
                <a:gd name="connsiteY3" fmla="*/ 326151 h 326151"/>
              </a:gdLst>
              <a:ahLst/>
              <a:cxnLst>
                <a:cxn ang="0">
                  <a:pos x="connsiteX0" y="connsiteY0"/>
                </a:cxn>
                <a:cxn ang="0">
                  <a:pos x="connsiteX1" y="connsiteY1"/>
                </a:cxn>
                <a:cxn ang="0">
                  <a:pos x="connsiteX2" y="connsiteY2"/>
                </a:cxn>
                <a:cxn ang="0">
                  <a:pos x="connsiteX3" y="connsiteY3"/>
                </a:cxn>
              </a:cxnLst>
              <a:rect l="l" t="t" r="r" b="b"/>
              <a:pathLst>
                <a:path w="19914" h="326151">
                  <a:moveTo>
                    <a:pt x="0" y="0"/>
                  </a:moveTo>
                  <a:lnTo>
                    <a:pt x="19914" y="0"/>
                  </a:lnTo>
                  <a:lnTo>
                    <a:pt x="19914" y="326151"/>
                  </a:lnTo>
                  <a:lnTo>
                    <a:pt x="0" y="32615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2" name="Freeform: Shape 151">
              <a:extLst>
                <a:ext uri="{FF2B5EF4-FFF2-40B4-BE49-F238E27FC236}">
                  <a16:creationId xmlns:a16="http://schemas.microsoft.com/office/drawing/2014/main" id="{37C7405C-7F4C-73D5-C045-DDD8C71B23A5}"/>
                </a:ext>
              </a:extLst>
            </p:cNvPr>
            <p:cNvSpPr/>
            <p:nvPr/>
          </p:nvSpPr>
          <p:spPr>
            <a:xfrm>
              <a:off x="4240923" y="2539482"/>
              <a:ext cx="38807" cy="483170"/>
            </a:xfrm>
            <a:custGeom>
              <a:avLst/>
              <a:gdLst>
                <a:gd name="connsiteX0" fmla="*/ 0 w 19914"/>
                <a:gd name="connsiteY0" fmla="*/ 0 h 335405"/>
                <a:gd name="connsiteX1" fmla="*/ 19914 w 19914"/>
                <a:gd name="connsiteY1" fmla="*/ 0 h 335405"/>
                <a:gd name="connsiteX2" fmla="*/ 19914 w 19914"/>
                <a:gd name="connsiteY2" fmla="*/ 335406 h 335405"/>
                <a:gd name="connsiteX3" fmla="*/ 0 w 19914"/>
                <a:gd name="connsiteY3" fmla="*/ 335406 h 335405"/>
              </a:gdLst>
              <a:ahLst/>
              <a:cxnLst>
                <a:cxn ang="0">
                  <a:pos x="connsiteX0" y="connsiteY0"/>
                </a:cxn>
                <a:cxn ang="0">
                  <a:pos x="connsiteX1" y="connsiteY1"/>
                </a:cxn>
                <a:cxn ang="0">
                  <a:pos x="connsiteX2" y="connsiteY2"/>
                </a:cxn>
                <a:cxn ang="0">
                  <a:pos x="connsiteX3" y="connsiteY3"/>
                </a:cxn>
              </a:cxnLst>
              <a:rect l="l" t="t" r="r" b="b"/>
              <a:pathLst>
                <a:path w="19914" h="335405">
                  <a:moveTo>
                    <a:pt x="0" y="0"/>
                  </a:moveTo>
                  <a:lnTo>
                    <a:pt x="19914" y="0"/>
                  </a:lnTo>
                  <a:lnTo>
                    <a:pt x="19914" y="335406"/>
                  </a:lnTo>
                  <a:lnTo>
                    <a:pt x="0" y="335406"/>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3" name="Freeform: Shape 152">
              <a:extLst>
                <a:ext uri="{FF2B5EF4-FFF2-40B4-BE49-F238E27FC236}">
                  <a16:creationId xmlns:a16="http://schemas.microsoft.com/office/drawing/2014/main" id="{D11A4A0E-87DD-4331-121B-AF35F0B5B9DC}"/>
                </a:ext>
              </a:extLst>
            </p:cNvPr>
            <p:cNvSpPr/>
            <p:nvPr/>
          </p:nvSpPr>
          <p:spPr>
            <a:xfrm>
              <a:off x="4315001" y="2539482"/>
              <a:ext cx="38807" cy="524581"/>
            </a:xfrm>
            <a:custGeom>
              <a:avLst/>
              <a:gdLst>
                <a:gd name="connsiteX0" fmla="*/ 0 w 19914"/>
                <a:gd name="connsiteY0" fmla="*/ 0 h 364152"/>
                <a:gd name="connsiteX1" fmla="*/ 19914 w 19914"/>
                <a:gd name="connsiteY1" fmla="*/ 0 h 364152"/>
                <a:gd name="connsiteX2" fmla="*/ 19914 w 19914"/>
                <a:gd name="connsiteY2" fmla="*/ 364152 h 364152"/>
                <a:gd name="connsiteX3" fmla="*/ 0 w 19914"/>
                <a:gd name="connsiteY3" fmla="*/ 364152 h 364152"/>
              </a:gdLst>
              <a:ahLst/>
              <a:cxnLst>
                <a:cxn ang="0">
                  <a:pos x="connsiteX0" y="connsiteY0"/>
                </a:cxn>
                <a:cxn ang="0">
                  <a:pos x="connsiteX1" y="connsiteY1"/>
                </a:cxn>
                <a:cxn ang="0">
                  <a:pos x="connsiteX2" y="connsiteY2"/>
                </a:cxn>
                <a:cxn ang="0">
                  <a:pos x="connsiteX3" y="connsiteY3"/>
                </a:cxn>
              </a:cxnLst>
              <a:rect l="l" t="t" r="r" b="b"/>
              <a:pathLst>
                <a:path w="19914" h="364152">
                  <a:moveTo>
                    <a:pt x="0" y="0"/>
                  </a:moveTo>
                  <a:lnTo>
                    <a:pt x="19914" y="0"/>
                  </a:lnTo>
                  <a:lnTo>
                    <a:pt x="19914" y="364152"/>
                  </a:lnTo>
                  <a:lnTo>
                    <a:pt x="0" y="36415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4" name="Freeform: Shape 153">
              <a:extLst>
                <a:ext uri="{FF2B5EF4-FFF2-40B4-BE49-F238E27FC236}">
                  <a16:creationId xmlns:a16="http://schemas.microsoft.com/office/drawing/2014/main" id="{E820E79B-41E5-6C61-93B3-10B35F51DD36}"/>
                </a:ext>
              </a:extLst>
            </p:cNvPr>
            <p:cNvSpPr/>
            <p:nvPr/>
          </p:nvSpPr>
          <p:spPr>
            <a:xfrm>
              <a:off x="4389054" y="2539482"/>
              <a:ext cx="38807" cy="534406"/>
            </a:xfrm>
            <a:custGeom>
              <a:avLst/>
              <a:gdLst>
                <a:gd name="connsiteX0" fmla="*/ 0 w 19914"/>
                <a:gd name="connsiteY0" fmla="*/ 0 h 370972"/>
                <a:gd name="connsiteX1" fmla="*/ 19914 w 19914"/>
                <a:gd name="connsiteY1" fmla="*/ 0 h 370972"/>
                <a:gd name="connsiteX2" fmla="*/ 19914 w 19914"/>
                <a:gd name="connsiteY2" fmla="*/ 370972 h 370972"/>
                <a:gd name="connsiteX3" fmla="*/ 0 w 19914"/>
                <a:gd name="connsiteY3" fmla="*/ 370972 h 370972"/>
              </a:gdLst>
              <a:ahLst/>
              <a:cxnLst>
                <a:cxn ang="0">
                  <a:pos x="connsiteX0" y="connsiteY0"/>
                </a:cxn>
                <a:cxn ang="0">
                  <a:pos x="connsiteX1" y="connsiteY1"/>
                </a:cxn>
                <a:cxn ang="0">
                  <a:pos x="connsiteX2" y="connsiteY2"/>
                </a:cxn>
                <a:cxn ang="0">
                  <a:pos x="connsiteX3" y="connsiteY3"/>
                </a:cxn>
              </a:cxnLst>
              <a:rect l="l" t="t" r="r" b="b"/>
              <a:pathLst>
                <a:path w="19914" h="370972">
                  <a:moveTo>
                    <a:pt x="0" y="0"/>
                  </a:moveTo>
                  <a:lnTo>
                    <a:pt x="19914" y="0"/>
                  </a:lnTo>
                  <a:lnTo>
                    <a:pt x="19914" y="370972"/>
                  </a:lnTo>
                  <a:lnTo>
                    <a:pt x="0" y="37097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5" name="Freeform: Shape 154">
              <a:extLst>
                <a:ext uri="{FF2B5EF4-FFF2-40B4-BE49-F238E27FC236}">
                  <a16:creationId xmlns:a16="http://schemas.microsoft.com/office/drawing/2014/main" id="{0F271B40-03C4-177F-F208-0EEF8C525E82}"/>
                </a:ext>
              </a:extLst>
            </p:cNvPr>
            <p:cNvSpPr/>
            <p:nvPr/>
          </p:nvSpPr>
          <p:spPr>
            <a:xfrm>
              <a:off x="4463134" y="2539482"/>
              <a:ext cx="38807" cy="554055"/>
            </a:xfrm>
            <a:custGeom>
              <a:avLst/>
              <a:gdLst>
                <a:gd name="connsiteX0" fmla="*/ 0 w 19914"/>
                <a:gd name="connsiteY0" fmla="*/ 0 h 384612"/>
                <a:gd name="connsiteX1" fmla="*/ 19914 w 19914"/>
                <a:gd name="connsiteY1" fmla="*/ 0 h 384612"/>
                <a:gd name="connsiteX2" fmla="*/ 19914 w 19914"/>
                <a:gd name="connsiteY2" fmla="*/ 384612 h 384612"/>
                <a:gd name="connsiteX3" fmla="*/ 0 w 19914"/>
                <a:gd name="connsiteY3" fmla="*/ 384612 h 384612"/>
              </a:gdLst>
              <a:ahLst/>
              <a:cxnLst>
                <a:cxn ang="0">
                  <a:pos x="connsiteX0" y="connsiteY0"/>
                </a:cxn>
                <a:cxn ang="0">
                  <a:pos x="connsiteX1" y="connsiteY1"/>
                </a:cxn>
                <a:cxn ang="0">
                  <a:pos x="connsiteX2" y="connsiteY2"/>
                </a:cxn>
                <a:cxn ang="0">
                  <a:pos x="connsiteX3" y="connsiteY3"/>
                </a:cxn>
              </a:cxnLst>
              <a:rect l="l" t="t" r="r" b="b"/>
              <a:pathLst>
                <a:path w="19914" h="384612">
                  <a:moveTo>
                    <a:pt x="0" y="0"/>
                  </a:moveTo>
                  <a:lnTo>
                    <a:pt x="19914" y="0"/>
                  </a:lnTo>
                  <a:lnTo>
                    <a:pt x="19914" y="384612"/>
                  </a:lnTo>
                  <a:lnTo>
                    <a:pt x="0" y="38461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6" name="Freeform: Shape 155">
              <a:extLst>
                <a:ext uri="{FF2B5EF4-FFF2-40B4-BE49-F238E27FC236}">
                  <a16:creationId xmlns:a16="http://schemas.microsoft.com/office/drawing/2014/main" id="{EE51B5D8-C625-5B38-0648-81940624FE3B}"/>
                </a:ext>
              </a:extLst>
            </p:cNvPr>
            <p:cNvSpPr/>
            <p:nvPr/>
          </p:nvSpPr>
          <p:spPr>
            <a:xfrm>
              <a:off x="4611267" y="2539482"/>
              <a:ext cx="38807" cy="568104"/>
            </a:xfrm>
            <a:custGeom>
              <a:avLst/>
              <a:gdLst>
                <a:gd name="connsiteX0" fmla="*/ 0 w 19914"/>
                <a:gd name="connsiteY0" fmla="*/ 0 h 394364"/>
                <a:gd name="connsiteX1" fmla="*/ 19914 w 19914"/>
                <a:gd name="connsiteY1" fmla="*/ 0 h 394364"/>
                <a:gd name="connsiteX2" fmla="*/ 19914 w 19914"/>
                <a:gd name="connsiteY2" fmla="*/ 394364 h 394364"/>
                <a:gd name="connsiteX3" fmla="*/ 0 w 19914"/>
                <a:gd name="connsiteY3" fmla="*/ 394364 h 394364"/>
              </a:gdLst>
              <a:ahLst/>
              <a:cxnLst>
                <a:cxn ang="0">
                  <a:pos x="connsiteX0" y="connsiteY0"/>
                </a:cxn>
                <a:cxn ang="0">
                  <a:pos x="connsiteX1" y="connsiteY1"/>
                </a:cxn>
                <a:cxn ang="0">
                  <a:pos x="connsiteX2" y="connsiteY2"/>
                </a:cxn>
                <a:cxn ang="0">
                  <a:pos x="connsiteX3" y="connsiteY3"/>
                </a:cxn>
              </a:cxnLst>
              <a:rect l="l" t="t" r="r" b="b"/>
              <a:pathLst>
                <a:path w="19914" h="394364">
                  <a:moveTo>
                    <a:pt x="0" y="0"/>
                  </a:moveTo>
                  <a:lnTo>
                    <a:pt x="19914" y="0"/>
                  </a:lnTo>
                  <a:lnTo>
                    <a:pt x="19914" y="394364"/>
                  </a:lnTo>
                  <a:lnTo>
                    <a:pt x="0" y="39436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7" name="Freeform: Shape 156">
              <a:extLst>
                <a:ext uri="{FF2B5EF4-FFF2-40B4-BE49-F238E27FC236}">
                  <a16:creationId xmlns:a16="http://schemas.microsoft.com/office/drawing/2014/main" id="{87C512C6-3D8D-FF1A-E977-C7E4487EC51B}"/>
                </a:ext>
              </a:extLst>
            </p:cNvPr>
            <p:cNvSpPr/>
            <p:nvPr/>
          </p:nvSpPr>
          <p:spPr>
            <a:xfrm>
              <a:off x="4537187" y="2539482"/>
              <a:ext cx="38807" cy="557563"/>
            </a:xfrm>
            <a:custGeom>
              <a:avLst/>
              <a:gdLst>
                <a:gd name="connsiteX0" fmla="*/ 0 w 19914"/>
                <a:gd name="connsiteY0" fmla="*/ 0 h 387047"/>
                <a:gd name="connsiteX1" fmla="*/ 19914 w 19914"/>
                <a:gd name="connsiteY1" fmla="*/ 0 h 387047"/>
                <a:gd name="connsiteX2" fmla="*/ 19914 w 19914"/>
                <a:gd name="connsiteY2" fmla="*/ 387047 h 387047"/>
                <a:gd name="connsiteX3" fmla="*/ 0 w 19914"/>
                <a:gd name="connsiteY3" fmla="*/ 387047 h 387047"/>
              </a:gdLst>
              <a:ahLst/>
              <a:cxnLst>
                <a:cxn ang="0">
                  <a:pos x="connsiteX0" y="connsiteY0"/>
                </a:cxn>
                <a:cxn ang="0">
                  <a:pos x="connsiteX1" y="connsiteY1"/>
                </a:cxn>
                <a:cxn ang="0">
                  <a:pos x="connsiteX2" y="connsiteY2"/>
                </a:cxn>
                <a:cxn ang="0">
                  <a:pos x="connsiteX3" y="connsiteY3"/>
                </a:cxn>
              </a:cxnLst>
              <a:rect l="l" t="t" r="r" b="b"/>
              <a:pathLst>
                <a:path w="19914" h="387047">
                  <a:moveTo>
                    <a:pt x="0" y="0"/>
                  </a:moveTo>
                  <a:lnTo>
                    <a:pt x="19914" y="0"/>
                  </a:lnTo>
                  <a:lnTo>
                    <a:pt x="19914" y="387047"/>
                  </a:lnTo>
                  <a:lnTo>
                    <a:pt x="0" y="38704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8" name="Freeform: Shape 157">
              <a:extLst>
                <a:ext uri="{FF2B5EF4-FFF2-40B4-BE49-F238E27FC236}">
                  <a16:creationId xmlns:a16="http://schemas.microsoft.com/office/drawing/2014/main" id="{7DA3CC77-9794-9C28-D3A8-F85418F4B088}"/>
                </a:ext>
              </a:extLst>
            </p:cNvPr>
            <p:cNvSpPr/>
            <p:nvPr/>
          </p:nvSpPr>
          <p:spPr>
            <a:xfrm>
              <a:off x="3203994" y="2539482"/>
              <a:ext cx="38807" cy="272630"/>
            </a:xfrm>
            <a:custGeom>
              <a:avLst/>
              <a:gdLst>
                <a:gd name="connsiteX0" fmla="*/ 0 w 19914"/>
                <a:gd name="connsiteY0" fmla="*/ 0 h 189253"/>
                <a:gd name="connsiteX1" fmla="*/ 19914 w 19914"/>
                <a:gd name="connsiteY1" fmla="*/ 0 h 189253"/>
                <a:gd name="connsiteX2" fmla="*/ 19914 w 19914"/>
                <a:gd name="connsiteY2" fmla="*/ 189253 h 189253"/>
                <a:gd name="connsiteX3" fmla="*/ 0 w 19914"/>
                <a:gd name="connsiteY3" fmla="*/ 189253 h 189253"/>
              </a:gdLst>
              <a:ahLst/>
              <a:cxnLst>
                <a:cxn ang="0">
                  <a:pos x="connsiteX0" y="connsiteY0"/>
                </a:cxn>
                <a:cxn ang="0">
                  <a:pos x="connsiteX1" y="connsiteY1"/>
                </a:cxn>
                <a:cxn ang="0">
                  <a:pos x="connsiteX2" y="connsiteY2"/>
                </a:cxn>
                <a:cxn ang="0">
                  <a:pos x="connsiteX3" y="connsiteY3"/>
                </a:cxn>
              </a:cxnLst>
              <a:rect l="l" t="t" r="r" b="b"/>
              <a:pathLst>
                <a:path w="19914" h="189253">
                  <a:moveTo>
                    <a:pt x="0" y="0"/>
                  </a:moveTo>
                  <a:lnTo>
                    <a:pt x="19914" y="0"/>
                  </a:lnTo>
                  <a:lnTo>
                    <a:pt x="19914" y="189253"/>
                  </a:lnTo>
                  <a:lnTo>
                    <a:pt x="0" y="18925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59" name="Freeform: Shape 158">
              <a:extLst>
                <a:ext uri="{FF2B5EF4-FFF2-40B4-BE49-F238E27FC236}">
                  <a16:creationId xmlns:a16="http://schemas.microsoft.com/office/drawing/2014/main" id="{554A147D-DE2A-02EA-10E2-A66B2A65F536}"/>
                </a:ext>
              </a:extLst>
            </p:cNvPr>
            <p:cNvSpPr/>
            <p:nvPr/>
          </p:nvSpPr>
          <p:spPr>
            <a:xfrm>
              <a:off x="3278073" y="2539482"/>
              <a:ext cx="38807" cy="289487"/>
            </a:xfrm>
            <a:custGeom>
              <a:avLst/>
              <a:gdLst>
                <a:gd name="connsiteX0" fmla="*/ 0 w 19914"/>
                <a:gd name="connsiteY0" fmla="*/ 0 h 200955"/>
                <a:gd name="connsiteX1" fmla="*/ 19914 w 19914"/>
                <a:gd name="connsiteY1" fmla="*/ 0 h 200955"/>
                <a:gd name="connsiteX2" fmla="*/ 19914 w 19914"/>
                <a:gd name="connsiteY2" fmla="*/ 200955 h 200955"/>
                <a:gd name="connsiteX3" fmla="*/ 0 w 19914"/>
                <a:gd name="connsiteY3" fmla="*/ 200955 h 200955"/>
              </a:gdLst>
              <a:ahLst/>
              <a:cxnLst>
                <a:cxn ang="0">
                  <a:pos x="connsiteX0" y="connsiteY0"/>
                </a:cxn>
                <a:cxn ang="0">
                  <a:pos x="connsiteX1" y="connsiteY1"/>
                </a:cxn>
                <a:cxn ang="0">
                  <a:pos x="connsiteX2" y="connsiteY2"/>
                </a:cxn>
                <a:cxn ang="0">
                  <a:pos x="connsiteX3" y="connsiteY3"/>
                </a:cxn>
              </a:cxnLst>
              <a:rect l="l" t="t" r="r" b="b"/>
              <a:pathLst>
                <a:path w="19914" h="200955">
                  <a:moveTo>
                    <a:pt x="0" y="0"/>
                  </a:moveTo>
                  <a:lnTo>
                    <a:pt x="19914" y="0"/>
                  </a:lnTo>
                  <a:lnTo>
                    <a:pt x="19914" y="200955"/>
                  </a:lnTo>
                  <a:lnTo>
                    <a:pt x="0" y="20095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0" name="Freeform: Shape 159">
              <a:extLst>
                <a:ext uri="{FF2B5EF4-FFF2-40B4-BE49-F238E27FC236}">
                  <a16:creationId xmlns:a16="http://schemas.microsoft.com/office/drawing/2014/main" id="{161F11BC-FEF0-3B53-F167-167C6CAE20D5}"/>
                </a:ext>
              </a:extLst>
            </p:cNvPr>
            <p:cNvSpPr/>
            <p:nvPr/>
          </p:nvSpPr>
          <p:spPr>
            <a:xfrm>
              <a:off x="3352127" y="2539482"/>
              <a:ext cx="38807" cy="306327"/>
            </a:xfrm>
            <a:custGeom>
              <a:avLst/>
              <a:gdLst>
                <a:gd name="connsiteX0" fmla="*/ 0 w 19914"/>
                <a:gd name="connsiteY0" fmla="*/ 0 h 212645"/>
                <a:gd name="connsiteX1" fmla="*/ 19914 w 19914"/>
                <a:gd name="connsiteY1" fmla="*/ 0 h 212645"/>
                <a:gd name="connsiteX2" fmla="*/ 19914 w 19914"/>
                <a:gd name="connsiteY2" fmla="*/ 212645 h 212645"/>
                <a:gd name="connsiteX3" fmla="*/ 0 w 19914"/>
                <a:gd name="connsiteY3" fmla="*/ 212645 h 212645"/>
              </a:gdLst>
              <a:ahLst/>
              <a:cxnLst>
                <a:cxn ang="0">
                  <a:pos x="connsiteX0" y="connsiteY0"/>
                </a:cxn>
                <a:cxn ang="0">
                  <a:pos x="connsiteX1" y="connsiteY1"/>
                </a:cxn>
                <a:cxn ang="0">
                  <a:pos x="connsiteX2" y="connsiteY2"/>
                </a:cxn>
                <a:cxn ang="0">
                  <a:pos x="connsiteX3" y="connsiteY3"/>
                </a:cxn>
              </a:cxnLst>
              <a:rect l="l" t="t" r="r" b="b"/>
              <a:pathLst>
                <a:path w="19914" h="212645">
                  <a:moveTo>
                    <a:pt x="0" y="0"/>
                  </a:moveTo>
                  <a:lnTo>
                    <a:pt x="19914" y="0"/>
                  </a:lnTo>
                  <a:lnTo>
                    <a:pt x="19914" y="212645"/>
                  </a:lnTo>
                  <a:lnTo>
                    <a:pt x="0" y="21264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1" name="Freeform: Shape 160">
              <a:extLst>
                <a:ext uri="{FF2B5EF4-FFF2-40B4-BE49-F238E27FC236}">
                  <a16:creationId xmlns:a16="http://schemas.microsoft.com/office/drawing/2014/main" id="{04420D78-AD7E-C32F-EA90-00830C5B1F49}"/>
                </a:ext>
              </a:extLst>
            </p:cNvPr>
            <p:cNvSpPr/>
            <p:nvPr/>
          </p:nvSpPr>
          <p:spPr>
            <a:xfrm>
              <a:off x="3426204" y="2539482"/>
              <a:ext cx="38807" cy="312644"/>
            </a:xfrm>
            <a:custGeom>
              <a:avLst/>
              <a:gdLst>
                <a:gd name="connsiteX0" fmla="*/ 0 w 19914"/>
                <a:gd name="connsiteY0" fmla="*/ 0 h 217030"/>
                <a:gd name="connsiteX1" fmla="*/ 19914 w 19914"/>
                <a:gd name="connsiteY1" fmla="*/ 0 h 217030"/>
                <a:gd name="connsiteX2" fmla="*/ 19914 w 19914"/>
                <a:gd name="connsiteY2" fmla="*/ 217030 h 217030"/>
                <a:gd name="connsiteX3" fmla="*/ 0 w 19914"/>
                <a:gd name="connsiteY3" fmla="*/ 217030 h 217030"/>
              </a:gdLst>
              <a:ahLst/>
              <a:cxnLst>
                <a:cxn ang="0">
                  <a:pos x="connsiteX0" y="connsiteY0"/>
                </a:cxn>
                <a:cxn ang="0">
                  <a:pos x="connsiteX1" y="connsiteY1"/>
                </a:cxn>
                <a:cxn ang="0">
                  <a:pos x="connsiteX2" y="connsiteY2"/>
                </a:cxn>
                <a:cxn ang="0">
                  <a:pos x="connsiteX3" y="connsiteY3"/>
                </a:cxn>
              </a:cxnLst>
              <a:rect l="l" t="t" r="r" b="b"/>
              <a:pathLst>
                <a:path w="19914" h="217030">
                  <a:moveTo>
                    <a:pt x="0" y="0"/>
                  </a:moveTo>
                  <a:lnTo>
                    <a:pt x="19914" y="0"/>
                  </a:lnTo>
                  <a:lnTo>
                    <a:pt x="19914" y="217030"/>
                  </a:lnTo>
                  <a:lnTo>
                    <a:pt x="0" y="21703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2" name="Freeform: Shape 161">
              <a:extLst>
                <a:ext uri="{FF2B5EF4-FFF2-40B4-BE49-F238E27FC236}">
                  <a16:creationId xmlns:a16="http://schemas.microsoft.com/office/drawing/2014/main" id="{EAAD924A-DF66-AEA9-FEB9-A40A86BF08C5}"/>
                </a:ext>
              </a:extLst>
            </p:cNvPr>
            <p:cNvSpPr/>
            <p:nvPr/>
          </p:nvSpPr>
          <p:spPr>
            <a:xfrm>
              <a:off x="3500258" y="2539482"/>
              <a:ext cx="38807" cy="320357"/>
            </a:xfrm>
            <a:custGeom>
              <a:avLst/>
              <a:gdLst>
                <a:gd name="connsiteX0" fmla="*/ 0 w 19914"/>
                <a:gd name="connsiteY0" fmla="*/ 0 h 222384"/>
                <a:gd name="connsiteX1" fmla="*/ 19914 w 19914"/>
                <a:gd name="connsiteY1" fmla="*/ 0 h 222384"/>
                <a:gd name="connsiteX2" fmla="*/ 19914 w 19914"/>
                <a:gd name="connsiteY2" fmla="*/ 222384 h 222384"/>
                <a:gd name="connsiteX3" fmla="*/ 0 w 19914"/>
                <a:gd name="connsiteY3" fmla="*/ 222384 h 222384"/>
              </a:gdLst>
              <a:ahLst/>
              <a:cxnLst>
                <a:cxn ang="0">
                  <a:pos x="connsiteX0" y="connsiteY0"/>
                </a:cxn>
                <a:cxn ang="0">
                  <a:pos x="connsiteX1" y="connsiteY1"/>
                </a:cxn>
                <a:cxn ang="0">
                  <a:pos x="connsiteX2" y="connsiteY2"/>
                </a:cxn>
                <a:cxn ang="0">
                  <a:pos x="connsiteX3" y="connsiteY3"/>
                </a:cxn>
              </a:cxnLst>
              <a:rect l="l" t="t" r="r" b="b"/>
              <a:pathLst>
                <a:path w="19914" h="222384">
                  <a:moveTo>
                    <a:pt x="0" y="0"/>
                  </a:moveTo>
                  <a:lnTo>
                    <a:pt x="19914" y="0"/>
                  </a:lnTo>
                  <a:lnTo>
                    <a:pt x="19914" y="222384"/>
                  </a:lnTo>
                  <a:lnTo>
                    <a:pt x="0" y="22238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3" name="Freeform: Shape 162">
              <a:extLst>
                <a:ext uri="{FF2B5EF4-FFF2-40B4-BE49-F238E27FC236}">
                  <a16:creationId xmlns:a16="http://schemas.microsoft.com/office/drawing/2014/main" id="{D9E4FB77-EE7B-2C7C-4F37-244AACC6C294}"/>
                </a:ext>
              </a:extLst>
            </p:cNvPr>
            <p:cNvSpPr/>
            <p:nvPr/>
          </p:nvSpPr>
          <p:spPr>
            <a:xfrm>
              <a:off x="3574337" y="2539482"/>
              <a:ext cx="38807" cy="323864"/>
            </a:xfrm>
            <a:custGeom>
              <a:avLst/>
              <a:gdLst>
                <a:gd name="connsiteX0" fmla="*/ 0 w 19914"/>
                <a:gd name="connsiteY0" fmla="*/ 0 h 224819"/>
                <a:gd name="connsiteX1" fmla="*/ 19914 w 19914"/>
                <a:gd name="connsiteY1" fmla="*/ 0 h 224819"/>
                <a:gd name="connsiteX2" fmla="*/ 19914 w 19914"/>
                <a:gd name="connsiteY2" fmla="*/ 224819 h 224819"/>
                <a:gd name="connsiteX3" fmla="*/ 0 w 19914"/>
                <a:gd name="connsiteY3" fmla="*/ 224819 h 224819"/>
              </a:gdLst>
              <a:ahLst/>
              <a:cxnLst>
                <a:cxn ang="0">
                  <a:pos x="connsiteX0" y="connsiteY0"/>
                </a:cxn>
                <a:cxn ang="0">
                  <a:pos x="connsiteX1" y="connsiteY1"/>
                </a:cxn>
                <a:cxn ang="0">
                  <a:pos x="connsiteX2" y="connsiteY2"/>
                </a:cxn>
                <a:cxn ang="0">
                  <a:pos x="connsiteX3" y="connsiteY3"/>
                </a:cxn>
              </a:cxnLst>
              <a:rect l="l" t="t" r="r" b="b"/>
              <a:pathLst>
                <a:path w="19914" h="224819">
                  <a:moveTo>
                    <a:pt x="0" y="0"/>
                  </a:moveTo>
                  <a:lnTo>
                    <a:pt x="19914" y="0"/>
                  </a:lnTo>
                  <a:lnTo>
                    <a:pt x="19914" y="224819"/>
                  </a:lnTo>
                  <a:lnTo>
                    <a:pt x="0" y="22481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4" name="Freeform: Shape 163">
              <a:extLst>
                <a:ext uri="{FF2B5EF4-FFF2-40B4-BE49-F238E27FC236}">
                  <a16:creationId xmlns:a16="http://schemas.microsoft.com/office/drawing/2014/main" id="{688A6FDF-3072-D753-4F43-15DA9D6943ED}"/>
                </a:ext>
              </a:extLst>
            </p:cNvPr>
            <p:cNvSpPr/>
            <p:nvPr/>
          </p:nvSpPr>
          <p:spPr>
            <a:xfrm>
              <a:off x="3648391" y="2539482"/>
              <a:ext cx="38807" cy="323166"/>
            </a:xfrm>
            <a:custGeom>
              <a:avLst/>
              <a:gdLst>
                <a:gd name="connsiteX0" fmla="*/ 0 w 19914"/>
                <a:gd name="connsiteY0" fmla="*/ 0 h 224334"/>
                <a:gd name="connsiteX1" fmla="*/ 19914 w 19914"/>
                <a:gd name="connsiteY1" fmla="*/ 0 h 224334"/>
                <a:gd name="connsiteX2" fmla="*/ 19914 w 19914"/>
                <a:gd name="connsiteY2" fmla="*/ 224335 h 224334"/>
                <a:gd name="connsiteX3" fmla="*/ 0 w 19914"/>
                <a:gd name="connsiteY3" fmla="*/ 224335 h 224334"/>
              </a:gdLst>
              <a:ahLst/>
              <a:cxnLst>
                <a:cxn ang="0">
                  <a:pos x="connsiteX0" y="connsiteY0"/>
                </a:cxn>
                <a:cxn ang="0">
                  <a:pos x="connsiteX1" y="connsiteY1"/>
                </a:cxn>
                <a:cxn ang="0">
                  <a:pos x="connsiteX2" y="connsiteY2"/>
                </a:cxn>
                <a:cxn ang="0">
                  <a:pos x="connsiteX3" y="connsiteY3"/>
                </a:cxn>
              </a:cxnLst>
              <a:rect l="l" t="t" r="r" b="b"/>
              <a:pathLst>
                <a:path w="19914" h="224334">
                  <a:moveTo>
                    <a:pt x="0" y="0"/>
                  </a:moveTo>
                  <a:lnTo>
                    <a:pt x="19914" y="0"/>
                  </a:lnTo>
                  <a:lnTo>
                    <a:pt x="19914" y="224335"/>
                  </a:lnTo>
                  <a:lnTo>
                    <a:pt x="0" y="22433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5" name="Freeform: Shape 164">
              <a:extLst>
                <a:ext uri="{FF2B5EF4-FFF2-40B4-BE49-F238E27FC236}">
                  <a16:creationId xmlns:a16="http://schemas.microsoft.com/office/drawing/2014/main" id="{67A32DD5-80BA-ABFE-B0A4-1BE3D8C62BC6}"/>
                </a:ext>
              </a:extLst>
            </p:cNvPr>
            <p:cNvSpPr/>
            <p:nvPr/>
          </p:nvSpPr>
          <p:spPr>
            <a:xfrm>
              <a:off x="3722470" y="2539482"/>
              <a:ext cx="38807" cy="332990"/>
            </a:xfrm>
            <a:custGeom>
              <a:avLst/>
              <a:gdLst>
                <a:gd name="connsiteX0" fmla="*/ 0 w 19914"/>
                <a:gd name="connsiteY0" fmla="*/ 0 h 231154"/>
                <a:gd name="connsiteX1" fmla="*/ 19914 w 19914"/>
                <a:gd name="connsiteY1" fmla="*/ 0 h 231154"/>
                <a:gd name="connsiteX2" fmla="*/ 19914 w 19914"/>
                <a:gd name="connsiteY2" fmla="*/ 231155 h 231154"/>
                <a:gd name="connsiteX3" fmla="*/ 0 w 19914"/>
                <a:gd name="connsiteY3" fmla="*/ 231155 h 231154"/>
              </a:gdLst>
              <a:ahLst/>
              <a:cxnLst>
                <a:cxn ang="0">
                  <a:pos x="connsiteX0" y="connsiteY0"/>
                </a:cxn>
                <a:cxn ang="0">
                  <a:pos x="connsiteX1" y="connsiteY1"/>
                </a:cxn>
                <a:cxn ang="0">
                  <a:pos x="connsiteX2" y="connsiteY2"/>
                </a:cxn>
                <a:cxn ang="0">
                  <a:pos x="connsiteX3" y="connsiteY3"/>
                </a:cxn>
              </a:cxnLst>
              <a:rect l="l" t="t" r="r" b="b"/>
              <a:pathLst>
                <a:path w="19914" h="231154">
                  <a:moveTo>
                    <a:pt x="0" y="0"/>
                  </a:moveTo>
                  <a:lnTo>
                    <a:pt x="19914" y="0"/>
                  </a:lnTo>
                  <a:lnTo>
                    <a:pt x="19914" y="231155"/>
                  </a:lnTo>
                  <a:lnTo>
                    <a:pt x="0" y="231155"/>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6" name="Freeform: Shape 165">
              <a:extLst>
                <a:ext uri="{FF2B5EF4-FFF2-40B4-BE49-F238E27FC236}">
                  <a16:creationId xmlns:a16="http://schemas.microsoft.com/office/drawing/2014/main" id="{1F705682-5592-D3C0-E6A8-815A81D08B32}"/>
                </a:ext>
              </a:extLst>
            </p:cNvPr>
            <p:cNvSpPr/>
            <p:nvPr/>
          </p:nvSpPr>
          <p:spPr>
            <a:xfrm>
              <a:off x="3870603" y="2539482"/>
              <a:ext cx="38807" cy="377211"/>
            </a:xfrm>
            <a:custGeom>
              <a:avLst/>
              <a:gdLst>
                <a:gd name="connsiteX0" fmla="*/ 0 w 19914"/>
                <a:gd name="connsiteY0" fmla="*/ 0 h 261851"/>
                <a:gd name="connsiteX1" fmla="*/ 19914 w 19914"/>
                <a:gd name="connsiteY1" fmla="*/ 0 h 261851"/>
                <a:gd name="connsiteX2" fmla="*/ 19914 w 19914"/>
                <a:gd name="connsiteY2" fmla="*/ 261851 h 261851"/>
                <a:gd name="connsiteX3" fmla="*/ 0 w 19914"/>
                <a:gd name="connsiteY3" fmla="*/ 261851 h 261851"/>
              </a:gdLst>
              <a:ahLst/>
              <a:cxnLst>
                <a:cxn ang="0">
                  <a:pos x="connsiteX0" y="connsiteY0"/>
                </a:cxn>
                <a:cxn ang="0">
                  <a:pos x="connsiteX1" y="connsiteY1"/>
                </a:cxn>
                <a:cxn ang="0">
                  <a:pos x="connsiteX2" y="connsiteY2"/>
                </a:cxn>
                <a:cxn ang="0">
                  <a:pos x="connsiteX3" y="connsiteY3"/>
                </a:cxn>
              </a:cxnLst>
              <a:rect l="l" t="t" r="r" b="b"/>
              <a:pathLst>
                <a:path w="19914" h="261851">
                  <a:moveTo>
                    <a:pt x="0" y="0"/>
                  </a:moveTo>
                  <a:lnTo>
                    <a:pt x="19914" y="0"/>
                  </a:lnTo>
                  <a:lnTo>
                    <a:pt x="19914" y="261851"/>
                  </a:lnTo>
                  <a:lnTo>
                    <a:pt x="0" y="26185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7" name="Freeform: Shape 166">
              <a:extLst>
                <a:ext uri="{FF2B5EF4-FFF2-40B4-BE49-F238E27FC236}">
                  <a16:creationId xmlns:a16="http://schemas.microsoft.com/office/drawing/2014/main" id="{B007611B-D834-1AA9-8CDB-0D281DD51A28}"/>
                </a:ext>
              </a:extLst>
            </p:cNvPr>
            <p:cNvSpPr/>
            <p:nvPr/>
          </p:nvSpPr>
          <p:spPr>
            <a:xfrm>
              <a:off x="3796524" y="2539482"/>
              <a:ext cx="38807" cy="350528"/>
            </a:xfrm>
            <a:custGeom>
              <a:avLst/>
              <a:gdLst>
                <a:gd name="connsiteX0" fmla="*/ 0 w 19914"/>
                <a:gd name="connsiteY0" fmla="*/ 0 h 243328"/>
                <a:gd name="connsiteX1" fmla="*/ 19914 w 19914"/>
                <a:gd name="connsiteY1" fmla="*/ 0 h 243328"/>
                <a:gd name="connsiteX2" fmla="*/ 19914 w 19914"/>
                <a:gd name="connsiteY2" fmla="*/ 243329 h 243328"/>
                <a:gd name="connsiteX3" fmla="*/ 0 w 19914"/>
                <a:gd name="connsiteY3" fmla="*/ 243329 h 243328"/>
              </a:gdLst>
              <a:ahLst/>
              <a:cxnLst>
                <a:cxn ang="0">
                  <a:pos x="connsiteX0" y="connsiteY0"/>
                </a:cxn>
                <a:cxn ang="0">
                  <a:pos x="connsiteX1" y="connsiteY1"/>
                </a:cxn>
                <a:cxn ang="0">
                  <a:pos x="connsiteX2" y="connsiteY2"/>
                </a:cxn>
                <a:cxn ang="0">
                  <a:pos x="connsiteX3" y="connsiteY3"/>
                </a:cxn>
              </a:cxnLst>
              <a:rect l="l" t="t" r="r" b="b"/>
              <a:pathLst>
                <a:path w="19914" h="243328">
                  <a:moveTo>
                    <a:pt x="0" y="0"/>
                  </a:moveTo>
                  <a:lnTo>
                    <a:pt x="19914" y="0"/>
                  </a:lnTo>
                  <a:lnTo>
                    <a:pt x="19914" y="243329"/>
                  </a:lnTo>
                  <a:lnTo>
                    <a:pt x="0" y="243329"/>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8" name="Freeform: Shape 167">
              <a:extLst>
                <a:ext uri="{FF2B5EF4-FFF2-40B4-BE49-F238E27FC236}">
                  <a16:creationId xmlns:a16="http://schemas.microsoft.com/office/drawing/2014/main" id="{A35FFC88-C77F-D611-9EB8-567C9672F26C}"/>
                </a:ext>
              </a:extLst>
            </p:cNvPr>
            <p:cNvSpPr/>
            <p:nvPr/>
          </p:nvSpPr>
          <p:spPr>
            <a:xfrm>
              <a:off x="2241144" y="2539482"/>
              <a:ext cx="38807" cy="50867"/>
            </a:xfrm>
            <a:custGeom>
              <a:avLst/>
              <a:gdLst>
                <a:gd name="connsiteX0" fmla="*/ 0 w 19914"/>
                <a:gd name="connsiteY0" fmla="*/ 0 h 35311"/>
                <a:gd name="connsiteX1" fmla="*/ 19914 w 19914"/>
                <a:gd name="connsiteY1" fmla="*/ 0 h 35311"/>
                <a:gd name="connsiteX2" fmla="*/ 19914 w 19914"/>
                <a:gd name="connsiteY2" fmla="*/ 35311 h 35311"/>
                <a:gd name="connsiteX3" fmla="*/ 0 w 19914"/>
                <a:gd name="connsiteY3" fmla="*/ 35311 h 35311"/>
              </a:gdLst>
              <a:ahLst/>
              <a:cxnLst>
                <a:cxn ang="0">
                  <a:pos x="connsiteX0" y="connsiteY0"/>
                </a:cxn>
                <a:cxn ang="0">
                  <a:pos x="connsiteX1" y="connsiteY1"/>
                </a:cxn>
                <a:cxn ang="0">
                  <a:pos x="connsiteX2" y="connsiteY2"/>
                </a:cxn>
                <a:cxn ang="0">
                  <a:pos x="connsiteX3" y="connsiteY3"/>
                </a:cxn>
              </a:cxnLst>
              <a:rect l="l" t="t" r="r" b="b"/>
              <a:pathLst>
                <a:path w="19914" h="35311">
                  <a:moveTo>
                    <a:pt x="0" y="0"/>
                  </a:moveTo>
                  <a:lnTo>
                    <a:pt x="19914" y="0"/>
                  </a:lnTo>
                  <a:lnTo>
                    <a:pt x="19914" y="35311"/>
                  </a:lnTo>
                  <a:lnTo>
                    <a:pt x="0" y="3531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69" name="Freeform: Shape 168">
              <a:extLst>
                <a:ext uri="{FF2B5EF4-FFF2-40B4-BE49-F238E27FC236}">
                  <a16:creationId xmlns:a16="http://schemas.microsoft.com/office/drawing/2014/main" id="{054BC690-FF1D-312A-EC4C-80198697F09F}"/>
                </a:ext>
              </a:extLst>
            </p:cNvPr>
            <p:cNvSpPr/>
            <p:nvPr/>
          </p:nvSpPr>
          <p:spPr>
            <a:xfrm>
              <a:off x="2315198" y="2539482"/>
              <a:ext cx="38807" cy="62088"/>
            </a:xfrm>
            <a:custGeom>
              <a:avLst/>
              <a:gdLst>
                <a:gd name="connsiteX0" fmla="*/ 0 w 19914"/>
                <a:gd name="connsiteY0" fmla="*/ 0 h 43100"/>
                <a:gd name="connsiteX1" fmla="*/ 19914 w 19914"/>
                <a:gd name="connsiteY1" fmla="*/ 0 h 43100"/>
                <a:gd name="connsiteX2" fmla="*/ 19914 w 19914"/>
                <a:gd name="connsiteY2" fmla="*/ 43100 h 43100"/>
                <a:gd name="connsiteX3" fmla="*/ 0 w 19914"/>
                <a:gd name="connsiteY3" fmla="*/ 43100 h 43100"/>
              </a:gdLst>
              <a:ahLst/>
              <a:cxnLst>
                <a:cxn ang="0">
                  <a:pos x="connsiteX0" y="connsiteY0"/>
                </a:cxn>
                <a:cxn ang="0">
                  <a:pos x="connsiteX1" y="connsiteY1"/>
                </a:cxn>
                <a:cxn ang="0">
                  <a:pos x="connsiteX2" y="connsiteY2"/>
                </a:cxn>
                <a:cxn ang="0">
                  <a:pos x="connsiteX3" y="connsiteY3"/>
                </a:cxn>
              </a:cxnLst>
              <a:rect l="l" t="t" r="r" b="b"/>
              <a:pathLst>
                <a:path w="19914" h="43100">
                  <a:moveTo>
                    <a:pt x="0" y="0"/>
                  </a:moveTo>
                  <a:lnTo>
                    <a:pt x="19914" y="0"/>
                  </a:lnTo>
                  <a:lnTo>
                    <a:pt x="19914" y="43100"/>
                  </a:lnTo>
                  <a:lnTo>
                    <a:pt x="0" y="43100"/>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0" name="Freeform: Shape 169">
              <a:extLst>
                <a:ext uri="{FF2B5EF4-FFF2-40B4-BE49-F238E27FC236}">
                  <a16:creationId xmlns:a16="http://schemas.microsoft.com/office/drawing/2014/main" id="{58454406-837B-2DFC-F2A7-38D1B09890A7}"/>
                </a:ext>
              </a:extLst>
            </p:cNvPr>
            <p:cNvSpPr/>
            <p:nvPr/>
          </p:nvSpPr>
          <p:spPr>
            <a:xfrm>
              <a:off x="2389277" y="2539482"/>
              <a:ext cx="38807" cy="69121"/>
            </a:xfrm>
            <a:custGeom>
              <a:avLst/>
              <a:gdLst>
                <a:gd name="connsiteX0" fmla="*/ 0 w 19914"/>
                <a:gd name="connsiteY0" fmla="*/ 0 h 47982"/>
                <a:gd name="connsiteX1" fmla="*/ 19914 w 19914"/>
                <a:gd name="connsiteY1" fmla="*/ 0 h 47982"/>
                <a:gd name="connsiteX2" fmla="*/ 19914 w 19914"/>
                <a:gd name="connsiteY2" fmla="*/ 47983 h 47982"/>
                <a:gd name="connsiteX3" fmla="*/ 0 w 19914"/>
                <a:gd name="connsiteY3" fmla="*/ 47983 h 47982"/>
              </a:gdLst>
              <a:ahLst/>
              <a:cxnLst>
                <a:cxn ang="0">
                  <a:pos x="connsiteX0" y="connsiteY0"/>
                </a:cxn>
                <a:cxn ang="0">
                  <a:pos x="connsiteX1" y="connsiteY1"/>
                </a:cxn>
                <a:cxn ang="0">
                  <a:pos x="connsiteX2" y="connsiteY2"/>
                </a:cxn>
                <a:cxn ang="0">
                  <a:pos x="connsiteX3" y="connsiteY3"/>
                </a:cxn>
              </a:cxnLst>
              <a:rect l="l" t="t" r="r" b="b"/>
              <a:pathLst>
                <a:path w="19914" h="47982">
                  <a:moveTo>
                    <a:pt x="0" y="0"/>
                  </a:moveTo>
                  <a:lnTo>
                    <a:pt x="19914" y="0"/>
                  </a:lnTo>
                  <a:lnTo>
                    <a:pt x="19914" y="47983"/>
                  </a:lnTo>
                  <a:lnTo>
                    <a:pt x="0" y="47983"/>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1" name="Freeform: Shape 170">
              <a:extLst>
                <a:ext uri="{FF2B5EF4-FFF2-40B4-BE49-F238E27FC236}">
                  <a16:creationId xmlns:a16="http://schemas.microsoft.com/office/drawing/2014/main" id="{93D55BC1-F8E3-C194-96F1-1DD4ED43E09D}"/>
                </a:ext>
              </a:extLst>
            </p:cNvPr>
            <p:cNvSpPr/>
            <p:nvPr/>
          </p:nvSpPr>
          <p:spPr>
            <a:xfrm>
              <a:off x="2463331" y="2539482"/>
              <a:ext cx="38807" cy="74722"/>
            </a:xfrm>
            <a:custGeom>
              <a:avLst/>
              <a:gdLst>
                <a:gd name="connsiteX0" fmla="*/ 0 w 19914"/>
                <a:gd name="connsiteY0" fmla="*/ 0 h 51870"/>
                <a:gd name="connsiteX1" fmla="*/ 19914 w 19914"/>
                <a:gd name="connsiteY1" fmla="*/ 0 h 51870"/>
                <a:gd name="connsiteX2" fmla="*/ 19914 w 19914"/>
                <a:gd name="connsiteY2" fmla="*/ 51871 h 51870"/>
                <a:gd name="connsiteX3" fmla="*/ 0 w 19914"/>
                <a:gd name="connsiteY3" fmla="*/ 51871 h 51870"/>
              </a:gdLst>
              <a:ahLst/>
              <a:cxnLst>
                <a:cxn ang="0">
                  <a:pos x="connsiteX0" y="connsiteY0"/>
                </a:cxn>
                <a:cxn ang="0">
                  <a:pos x="connsiteX1" y="connsiteY1"/>
                </a:cxn>
                <a:cxn ang="0">
                  <a:pos x="connsiteX2" y="connsiteY2"/>
                </a:cxn>
                <a:cxn ang="0">
                  <a:pos x="connsiteX3" y="connsiteY3"/>
                </a:cxn>
              </a:cxnLst>
              <a:rect l="l" t="t" r="r" b="b"/>
              <a:pathLst>
                <a:path w="19914" h="51870">
                  <a:moveTo>
                    <a:pt x="0" y="0"/>
                  </a:moveTo>
                  <a:lnTo>
                    <a:pt x="19914" y="0"/>
                  </a:lnTo>
                  <a:lnTo>
                    <a:pt x="19914" y="51871"/>
                  </a:lnTo>
                  <a:lnTo>
                    <a:pt x="0" y="51871"/>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2" name="Freeform: Shape 171">
              <a:extLst>
                <a:ext uri="{FF2B5EF4-FFF2-40B4-BE49-F238E27FC236}">
                  <a16:creationId xmlns:a16="http://schemas.microsoft.com/office/drawing/2014/main" id="{F71732FD-9C70-998E-AFD5-DE39363975AA}"/>
                </a:ext>
              </a:extLst>
            </p:cNvPr>
            <p:cNvSpPr/>
            <p:nvPr/>
          </p:nvSpPr>
          <p:spPr>
            <a:xfrm>
              <a:off x="2537410" y="2539482"/>
              <a:ext cx="38807" cy="85262"/>
            </a:xfrm>
            <a:custGeom>
              <a:avLst/>
              <a:gdLst>
                <a:gd name="connsiteX0" fmla="*/ 0 w 19914"/>
                <a:gd name="connsiteY0" fmla="*/ 0 h 59187"/>
                <a:gd name="connsiteX1" fmla="*/ 19914 w 19914"/>
                <a:gd name="connsiteY1" fmla="*/ 0 h 59187"/>
                <a:gd name="connsiteX2" fmla="*/ 19914 w 19914"/>
                <a:gd name="connsiteY2" fmla="*/ 59188 h 59187"/>
                <a:gd name="connsiteX3" fmla="*/ 0 w 19914"/>
                <a:gd name="connsiteY3" fmla="*/ 59188 h 59187"/>
              </a:gdLst>
              <a:ahLst/>
              <a:cxnLst>
                <a:cxn ang="0">
                  <a:pos x="connsiteX0" y="connsiteY0"/>
                </a:cxn>
                <a:cxn ang="0">
                  <a:pos x="connsiteX1" y="connsiteY1"/>
                </a:cxn>
                <a:cxn ang="0">
                  <a:pos x="connsiteX2" y="connsiteY2"/>
                </a:cxn>
                <a:cxn ang="0">
                  <a:pos x="connsiteX3" y="connsiteY3"/>
                </a:cxn>
              </a:cxnLst>
              <a:rect l="l" t="t" r="r" b="b"/>
              <a:pathLst>
                <a:path w="19914" h="59187">
                  <a:moveTo>
                    <a:pt x="0" y="0"/>
                  </a:moveTo>
                  <a:lnTo>
                    <a:pt x="19914" y="0"/>
                  </a:lnTo>
                  <a:lnTo>
                    <a:pt x="19914" y="59188"/>
                  </a:lnTo>
                  <a:lnTo>
                    <a:pt x="0" y="5918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3" name="Freeform: Shape 172">
              <a:extLst>
                <a:ext uri="{FF2B5EF4-FFF2-40B4-BE49-F238E27FC236}">
                  <a16:creationId xmlns:a16="http://schemas.microsoft.com/office/drawing/2014/main" id="{C69F7619-3FEA-2D43-3BBF-8FE39BFC8D8D}"/>
                </a:ext>
              </a:extLst>
            </p:cNvPr>
            <p:cNvSpPr/>
            <p:nvPr/>
          </p:nvSpPr>
          <p:spPr>
            <a:xfrm>
              <a:off x="2611464" y="2539482"/>
              <a:ext cx="38807" cy="99293"/>
            </a:xfrm>
            <a:custGeom>
              <a:avLst/>
              <a:gdLst>
                <a:gd name="connsiteX0" fmla="*/ 0 w 19914"/>
                <a:gd name="connsiteY0" fmla="*/ 0 h 68927"/>
                <a:gd name="connsiteX1" fmla="*/ 19914 w 19914"/>
                <a:gd name="connsiteY1" fmla="*/ 0 h 68927"/>
                <a:gd name="connsiteX2" fmla="*/ 19914 w 19914"/>
                <a:gd name="connsiteY2" fmla="*/ 68927 h 68927"/>
                <a:gd name="connsiteX3" fmla="*/ 0 w 19914"/>
                <a:gd name="connsiteY3" fmla="*/ 68927 h 68927"/>
              </a:gdLst>
              <a:ahLst/>
              <a:cxnLst>
                <a:cxn ang="0">
                  <a:pos x="connsiteX0" y="connsiteY0"/>
                </a:cxn>
                <a:cxn ang="0">
                  <a:pos x="connsiteX1" y="connsiteY1"/>
                </a:cxn>
                <a:cxn ang="0">
                  <a:pos x="connsiteX2" y="connsiteY2"/>
                </a:cxn>
                <a:cxn ang="0">
                  <a:pos x="connsiteX3" y="connsiteY3"/>
                </a:cxn>
              </a:cxnLst>
              <a:rect l="l" t="t" r="r" b="b"/>
              <a:pathLst>
                <a:path w="19914" h="68927">
                  <a:moveTo>
                    <a:pt x="0" y="0"/>
                  </a:moveTo>
                  <a:lnTo>
                    <a:pt x="19914" y="0"/>
                  </a:lnTo>
                  <a:lnTo>
                    <a:pt x="19914" y="68927"/>
                  </a:lnTo>
                  <a:lnTo>
                    <a:pt x="0" y="6892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4" name="Freeform: Shape 173">
              <a:extLst>
                <a:ext uri="{FF2B5EF4-FFF2-40B4-BE49-F238E27FC236}">
                  <a16:creationId xmlns:a16="http://schemas.microsoft.com/office/drawing/2014/main" id="{BBD1AE24-DF20-8F73-3A58-02957F41D57A}"/>
                </a:ext>
              </a:extLst>
            </p:cNvPr>
            <p:cNvSpPr/>
            <p:nvPr/>
          </p:nvSpPr>
          <p:spPr>
            <a:xfrm>
              <a:off x="2685541" y="2539482"/>
              <a:ext cx="38807" cy="102800"/>
            </a:xfrm>
            <a:custGeom>
              <a:avLst/>
              <a:gdLst>
                <a:gd name="connsiteX0" fmla="*/ 0 w 19914"/>
                <a:gd name="connsiteY0" fmla="*/ 0 h 71361"/>
                <a:gd name="connsiteX1" fmla="*/ 19914 w 19914"/>
                <a:gd name="connsiteY1" fmla="*/ 0 h 71361"/>
                <a:gd name="connsiteX2" fmla="*/ 19914 w 19914"/>
                <a:gd name="connsiteY2" fmla="*/ 71362 h 71361"/>
                <a:gd name="connsiteX3" fmla="*/ 0 w 19914"/>
                <a:gd name="connsiteY3" fmla="*/ 71362 h 71361"/>
              </a:gdLst>
              <a:ahLst/>
              <a:cxnLst>
                <a:cxn ang="0">
                  <a:pos x="connsiteX0" y="connsiteY0"/>
                </a:cxn>
                <a:cxn ang="0">
                  <a:pos x="connsiteX1" y="connsiteY1"/>
                </a:cxn>
                <a:cxn ang="0">
                  <a:pos x="connsiteX2" y="connsiteY2"/>
                </a:cxn>
                <a:cxn ang="0">
                  <a:pos x="connsiteX3" y="connsiteY3"/>
                </a:cxn>
              </a:cxnLst>
              <a:rect l="l" t="t" r="r" b="b"/>
              <a:pathLst>
                <a:path w="19914" h="71361">
                  <a:moveTo>
                    <a:pt x="0" y="0"/>
                  </a:moveTo>
                  <a:lnTo>
                    <a:pt x="19914" y="0"/>
                  </a:lnTo>
                  <a:lnTo>
                    <a:pt x="19914" y="71362"/>
                  </a:lnTo>
                  <a:lnTo>
                    <a:pt x="0" y="7136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5" name="Freeform: Shape 174">
              <a:extLst>
                <a:ext uri="{FF2B5EF4-FFF2-40B4-BE49-F238E27FC236}">
                  <a16:creationId xmlns:a16="http://schemas.microsoft.com/office/drawing/2014/main" id="{AF8E7E66-4968-349B-86EC-127EC16667B0}"/>
                </a:ext>
              </a:extLst>
            </p:cNvPr>
            <p:cNvSpPr/>
            <p:nvPr/>
          </p:nvSpPr>
          <p:spPr>
            <a:xfrm>
              <a:off x="2759595" y="2539482"/>
              <a:ext cx="38807" cy="109118"/>
            </a:xfrm>
            <a:custGeom>
              <a:avLst/>
              <a:gdLst>
                <a:gd name="connsiteX0" fmla="*/ 0 w 19914"/>
                <a:gd name="connsiteY0" fmla="*/ 0 h 75747"/>
                <a:gd name="connsiteX1" fmla="*/ 19914 w 19914"/>
                <a:gd name="connsiteY1" fmla="*/ 0 h 75747"/>
                <a:gd name="connsiteX2" fmla="*/ 19914 w 19914"/>
                <a:gd name="connsiteY2" fmla="*/ 75747 h 75747"/>
                <a:gd name="connsiteX3" fmla="*/ 0 w 19914"/>
                <a:gd name="connsiteY3" fmla="*/ 75747 h 75747"/>
              </a:gdLst>
              <a:ahLst/>
              <a:cxnLst>
                <a:cxn ang="0">
                  <a:pos x="connsiteX0" y="connsiteY0"/>
                </a:cxn>
                <a:cxn ang="0">
                  <a:pos x="connsiteX1" y="connsiteY1"/>
                </a:cxn>
                <a:cxn ang="0">
                  <a:pos x="connsiteX2" y="connsiteY2"/>
                </a:cxn>
                <a:cxn ang="0">
                  <a:pos x="connsiteX3" y="connsiteY3"/>
                </a:cxn>
              </a:cxnLst>
              <a:rect l="l" t="t" r="r" b="b"/>
              <a:pathLst>
                <a:path w="19914" h="75747">
                  <a:moveTo>
                    <a:pt x="0" y="0"/>
                  </a:moveTo>
                  <a:lnTo>
                    <a:pt x="19914" y="0"/>
                  </a:lnTo>
                  <a:lnTo>
                    <a:pt x="19914" y="75747"/>
                  </a:lnTo>
                  <a:lnTo>
                    <a:pt x="0" y="7574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6" name="Freeform: Shape 175">
              <a:extLst>
                <a:ext uri="{FF2B5EF4-FFF2-40B4-BE49-F238E27FC236}">
                  <a16:creationId xmlns:a16="http://schemas.microsoft.com/office/drawing/2014/main" id="{B4734A8E-959C-4A9F-DF8C-E8079249B75B}"/>
                </a:ext>
              </a:extLst>
            </p:cNvPr>
            <p:cNvSpPr/>
            <p:nvPr/>
          </p:nvSpPr>
          <p:spPr>
            <a:xfrm>
              <a:off x="2907728" y="2539482"/>
              <a:ext cx="38807" cy="135084"/>
            </a:xfrm>
            <a:custGeom>
              <a:avLst/>
              <a:gdLst>
                <a:gd name="connsiteX0" fmla="*/ 0 w 19914"/>
                <a:gd name="connsiteY0" fmla="*/ 0 h 93772"/>
                <a:gd name="connsiteX1" fmla="*/ 19914 w 19914"/>
                <a:gd name="connsiteY1" fmla="*/ 0 h 93772"/>
                <a:gd name="connsiteX2" fmla="*/ 19914 w 19914"/>
                <a:gd name="connsiteY2" fmla="*/ 93772 h 93772"/>
                <a:gd name="connsiteX3" fmla="*/ 0 w 19914"/>
                <a:gd name="connsiteY3" fmla="*/ 93772 h 93772"/>
              </a:gdLst>
              <a:ahLst/>
              <a:cxnLst>
                <a:cxn ang="0">
                  <a:pos x="connsiteX0" y="connsiteY0"/>
                </a:cxn>
                <a:cxn ang="0">
                  <a:pos x="connsiteX1" y="connsiteY1"/>
                </a:cxn>
                <a:cxn ang="0">
                  <a:pos x="connsiteX2" y="connsiteY2"/>
                </a:cxn>
                <a:cxn ang="0">
                  <a:pos x="connsiteX3" y="connsiteY3"/>
                </a:cxn>
              </a:cxnLst>
              <a:rect l="l" t="t" r="r" b="b"/>
              <a:pathLst>
                <a:path w="19914" h="93772">
                  <a:moveTo>
                    <a:pt x="0" y="0"/>
                  </a:moveTo>
                  <a:lnTo>
                    <a:pt x="19914" y="0"/>
                  </a:lnTo>
                  <a:lnTo>
                    <a:pt x="19914" y="93772"/>
                  </a:lnTo>
                  <a:lnTo>
                    <a:pt x="0" y="9377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7" name="Freeform: Shape 176">
              <a:extLst>
                <a:ext uri="{FF2B5EF4-FFF2-40B4-BE49-F238E27FC236}">
                  <a16:creationId xmlns:a16="http://schemas.microsoft.com/office/drawing/2014/main" id="{DAF8AEB0-0192-5F65-E915-FA9DAF988172}"/>
                </a:ext>
              </a:extLst>
            </p:cNvPr>
            <p:cNvSpPr/>
            <p:nvPr/>
          </p:nvSpPr>
          <p:spPr>
            <a:xfrm>
              <a:off x="2833674" y="2539482"/>
              <a:ext cx="38807" cy="122449"/>
            </a:xfrm>
            <a:custGeom>
              <a:avLst/>
              <a:gdLst>
                <a:gd name="connsiteX0" fmla="*/ 0 w 19914"/>
                <a:gd name="connsiteY0" fmla="*/ 0 h 85001"/>
                <a:gd name="connsiteX1" fmla="*/ 19914 w 19914"/>
                <a:gd name="connsiteY1" fmla="*/ 0 h 85001"/>
                <a:gd name="connsiteX2" fmla="*/ 19914 w 19914"/>
                <a:gd name="connsiteY2" fmla="*/ 85002 h 85001"/>
                <a:gd name="connsiteX3" fmla="*/ 0 w 19914"/>
                <a:gd name="connsiteY3" fmla="*/ 85002 h 85001"/>
              </a:gdLst>
              <a:ahLst/>
              <a:cxnLst>
                <a:cxn ang="0">
                  <a:pos x="connsiteX0" y="connsiteY0"/>
                </a:cxn>
                <a:cxn ang="0">
                  <a:pos x="connsiteX1" y="connsiteY1"/>
                </a:cxn>
                <a:cxn ang="0">
                  <a:pos x="connsiteX2" y="connsiteY2"/>
                </a:cxn>
                <a:cxn ang="0">
                  <a:pos x="connsiteX3" y="connsiteY3"/>
                </a:cxn>
              </a:cxnLst>
              <a:rect l="l" t="t" r="r" b="b"/>
              <a:pathLst>
                <a:path w="19914" h="85001">
                  <a:moveTo>
                    <a:pt x="0" y="0"/>
                  </a:moveTo>
                  <a:lnTo>
                    <a:pt x="19914" y="0"/>
                  </a:lnTo>
                  <a:lnTo>
                    <a:pt x="19914" y="85002"/>
                  </a:lnTo>
                  <a:lnTo>
                    <a:pt x="0" y="85002"/>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8" name="Freeform: Shape 177">
              <a:extLst>
                <a:ext uri="{FF2B5EF4-FFF2-40B4-BE49-F238E27FC236}">
                  <a16:creationId xmlns:a16="http://schemas.microsoft.com/office/drawing/2014/main" id="{A1B5624F-D6F5-37BF-1267-EB6AD01D7E1F}"/>
                </a:ext>
              </a:extLst>
            </p:cNvPr>
            <p:cNvSpPr/>
            <p:nvPr/>
          </p:nvSpPr>
          <p:spPr>
            <a:xfrm>
              <a:off x="2981807" y="2539482"/>
              <a:ext cx="38807" cy="156845"/>
            </a:xfrm>
            <a:custGeom>
              <a:avLst/>
              <a:gdLst>
                <a:gd name="connsiteX0" fmla="*/ 0 w 19914"/>
                <a:gd name="connsiteY0" fmla="*/ 0 h 108878"/>
                <a:gd name="connsiteX1" fmla="*/ 19914 w 19914"/>
                <a:gd name="connsiteY1" fmla="*/ 0 h 108878"/>
                <a:gd name="connsiteX2" fmla="*/ 19914 w 19914"/>
                <a:gd name="connsiteY2" fmla="*/ 108878 h 108878"/>
                <a:gd name="connsiteX3" fmla="*/ 0 w 19914"/>
                <a:gd name="connsiteY3" fmla="*/ 108878 h 108878"/>
              </a:gdLst>
              <a:ahLst/>
              <a:cxnLst>
                <a:cxn ang="0">
                  <a:pos x="connsiteX0" y="connsiteY0"/>
                </a:cxn>
                <a:cxn ang="0">
                  <a:pos x="connsiteX1" y="connsiteY1"/>
                </a:cxn>
                <a:cxn ang="0">
                  <a:pos x="connsiteX2" y="connsiteY2"/>
                </a:cxn>
                <a:cxn ang="0">
                  <a:pos x="connsiteX3" y="connsiteY3"/>
                </a:cxn>
              </a:cxnLst>
              <a:rect l="l" t="t" r="r" b="b"/>
              <a:pathLst>
                <a:path w="19914" h="108878">
                  <a:moveTo>
                    <a:pt x="0" y="0"/>
                  </a:moveTo>
                  <a:lnTo>
                    <a:pt x="19914" y="0"/>
                  </a:lnTo>
                  <a:lnTo>
                    <a:pt x="19914" y="108878"/>
                  </a:lnTo>
                  <a:lnTo>
                    <a:pt x="0" y="108878"/>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79" name="Freeform: Shape 178">
              <a:extLst>
                <a:ext uri="{FF2B5EF4-FFF2-40B4-BE49-F238E27FC236}">
                  <a16:creationId xmlns:a16="http://schemas.microsoft.com/office/drawing/2014/main" id="{210327D8-62A0-F0CF-6851-1D435045C7B0}"/>
                </a:ext>
              </a:extLst>
            </p:cNvPr>
            <p:cNvSpPr/>
            <p:nvPr/>
          </p:nvSpPr>
          <p:spPr>
            <a:xfrm>
              <a:off x="3055861" y="2539482"/>
              <a:ext cx="38807" cy="234028"/>
            </a:xfrm>
            <a:custGeom>
              <a:avLst/>
              <a:gdLst>
                <a:gd name="connsiteX0" fmla="*/ 0 w 19914"/>
                <a:gd name="connsiteY0" fmla="*/ 0 h 162457"/>
                <a:gd name="connsiteX1" fmla="*/ 19914 w 19914"/>
                <a:gd name="connsiteY1" fmla="*/ 0 h 162457"/>
                <a:gd name="connsiteX2" fmla="*/ 19914 w 19914"/>
                <a:gd name="connsiteY2" fmla="*/ 162457 h 162457"/>
                <a:gd name="connsiteX3" fmla="*/ 0 w 19914"/>
                <a:gd name="connsiteY3" fmla="*/ 162457 h 162457"/>
              </a:gdLst>
              <a:ahLst/>
              <a:cxnLst>
                <a:cxn ang="0">
                  <a:pos x="connsiteX0" y="connsiteY0"/>
                </a:cxn>
                <a:cxn ang="0">
                  <a:pos x="connsiteX1" y="connsiteY1"/>
                </a:cxn>
                <a:cxn ang="0">
                  <a:pos x="connsiteX2" y="connsiteY2"/>
                </a:cxn>
                <a:cxn ang="0">
                  <a:pos x="connsiteX3" y="connsiteY3"/>
                </a:cxn>
              </a:cxnLst>
              <a:rect l="l" t="t" r="r" b="b"/>
              <a:pathLst>
                <a:path w="19914" h="162457">
                  <a:moveTo>
                    <a:pt x="0" y="0"/>
                  </a:moveTo>
                  <a:lnTo>
                    <a:pt x="19914" y="0"/>
                  </a:lnTo>
                  <a:lnTo>
                    <a:pt x="19914" y="162457"/>
                  </a:lnTo>
                  <a:lnTo>
                    <a:pt x="0" y="162457"/>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0" name="Freeform: Shape 179">
              <a:extLst>
                <a:ext uri="{FF2B5EF4-FFF2-40B4-BE49-F238E27FC236}">
                  <a16:creationId xmlns:a16="http://schemas.microsoft.com/office/drawing/2014/main" id="{D4A39D00-FA1D-64EB-D287-D2F9819A48D4}"/>
                </a:ext>
              </a:extLst>
            </p:cNvPr>
            <p:cNvSpPr/>
            <p:nvPr/>
          </p:nvSpPr>
          <p:spPr>
            <a:xfrm>
              <a:off x="3129940" y="2539482"/>
              <a:ext cx="38807" cy="244569"/>
            </a:xfrm>
            <a:custGeom>
              <a:avLst/>
              <a:gdLst>
                <a:gd name="connsiteX0" fmla="*/ 0 w 19914"/>
                <a:gd name="connsiteY0" fmla="*/ 0 h 169774"/>
                <a:gd name="connsiteX1" fmla="*/ 19914 w 19914"/>
                <a:gd name="connsiteY1" fmla="*/ 0 h 169774"/>
                <a:gd name="connsiteX2" fmla="*/ 19914 w 19914"/>
                <a:gd name="connsiteY2" fmla="*/ 169774 h 169774"/>
                <a:gd name="connsiteX3" fmla="*/ 0 w 19914"/>
                <a:gd name="connsiteY3" fmla="*/ 169774 h 169774"/>
              </a:gdLst>
              <a:ahLst/>
              <a:cxnLst>
                <a:cxn ang="0">
                  <a:pos x="connsiteX0" y="connsiteY0"/>
                </a:cxn>
                <a:cxn ang="0">
                  <a:pos x="connsiteX1" y="connsiteY1"/>
                </a:cxn>
                <a:cxn ang="0">
                  <a:pos x="connsiteX2" y="connsiteY2"/>
                </a:cxn>
                <a:cxn ang="0">
                  <a:pos x="connsiteX3" y="connsiteY3"/>
                </a:cxn>
              </a:cxnLst>
              <a:rect l="l" t="t" r="r" b="b"/>
              <a:pathLst>
                <a:path w="19914" h="169774">
                  <a:moveTo>
                    <a:pt x="0" y="0"/>
                  </a:moveTo>
                  <a:lnTo>
                    <a:pt x="19914" y="0"/>
                  </a:lnTo>
                  <a:lnTo>
                    <a:pt x="19914" y="169774"/>
                  </a:lnTo>
                  <a:lnTo>
                    <a:pt x="0" y="169774"/>
                  </a:lnTo>
                  <a:close/>
                </a:path>
              </a:pathLst>
            </a:custGeom>
            <a:solidFill>
              <a:srgbClr val="27377D"/>
            </a:solidFill>
            <a:ln w="12692"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grpSp>
      <p:grpSp>
        <p:nvGrpSpPr>
          <p:cNvPr id="193" name="Group 192">
            <a:extLst>
              <a:ext uri="{FF2B5EF4-FFF2-40B4-BE49-F238E27FC236}">
                <a16:creationId xmlns:a16="http://schemas.microsoft.com/office/drawing/2014/main" id="{DEB7BA32-3FDD-D193-981F-8CD25F1BA3B3}"/>
              </a:ext>
            </a:extLst>
          </p:cNvPr>
          <p:cNvGrpSpPr/>
          <p:nvPr/>
        </p:nvGrpSpPr>
        <p:grpSpPr>
          <a:xfrm>
            <a:off x="1502259" y="2006992"/>
            <a:ext cx="410547" cy="39313"/>
            <a:chOff x="1502259" y="2215613"/>
            <a:chExt cx="410546" cy="43132"/>
          </a:xfrm>
        </p:grpSpPr>
        <p:sp>
          <p:nvSpPr>
            <p:cNvPr id="187" name="Freeform: Shape 186">
              <a:extLst>
                <a:ext uri="{FF2B5EF4-FFF2-40B4-BE49-F238E27FC236}">
                  <a16:creationId xmlns:a16="http://schemas.microsoft.com/office/drawing/2014/main" id="{7088A41C-6C38-D91F-A412-DB3BD05A6599}"/>
                </a:ext>
              </a:extLst>
            </p:cNvPr>
            <p:cNvSpPr/>
            <p:nvPr/>
          </p:nvSpPr>
          <p:spPr>
            <a:xfrm>
              <a:off x="1502259"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88" name="Freeform: Shape 187">
              <a:extLst>
                <a:ext uri="{FF2B5EF4-FFF2-40B4-BE49-F238E27FC236}">
                  <a16:creationId xmlns:a16="http://schemas.microsoft.com/office/drawing/2014/main" id="{099C5EA0-E45B-1511-08D5-24238E7236B3}"/>
                </a:ext>
              </a:extLst>
            </p:cNvPr>
            <p:cNvSpPr/>
            <p:nvPr/>
          </p:nvSpPr>
          <p:spPr>
            <a:xfrm>
              <a:off x="1576073"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89" name="Freeform: Shape 188">
              <a:extLst>
                <a:ext uri="{FF2B5EF4-FFF2-40B4-BE49-F238E27FC236}">
                  <a16:creationId xmlns:a16="http://schemas.microsoft.com/office/drawing/2014/main" id="{65662B90-E85E-410B-737E-A26031E4E055}"/>
                </a:ext>
              </a:extLst>
            </p:cNvPr>
            <p:cNvSpPr/>
            <p:nvPr/>
          </p:nvSpPr>
          <p:spPr>
            <a:xfrm>
              <a:off x="1649887" y="2215613"/>
              <a:ext cx="41455" cy="43132"/>
            </a:xfrm>
            <a:custGeom>
              <a:avLst/>
              <a:gdLst>
                <a:gd name="connsiteX0" fmla="*/ 16919 w 41455"/>
                <a:gd name="connsiteY0" fmla="*/ 0 h 43132"/>
                <a:gd name="connsiteX1" fmla="*/ 24128 w 41455"/>
                <a:gd name="connsiteY1" fmla="*/ 0 h 43132"/>
                <a:gd name="connsiteX2" fmla="*/ 24128 w 41455"/>
                <a:gd name="connsiteY2" fmla="*/ 17345 h 43132"/>
                <a:gd name="connsiteX3" fmla="*/ 38727 w 41455"/>
                <a:gd name="connsiteY3" fmla="*/ 11205 h 43132"/>
                <a:gd name="connsiteX4" fmla="*/ 41456 w 41455"/>
                <a:gd name="connsiteY4" fmla="*/ 18573 h 43132"/>
                <a:gd name="connsiteX5" fmla="*/ 26606 w 41455"/>
                <a:gd name="connsiteY5" fmla="*/ 24406 h 43132"/>
                <a:gd name="connsiteX6" fmla="*/ 35611 w 41455"/>
                <a:gd name="connsiteY6" fmla="*/ 38374 h 43132"/>
                <a:gd name="connsiteX7" fmla="*/ 30017 w 41455"/>
                <a:gd name="connsiteY7" fmla="*/ 43133 h 43132"/>
                <a:gd name="connsiteX8" fmla="*/ 20603 w 41455"/>
                <a:gd name="connsiteY8" fmla="*/ 28397 h 43132"/>
                <a:gd name="connsiteX9" fmla="*/ 11734 w 41455"/>
                <a:gd name="connsiteY9" fmla="*/ 43133 h 43132"/>
                <a:gd name="connsiteX10" fmla="*/ 5594 w 41455"/>
                <a:gd name="connsiteY10" fmla="*/ 38374 h 43132"/>
                <a:gd name="connsiteX11" fmla="*/ 14463 w 41455"/>
                <a:gd name="connsiteY11" fmla="*/ 24406 h 43132"/>
                <a:gd name="connsiteX12" fmla="*/ 0 w 41455"/>
                <a:gd name="connsiteY12" fmla="*/ 18573 h 43132"/>
                <a:gd name="connsiteX13" fmla="*/ 2456 w 41455"/>
                <a:gd name="connsiteY13" fmla="*/ 11205 h 43132"/>
                <a:gd name="connsiteX14" fmla="*/ 16919 w 41455"/>
                <a:gd name="connsiteY14" fmla="*/ 17345 h 43132"/>
                <a:gd name="connsiteX15" fmla="*/ 16919 w 41455"/>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55" h="43132">
                  <a:moveTo>
                    <a:pt x="16919" y="0"/>
                  </a:moveTo>
                  <a:lnTo>
                    <a:pt x="24128" y="0"/>
                  </a:lnTo>
                  <a:lnTo>
                    <a:pt x="24128" y="17345"/>
                  </a:lnTo>
                  <a:lnTo>
                    <a:pt x="38727" y="11205"/>
                  </a:lnTo>
                  <a:lnTo>
                    <a:pt x="41456" y="18573"/>
                  </a:lnTo>
                  <a:lnTo>
                    <a:pt x="26606" y="24406"/>
                  </a:lnTo>
                  <a:lnTo>
                    <a:pt x="35611" y="38374"/>
                  </a:lnTo>
                  <a:lnTo>
                    <a:pt x="30017" y="43133"/>
                  </a:lnTo>
                  <a:lnTo>
                    <a:pt x="20603" y="28397"/>
                  </a:lnTo>
                  <a:lnTo>
                    <a:pt x="11734" y="43133"/>
                  </a:lnTo>
                  <a:lnTo>
                    <a:pt x="5594" y="38374"/>
                  </a:lnTo>
                  <a:lnTo>
                    <a:pt x="14463" y="24406"/>
                  </a:lnTo>
                  <a:lnTo>
                    <a:pt x="0" y="18573"/>
                  </a:lnTo>
                  <a:lnTo>
                    <a:pt x="2456" y="11205"/>
                  </a:lnTo>
                  <a:lnTo>
                    <a:pt x="16919" y="17345"/>
                  </a:lnTo>
                  <a:lnTo>
                    <a:pt x="16919"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90" name="Freeform: Shape 189">
              <a:extLst>
                <a:ext uri="{FF2B5EF4-FFF2-40B4-BE49-F238E27FC236}">
                  <a16:creationId xmlns:a16="http://schemas.microsoft.com/office/drawing/2014/main" id="{B9A18004-6B91-ED58-48AE-6F970930BF64}"/>
                </a:ext>
              </a:extLst>
            </p:cNvPr>
            <p:cNvSpPr/>
            <p:nvPr/>
          </p:nvSpPr>
          <p:spPr>
            <a:xfrm>
              <a:off x="1723723"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91" name="Freeform: Shape 190">
              <a:extLst>
                <a:ext uri="{FF2B5EF4-FFF2-40B4-BE49-F238E27FC236}">
                  <a16:creationId xmlns:a16="http://schemas.microsoft.com/office/drawing/2014/main" id="{89B3C6CB-8707-9EF2-F43C-4C63B34AE60F}"/>
                </a:ext>
              </a:extLst>
            </p:cNvPr>
            <p:cNvSpPr/>
            <p:nvPr/>
          </p:nvSpPr>
          <p:spPr>
            <a:xfrm>
              <a:off x="1797537" y="2215613"/>
              <a:ext cx="41433" cy="43132"/>
            </a:xfrm>
            <a:custGeom>
              <a:avLst/>
              <a:gdLst>
                <a:gd name="connsiteX0" fmla="*/ 16896 w 41433"/>
                <a:gd name="connsiteY0" fmla="*/ 0 h 43132"/>
                <a:gd name="connsiteX1" fmla="*/ 24128 w 41433"/>
                <a:gd name="connsiteY1" fmla="*/ 0 h 43132"/>
                <a:gd name="connsiteX2" fmla="*/ 24128 w 41433"/>
                <a:gd name="connsiteY2" fmla="*/ 17345 h 43132"/>
                <a:gd name="connsiteX3" fmla="*/ 38727 w 41433"/>
                <a:gd name="connsiteY3" fmla="*/ 11205 h 43132"/>
                <a:gd name="connsiteX4" fmla="*/ 41433 w 41433"/>
                <a:gd name="connsiteY4" fmla="*/ 18573 h 43132"/>
                <a:gd name="connsiteX5" fmla="*/ 26584 w 41433"/>
                <a:gd name="connsiteY5" fmla="*/ 24406 h 43132"/>
                <a:gd name="connsiteX6" fmla="*/ 35589 w 41433"/>
                <a:gd name="connsiteY6" fmla="*/ 38374 h 43132"/>
                <a:gd name="connsiteX7" fmla="*/ 30017 w 41433"/>
                <a:gd name="connsiteY7" fmla="*/ 43133 h 43132"/>
                <a:gd name="connsiteX8" fmla="*/ 20603 w 41433"/>
                <a:gd name="connsiteY8" fmla="*/ 28397 h 43132"/>
                <a:gd name="connsiteX9" fmla="*/ 11734 w 41433"/>
                <a:gd name="connsiteY9" fmla="*/ 43133 h 43132"/>
                <a:gd name="connsiteX10" fmla="*/ 5571 w 41433"/>
                <a:gd name="connsiteY10" fmla="*/ 38374 h 43132"/>
                <a:gd name="connsiteX11" fmla="*/ 14463 w 41433"/>
                <a:gd name="connsiteY11" fmla="*/ 24406 h 43132"/>
                <a:gd name="connsiteX12" fmla="*/ 0 w 41433"/>
                <a:gd name="connsiteY12" fmla="*/ 18573 h 43132"/>
                <a:gd name="connsiteX13" fmla="*/ 2433 w 41433"/>
                <a:gd name="connsiteY13" fmla="*/ 11205 h 43132"/>
                <a:gd name="connsiteX14" fmla="*/ 16896 w 41433"/>
                <a:gd name="connsiteY14" fmla="*/ 17345 h 43132"/>
                <a:gd name="connsiteX15" fmla="*/ 16896 w 41433"/>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33" h="43132">
                  <a:moveTo>
                    <a:pt x="16896" y="0"/>
                  </a:moveTo>
                  <a:lnTo>
                    <a:pt x="24128" y="0"/>
                  </a:lnTo>
                  <a:lnTo>
                    <a:pt x="24128" y="17345"/>
                  </a:lnTo>
                  <a:lnTo>
                    <a:pt x="38727" y="11205"/>
                  </a:lnTo>
                  <a:lnTo>
                    <a:pt x="41433" y="18573"/>
                  </a:lnTo>
                  <a:lnTo>
                    <a:pt x="26584" y="24406"/>
                  </a:lnTo>
                  <a:lnTo>
                    <a:pt x="35589" y="38374"/>
                  </a:lnTo>
                  <a:lnTo>
                    <a:pt x="30017" y="43133"/>
                  </a:lnTo>
                  <a:lnTo>
                    <a:pt x="20603" y="28397"/>
                  </a:lnTo>
                  <a:lnTo>
                    <a:pt x="11734" y="43133"/>
                  </a:lnTo>
                  <a:lnTo>
                    <a:pt x="5571" y="38374"/>
                  </a:lnTo>
                  <a:lnTo>
                    <a:pt x="14463" y="24406"/>
                  </a:lnTo>
                  <a:lnTo>
                    <a:pt x="0" y="18573"/>
                  </a:lnTo>
                  <a:lnTo>
                    <a:pt x="2433" y="11205"/>
                  </a:lnTo>
                  <a:lnTo>
                    <a:pt x="16896" y="17345"/>
                  </a:lnTo>
                  <a:lnTo>
                    <a:pt x="16896"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sp>
          <p:nvSpPr>
            <p:cNvPr id="192" name="Freeform: Shape 191">
              <a:extLst>
                <a:ext uri="{FF2B5EF4-FFF2-40B4-BE49-F238E27FC236}">
                  <a16:creationId xmlns:a16="http://schemas.microsoft.com/office/drawing/2014/main" id="{7738B748-9DDB-745C-0FBF-412670C2B2C6}"/>
                </a:ext>
              </a:extLst>
            </p:cNvPr>
            <p:cNvSpPr/>
            <p:nvPr/>
          </p:nvSpPr>
          <p:spPr>
            <a:xfrm>
              <a:off x="1871350" y="2215613"/>
              <a:ext cx="41455" cy="43132"/>
            </a:xfrm>
            <a:custGeom>
              <a:avLst/>
              <a:gdLst>
                <a:gd name="connsiteX0" fmla="*/ 16919 w 41455"/>
                <a:gd name="connsiteY0" fmla="*/ 0 h 43132"/>
                <a:gd name="connsiteX1" fmla="*/ 24150 w 41455"/>
                <a:gd name="connsiteY1" fmla="*/ 0 h 43132"/>
                <a:gd name="connsiteX2" fmla="*/ 24150 w 41455"/>
                <a:gd name="connsiteY2" fmla="*/ 17345 h 43132"/>
                <a:gd name="connsiteX3" fmla="*/ 38727 w 41455"/>
                <a:gd name="connsiteY3" fmla="*/ 11205 h 43132"/>
                <a:gd name="connsiteX4" fmla="*/ 41456 w 41455"/>
                <a:gd name="connsiteY4" fmla="*/ 18573 h 43132"/>
                <a:gd name="connsiteX5" fmla="*/ 26606 w 41455"/>
                <a:gd name="connsiteY5" fmla="*/ 24406 h 43132"/>
                <a:gd name="connsiteX6" fmla="*/ 35611 w 41455"/>
                <a:gd name="connsiteY6" fmla="*/ 38374 h 43132"/>
                <a:gd name="connsiteX7" fmla="*/ 30040 w 41455"/>
                <a:gd name="connsiteY7" fmla="*/ 43133 h 43132"/>
                <a:gd name="connsiteX8" fmla="*/ 20626 w 41455"/>
                <a:gd name="connsiteY8" fmla="*/ 28397 h 43132"/>
                <a:gd name="connsiteX9" fmla="*/ 11734 w 41455"/>
                <a:gd name="connsiteY9" fmla="*/ 43133 h 43132"/>
                <a:gd name="connsiteX10" fmla="*/ 5594 w 41455"/>
                <a:gd name="connsiteY10" fmla="*/ 38374 h 43132"/>
                <a:gd name="connsiteX11" fmla="*/ 14486 w 41455"/>
                <a:gd name="connsiteY11" fmla="*/ 24406 h 43132"/>
                <a:gd name="connsiteX12" fmla="*/ 0 w 41455"/>
                <a:gd name="connsiteY12" fmla="*/ 18573 h 43132"/>
                <a:gd name="connsiteX13" fmla="*/ 2456 w 41455"/>
                <a:gd name="connsiteY13" fmla="*/ 11205 h 43132"/>
                <a:gd name="connsiteX14" fmla="*/ 16919 w 41455"/>
                <a:gd name="connsiteY14" fmla="*/ 17345 h 43132"/>
                <a:gd name="connsiteX15" fmla="*/ 16919 w 41455"/>
                <a:gd name="connsiteY15"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55" h="43132">
                  <a:moveTo>
                    <a:pt x="16919" y="0"/>
                  </a:moveTo>
                  <a:lnTo>
                    <a:pt x="24150" y="0"/>
                  </a:lnTo>
                  <a:lnTo>
                    <a:pt x="24150" y="17345"/>
                  </a:lnTo>
                  <a:lnTo>
                    <a:pt x="38727" y="11205"/>
                  </a:lnTo>
                  <a:lnTo>
                    <a:pt x="41456" y="18573"/>
                  </a:lnTo>
                  <a:lnTo>
                    <a:pt x="26606" y="24406"/>
                  </a:lnTo>
                  <a:lnTo>
                    <a:pt x="35611" y="38374"/>
                  </a:lnTo>
                  <a:lnTo>
                    <a:pt x="30040" y="43133"/>
                  </a:lnTo>
                  <a:lnTo>
                    <a:pt x="20626" y="28397"/>
                  </a:lnTo>
                  <a:lnTo>
                    <a:pt x="11734" y="43133"/>
                  </a:lnTo>
                  <a:lnTo>
                    <a:pt x="5594" y="38374"/>
                  </a:lnTo>
                  <a:lnTo>
                    <a:pt x="14486" y="24406"/>
                  </a:lnTo>
                  <a:lnTo>
                    <a:pt x="0" y="18573"/>
                  </a:lnTo>
                  <a:lnTo>
                    <a:pt x="2456" y="11205"/>
                  </a:lnTo>
                  <a:lnTo>
                    <a:pt x="16919" y="17345"/>
                  </a:lnTo>
                  <a:lnTo>
                    <a:pt x="16919" y="0"/>
                  </a:lnTo>
                  <a:close/>
                </a:path>
              </a:pathLst>
            </a:custGeom>
            <a:solidFill>
              <a:schemeClr val="tx1"/>
            </a:solidFill>
            <a:ln w="222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endParaRPr>
            </a:p>
          </p:txBody>
        </p:sp>
      </p:grpSp>
      <p:sp>
        <p:nvSpPr>
          <p:cNvPr id="7" name="TextBox 6">
            <a:extLst>
              <a:ext uri="{FF2B5EF4-FFF2-40B4-BE49-F238E27FC236}">
                <a16:creationId xmlns:a16="http://schemas.microsoft.com/office/drawing/2014/main" id="{D7C639D1-50A9-F8AD-9AEF-B65655EAFABF}"/>
              </a:ext>
            </a:extLst>
          </p:cNvPr>
          <p:cNvSpPr txBox="1"/>
          <p:nvPr/>
        </p:nvSpPr>
        <p:spPr>
          <a:xfrm>
            <a:off x="1247739" y="1129813"/>
            <a:ext cx="10320375"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Patients with measurable CNS disease at baseline (</a:t>
            </a:r>
            <a:r>
              <a:rPr kumimoji="0" lang="en-US" sz="1800" b="1" i="1"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post-hoc analysis</a:t>
            </a:r>
            <a:r>
              <a:rPr kumimoji="0" lang="en-US" sz="18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n=138</a:t>
            </a:r>
          </a:p>
        </p:txBody>
      </p:sp>
      <p:cxnSp>
        <p:nvCxnSpPr>
          <p:cNvPr id="202" name="Straight Connector 201">
            <a:extLst>
              <a:ext uri="{FF2B5EF4-FFF2-40B4-BE49-F238E27FC236}">
                <a16:creationId xmlns:a16="http://schemas.microsoft.com/office/drawing/2014/main" id="{23114020-84B1-4F8C-50A6-005CB43E1113}"/>
              </a:ext>
            </a:extLst>
          </p:cNvPr>
          <p:cNvCxnSpPr>
            <a:cxnSpLocks/>
          </p:cNvCxnSpPr>
          <p:nvPr/>
        </p:nvCxnSpPr>
        <p:spPr>
          <a:xfrm>
            <a:off x="1247777" y="2302209"/>
            <a:ext cx="10320337"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B3A6514C-87C7-DEAA-C98A-BD61229FE40A}"/>
              </a:ext>
            </a:extLst>
          </p:cNvPr>
          <p:cNvCxnSpPr>
            <a:cxnSpLocks/>
          </p:cNvCxnSpPr>
          <p:nvPr/>
        </p:nvCxnSpPr>
        <p:spPr>
          <a:xfrm>
            <a:off x="1254308" y="2642015"/>
            <a:ext cx="10320337" cy="0"/>
          </a:xfrm>
          <a:prstGeom prst="line">
            <a:avLst/>
          </a:prstGeom>
          <a:ln w="12700" cap="sq">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0F13DC4-6D93-F17A-8F59-D77712C42B32}"/>
              </a:ext>
            </a:extLst>
          </p:cNvPr>
          <p:cNvSpPr txBox="1"/>
          <p:nvPr/>
        </p:nvSpPr>
        <p:spPr>
          <a:xfrm>
            <a:off x="897731" y="1126157"/>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100</a:t>
            </a:r>
          </a:p>
        </p:txBody>
      </p:sp>
      <p:sp>
        <p:nvSpPr>
          <p:cNvPr id="33" name="TextBox 32">
            <a:extLst>
              <a:ext uri="{FF2B5EF4-FFF2-40B4-BE49-F238E27FC236}">
                <a16:creationId xmlns:a16="http://schemas.microsoft.com/office/drawing/2014/main" id="{3DB49FED-363E-BBE9-8229-A5CB122C111F}"/>
              </a:ext>
            </a:extLst>
          </p:cNvPr>
          <p:cNvSpPr txBox="1"/>
          <p:nvPr/>
        </p:nvSpPr>
        <p:spPr>
          <a:xfrm>
            <a:off x="897731" y="3351417"/>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−100</a:t>
            </a:r>
          </a:p>
        </p:txBody>
      </p:sp>
      <p:sp>
        <p:nvSpPr>
          <p:cNvPr id="34" name="TextBox 33">
            <a:extLst>
              <a:ext uri="{FF2B5EF4-FFF2-40B4-BE49-F238E27FC236}">
                <a16:creationId xmlns:a16="http://schemas.microsoft.com/office/drawing/2014/main" id="{6EC4830A-8A48-F8E8-21E2-67AB6F4B10EA}"/>
              </a:ext>
            </a:extLst>
          </p:cNvPr>
          <p:cNvSpPr txBox="1"/>
          <p:nvPr/>
        </p:nvSpPr>
        <p:spPr>
          <a:xfrm>
            <a:off x="897731" y="2238663"/>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a:t>
            </a:r>
          </a:p>
        </p:txBody>
      </p:sp>
      <p:sp>
        <p:nvSpPr>
          <p:cNvPr id="35" name="TextBox 34">
            <a:extLst>
              <a:ext uri="{FF2B5EF4-FFF2-40B4-BE49-F238E27FC236}">
                <a16:creationId xmlns:a16="http://schemas.microsoft.com/office/drawing/2014/main" id="{772E2D6A-E877-0340-D9CD-2CCBD8E09C8A}"/>
              </a:ext>
            </a:extLst>
          </p:cNvPr>
          <p:cNvSpPr txBox="1"/>
          <p:nvPr/>
        </p:nvSpPr>
        <p:spPr>
          <a:xfrm>
            <a:off x="897731" y="2016160"/>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a:t>
            </a:r>
          </a:p>
        </p:txBody>
      </p:sp>
      <p:sp>
        <p:nvSpPr>
          <p:cNvPr id="36" name="TextBox 35">
            <a:extLst>
              <a:ext uri="{FF2B5EF4-FFF2-40B4-BE49-F238E27FC236}">
                <a16:creationId xmlns:a16="http://schemas.microsoft.com/office/drawing/2014/main" id="{E47E8195-7A5E-2CB1-DC9E-BE3A17658A97}"/>
              </a:ext>
            </a:extLst>
          </p:cNvPr>
          <p:cNvSpPr txBox="1"/>
          <p:nvPr/>
        </p:nvSpPr>
        <p:spPr>
          <a:xfrm>
            <a:off x="897731" y="1793660"/>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40</a:t>
            </a:r>
          </a:p>
        </p:txBody>
      </p:sp>
      <p:sp>
        <p:nvSpPr>
          <p:cNvPr id="37" name="TextBox 36">
            <a:extLst>
              <a:ext uri="{FF2B5EF4-FFF2-40B4-BE49-F238E27FC236}">
                <a16:creationId xmlns:a16="http://schemas.microsoft.com/office/drawing/2014/main" id="{6CA784E9-6EF5-F194-1514-4E2246108645}"/>
              </a:ext>
            </a:extLst>
          </p:cNvPr>
          <p:cNvSpPr txBox="1"/>
          <p:nvPr/>
        </p:nvSpPr>
        <p:spPr>
          <a:xfrm>
            <a:off x="897731" y="1571159"/>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60</a:t>
            </a:r>
          </a:p>
        </p:txBody>
      </p:sp>
      <p:sp>
        <p:nvSpPr>
          <p:cNvPr id="38" name="TextBox 37">
            <a:extLst>
              <a:ext uri="{FF2B5EF4-FFF2-40B4-BE49-F238E27FC236}">
                <a16:creationId xmlns:a16="http://schemas.microsoft.com/office/drawing/2014/main" id="{2EB84224-E7C0-AD42-E569-B8DDA41DFE5E}"/>
              </a:ext>
            </a:extLst>
          </p:cNvPr>
          <p:cNvSpPr txBox="1"/>
          <p:nvPr/>
        </p:nvSpPr>
        <p:spPr>
          <a:xfrm>
            <a:off x="897731" y="1348659"/>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80</a:t>
            </a:r>
          </a:p>
        </p:txBody>
      </p:sp>
      <p:sp>
        <p:nvSpPr>
          <p:cNvPr id="39" name="TextBox 38">
            <a:extLst>
              <a:ext uri="{FF2B5EF4-FFF2-40B4-BE49-F238E27FC236}">
                <a16:creationId xmlns:a16="http://schemas.microsoft.com/office/drawing/2014/main" id="{D6C7F248-417C-A82A-C4AA-85E9F9FD246F}"/>
              </a:ext>
            </a:extLst>
          </p:cNvPr>
          <p:cNvSpPr txBox="1"/>
          <p:nvPr/>
        </p:nvSpPr>
        <p:spPr>
          <a:xfrm>
            <a:off x="897731" y="2461215"/>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a:t>
            </a:r>
          </a:p>
        </p:txBody>
      </p:sp>
      <p:sp>
        <p:nvSpPr>
          <p:cNvPr id="40" name="TextBox 39">
            <a:extLst>
              <a:ext uri="{FF2B5EF4-FFF2-40B4-BE49-F238E27FC236}">
                <a16:creationId xmlns:a16="http://schemas.microsoft.com/office/drawing/2014/main" id="{EC62FC36-58F6-463D-A4C4-BF9383C0640B}"/>
              </a:ext>
            </a:extLst>
          </p:cNvPr>
          <p:cNvSpPr txBox="1"/>
          <p:nvPr/>
        </p:nvSpPr>
        <p:spPr>
          <a:xfrm>
            <a:off x="897731" y="2683764"/>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−40</a:t>
            </a:r>
          </a:p>
        </p:txBody>
      </p:sp>
      <p:sp>
        <p:nvSpPr>
          <p:cNvPr id="41" name="TextBox 40">
            <a:extLst>
              <a:ext uri="{FF2B5EF4-FFF2-40B4-BE49-F238E27FC236}">
                <a16:creationId xmlns:a16="http://schemas.microsoft.com/office/drawing/2014/main" id="{5F7E305E-3A11-5B1E-924C-913ADE13C554}"/>
              </a:ext>
            </a:extLst>
          </p:cNvPr>
          <p:cNvSpPr txBox="1"/>
          <p:nvPr/>
        </p:nvSpPr>
        <p:spPr>
          <a:xfrm>
            <a:off x="897731" y="2906315"/>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−60</a:t>
            </a:r>
          </a:p>
        </p:txBody>
      </p:sp>
      <p:sp>
        <p:nvSpPr>
          <p:cNvPr id="42" name="TextBox 41">
            <a:extLst>
              <a:ext uri="{FF2B5EF4-FFF2-40B4-BE49-F238E27FC236}">
                <a16:creationId xmlns:a16="http://schemas.microsoft.com/office/drawing/2014/main" id="{C351493C-9976-C29C-2216-41C97211F063}"/>
              </a:ext>
            </a:extLst>
          </p:cNvPr>
          <p:cNvSpPr txBox="1"/>
          <p:nvPr/>
        </p:nvSpPr>
        <p:spPr>
          <a:xfrm>
            <a:off x="897731" y="3128865"/>
            <a:ext cx="350043" cy="132928"/>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−80</a:t>
            </a:r>
          </a:p>
        </p:txBody>
      </p:sp>
      <p:cxnSp>
        <p:nvCxnSpPr>
          <p:cNvPr id="43" name="Straight Connector 42">
            <a:extLst>
              <a:ext uri="{FF2B5EF4-FFF2-40B4-BE49-F238E27FC236}">
                <a16:creationId xmlns:a16="http://schemas.microsoft.com/office/drawing/2014/main" id="{DCF72685-CF5C-5ECF-6054-D16C9192B95E}"/>
              </a:ext>
            </a:extLst>
          </p:cNvPr>
          <p:cNvCxnSpPr>
            <a:cxnSpLocks/>
          </p:cNvCxnSpPr>
          <p:nvPr/>
        </p:nvCxnSpPr>
        <p:spPr>
          <a:xfrm>
            <a:off x="1250669" y="1191138"/>
            <a:ext cx="0" cy="222798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14ED3B92-82F5-EE0E-36CA-8A563E1FEEA9}"/>
              </a:ext>
            </a:extLst>
          </p:cNvPr>
          <p:cNvGrpSpPr/>
          <p:nvPr/>
        </p:nvGrpSpPr>
        <p:grpSpPr>
          <a:xfrm>
            <a:off x="1193775" y="1191138"/>
            <a:ext cx="54000" cy="2230868"/>
            <a:chOff x="1193775" y="1314450"/>
            <a:chExt cx="54000" cy="2451098"/>
          </a:xfrm>
        </p:grpSpPr>
        <p:cxnSp>
          <p:nvCxnSpPr>
            <p:cNvPr id="185" name="Straight Connector 184">
              <a:extLst>
                <a:ext uri="{FF2B5EF4-FFF2-40B4-BE49-F238E27FC236}">
                  <a16:creationId xmlns:a16="http://schemas.microsoft.com/office/drawing/2014/main" id="{069BC88F-46FF-1BFC-EBA2-FAE80E1CB0A7}"/>
                </a:ext>
              </a:extLst>
            </p:cNvPr>
            <p:cNvCxnSpPr>
              <a:cxnSpLocks/>
            </p:cNvCxnSpPr>
            <p:nvPr/>
          </p:nvCxnSpPr>
          <p:spPr>
            <a:xfrm>
              <a:off x="1193775" y="376554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84EA4AD-6440-E542-826B-180E204DEAF6}"/>
                </a:ext>
              </a:extLst>
            </p:cNvPr>
            <p:cNvCxnSpPr>
              <a:cxnSpLocks/>
            </p:cNvCxnSpPr>
            <p:nvPr/>
          </p:nvCxnSpPr>
          <p:spPr>
            <a:xfrm>
              <a:off x="1193775" y="131445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0FD1EC25-989B-942B-53DB-B2DF0BC140F3}"/>
                </a:ext>
              </a:extLst>
            </p:cNvPr>
            <p:cNvCxnSpPr>
              <a:cxnSpLocks/>
            </p:cNvCxnSpPr>
            <p:nvPr/>
          </p:nvCxnSpPr>
          <p:spPr>
            <a:xfrm>
              <a:off x="1193775" y="155924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29F4933-00DE-691A-4DD3-F55764674B90}"/>
                </a:ext>
              </a:extLst>
            </p:cNvPr>
            <p:cNvCxnSpPr>
              <a:cxnSpLocks/>
            </p:cNvCxnSpPr>
            <p:nvPr/>
          </p:nvCxnSpPr>
          <p:spPr>
            <a:xfrm>
              <a:off x="1193775" y="180403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B8F7B452-ACC1-8CD3-A190-D479E03AC20C}"/>
                </a:ext>
              </a:extLst>
            </p:cNvPr>
            <p:cNvCxnSpPr>
              <a:cxnSpLocks/>
            </p:cNvCxnSpPr>
            <p:nvPr/>
          </p:nvCxnSpPr>
          <p:spPr>
            <a:xfrm>
              <a:off x="1193775" y="204882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AE53820D-C040-F22E-FEB0-C56B579DD625}"/>
                </a:ext>
              </a:extLst>
            </p:cNvPr>
            <p:cNvCxnSpPr>
              <a:cxnSpLocks/>
            </p:cNvCxnSpPr>
            <p:nvPr/>
          </p:nvCxnSpPr>
          <p:spPr>
            <a:xfrm>
              <a:off x="1193775" y="229361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4404EE8-C6CA-9977-D287-95253EE9AAE6}"/>
                </a:ext>
              </a:extLst>
            </p:cNvPr>
            <p:cNvCxnSpPr>
              <a:cxnSpLocks/>
            </p:cNvCxnSpPr>
            <p:nvPr/>
          </p:nvCxnSpPr>
          <p:spPr>
            <a:xfrm>
              <a:off x="1193775" y="2538410"/>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22B3482-1277-6C2F-8E42-915BDB01A9B4}"/>
                </a:ext>
              </a:extLst>
            </p:cNvPr>
            <p:cNvCxnSpPr>
              <a:cxnSpLocks/>
            </p:cNvCxnSpPr>
            <p:nvPr/>
          </p:nvCxnSpPr>
          <p:spPr>
            <a:xfrm>
              <a:off x="1193775" y="2783202"/>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DB24EEAE-CCF2-E42F-E379-8703723CA464}"/>
                </a:ext>
              </a:extLst>
            </p:cNvPr>
            <p:cNvCxnSpPr>
              <a:cxnSpLocks/>
            </p:cNvCxnSpPr>
            <p:nvPr/>
          </p:nvCxnSpPr>
          <p:spPr>
            <a:xfrm>
              <a:off x="1193775" y="302799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9AEF0221-5AA2-5CED-AB9F-F4B67B6F46BD}"/>
                </a:ext>
              </a:extLst>
            </p:cNvPr>
            <p:cNvCxnSpPr>
              <a:cxnSpLocks/>
            </p:cNvCxnSpPr>
            <p:nvPr/>
          </p:nvCxnSpPr>
          <p:spPr>
            <a:xfrm>
              <a:off x="1193775" y="3272786"/>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EF98F3D-D6B9-33F6-8EE9-77106058EBF9}"/>
                </a:ext>
              </a:extLst>
            </p:cNvPr>
            <p:cNvCxnSpPr>
              <a:cxnSpLocks/>
            </p:cNvCxnSpPr>
            <p:nvPr/>
          </p:nvCxnSpPr>
          <p:spPr>
            <a:xfrm>
              <a:off x="1193775" y="3517578"/>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5" name="TextBox 224">
            <a:extLst>
              <a:ext uri="{FF2B5EF4-FFF2-40B4-BE49-F238E27FC236}">
                <a16:creationId xmlns:a16="http://schemas.microsoft.com/office/drawing/2014/main" id="{B93F07D0-613A-88F6-F56D-401D7CF3CA0B}"/>
              </a:ext>
            </a:extLst>
          </p:cNvPr>
          <p:cNvSpPr txBox="1"/>
          <p:nvPr/>
        </p:nvSpPr>
        <p:spPr>
          <a:xfrm>
            <a:off x="623889" y="5229796"/>
            <a:ext cx="10944225" cy="374400"/>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25AA2">
                    <a:lumMod val="75000"/>
                  </a:srgbClr>
                </a:solidFill>
                <a:effectLst/>
                <a:uLnTx/>
                <a:uFillTx/>
                <a:latin typeface="Arial" panose="020B0604020202020204"/>
                <a:ea typeface="MS PGothic" panose="020B0600070205080204" pitchFamily="34" charset="-128"/>
                <a:cs typeface="Arial"/>
                <a:sym typeface="Arial"/>
              </a:rPr>
              <a:t>T-DXd showed substantial CNS responses in the overall BMs population, including patients with stable and active BMs</a:t>
            </a:r>
          </a:p>
        </p:txBody>
      </p:sp>
      <p:sp>
        <p:nvSpPr>
          <p:cNvPr id="226" name="TextBox 225">
            <a:extLst>
              <a:ext uri="{FF2B5EF4-FFF2-40B4-BE49-F238E27FC236}">
                <a16:creationId xmlns:a16="http://schemas.microsoft.com/office/drawing/2014/main" id="{63A1F784-BA6E-B33F-4F19-8C73C0FF99E2}"/>
              </a:ext>
            </a:extLst>
          </p:cNvPr>
          <p:cNvSpPr txBox="1"/>
          <p:nvPr/>
        </p:nvSpPr>
        <p:spPr>
          <a:xfrm rot="16200000">
            <a:off x="-435916" y="2109851"/>
            <a:ext cx="2367063" cy="415755"/>
          </a:xfrm>
          <a:prstGeom prst="rect">
            <a:avLst/>
          </a:prstGeom>
          <a:solidFill>
            <a:schemeClr val="bg1"/>
          </a:solid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051"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rPr>
              <a:t>Best percentage change in target CNS lesion size from baseline</a:t>
            </a:r>
          </a:p>
        </p:txBody>
      </p:sp>
      <p:sp>
        <p:nvSpPr>
          <p:cNvPr id="2" name="Rectangle 1">
            <a:extLst>
              <a:ext uri="{FF2B5EF4-FFF2-40B4-BE49-F238E27FC236}">
                <a16:creationId xmlns:a16="http://schemas.microsoft.com/office/drawing/2014/main" id="{D2B9EF9A-2682-AA11-E26B-D55075C278EA}"/>
              </a:ext>
            </a:extLst>
          </p:cNvPr>
          <p:cNvSpPr/>
          <p:nvPr/>
        </p:nvSpPr>
        <p:spPr>
          <a:xfrm>
            <a:off x="6462937" y="3975609"/>
            <a:ext cx="5095343" cy="100584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endParaRPr>
          </a:p>
        </p:txBody>
      </p:sp>
      <p:sp>
        <p:nvSpPr>
          <p:cNvPr id="4" name="Rectangle 3">
            <a:extLst>
              <a:ext uri="{FF2B5EF4-FFF2-40B4-BE49-F238E27FC236}">
                <a16:creationId xmlns:a16="http://schemas.microsoft.com/office/drawing/2014/main" id="{3B77327F-CDAD-7A32-C692-B7242F60D561}"/>
              </a:ext>
            </a:extLst>
          </p:cNvPr>
          <p:cNvSpPr/>
          <p:nvPr/>
        </p:nvSpPr>
        <p:spPr>
          <a:xfrm>
            <a:off x="5597918" y="6436484"/>
            <a:ext cx="6084997" cy="24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19A8D288-07EC-5090-0C6A-705A7AD0FA62}"/>
              </a:ext>
            </a:extLst>
          </p:cNvPr>
          <p:cNvSpPr txBox="1"/>
          <p:nvPr/>
        </p:nvSpPr>
        <p:spPr>
          <a:xfrm>
            <a:off x="2607869" y="6581001"/>
            <a:ext cx="1040606"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LBA18</a:t>
            </a:r>
          </a:p>
        </p:txBody>
      </p:sp>
    </p:spTree>
    <p:extLst>
      <p:ext uri="{BB962C8B-B14F-4D97-AF65-F5344CB8AC3E}">
        <p14:creationId xmlns:p14="http://schemas.microsoft.com/office/powerpoint/2010/main" val="6231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34E7C0-2947-A4BD-4B24-1F986A53C7CE}"/>
              </a:ext>
            </a:extLst>
          </p:cNvPr>
          <p:cNvSpPr>
            <a:spLocks noGrp="1"/>
          </p:cNvSpPr>
          <p:nvPr>
            <p:ph type="title"/>
          </p:nvPr>
        </p:nvSpPr>
        <p:spPr/>
        <p:txBody>
          <a:bodyPr/>
          <a:lstStyle/>
          <a:p>
            <a:r>
              <a:rPr lang="en-US" dirty="0"/>
              <a:t>OS in patients with and without baseline BMs</a:t>
            </a:r>
          </a:p>
        </p:txBody>
      </p:sp>
      <p:sp>
        <p:nvSpPr>
          <p:cNvPr id="5" name="Text Placeholder 4">
            <a:extLst>
              <a:ext uri="{FF2B5EF4-FFF2-40B4-BE49-F238E27FC236}">
                <a16:creationId xmlns:a16="http://schemas.microsoft.com/office/drawing/2014/main" id="{D48E05DC-7057-4078-BDAE-2882EFF62769}"/>
              </a:ext>
            </a:extLst>
          </p:cNvPr>
          <p:cNvSpPr>
            <a:spLocks noGrp="1"/>
          </p:cNvSpPr>
          <p:nvPr>
            <p:ph type="body" sz="quarter" idx="13"/>
          </p:nvPr>
        </p:nvSpPr>
        <p:spPr/>
        <p:txBody>
          <a:bodyPr/>
          <a:lstStyle/>
          <a:p>
            <a:r>
              <a:rPr lang="en-US" sz="800" dirty="0"/>
              <a:t>Median follow-up duration was 15.4 months in patients with BMs and 16.1 months in patients without BMs</a:t>
            </a:r>
          </a:p>
          <a:p>
            <a:r>
              <a:rPr lang="en-US" sz="800" dirty="0"/>
              <a:t>BM, brain metastasis; CI, confidence interval; KM, Kaplan-Meier; no., number of; OS, overall survival; T-DXd, trastuzumab deruxtecan</a:t>
            </a:r>
          </a:p>
        </p:txBody>
      </p:sp>
      <p:sp>
        <p:nvSpPr>
          <p:cNvPr id="26" name="Text Placeholder 25">
            <a:extLst>
              <a:ext uri="{FF2B5EF4-FFF2-40B4-BE49-F238E27FC236}">
                <a16:creationId xmlns:a16="http://schemas.microsoft.com/office/drawing/2014/main" id="{87F34A90-4DFD-725F-69A6-E14C807431CA}"/>
              </a:ext>
            </a:extLst>
          </p:cNvPr>
          <p:cNvSpPr>
            <a:spLocks noGrp="1"/>
          </p:cNvSpPr>
          <p:nvPr>
            <p:ph type="body" idx="14"/>
          </p:nvPr>
        </p:nvSpPr>
        <p:spPr/>
        <p:txBody>
          <a:bodyPr/>
          <a:lstStyle/>
          <a:p>
            <a:r>
              <a:rPr lang="en-US" dirty="0"/>
              <a:t>Nancy U Lin, MD</a:t>
            </a:r>
          </a:p>
        </p:txBody>
      </p:sp>
      <p:cxnSp>
        <p:nvCxnSpPr>
          <p:cNvPr id="1758" name="Straight Connector 1757">
            <a:extLst>
              <a:ext uri="{FF2B5EF4-FFF2-40B4-BE49-F238E27FC236}">
                <a16:creationId xmlns:a16="http://schemas.microsoft.com/office/drawing/2014/main" id="{B0F853FE-1D9D-44C5-0F1E-9C0C18B2A81F}"/>
              </a:ext>
            </a:extLst>
          </p:cNvPr>
          <p:cNvCxnSpPr>
            <a:cxnSpLocks/>
          </p:cNvCxnSpPr>
          <p:nvPr/>
        </p:nvCxnSpPr>
        <p:spPr>
          <a:xfrm flipV="1">
            <a:off x="3030936" y="1753705"/>
            <a:ext cx="0" cy="29289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59" name="Text Placeholder 8">
            <a:extLst>
              <a:ext uri="{FF2B5EF4-FFF2-40B4-BE49-F238E27FC236}">
                <a16:creationId xmlns:a16="http://schemas.microsoft.com/office/drawing/2014/main" id="{4167E1BC-73B8-A0A3-B40D-D408FF447775}"/>
              </a:ext>
            </a:extLst>
          </p:cNvPr>
          <p:cNvSpPr txBox="1">
            <a:spLocks/>
          </p:cNvSpPr>
          <p:nvPr/>
        </p:nvSpPr>
        <p:spPr>
          <a:xfrm>
            <a:off x="3384371" y="1388453"/>
            <a:ext cx="2545892" cy="336467"/>
          </a:xfrm>
          <a:prstGeom prst="rect">
            <a:avLst/>
          </a:prstGeom>
          <a:solidFill>
            <a:srgbClr val="FFFFFF"/>
          </a:solidFill>
          <a:ln>
            <a:noFill/>
          </a:ln>
        </p:spPr>
        <p:txBody>
          <a:bodyPr lIns="120000" anchor="ctr" anchorCtr="0"/>
          <a:lstStyle>
            <a:lvl1pPr marL="171450" indent="-171450"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1pPr>
            <a:lvl2pPr marL="271463"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2pPr>
            <a:lvl3pPr marL="400050" indent="-128588"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3pPr>
            <a:lvl4pPr marL="539354"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225"/>
              </a:spcBef>
              <a:spcAft>
                <a:spcPts val="0"/>
              </a:spcAft>
              <a:buClr>
                <a:srgbClr val="026C72"/>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No. patients / no. events: 263 / 43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Data maturity: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Arial"/>
              </a:rPr>
              <a:t>16.3%</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 </a:t>
            </a:r>
          </a:p>
        </p:txBody>
      </p:sp>
      <p:sp>
        <p:nvSpPr>
          <p:cNvPr id="1760" name="TextBox 1759">
            <a:extLst>
              <a:ext uri="{FF2B5EF4-FFF2-40B4-BE49-F238E27FC236}">
                <a16:creationId xmlns:a16="http://schemas.microsoft.com/office/drawing/2014/main" id="{3305ADF2-08D5-895D-5053-BFF5334B16DB}"/>
              </a:ext>
            </a:extLst>
          </p:cNvPr>
          <p:cNvSpPr txBox="1"/>
          <p:nvPr/>
        </p:nvSpPr>
        <p:spPr>
          <a:xfrm>
            <a:off x="2359894" y="2955720"/>
            <a:ext cx="1361207" cy="623376"/>
          </a:xfrm>
          <a:prstGeom prst="rect">
            <a:avLst/>
          </a:prstGeom>
          <a:solidFill>
            <a:srgbClr val="FFFFFF">
              <a:alpha val="75000"/>
            </a:srgbClr>
          </a:solidFill>
          <a:ln>
            <a:noFill/>
          </a:ln>
        </p:spPr>
        <p:txBody>
          <a:bodyPr wrap="square" rtlCol="0" anchor="ctr">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12-month OS:</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90.3% </a:t>
            </a:r>
            <a:b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br>
            <a:r>
              <a:rPr kumimoji="0" lang="en-US" sz="1051"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(95% CI 85.9, 93.4)</a:t>
            </a: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endParaRPr>
          </a:p>
        </p:txBody>
      </p:sp>
      <p:sp>
        <p:nvSpPr>
          <p:cNvPr id="1761" name="TextBox 1760">
            <a:extLst>
              <a:ext uri="{FF2B5EF4-FFF2-40B4-BE49-F238E27FC236}">
                <a16:creationId xmlns:a16="http://schemas.microsoft.com/office/drawing/2014/main" id="{52A1C5B2-437D-56D8-3990-2B41D3E2828D}"/>
              </a:ext>
            </a:extLst>
          </p:cNvPr>
          <p:cNvSpPr txBox="1"/>
          <p:nvPr/>
        </p:nvSpPr>
        <p:spPr>
          <a:xfrm rot="16200000">
            <a:off x="-934375" y="2928768"/>
            <a:ext cx="3242395" cy="246221"/>
          </a:xfrm>
          <a:prstGeom prst="rect">
            <a:avLst/>
          </a:prstGeom>
          <a:solidFill>
            <a:schemeClr val="bg1"/>
          </a:solid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Probability</a:t>
            </a:r>
            <a:r>
              <a:rPr kumimoji="0" lang="en-US" sz="9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 of OS</a:t>
            </a:r>
          </a:p>
        </p:txBody>
      </p:sp>
      <p:sp>
        <p:nvSpPr>
          <p:cNvPr id="1762" name="TextBox 1761">
            <a:extLst>
              <a:ext uri="{FF2B5EF4-FFF2-40B4-BE49-F238E27FC236}">
                <a16:creationId xmlns:a16="http://schemas.microsoft.com/office/drawing/2014/main" id="{A0B9DA77-1200-F0D1-C9F6-22320280A97D}"/>
              </a:ext>
            </a:extLst>
          </p:cNvPr>
          <p:cNvSpPr txBox="1"/>
          <p:nvPr/>
        </p:nvSpPr>
        <p:spPr>
          <a:xfrm>
            <a:off x="1133617" y="4891907"/>
            <a:ext cx="4760755" cy="240000"/>
          </a:xfrm>
          <a:prstGeom prst="rect">
            <a:avLst/>
          </a:prstGeom>
          <a:solidFill>
            <a:schemeClr val="bg1"/>
          </a:solidFill>
        </p:spPr>
        <p:txBody>
          <a:bodyPr wrap="square" rtlCol="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Months</a:t>
            </a:r>
          </a:p>
        </p:txBody>
      </p:sp>
      <p:sp>
        <p:nvSpPr>
          <p:cNvPr id="1763" name="TextBox 1762">
            <a:extLst>
              <a:ext uri="{FF2B5EF4-FFF2-40B4-BE49-F238E27FC236}">
                <a16:creationId xmlns:a16="http://schemas.microsoft.com/office/drawing/2014/main" id="{C7DF07C9-49B7-8638-BA16-D98D9F774E13}"/>
              </a:ext>
            </a:extLst>
          </p:cNvPr>
          <p:cNvSpPr txBox="1"/>
          <p:nvPr/>
        </p:nvSpPr>
        <p:spPr>
          <a:xfrm>
            <a:off x="812010" y="427580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0.1</a:t>
            </a:r>
          </a:p>
        </p:txBody>
      </p:sp>
      <p:sp>
        <p:nvSpPr>
          <p:cNvPr id="1764" name="TextBox 1763">
            <a:extLst>
              <a:ext uri="{FF2B5EF4-FFF2-40B4-BE49-F238E27FC236}">
                <a16:creationId xmlns:a16="http://schemas.microsoft.com/office/drawing/2014/main" id="{1557CF19-AF82-286F-151E-F51E08444A53}"/>
              </a:ext>
            </a:extLst>
          </p:cNvPr>
          <p:cNvSpPr txBox="1"/>
          <p:nvPr/>
        </p:nvSpPr>
        <p:spPr>
          <a:xfrm>
            <a:off x="812010" y="1368000"/>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a:t>
            </a:r>
          </a:p>
        </p:txBody>
      </p:sp>
      <p:sp>
        <p:nvSpPr>
          <p:cNvPr id="1765" name="TextBox 1764">
            <a:extLst>
              <a:ext uri="{FF2B5EF4-FFF2-40B4-BE49-F238E27FC236}">
                <a16:creationId xmlns:a16="http://schemas.microsoft.com/office/drawing/2014/main" id="{4A887DAA-0CE3-2636-B80B-274F98426CF0}"/>
              </a:ext>
            </a:extLst>
          </p:cNvPr>
          <p:cNvSpPr txBox="1"/>
          <p:nvPr/>
        </p:nvSpPr>
        <p:spPr>
          <a:xfrm>
            <a:off x="812010" y="1692000"/>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0.9</a:t>
            </a:r>
          </a:p>
        </p:txBody>
      </p:sp>
      <p:sp>
        <p:nvSpPr>
          <p:cNvPr id="1766" name="TextBox 1765">
            <a:extLst>
              <a:ext uri="{FF2B5EF4-FFF2-40B4-BE49-F238E27FC236}">
                <a16:creationId xmlns:a16="http://schemas.microsoft.com/office/drawing/2014/main" id="{98B84DEA-0800-E72C-00CE-7CC3A7ED314F}"/>
              </a:ext>
            </a:extLst>
          </p:cNvPr>
          <p:cNvSpPr txBox="1"/>
          <p:nvPr/>
        </p:nvSpPr>
        <p:spPr>
          <a:xfrm>
            <a:off x="812010" y="460004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0.0</a:t>
            </a:r>
          </a:p>
        </p:txBody>
      </p:sp>
      <p:sp>
        <p:nvSpPr>
          <p:cNvPr id="1767" name="TextBox 1766">
            <a:extLst>
              <a:ext uri="{FF2B5EF4-FFF2-40B4-BE49-F238E27FC236}">
                <a16:creationId xmlns:a16="http://schemas.microsoft.com/office/drawing/2014/main" id="{F2811D01-4462-41DE-429E-2BE30CC4C54C}"/>
              </a:ext>
            </a:extLst>
          </p:cNvPr>
          <p:cNvSpPr txBox="1"/>
          <p:nvPr/>
        </p:nvSpPr>
        <p:spPr>
          <a:xfrm>
            <a:off x="812010" y="395156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0.2</a:t>
            </a:r>
          </a:p>
        </p:txBody>
      </p:sp>
      <p:sp>
        <p:nvSpPr>
          <p:cNvPr id="1768" name="TextBox 1767">
            <a:extLst>
              <a:ext uri="{FF2B5EF4-FFF2-40B4-BE49-F238E27FC236}">
                <a16:creationId xmlns:a16="http://schemas.microsoft.com/office/drawing/2014/main" id="{3C206FD3-45F6-C0B8-02F5-1650AEDB707F}"/>
              </a:ext>
            </a:extLst>
          </p:cNvPr>
          <p:cNvSpPr txBox="1"/>
          <p:nvPr/>
        </p:nvSpPr>
        <p:spPr>
          <a:xfrm>
            <a:off x="812010" y="3627327"/>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0.3</a:t>
            </a:r>
          </a:p>
        </p:txBody>
      </p:sp>
      <p:sp>
        <p:nvSpPr>
          <p:cNvPr id="1769" name="TextBox 1768">
            <a:extLst>
              <a:ext uri="{FF2B5EF4-FFF2-40B4-BE49-F238E27FC236}">
                <a16:creationId xmlns:a16="http://schemas.microsoft.com/office/drawing/2014/main" id="{B9404E88-D45F-C0F6-DEB9-59D4114F213C}"/>
              </a:ext>
            </a:extLst>
          </p:cNvPr>
          <p:cNvSpPr txBox="1"/>
          <p:nvPr/>
        </p:nvSpPr>
        <p:spPr>
          <a:xfrm>
            <a:off x="812010" y="3303088"/>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0.4</a:t>
            </a:r>
          </a:p>
        </p:txBody>
      </p:sp>
      <p:sp>
        <p:nvSpPr>
          <p:cNvPr id="1770" name="TextBox 1769">
            <a:extLst>
              <a:ext uri="{FF2B5EF4-FFF2-40B4-BE49-F238E27FC236}">
                <a16:creationId xmlns:a16="http://schemas.microsoft.com/office/drawing/2014/main" id="{83A48B52-EF67-5616-FD44-B567B6BB7CC4}"/>
              </a:ext>
            </a:extLst>
          </p:cNvPr>
          <p:cNvSpPr txBox="1"/>
          <p:nvPr/>
        </p:nvSpPr>
        <p:spPr>
          <a:xfrm>
            <a:off x="812010" y="2978849"/>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0.5</a:t>
            </a:r>
          </a:p>
        </p:txBody>
      </p:sp>
      <p:sp>
        <p:nvSpPr>
          <p:cNvPr id="1771" name="TextBox 1770">
            <a:extLst>
              <a:ext uri="{FF2B5EF4-FFF2-40B4-BE49-F238E27FC236}">
                <a16:creationId xmlns:a16="http://schemas.microsoft.com/office/drawing/2014/main" id="{5E961864-6513-CFCC-9932-97A5F3F0CB29}"/>
              </a:ext>
            </a:extLst>
          </p:cNvPr>
          <p:cNvSpPr txBox="1"/>
          <p:nvPr/>
        </p:nvSpPr>
        <p:spPr>
          <a:xfrm>
            <a:off x="812010" y="266413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0.6</a:t>
            </a:r>
          </a:p>
        </p:txBody>
      </p:sp>
      <p:sp>
        <p:nvSpPr>
          <p:cNvPr id="1772" name="TextBox 1771">
            <a:extLst>
              <a:ext uri="{FF2B5EF4-FFF2-40B4-BE49-F238E27FC236}">
                <a16:creationId xmlns:a16="http://schemas.microsoft.com/office/drawing/2014/main" id="{2CAE1B1C-7B92-15C3-A815-CC54B66C63B8}"/>
              </a:ext>
            </a:extLst>
          </p:cNvPr>
          <p:cNvSpPr txBox="1"/>
          <p:nvPr/>
        </p:nvSpPr>
        <p:spPr>
          <a:xfrm>
            <a:off x="812010" y="2339896"/>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0.7</a:t>
            </a:r>
          </a:p>
        </p:txBody>
      </p:sp>
      <p:sp>
        <p:nvSpPr>
          <p:cNvPr id="1773" name="TextBox 1772">
            <a:extLst>
              <a:ext uri="{FF2B5EF4-FFF2-40B4-BE49-F238E27FC236}">
                <a16:creationId xmlns:a16="http://schemas.microsoft.com/office/drawing/2014/main" id="{697E2B19-FCFD-79E9-3CC3-19676E45B455}"/>
              </a:ext>
            </a:extLst>
          </p:cNvPr>
          <p:cNvSpPr txBox="1"/>
          <p:nvPr/>
        </p:nvSpPr>
        <p:spPr>
          <a:xfrm>
            <a:off x="812010" y="2016000"/>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0.8</a:t>
            </a:r>
          </a:p>
        </p:txBody>
      </p:sp>
      <p:sp>
        <p:nvSpPr>
          <p:cNvPr id="1774" name="TextBox 1773">
            <a:extLst>
              <a:ext uri="{FF2B5EF4-FFF2-40B4-BE49-F238E27FC236}">
                <a16:creationId xmlns:a16="http://schemas.microsoft.com/office/drawing/2014/main" id="{3F1A801B-48E9-C1CE-7D2E-27E102C4CD8B}"/>
              </a:ext>
            </a:extLst>
          </p:cNvPr>
          <p:cNvSpPr txBox="1"/>
          <p:nvPr/>
        </p:nvSpPr>
        <p:spPr>
          <a:xfrm>
            <a:off x="108646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a:t>
            </a:r>
          </a:p>
        </p:txBody>
      </p:sp>
      <p:sp>
        <p:nvSpPr>
          <p:cNvPr id="1775" name="TextBox 1774">
            <a:extLst>
              <a:ext uri="{FF2B5EF4-FFF2-40B4-BE49-F238E27FC236}">
                <a16:creationId xmlns:a16="http://schemas.microsoft.com/office/drawing/2014/main" id="{0FEDA071-E7C4-3820-9216-99C1D901B8F4}"/>
              </a:ext>
            </a:extLst>
          </p:cNvPr>
          <p:cNvSpPr txBox="1"/>
          <p:nvPr/>
        </p:nvSpPr>
        <p:spPr>
          <a:xfrm>
            <a:off x="585359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30</a:t>
            </a:r>
          </a:p>
        </p:txBody>
      </p:sp>
      <p:sp>
        <p:nvSpPr>
          <p:cNvPr id="1776" name="TextBox 1775">
            <a:extLst>
              <a:ext uri="{FF2B5EF4-FFF2-40B4-BE49-F238E27FC236}">
                <a16:creationId xmlns:a16="http://schemas.microsoft.com/office/drawing/2014/main" id="{0C3036A8-8ECC-3ADB-27F8-0AD59D4CC766}"/>
              </a:ext>
            </a:extLst>
          </p:cNvPr>
          <p:cNvSpPr txBox="1"/>
          <p:nvPr/>
        </p:nvSpPr>
        <p:spPr>
          <a:xfrm>
            <a:off x="506024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25</a:t>
            </a:r>
          </a:p>
        </p:txBody>
      </p:sp>
      <p:sp>
        <p:nvSpPr>
          <p:cNvPr id="1777" name="TextBox 1776">
            <a:extLst>
              <a:ext uri="{FF2B5EF4-FFF2-40B4-BE49-F238E27FC236}">
                <a16:creationId xmlns:a16="http://schemas.microsoft.com/office/drawing/2014/main" id="{2743E84D-FAC8-A5BF-3D6E-8AC6D8FEBA1B}"/>
              </a:ext>
            </a:extLst>
          </p:cNvPr>
          <p:cNvSpPr txBox="1"/>
          <p:nvPr/>
        </p:nvSpPr>
        <p:spPr>
          <a:xfrm>
            <a:off x="490158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24</a:t>
            </a:r>
          </a:p>
        </p:txBody>
      </p:sp>
      <p:sp>
        <p:nvSpPr>
          <p:cNvPr id="1778" name="TextBox 1777">
            <a:extLst>
              <a:ext uri="{FF2B5EF4-FFF2-40B4-BE49-F238E27FC236}">
                <a16:creationId xmlns:a16="http://schemas.microsoft.com/office/drawing/2014/main" id="{AA69E756-FA2C-9B54-D480-F62DA3A940D8}"/>
              </a:ext>
            </a:extLst>
          </p:cNvPr>
          <p:cNvSpPr txBox="1"/>
          <p:nvPr/>
        </p:nvSpPr>
        <p:spPr>
          <a:xfrm>
            <a:off x="474291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a:t>
            </a:r>
          </a:p>
        </p:txBody>
      </p:sp>
      <p:sp>
        <p:nvSpPr>
          <p:cNvPr id="1779" name="TextBox 1778">
            <a:extLst>
              <a:ext uri="{FF2B5EF4-FFF2-40B4-BE49-F238E27FC236}">
                <a16:creationId xmlns:a16="http://schemas.microsoft.com/office/drawing/2014/main" id="{FE249148-787D-4DCF-5425-F02416BA739B}"/>
              </a:ext>
            </a:extLst>
          </p:cNvPr>
          <p:cNvSpPr txBox="1"/>
          <p:nvPr/>
        </p:nvSpPr>
        <p:spPr>
          <a:xfrm>
            <a:off x="458424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a:t>
            </a:r>
          </a:p>
        </p:txBody>
      </p:sp>
      <p:sp>
        <p:nvSpPr>
          <p:cNvPr id="1780" name="TextBox 1779">
            <a:extLst>
              <a:ext uri="{FF2B5EF4-FFF2-40B4-BE49-F238E27FC236}">
                <a16:creationId xmlns:a16="http://schemas.microsoft.com/office/drawing/2014/main" id="{C6914E6E-E2B6-D8B0-247E-CEE80CFBE1DC}"/>
              </a:ext>
            </a:extLst>
          </p:cNvPr>
          <p:cNvSpPr txBox="1"/>
          <p:nvPr/>
        </p:nvSpPr>
        <p:spPr>
          <a:xfrm>
            <a:off x="442557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21</a:t>
            </a:r>
          </a:p>
        </p:txBody>
      </p:sp>
      <p:sp>
        <p:nvSpPr>
          <p:cNvPr id="1781" name="TextBox 1780">
            <a:extLst>
              <a:ext uri="{FF2B5EF4-FFF2-40B4-BE49-F238E27FC236}">
                <a16:creationId xmlns:a16="http://schemas.microsoft.com/office/drawing/2014/main" id="{4797F5E3-8064-9E28-C430-13FDE1528F56}"/>
              </a:ext>
            </a:extLst>
          </p:cNvPr>
          <p:cNvSpPr txBox="1"/>
          <p:nvPr/>
        </p:nvSpPr>
        <p:spPr>
          <a:xfrm>
            <a:off x="426690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a:t>
            </a:r>
          </a:p>
        </p:txBody>
      </p:sp>
      <p:sp>
        <p:nvSpPr>
          <p:cNvPr id="1782" name="TextBox 1781">
            <a:extLst>
              <a:ext uri="{FF2B5EF4-FFF2-40B4-BE49-F238E27FC236}">
                <a16:creationId xmlns:a16="http://schemas.microsoft.com/office/drawing/2014/main" id="{A52DA35E-5093-C22F-889E-D23BBC1B8D88}"/>
              </a:ext>
            </a:extLst>
          </p:cNvPr>
          <p:cNvSpPr txBox="1"/>
          <p:nvPr/>
        </p:nvSpPr>
        <p:spPr>
          <a:xfrm>
            <a:off x="4108236"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19</a:t>
            </a:r>
          </a:p>
        </p:txBody>
      </p:sp>
      <p:sp>
        <p:nvSpPr>
          <p:cNvPr id="1783" name="TextBox 1782">
            <a:extLst>
              <a:ext uri="{FF2B5EF4-FFF2-40B4-BE49-F238E27FC236}">
                <a16:creationId xmlns:a16="http://schemas.microsoft.com/office/drawing/2014/main" id="{0D27EA36-DA49-49F1-610C-620C1AD667DB}"/>
              </a:ext>
            </a:extLst>
          </p:cNvPr>
          <p:cNvSpPr txBox="1"/>
          <p:nvPr/>
        </p:nvSpPr>
        <p:spPr>
          <a:xfrm>
            <a:off x="394956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18</a:t>
            </a:r>
          </a:p>
        </p:txBody>
      </p:sp>
      <p:sp>
        <p:nvSpPr>
          <p:cNvPr id="1784" name="TextBox 1783">
            <a:extLst>
              <a:ext uri="{FF2B5EF4-FFF2-40B4-BE49-F238E27FC236}">
                <a16:creationId xmlns:a16="http://schemas.microsoft.com/office/drawing/2014/main" id="{CFFC38EE-1B91-B353-6F89-41CD5D16D9DB}"/>
              </a:ext>
            </a:extLst>
          </p:cNvPr>
          <p:cNvSpPr txBox="1"/>
          <p:nvPr/>
        </p:nvSpPr>
        <p:spPr>
          <a:xfrm>
            <a:off x="379089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17</a:t>
            </a:r>
          </a:p>
        </p:txBody>
      </p:sp>
      <p:sp>
        <p:nvSpPr>
          <p:cNvPr id="1785" name="TextBox 1784">
            <a:extLst>
              <a:ext uri="{FF2B5EF4-FFF2-40B4-BE49-F238E27FC236}">
                <a16:creationId xmlns:a16="http://schemas.microsoft.com/office/drawing/2014/main" id="{43711E3B-B245-3514-FCA7-4D59F3DE3650}"/>
              </a:ext>
            </a:extLst>
          </p:cNvPr>
          <p:cNvSpPr txBox="1"/>
          <p:nvPr/>
        </p:nvSpPr>
        <p:spPr>
          <a:xfrm>
            <a:off x="3632228"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16</a:t>
            </a:r>
          </a:p>
        </p:txBody>
      </p:sp>
      <p:sp>
        <p:nvSpPr>
          <p:cNvPr id="1786" name="TextBox 1785">
            <a:extLst>
              <a:ext uri="{FF2B5EF4-FFF2-40B4-BE49-F238E27FC236}">
                <a16:creationId xmlns:a16="http://schemas.microsoft.com/office/drawing/2014/main" id="{FCB92B80-1A7C-95A3-A1AD-3A49BC83F799}"/>
              </a:ext>
            </a:extLst>
          </p:cNvPr>
          <p:cNvSpPr txBox="1"/>
          <p:nvPr/>
        </p:nvSpPr>
        <p:spPr>
          <a:xfrm>
            <a:off x="347355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15</a:t>
            </a:r>
          </a:p>
        </p:txBody>
      </p:sp>
      <p:sp>
        <p:nvSpPr>
          <p:cNvPr id="1787" name="TextBox 1786">
            <a:extLst>
              <a:ext uri="{FF2B5EF4-FFF2-40B4-BE49-F238E27FC236}">
                <a16:creationId xmlns:a16="http://schemas.microsoft.com/office/drawing/2014/main" id="{64B223D3-24BA-1216-C319-35195873EF1C}"/>
              </a:ext>
            </a:extLst>
          </p:cNvPr>
          <p:cNvSpPr txBox="1"/>
          <p:nvPr/>
        </p:nvSpPr>
        <p:spPr>
          <a:xfrm>
            <a:off x="331488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14</a:t>
            </a:r>
          </a:p>
        </p:txBody>
      </p:sp>
      <p:sp>
        <p:nvSpPr>
          <p:cNvPr id="1788" name="TextBox 1787">
            <a:extLst>
              <a:ext uri="{FF2B5EF4-FFF2-40B4-BE49-F238E27FC236}">
                <a16:creationId xmlns:a16="http://schemas.microsoft.com/office/drawing/2014/main" id="{72396895-9786-F77F-9087-F85592FBD13A}"/>
              </a:ext>
            </a:extLst>
          </p:cNvPr>
          <p:cNvSpPr txBox="1"/>
          <p:nvPr/>
        </p:nvSpPr>
        <p:spPr>
          <a:xfrm>
            <a:off x="3156220"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13</a:t>
            </a:r>
          </a:p>
        </p:txBody>
      </p:sp>
      <p:sp>
        <p:nvSpPr>
          <p:cNvPr id="1789" name="TextBox 1788">
            <a:extLst>
              <a:ext uri="{FF2B5EF4-FFF2-40B4-BE49-F238E27FC236}">
                <a16:creationId xmlns:a16="http://schemas.microsoft.com/office/drawing/2014/main" id="{9E171AF9-1519-AA1C-707B-EAC48DD37570}"/>
              </a:ext>
            </a:extLst>
          </p:cNvPr>
          <p:cNvSpPr txBox="1"/>
          <p:nvPr/>
        </p:nvSpPr>
        <p:spPr>
          <a:xfrm>
            <a:off x="299755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12</a:t>
            </a:r>
          </a:p>
        </p:txBody>
      </p:sp>
      <p:sp>
        <p:nvSpPr>
          <p:cNvPr id="1790" name="TextBox 1789">
            <a:extLst>
              <a:ext uri="{FF2B5EF4-FFF2-40B4-BE49-F238E27FC236}">
                <a16:creationId xmlns:a16="http://schemas.microsoft.com/office/drawing/2014/main" id="{31B1F3A2-7B9F-095C-9C9C-CF7AED80EB5F}"/>
              </a:ext>
            </a:extLst>
          </p:cNvPr>
          <p:cNvSpPr txBox="1"/>
          <p:nvPr/>
        </p:nvSpPr>
        <p:spPr>
          <a:xfrm>
            <a:off x="283888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11</a:t>
            </a:r>
          </a:p>
        </p:txBody>
      </p:sp>
      <p:sp>
        <p:nvSpPr>
          <p:cNvPr id="1791" name="TextBox 1790">
            <a:extLst>
              <a:ext uri="{FF2B5EF4-FFF2-40B4-BE49-F238E27FC236}">
                <a16:creationId xmlns:a16="http://schemas.microsoft.com/office/drawing/2014/main" id="{FA892414-7755-BE71-EF68-B21D68843B05}"/>
              </a:ext>
            </a:extLst>
          </p:cNvPr>
          <p:cNvSpPr txBox="1"/>
          <p:nvPr/>
        </p:nvSpPr>
        <p:spPr>
          <a:xfrm>
            <a:off x="268021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a:t>
            </a:r>
          </a:p>
        </p:txBody>
      </p:sp>
      <p:sp>
        <p:nvSpPr>
          <p:cNvPr id="1792" name="TextBox 1791">
            <a:extLst>
              <a:ext uri="{FF2B5EF4-FFF2-40B4-BE49-F238E27FC236}">
                <a16:creationId xmlns:a16="http://schemas.microsoft.com/office/drawing/2014/main" id="{2982FF49-985A-5F1D-41DB-CCB52C731A91}"/>
              </a:ext>
            </a:extLst>
          </p:cNvPr>
          <p:cNvSpPr txBox="1"/>
          <p:nvPr/>
        </p:nvSpPr>
        <p:spPr>
          <a:xfrm>
            <a:off x="251801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9</a:t>
            </a:r>
          </a:p>
        </p:txBody>
      </p:sp>
      <p:sp>
        <p:nvSpPr>
          <p:cNvPr id="1793" name="TextBox 1792">
            <a:extLst>
              <a:ext uri="{FF2B5EF4-FFF2-40B4-BE49-F238E27FC236}">
                <a16:creationId xmlns:a16="http://schemas.microsoft.com/office/drawing/2014/main" id="{E59750B2-A50B-6D64-7EC8-70A703550700}"/>
              </a:ext>
            </a:extLst>
          </p:cNvPr>
          <p:cNvSpPr txBox="1"/>
          <p:nvPr/>
        </p:nvSpPr>
        <p:spPr>
          <a:xfrm>
            <a:off x="235801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a:t>
            </a:r>
          </a:p>
        </p:txBody>
      </p:sp>
      <p:sp>
        <p:nvSpPr>
          <p:cNvPr id="1794" name="TextBox 1793">
            <a:extLst>
              <a:ext uri="{FF2B5EF4-FFF2-40B4-BE49-F238E27FC236}">
                <a16:creationId xmlns:a16="http://schemas.microsoft.com/office/drawing/2014/main" id="{2F09A6B7-4160-B96C-8F66-54C42B8DC7AE}"/>
              </a:ext>
            </a:extLst>
          </p:cNvPr>
          <p:cNvSpPr txBox="1"/>
          <p:nvPr/>
        </p:nvSpPr>
        <p:spPr>
          <a:xfrm>
            <a:off x="219802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7</a:t>
            </a:r>
          </a:p>
        </p:txBody>
      </p:sp>
      <p:sp>
        <p:nvSpPr>
          <p:cNvPr id="1795" name="TextBox 1794">
            <a:extLst>
              <a:ext uri="{FF2B5EF4-FFF2-40B4-BE49-F238E27FC236}">
                <a16:creationId xmlns:a16="http://schemas.microsoft.com/office/drawing/2014/main" id="{5A8CF13B-BBF9-1607-239E-23A58F3F2965}"/>
              </a:ext>
            </a:extLst>
          </p:cNvPr>
          <p:cNvSpPr txBox="1"/>
          <p:nvPr/>
        </p:nvSpPr>
        <p:spPr>
          <a:xfrm>
            <a:off x="203803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a:t>
            </a:r>
          </a:p>
        </p:txBody>
      </p:sp>
      <p:sp>
        <p:nvSpPr>
          <p:cNvPr id="1796" name="TextBox 1795">
            <a:extLst>
              <a:ext uri="{FF2B5EF4-FFF2-40B4-BE49-F238E27FC236}">
                <a16:creationId xmlns:a16="http://schemas.microsoft.com/office/drawing/2014/main" id="{694B66C7-4BDB-5E9D-5312-76DB3353089E}"/>
              </a:ext>
            </a:extLst>
          </p:cNvPr>
          <p:cNvSpPr txBox="1"/>
          <p:nvPr/>
        </p:nvSpPr>
        <p:spPr>
          <a:xfrm>
            <a:off x="1878040"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5</a:t>
            </a:r>
          </a:p>
        </p:txBody>
      </p:sp>
      <p:sp>
        <p:nvSpPr>
          <p:cNvPr id="1797" name="TextBox 1796">
            <a:extLst>
              <a:ext uri="{FF2B5EF4-FFF2-40B4-BE49-F238E27FC236}">
                <a16:creationId xmlns:a16="http://schemas.microsoft.com/office/drawing/2014/main" id="{0DC30764-3D3B-AD64-B7AB-9AC4EB669FD7}"/>
              </a:ext>
            </a:extLst>
          </p:cNvPr>
          <p:cNvSpPr txBox="1"/>
          <p:nvPr/>
        </p:nvSpPr>
        <p:spPr>
          <a:xfrm>
            <a:off x="171804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4</a:t>
            </a:r>
          </a:p>
        </p:txBody>
      </p:sp>
      <p:sp>
        <p:nvSpPr>
          <p:cNvPr id="1798" name="TextBox 1797">
            <a:extLst>
              <a:ext uri="{FF2B5EF4-FFF2-40B4-BE49-F238E27FC236}">
                <a16:creationId xmlns:a16="http://schemas.microsoft.com/office/drawing/2014/main" id="{31058346-B01D-CE1F-CB7D-13EC79A3D3B3}"/>
              </a:ext>
            </a:extLst>
          </p:cNvPr>
          <p:cNvSpPr txBox="1"/>
          <p:nvPr/>
        </p:nvSpPr>
        <p:spPr>
          <a:xfrm>
            <a:off x="155805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a:t>
            </a:r>
          </a:p>
        </p:txBody>
      </p:sp>
      <p:sp>
        <p:nvSpPr>
          <p:cNvPr id="1799" name="TextBox 1798">
            <a:extLst>
              <a:ext uri="{FF2B5EF4-FFF2-40B4-BE49-F238E27FC236}">
                <a16:creationId xmlns:a16="http://schemas.microsoft.com/office/drawing/2014/main" id="{A68F0561-F6EA-5236-DC0E-07DEB8D857CA}"/>
              </a:ext>
            </a:extLst>
          </p:cNvPr>
          <p:cNvSpPr txBox="1"/>
          <p:nvPr/>
        </p:nvSpPr>
        <p:spPr>
          <a:xfrm>
            <a:off x="139806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a:t>
            </a:r>
          </a:p>
        </p:txBody>
      </p:sp>
      <p:sp>
        <p:nvSpPr>
          <p:cNvPr id="1800" name="TextBox 1799">
            <a:extLst>
              <a:ext uri="{FF2B5EF4-FFF2-40B4-BE49-F238E27FC236}">
                <a16:creationId xmlns:a16="http://schemas.microsoft.com/office/drawing/2014/main" id="{70EE9781-5D18-2072-2832-5BB364DAF42C}"/>
              </a:ext>
            </a:extLst>
          </p:cNvPr>
          <p:cNvSpPr txBox="1"/>
          <p:nvPr/>
        </p:nvSpPr>
        <p:spPr>
          <a:xfrm>
            <a:off x="1238068"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a:t>
            </a:r>
          </a:p>
        </p:txBody>
      </p:sp>
      <p:grpSp>
        <p:nvGrpSpPr>
          <p:cNvPr id="1801" name="Group 1800">
            <a:extLst>
              <a:ext uri="{FF2B5EF4-FFF2-40B4-BE49-F238E27FC236}">
                <a16:creationId xmlns:a16="http://schemas.microsoft.com/office/drawing/2014/main" id="{F9CBFC16-CFDA-15D1-1183-3D3FE1A5701F}"/>
              </a:ext>
            </a:extLst>
          </p:cNvPr>
          <p:cNvGrpSpPr/>
          <p:nvPr/>
        </p:nvGrpSpPr>
        <p:grpSpPr>
          <a:xfrm>
            <a:off x="1125223" y="1429854"/>
            <a:ext cx="4762943" cy="3243377"/>
            <a:chOff x="1125222" y="1147064"/>
            <a:chExt cx="4762943" cy="3243377"/>
          </a:xfrm>
        </p:grpSpPr>
        <p:cxnSp>
          <p:nvCxnSpPr>
            <p:cNvPr id="1802" name="Straight Connector 1801">
              <a:extLst>
                <a:ext uri="{FF2B5EF4-FFF2-40B4-BE49-F238E27FC236}">
                  <a16:creationId xmlns:a16="http://schemas.microsoft.com/office/drawing/2014/main" id="{94CC0D1D-F012-8D96-7AAD-A12CBF5EA071}"/>
                </a:ext>
              </a:extLst>
            </p:cNvPr>
            <p:cNvCxnSpPr>
              <a:cxnSpLocks/>
            </p:cNvCxnSpPr>
            <p:nvPr/>
          </p:nvCxnSpPr>
          <p:spPr>
            <a:xfrm>
              <a:off x="1125222" y="1147064"/>
              <a:ext cx="0" cy="324000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3" name="Straight Connector 1802">
              <a:extLst>
                <a:ext uri="{FF2B5EF4-FFF2-40B4-BE49-F238E27FC236}">
                  <a16:creationId xmlns:a16="http://schemas.microsoft.com/office/drawing/2014/main" id="{FFDCCFB4-908F-6523-2515-3B665E2128B6}"/>
                </a:ext>
              </a:extLst>
            </p:cNvPr>
            <p:cNvCxnSpPr>
              <a:cxnSpLocks/>
            </p:cNvCxnSpPr>
            <p:nvPr/>
          </p:nvCxnSpPr>
          <p:spPr>
            <a:xfrm>
              <a:off x="1125222" y="4390441"/>
              <a:ext cx="4762943"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04" name="Straight Connector 1803">
            <a:extLst>
              <a:ext uri="{FF2B5EF4-FFF2-40B4-BE49-F238E27FC236}">
                <a16:creationId xmlns:a16="http://schemas.microsoft.com/office/drawing/2014/main" id="{0DE94A4C-3CD6-6D7A-9ECE-0C486DE9F286}"/>
              </a:ext>
            </a:extLst>
          </p:cNvPr>
          <p:cNvCxnSpPr>
            <a:cxnSpLocks/>
          </p:cNvCxnSpPr>
          <p:nvPr/>
        </p:nvCxnSpPr>
        <p:spPr>
          <a:xfrm>
            <a:off x="1068227" y="4673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5" name="Straight Connector 1804">
            <a:extLst>
              <a:ext uri="{FF2B5EF4-FFF2-40B4-BE49-F238E27FC236}">
                <a16:creationId xmlns:a16="http://schemas.microsoft.com/office/drawing/2014/main" id="{283BFE64-2D5F-CFF1-2A7A-B4A74B94F93E}"/>
              </a:ext>
            </a:extLst>
          </p:cNvPr>
          <p:cNvCxnSpPr>
            <a:cxnSpLocks/>
          </p:cNvCxnSpPr>
          <p:nvPr/>
        </p:nvCxnSpPr>
        <p:spPr>
          <a:xfrm>
            <a:off x="1068227" y="142961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6" name="Straight Connector 1805">
            <a:extLst>
              <a:ext uri="{FF2B5EF4-FFF2-40B4-BE49-F238E27FC236}">
                <a16:creationId xmlns:a16="http://schemas.microsoft.com/office/drawing/2014/main" id="{B599A97B-FFE8-189B-FDCA-A8D3D8CED764}"/>
              </a:ext>
            </a:extLst>
          </p:cNvPr>
          <p:cNvCxnSpPr>
            <a:cxnSpLocks/>
          </p:cNvCxnSpPr>
          <p:nvPr/>
        </p:nvCxnSpPr>
        <p:spPr>
          <a:xfrm>
            <a:off x="1068227" y="175493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7" name="Straight Connector 1806">
            <a:extLst>
              <a:ext uri="{FF2B5EF4-FFF2-40B4-BE49-F238E27FC236}">
                <a16:creationId xmlns:a16="http://schemas.microsoft.com/office/drawing/2014/main" id="{05D7503C-8B4D-4B6B-FEFD-2552C26B56F8}"/>
              </a:ext>
            </a:extLst>
          </p:cNvPr>
          <p:cNvCxnSpPr>
            <a:cxnSpLocks/>
          </p:cNvCxnSpPr>
          <p:nvPr/>
        </p:nvCxnSpPr>
        <p:spPr>
          <a:xfrm>
            <a:off x="1068227" y="207918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8" name="Straight Connector 1807">
            <a:extLst>
              <a:ext uri="{FF2B5EF4-FFF2-40B4-BE49-F238E27FC236}">
                <a16:creationId xmlns:a16="http://schemas.microsoft.com/office/drawing/2014/main" id="{C7D49327-483D-9686-4E86-4442B85F4521}"/>
              </a:ext>
            </a:extLst>
          </p:cNvPr>
          <p:cNvCxnSpPr>
            <a:cxnSpLocks/>
          </p:cNvCxnSpPr>
          <p:nvPr/>
        </p:nvCxnSpPr>
        <p:spPr>
          <a:xfrm>
            <a:off x="1068227" y="240344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9" name="Straight Connector 1808">
            <a:extLst>
              <a:ext uri="{FF2B5EF4-FFF2-40B4-BE49-F238E27FC236}">
                <a16:creationId xmlns:a16="http://schemas.microsoft.com/office/drawing/2014/main" id="{23FF4294-16E9-1419-766A-E6517BD70D05}"/>
              </a:ext>
            </a:extLst>
          </p:cNvPr>
          <p:cNvCxnSpPr>
            <a:cxnSpLocks/>
          </p:cNvCxnSpPr>
          <p:nvPr/>
        </p:nvCxnSpPr>
        <p:spPr>
          <a:xfrm>
            <a:off x="1068227" y="272769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0" name="Straight Connector 1809">
            <a:extLst>
              <a:ext uri="{FF2B5EF4-FFF2-40B4-BE49-F238E27FC236}">
                <a16:creationId xmlns:a16="http://schemas.microsoft.com/office/drawing/2014/main" id="{EAA3E94A-E8AD-3B45-2BC2-7B3949A054B4}"/>
              </a:ext>
            </a:extLst>
          </p:cNvPr>
          <p:cNvCxnSpPr>
            <a:cxnSpLocks/>
          </p:cNvCxnSpPr>
          <p:nvPr/>
        </p:nvCxnSpPr>
        <p:spPr>
          <a:xfrm>
            <a:off x="1068227" y="305195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1" name="Straight Connector 1810">
            <a:extLst>
              <a:ext uri="{FF2B5EF4-FFF2-40B4-BE49-F238E27FC236}">
                <a16:creationId xmlns:a16="http://schemas.microsoft.com/office/drawing/2014/main" id="{71420868-74F4-8737-3760-D89A74331792}"/>
              </a:ext>
            </a:extLst>
          </p:cNvPr>
          <p:cNvCxnSpPr>
            <a:cxnSpLocks/>
          </p:cNvCxnSpPr>
          <p:nvPr/>
        </p:nvCxnSpPr>
        <p:spPr>
          <a:xfrm>
            <a:off x="1068227" y="337620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2" name="Straight Connector 1811">
            <a:extLst>
              <a:ext uri="{FF2B5EF4-FFF2-40B4-BE49-F238E27FC236}">
                <a16:creationId xmlns:a16="http://schemas.microsoft.com/office/drawing/2014/main" id="{8CBA6803-F66B-7B1B-00EE-E5EE25BE7303}"/>
              </a:ext>
            </a:extLst>
          </p:cNvPr>
          <p:cNvCxnSpPr>
            <a:cxnSpLocks/>
          </p:cNvCxnSpPr>
          <p:nvPr/>
        </p:nvCxnSpPr>
        <p:spPr>
          <a:xfrm>
            <a:off x="1068227" y="370046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3" name="Straight Connector 1812">
            <a:extLst>
              <a:ext uri="{FF2B5EF4-FFF2-40B4-BE49-F238E27FC236}">
                <a16:creationId xmlns:a16="http://schemas.microsoft.com/office/drawing/2014/main" id="{547B4455-3168-E4A5-9B23-825635F8825B}"/>
              </a:ext>
            </a:extLst>
          </p:cNvPr>
          <p:cNvCxnSpPr>
            <a:cxnSpLocks/>
          </p:cNvCxnSpPr>
          <p:nvPr/>
        </p:nvCxnSpPr>
        <p:spPr>
          <a:xfrm>
            <a:off x="1068227" y="402471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4" name="Straight Connector 1813">
            <a:extLst>
              <a:ext uri="{FF2B5EF4-FFF2-40B4-BE49-F238E27FC236}">
                <a16:creationId xmlns:a16="http://schemas.microsoft.com/office/drawing/2014/main" id="{DA757FDD-BAE8-7002-AF5C-27E673635F53}"/>
              </a:ext>
            </a:extLst>
          </p:cNvPr>
          <p:cNvCxnSpPr>
            <a:cxnSpLocks/>
          </p:cNvCxnSpPr>
          <p:nvPr/>
        </p:nvCxnSpPr>
        <p:spPr>
          <a:xfrm>
            <a:off x="1068227" y="43489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815" name="TextBox 1814">
            <a:extLst>
              <a:ext uri="{FF2B5EF4-FFF2-40B4-BE49-F238E27FC236}">
                <a16:creationId xmlns:a16="http://schemas.microsoft.com/office/drawing/2014/main" id="{F43ECFCC-E7F2-D4E2-E7AC-EADA9FFE8440}"/>
              </a:ext>
            </a:extLst>
          </p:cNvPr>
          <p:cNvSpPr txBox="1"/>
          <p:nvPr/>
        </p:nvSpPr>
        <p:spPr>
          <a:xfrm>
            <a:off x="521891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26</a:t>
            </a:r>
          </a:p>
        </p:txBody>
      </p:sp>
      <p:sp>
        <p:nvSpPr>
          <p:cNvPr id="1816" name="TextBox 1815">
            <a:extLst>
              <a:ext uri="{FF2B5EF4-FFF2-40B4-BE49-F238E27FC236}">
                <a16:creationId xmlns:a16="http://schemas.microsoft.com/office/drawing/2014/main" id="{4FF5198C-2315-9191-1F1A-7D4CD4AA69E6}"/>
              </a:ext>
            </a:extLst>
          </p:cNvPr>
          <p:cNvSpPr txBox="1"/>
          <p:nvPr/>
        </p:nvSpPr>
        <p:spPr>
          <a:xfrm>
            <a:off x="5377588"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27</a:t>
            </a:r>
          </a:p>
        </p:txBody>
      </p:sp>
      <p:sp>
        <p:nvSpPr>
          <p:cNvPr id="1817" name="TextBox 1816">
            <a:extLst>
              <a:ext uri="{FF2B5EF4-FFF2-40B4-BE49-F238E27FC236}">
                <a16:creationId xmlns:a16="http://schemas.microsoft.com/office/drawing/2014/main" id="{061F828E-F41E-7BFE-6076-8A684007EC1C}"/>
              </a:ext>
            </a:extLst>
          </p:cNvPr>
          <p:cNvSpPr txBox="1"/>
          <p:nvPr/>
        </p:nvSpPr>
        <p:spPr>
          <a:xfrm>
            <a:off x="553625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28</a:t>
            </a:r>
          </a:p>
        </p:txBody>
      </p:sp>
      <p:sp>
        <p:nvSpPr>
          <p:cNvPr id="1818" name="TextBox 1817">
            <a:extLst>
              <a:ext uri="{FF2B5EF4-FFF2-40B4-BE49-F238E27FC236}">
                <a16:creationId xmlns:a16="http://schemas.microsoft.com/office/drawing/2014/main" id="{C761EDD8-A8B7-E391-E7A0-CF4DCF0CB37E}"/>
              </a:ext>
            </a:extLst>
          </p:cNvPr>
          <p:cNvSpPr txBox="1"/>
          <p:nvPr/>
        </p:nvSpPr>
        <p:spPr>
          <a:xfrm>
            <a:off x="569492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29</a:t>
            </a:r>
          </a:p>
        </p:txBody>
      </p:sp>
      <p:cxnSp>
        <p:nvCxnSpPr>
          <p:cNvPr id="1819" name="Straight Connector 1818">
            <a:extLst>
              <a:ext uri="{FF2B5EF4-FFF2-40B4-BE49-F238E27FC236}">
                <a16:creationId xmlns:a16="http://schemas.microsoft.com/office/drawing/2014/main" id="{B3D5DD37-06A7-FE67-C42D-6D4D8B32DB7D}"/>
              </a:ext>
            </a:extLst>
          </p:cNvPr>
          <p:cNvCxnSpPr>
            <a:cxnSpLocks/>
          </p:cNvCxnSpPr>
          <p:nvPr/>
        </p:nvCxnSpPr>
        <p:spPr>
          <a:xfrm rot="5400000">
            <a:off x="110065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0" name="Straight Connector 1819">
            <a:extLst>
              <a:ext uri="{FF2B5EF4-FFF2-40B4-BE49-F238E27FC236}">
                <a16:creationId xmlns:a16="http://schemas.microsoft.com/office/drawing/2014/main" id="{26093E89-2476-598B-7DD6-D84D986D1FD2}"/>
              </a:ext>
            </a:extLst>
          </p:cNvPr>
          <p:cNvCxnSpPr>
            <a:cxnSpLocks/>
          </p:cNvCxnSpPr>
          <p:nvPr/>
        </p:nvCxnSpPr>
        <p:spPr>
          <a:xfrm rot="5400000">
            <a:off x="586462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1" name="Straight Connector 1820">
            <a:extLst>
              <a:ext uri="{FF2B5EF4-FFF2-40B4-BE49-F238E27FC236}">
                <a16:creationId xmlns:a16="http://schemas.microsoft.com/office/drawing/2014/main" id="{7C9D40BA-3FE5-AC7F-A1C3-15383A70733D}"/>
              </a:ext>
            </a:extLst>
          </p:cNvPr>
          <p:cNvCxnSpPr>
            <a:cxnSpLocks/>
          </p:cNvCxnSpPr>
          <p:nvPr/>
        </p:nvCxnSpPr>
        <p:spPr>
          <a:xfrm rot="5400000">
            <a:off x="475245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2" name="Straight Connector 1821">
            <a:extLst>
              <a:ext uri="{FF2B5EF4-FFF2-40B4-BE49-F238E27FC236}">
                <a16:creationId xmlns:a16="http://schemas.microsoft.com/office/drawing/2014/main" id="{2A526994-2AF3-9081-CB58-E633B9755CD7}"/>
              </a:ext>
            </a:extLst>
          </p:cNvPr>
          <p:cNvCxnSpPr>
            <a:cxnSpLocks/>
          </p:cNvCxnSpPr>
          <p:nvPr/>
        </p:nvCxnSpPr>
        <p:spPr>
          <a:xfrm rot="5400000">
            <a:off x="459357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3" name="Straight Connector 1822">
            <a:extLst>
              <a:ext uri="{FF2B5EF4-FFF2-40B4-BE49-F238E27FC236}">
                <a16:creationId xmlns:a16="http://schemas.microsoft.com/office/drawing/2014/main" id="{4D59CD6A-1FCB-CB72-DDF1-39DA7E499616}"/>
              </a:ext>
            </a:extLst>
          </p:cNvPr>
          <p:cNvCxnSpPr>
            <a:cxnSpLocks/>
          </p:cNvCxnSpPr>
          <p:nvPr/>
        </p:nvCxnSpPr>
        <p:spPr>
          <a:xfrm rot="5400000">
            <a:off x="443469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4" name="Straight Connector 1823">
            <a:extLst>
              <a:ext uri="{FF2B5EF4-FFF2-40B4-BE49-F238E27FC236}">
                <a16:creationId xmlns:a16="http://schemas.microsoft.com/office/drawing/2014/main" id="{B2C8F0E6-78DC-CA94-2084-476643C4B50F}"/>
              </a:ext>
            </a:extLst>
          </p:cNvPr>
          <p:cNvCxnSpPr>
            <a:cxnSpLocks/>
          </p:cNvCxnSpPr>
          <p:nvPr/>
        </p:nvCxnSpPr>
        <p:spPr>
          <a:xfrm rot="5400000">
            <a:off x="427582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5" name="Straight Connector 1824">
            <a:extLst>
              <a:ext uri="{FF2B5EF4-FFF2-40B4-BE49-F238E27FC236}">
                <a16:creationId xmlns:a16="http://schemas.microsoft.com/office/drawing/2014/main" id="{8280DF89-19ED-E0D0-F796-D1F3684621B2}"/>
              </a:ext>
            </a:extLst>
          </p:cNvPr>
          <p:cNvCxnSpPr>
            <a:cxnSpLocks/>
          </p:cNvCxnSpPr>
          <p:nvPr/>
        </p:nvCxnSpPr>
        <p:spPr>
          <a:xfrm rot="5400000">
            <a:off x="411694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6" name="Straight Connector 1825">
            <a:extLst>
              <a:ext uri="{FF2B5EF4-FFF2-40B4-BE49-F238E27FC236}">
                <a16:creationId xmlns:a16="http://schemas.microsoft.com/office/drawing/2014/main" id="{921F6EB3-A2C1-143F-57BA-21B5E257F4D7}"/>
              </a:ext>
            </a:extLst>
          </p:cNvPr>
          <p:cNvCxnSpPr>
            <a:cxnSpLocks/>
          </p:cNvCxnSpPr>
          <p:nvPr/>
        </p:nvCxnSpPr>
        <p:spPr>
          <a:xfrm rot="5400000">
            <a:off x="395806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a:extLst>
              <a:ext uri="{FF2B5EF4-FFF2-40B4-BE49-F238E27FC236}">
                <a16:creationId xmlns:a16="http://schemas.microsoft.com/office/drawing/2014/main" id="{4CB674C2-0428-CD92-5A5A-686128015908}"/>
              </a:ext>
            </a:extLst>
          </p:cNvPr>
          <p:cNvCxnSpPr>
            <a:cxnSpLocks/>
          </p:cNvCxnSpPr>
          <p:nvPr/>
        </p:nvCxnSpPr>
        <p:spPr>
          <a:xfrm rot="5400000">
            <a:off x="379918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a:extLst>
              <a:ext uri="{FF2B5EF4-FFF2-40B4-BE49-F238E27FC236}">
                <a16:creationId xmlns:a16="http://schemas.microsoft.com/office/drawing/2014/main" id="{7D275E22-B8D6-8A82-7574-602BC0691695}"/>
              </a:ext>
            </a:extLst>
          </p:cNvPr>
          <p:cNvCxnSpPr>
            <a:cxnSpLocks/>
          </p:cNvCxnSpPr>
          <p:nvPr/>
        </p:nvCxnSpPr>
        <p:spPr>
          <a:xfrm rot="5400000">
            <a:off x="364030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a:extLst>
              <a:ext uri="{FF2B5EF4-FFF2-40B4-BE49-F238E27FC236}">
                <a16:creationId xmlns:a16="http://schemas.microsoft.com/office/drawing/2014/main" id="{D5F85623-388F-0C96-9718-4C6FF6F5BF8F}"/>
              </a:ext>
            </a:extLst>
          </p:cNvPr>
          <p:cNvCxnSpPr>
            <a:cxnSpLocks/>
          </p:cNvCxnSpPr>
          <p:nvPr/>
        </p:nvCxnSpPr>
        <p:spPr>
          <a:xfrm rot="5400000">
            <a:off x="348142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0" name="Straight Connector 1829">
            <a:extLst>
              <a:ext uri="{FF2B5EF4-FFF2-40B4-BE49-F238E27FC236}">
                <a16:creationId xmlns:a16="http://schemas.microsoft.com/office/drawing/2014/main" id="{2002DAF3-2971-C0AB-2098-70457C2168DF}"/>
              </a:ext>
            </a:extLst>
          </p:cNvPr>
          <p:cNvCxnSpPr>
            <a:cxnSpLocks/>
          </p:cNvCxnSpPr>
          <p:nvPr/>
        </p:nvCxnSpPr>
        <p:spPr>
          <a:xfrm rot="5400000">
            <a:off x="332254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1" name="Straight Connector 1830">
            <a:extLst>
              <a:ext uri="{FF2B5EF4-FFF2-40B4-BE49-F238E27FC236}">
                <a16:creationId xmlns:a16="http://schemas.microsoft.com/office/drawing/2014/main" id="{CF3CAE6D-C399-70D6-0E92-8DB6E9EC3FC4}"/>
              </a:ext>
            </a:extLst>
          </p:cNvPr>
          <p:cNvCxnSpPr>
            <a:cxnSpLocks/>
          </p:cNvCxnSpPr>
          <p:nvPr/>
        </p:nvCxnSpPr>
        <p:spPr>
          <a:xfrm rot="5400000">
            <a:off x="3163660"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2" name="Straight Connector 1831">
            <a:extLst>
              <a:ext uri="{FF2B5EF4-FFF2-40B4-BE49-F238E27FC236}">
                <a16:creationId xmlns:a16="http://schemas.microsoft.com/office/drawing/2014/main" id="{DB02B23F-BCD5-82BD-9E8E-F71E2A90CA7B}"/>
              </a:ext>
            </a:extLst>
          </p:cNvPr>
          <p:cNvCxnSpPr>
            <a:cxnSpLocks/>
          </p:cNvCxnSpPr>
          <p:nvPr/>
        </p:nvCxnSpPr>
        <p:spPr>
          <a:xfrm rot="5400000">
            <a:off x="300478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3" name="Straight Connector 1832">
            <a:extLst>
              <a:ext uri="{FF2B5EF4-FFF2-40B4-BE49-F238E27FC236}">
                <a16:creationId xmlns:a16="http://schemas.microsoft.com/office/drawing/2014/main" id="{2E67A5BD-8A1F-9AD0-EF78-59C50EA9F185}"/>
              </a:ext>
            </a:extLst>
          </p:cNvPr>
          <p:cNvCxnSpPr>
            <a:cxnSpLocks/>
          </p:cNvCxnSpPr>
          <p:nvPr/>
        </p:nvCxnSpPr>
        <p:spPr>
          <a:xfrm rot="5400000">
            <a:off x="284590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4" name="Straight Connector 1833">
            <a:extLst>
              <a:ext uri="{FF2B5EF4-FFF2-40B4-BE49-F238E27FC236}">
                <a16:creationId xmlns:a16="http://schemas.microsoft.com/office/drawing/2014/main" id="{4C33682D-F579-3CD8-2143-CCD701E803D5}"/>
              </a:ext>
            </a:extLst>
          </p:cNvPr>
          <p:cNvCxnSpPr>
            <a:cxnSpLocks/>
          </p:cNvCxnSpPr>
          <p:nvPr/>
        </p:nvCxnSpPr>
        <p:spPr>
          <a:xfrm rot="5400000">
            <a:off x="268702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5" name="Straight Connector 1834">
            <a:extLst>
              <a:ext uri="{FF2B5EF4-FFF2-40B4-BE49-F238E27FC236}">
                <a16:creationId xmlns:a16="http://schemas.microsoft.com/office/drawing/2014/main" id="{F4E06869-7FBD-80C7-6368-EBB7C3E0E201}"/>
              </a:ext>
            </a:extLst>
          </p:cNvPr>
          <p:cNvCxnSpPr>
            <a:cxnSpLocks/>
          </p:cNvCxnSpPr>
          <p:nvPr/>
        </p:nvCxnSpPr>
        <p:spPr>
          <a:xfrm rot="5400000">
            <a:off x="252814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6" name="Straight Connector 1835">
            <a:extLst>
              <a:ext uri="{FF2B5EF4-FFF2-40B4-BE49-F238E27FC236}">
                <a16:creationId xmlns:a16="http://schemas.microsoft.com/office/drawing/2014/main" id="{747C7B4C-E3EE-034D-4043-AE0781B71D31}"/>
              </a:ext>
            </a:extLst>
          </p:cNvPr>
          <p:cNvCxnSpPr>
            <a:cxnSpLocks/>
          </p:cNvCxnSpPr>
          <p:nvPr/>
        </p:nvCxnSpPr>
        <p:spPr>
          <a:xfrm rot="5400000">
            <a:off x="236926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7" name="Straight Connector 1836">
            <a:extLst>
              <a:ext uri="{FF2B5EF4-FFF2-40B4-BE49-F238E27FC236}">
                <a16:creationId xmlns:a16="http://schemas.microsoft.com/office/drawing/2014/main" id="{0782DD17-5718-92C3-A305-009E47B877FB}"/>
              </a:ext>
            </a:extLst>
          </p:cNvPr>
          <p:cNvCxnSpPr>
            <a:cxnSpLocks/>
          </p:cNvCxnSpPr>
          <p:nvPr/>
        </p:nvCxnSpPr>
        <p:spPr>
          <a:xfrm rot="5400000">
            <a:off x="221038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8" name="Straight Connector 1837">
            <a:extLst>
              <a:ext uri="{FF2B5EF4-FFF2-40B4-BE49-F238E27FC236}">
                <a16:creationId xmlns:a16="http://schemas.microsoft.com/office/drawing/2014/main" id="{8AC80A42-57F6-FFB8-2F99-98E127FEB492}"/>
              </a:ext>
            </a:extLst>
          </p:cNvPr>
          <p:cNvCxnSpPr>
            <a:cxnSpLocks/>
          </p:cNvCxnSpPr>
          <p:nvPr/>
        </p:nvCxnSpPr>
        <p:spPr>
          <a:xfrm rot="5400000">
            <a:off x="205150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9" name="Straight Connector 1838">
            <a:extLst>
              <a:ext uri="{FF2B5EF4-FFF2-40B4-BE49-F238E27FC236}">
                <a16:creationId xmlns:a16="http://schemas.microsoft.com/office/drawing/2014/main" id="{12F19443-634E-4750-9873-448D589AFA44}"/>
              </a:ext>
            </a:extLst>
          </p:cNvPr>
          <p:cNvCxnSpPr>
            <a:cxnSpLocks/>
          </p:cNvCxnSpPr>
          <p:nvPr/>
        </p:nvCxnSpPr>
        <p:spPr>
          <a:xfrm rot="5400000">
            <a:off x="1892621"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0" name="Straight Connector 1839">
            <a:extLst>
              <a:ext uri="{FF2B5EF4-FFF2-40B4-BE49-F238E27FC236}">
                <a16:creationId xmlns:a16="http://schemas.microsoft.com/office/drawing/2014/main" id="{F5965D0A-4896-55AA-6BF1-393200D33170}"/>
              </a:ext>
            </a:extLst>
          </p:cNvPr>
          <p:cNvCxnSpPr>
            <a:cxnSpLocks/>
          </p:cNvCxnSpPr>
          <p:nvPr/>
        </p:nvCxnSpPr>
        <p:spPr>
          <a:xfrm rot="5400000">
            <a:off x="173374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1" name="Straight Connector 1840">
            <a:extLst>
              <a:ext uri="{FF2B5EF4-FFF2-40B4-BE49-F238E27FC236}">
                <a16:creationId xmlns:a16="http://schemas.microsoft.com/office/drawing/2014/main" id="{8B32FFAA-1B21-AF30-8977-D6740B5E97C7}"/>
              </a:ext>
            </a:extLst>
          </p:cNvPr>
          <p:cNvCxnSpPr>
            <a:cxnSpLocks/>
          </p:cNvCxnSpPr>
          <p:nvPr/>
        </p:nvCxnSpPr>
        <p:spPr>
          <a:xfrm rot="5400000">
            <a:off x="157486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2" name="Straight Connector 1841">
            <a:extLst>
              <a:ext uri="{FF2B5EF4-FFF2-40B4-BE49-F238E27FC236}">
                <a16:creationId xmlns:a16="http://schemas.microsoft.com/office/drawing/2014/main" id="{AEE3D94A-10FD-8314-82E5-A0271DBCB9C4}"/>
              </a:ext>
            </a:extLst>
          </p:cNvPr>
          <p:cNvCxnSpPr>
            <a:cxnSpLocks/>
          </p:cNvCxnSpPr>
          <p:nvPr/>
        </p:nvCxnSpPr>
        <p:spPr>
          <a:xfrm rot="5400000">
            <a:off x="141598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3" name="Straight Connector 1842">
            <a:extLst>
              <a:ext uri="{FF2B5EF4-FFF2-40B4-BE49-F238E27FC236}">
                <a16:creationId xmlns:a16="http://schemas.microsoft.com/office/drawing/2014/main" id="{ACC6567B-D0F2-6FD9-20F0-ED165AC9F925}"/>
              </a:ext>
            </a:extLst>
          </p:cNvPr>
          <p:cNvCxnSpPr>
            <a:cxnSpLocks/>
          </p:cNvCxnSpPr>
          <p:nvPr/>
        </p:nvCxnSpPr>
        <p:spPr>
          <a:xfrm rot="5400000">
            <a:off x="1257103"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4" name="Straight Connector 1843">
            <a:extLst>
              <a:ext uri="{FF2B5EF4-FFF2-40B4-BE49-F238E27FC236}">
                <a16:creationId xmlns:a16="http://schemas.microsoft.com/office/drawing/2014/main" id="{0DBD9BC9-939C-7B52-3D7E-6EE39370BFFB}"/>
              </a:ext>
            </a:extLst>
          </p:cNvPr>
          <p:cNvCxnSpPr>
            <a:cxnSpLocks/>
          </p:cNvCxnSpPr>
          <p:nvPr/>
        </p:nvCxnSpPr>
        <p:spPr>
          <a:xfrm rot="5400000">
            <a:off x="491133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5" name="Straight Connector 1844">
            <a:extLst>
              <a:ext uri="{FF2B5EF4-FFF2-40B4-BE49-F238E27FC236}">
                <a16:creationId xmlns:a16="http://schemas.microsoft.com/office/drawing/2014/main" id="{764554FD-E3DE-057C-F72A-9067C8B72EEE}"/>
              </a:ext>
            </a:extLst>
          </p:cNvPr>
          <p:cNvCxnSpPr>
            <a:cxnSpLocks/>
          </p:cNvCxnSpPr>
          <p:nvPr/>
        </p:nvCxnSpPr>
        <p:spPr>
          <a:xfrm rot="5400000">
            <a:off x="554685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a:extLst>
              <a:ext uri="{FF2B5EF4-FFF2-40B4-BE49-F238E27FC236}">
                <a16:creationId xmlns:a16="http://schemas.microsoft.com/office/drawing/2014/main" id="{F84E3873-2451-6E90-734E-1861FF76A8CC}"/>
              </a:ext>
            </a:extLst>
          </p:cNvPr>
          <p:cNvCxnSpPr>
            <a:cxnSpLocks/>
          </p:cNvCxnSpPr>
          <p:nvPr/>
        </p:nvCxnSpPr>
        <p:spPr>
          <a:xfrm rot="5400000">
            <a:off x="522909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7" name="Straight Connector 1846">
            <a:extLst>
              <a:ext uri="{FF2B5EF4-FFF2-40B4-BE49-F238E27FC236}">
                <a16:creationId xmlns:a16="http://schemas.microsoft.com/office/drawing/2014/main" id="{E3DDAD32-0D28-23B8-8E25-E892673E3514}"/>
              </a:ext>
            </a:extLst>
          </p:cNvPr>
          <p:cNvCxnSpPr>
            <a:cxnSpLocks/>
          </p:cNvCxnSpPr>
          <p:nvPr/>
        </p:nvCxnSpPr>
        <p:spPr>
          <a:xfrm rot="5400000">
            <a:off x="507021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8" name="Straight Connector 1847">
            <a:extLst>
              <a:ext uri="{FF2B5EF4-FFF2-40B4-BE49-F238E27FC236}">
                <a16:creationId xmlns:a16="http://schemas.microsoft.com/office/drawing/2014/main" id="{12C7D54B-A702-102B-9436-223377460C72}"/>
              </a:ext>
            </a:extLst>
          </p:cNvPr>
          <p:cNvCxnSpPr>
            <a:cxnSpLocks/>
          </p:cNvCxnSpPr>
          <p:nvPr/>
        </p:nvCxnSpPr>
        <p:spPr>
          <a:xfrm rot="5400000">
            <a:off x="538797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a:extLst>
              <a:ext uri="{FF2B5EF4-FFF2-40B4-BE49-F238E27FC236}">
                <a16:creationId xmlns:a16="http://schemas.microsoft.com/office/drawing/2014/main" id="{ACDC0D83-31B1-3E95-1DF6-459F55B9A2D6}"/>
              </a:ext>
            </a:extLst>
          </p:cNvPr>
          <p:cNvCxnSpPr>
            <a:cxnSpLocks/>
          </p:cNvCxnSpPr>
          <p:nvPr/>
        </p:nvCxnSpPr>
        <p:spPr>
          <a:xfrm rot="5400000">
            <a:off x="570573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0" name="Group 1849">
            <a:extLst>
              <a:ext uri="{FF2B5EF4-FFF2-40B4-BE49-F238E27FC236}">
                <a16:creationId xmlns:a16="http://schemas.microsoft.com/office/drawing/2014/main" id="{3A6C6166-A31B-1ACF-3DCA-6D4DDF58A05A}"/>
              </a:ext>
            </a:extLst>
          </p:cNvPr>
          <p:cNvGrpSpPr/>
          <p:nvPr/>
        </p:nvGrpSpPr>
        <p:grpSpPr>
          <a:xfrm>
            <a:off x="1119189" y="1425869"/>
            <a:ext cx="4772372" cy="1169024"/>
            <a:chOff x="1254909" y="1353329"/>
            <a:chExt cx="9986374" cy="1169024"/>
          </a:xfrm>
        </p:grpSpPr>
        <p:sp>
          <p:nvSpPr>
            <p:cNvPr id="1851" name="Freeform 6">
              <a:extLst>
                <a:ext uri="{FF2B5EF4-FFF2-40B4-BE49-F238E27FC236}">
                  <a16:creationId xmlns:a16="http://schemas.microsoft.com/office/drawing/2014/main" id="{EFC77908-9610-C152-74D9-7B3596328EDF}"/>
                </a:ext>
              </a:extLst>
            </p:cNvPr>
            <p:cNvSpPr>
              <a:spLocks/>
            </p:cNvSpPr>
            <p:nvPr/>
          </p:nvSpPr>
          <p:spPr bwMode="auto">
            <a:xfrm>
              <a:off x="1254909" y="1357613"/>
              <a:ext cx="9979244" cy="1115650"/>
            </a:xfrm>
            <a:custGeom>
              <a:avLst/>
              <a:gdLst>
                <a:gd name="T0" fmla="*/ 8 w 4199"/>
                <a:gd name="T1" fmla="*/ 0 h 398"/>
                <a:gd name="T2" fmla="*/ 114 w 4199"/>
                <a:gd name="T3" fmla="*/ 5 h 398"/>
                <a:gd name="T4" fmla="*/ 171 w 4199"/>
                <a:gd name="T5" fmla="*/ 9 h 398"/>
                <a:gd name="T6" fmla="*/ 171 w 4199"/>
                <a:gd name="T7" fmla="*/ 17 h 398"/>
                <a:gd name="T8" fmla="*/ 340 w 4199"/>
                <a:gd name="T9" fmla="*/ 21 h 398"/>
                <a:gd name="T10" fmla="*/ 349 w 4199"/>
                <a:gd name="T11" fmla="*/ 26 h 398"/>
                <a:gd name="T12" fmla="*/ 437 w 4199"/>
                <a:gd name="T13" fmla="*/ 28 h 398"/>
                <a:gd name="T14" fmla="*/ 772 w 4199"/>
                <a:gd name="T15" fmla="*/ 40 h 398"/>
                <a:gd name="T16" fmla="*/ 805 w 4199"/>
                <a:gd name="T17" fmla="*/ 48 h 398"/>
                <a:gd name="T18" fmla="*/ 855 w 4199"/>
                <a:gd name="T19" fmla="*/ 50 h 398"/>
                <a:gd name="T20" fmla="*/ 967 w 4199"/>
                <a:gd name="T21" fmla="*/ 55 h 398"/>
                <a:gd name="T22" fmla="*/ 1028 w 4199"/>
                <a:gd name="T23" fmla="*/ 59 h 398"/>
                <a:gd name="T24" fmla="*/ 1095 w 4199"/>
                <a:gd name="T25" fmla="*/ 67 h 398"/>
                <a:gd name="T26" fmla="*/ 1095 w 4199"/>
                <a:gd name="T27" fmla="*/ 71 h 398"/>
                <a:gd name="T28" fmla="*/ 1256 w 4199"/>
                <a:gd name="T29" fmla="*/ 79 h 398"/>
                <a:gd name="T30" fmla="*/ 1270 w 4199"/>
                <a:gd name="T31" fmla="*/ 88 h 398"/>
                <a:gd name="T32" fmla="*/ 1315 w 4199"/>
                <a:gd name="T33" fmla="*/ 90 h 398"/>
                <a:gd name="T34" fmla="*/ 1342 w 4199"/>
                <a:gd name="T35" fmla="*/ 98 h 398"/>
                <a:gd name="T36" fmla="*/ 1377 w 4199"/>
                <a:gd name="T37" fmla="*/ 110 h 398"/>
                <a:gd name="T38" fmla="*/ 1683 w 4199"/>
                <a:gd name="T39" fmla="*/ 119 h 398"/>
                <a:gd name="T40" fmla="*/ 1771 w 4199"/>
                <a:gd name="T41" fmla="*/ 119 h 398"/>
                <a:gd name="T42" fmla="*/ 1809 w 4199"/>
                <a:gd name="T43" fmla="*/ 124 h 398"/>
                <a:gd name="T44" fmla="*/ 1823 w 4199"/>
                <a:gd name="T45" fmla="*/ 131 h 398"/>
                <a:gd name="T46" fmla="*/ 1873 w 4199"/>
                <a:gd name="T47" fmla="*/ 136 h 398"/>
                <a:gd name="T48" fmla="*/ 1895 w 4199"/>
                <a:gd name="T49" fmla="*/ 143 h 398"/>
                <a:gd name="T50" fmla="*/ 2018 w 4199"/>
                <a:gd name="T51" fmla="*/ 150 h 398"/>
                <a:gd name="T52" fmla="*/ 2070 w 4199"/>
                <a:gd name="T53" fmla="*/ 157 h 398"/>
                <a:gd name="T54" fmla="*/ 2244 w 4199"/>
                <a:gd name="T55" fmla="*/ 164 h 398"/>
                <a:gd name="T56" fmla="*/ 2270 w 4199"/>
                <a:gd name="T57" fmla="*/ 169 h 398"/>
                <a:gd name="T58" fmla="*/ 2284 w 4199"/>
                <a:gd name="T59" fmla="*/ 176 h 398"/>
                <a:gd name="T60" fmla="*/ 2379 w 4199"/>
                <a:gd name="T61" fmla="*/ 184 h 398"/>
                <a:gd name="T62" fmla="*/ 2479 w 4199"/>
                <a:gd name="T63" fmla="*/ 191 h 398"/>
                <a:gd name="T64" fmla="*/ 2559 w 4199"/>
                <a:gd name="T65" fmla="*/ 200 h 398"/>
                <a:gd name="T66" fmla="*/ 2590 w 4199"/>
                <a:gd name="T67" fmla="*/ 212 h 398"/>
                <a:gd name="T68" fmla="*/ 2733 w 4199"/>
                <a:gd name="T69" fmla="*/ 226 h 398"/>
                <a:gd name="T70" fmla="*/ 2884 w 4199"/>
                <a:gd name="T71" fmla="*/ 236 h 398"/>
                <a:gd name="T72" fmla="*/ 3217 w 4199"/>
                <a:gd name="T73" fmla="*/ 253 h 398"/>
                <a:gd name="T74" fmla="*/ 3435 w 4199"/>
                <a:gd name="T75" fmla="*/ 281 h 398"/>
                <a:gd name="T76" fmla="*/ 3568 w 4199"/>
                <a:gd name="T77" fmla="*/ 324 h 398"/>
                <a:gd name="T78" fmla="*/ 4199 w 4199"/>
                <a:gd name="T7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99" h="398">
                  <a:moveTo>
                    <a:pt x="0" y="0"/>
                  </a:moveTo>
                  <a:lnTo>
                    <a:pt x="8" y="0"/>
                  </a:lnTo>
                  <a:lnTo>
                    <a:pt x="8" y="5"/>
                  </a:lnTo>
                  <a:lnTo>
                    <a:pt x="114" y="5"/>
                  </a:lnTo>
                  <a:lnTo>
                    <a:pt x="114" y="9"/>
                  </a:lnTo>
                  <a:lnTo>
                    <a:pt x="171" y="9"/>
                  </a:lnTo>
                  <a:lnTo>
                    <a:pt x="171" y="14"/>
                  </a:lnTo>
                  <a:lnTo>
                    <a:pt x="171" y="17"/>
                  </a:lnTo>
                  <a:lnTo>
                    <a:pt x="340" y="17"/>
                  </a:lnTo>
                  <a:lnTo>
                    <a:pt x="340" y="21"/>
                  </a:lnTo>
                  <a:lnTo>
                    <a:pt x="349" y="21"/>
                  </a:lnTo>
                  <a:lnTo>
                    <a:pt x="349" y="26"/>
                  </a:lnTo>
                  <a:lnTo>
                    <a:pt x="349" y="28"/>
                  </a:lnTo>
                  <a:lnTo>
                    <a:pt x="437" y="28"/>
                  </a:lnTo>
                  <a:lnTo>
                    <a:pt x="437" y="40"/>
                  </a:lnTo>
                  <a:lnTo>
                    <a:pt x="772" y="40"/>
                  </a:lnTo>
                  <a:lnTo>
                    <a:pt x="772" y="48"/>
                  </a:lnTo>
                  <a:lnTo>
                    <a:pt x="805" y="48"/>
                  </a:lnTo>
                  <a:lnTo>
                    <a:pt x="805" y="50"/>
                  </a:lnTo>
                  <a:lnTo>
                    <a:pt x="855" y="50"/>
                  </a:lnTo>
                  <a:lnTo>
                    <a:pt x="855" y="55"/>
                  </a:lnTo>
                  <a:lnTo>
                    <a:pt x="967" y="55"/>
                  </a:lnTo>
                  <a:lnTo>
                    <a:pt x="967" y="59"/>
                  </a:lnTo>
                  <a:lnTo>
                    <a:pt x="1028" y="59"/>
                  </a:lnTo>
                  <a:lnTo>
                    <a:pt x="1028" y="67"/>
                  </a:lnTo>
                  <a:lnTo>
                    <a:pt x="1095" y="67"/>
                  </a:lnTo>
                  <a:lnTo>
                    <a:pt x="1095" y="69"/>
                  </a:lnTo>
                  <a:lnTo>
                    <a:pt x="1095" y="71"/>
                  </a:lnTo>
                  <a:lnTo>
                    <a:pt x="1256" y="71"/>
                  </a:lnTo>
                  <a:lnTo>
                    <a:pt x="1256" y="79"/>
                  </a:lnTo>
                  <a:lnTo>
                    <a:pt x="1270" y="79"/>
                  </a:lnTo>
                  <a:lnTo>
                    <a:pt x="1270" y="88"/>
                  </a:lnTo>
                  <a:lnTo>
                    <a:pt x="1315" y="88"/>
                  </a:lnTo>
                  <a:lnTo>
                    <a:pt x="1315" y="90"/>
                  </a:lnTo>
                  <a:lnTo>
                    <a:pt x="1342" y="90"/>
                  </a:lnTo>
                  <a:lnTo>
                    <a:pt x="1342" y="98"/>
                  </a:lnTo>
                  <a:lnTo>
                    <a:pt x="1377" y="98"/>
                  </a:lnTo>
                  <a:lnTo>
                    <a:pt x="1377" y="110"/>
                  </a:lnTo>
                  <a:lnTo>
                    <a:pt x="1683" y="110"/>
                  </a:lnTo>
                  <a:lnTo>
                    <a:pt x="1683" y="119"/>
                  </a:lnTo>
                  <a:lnTo>
                    <a:pt x="1766" y="119"/>
                  </a:lnTo>
                  <a:lnTo>
                    <a:pt x="1771" y="119"/>
                  </a:lnTo>
                  <a:lnTo>
                    <a:pt x="1771" y="124"/>
                  </a:lnTo>
                  <a:lnTo>
                    <a:pt x="1809" y="124"/>
                  </a:lnTo>
                  <a:lnTo>
                    <a:pt x="1809" y="131"/>
                  </a:lnTo>
                  <a:lnTo>
                    <a:pt x="1823" y="131"/>
                  </a:lnTo>
                  <a:lnTo>
                    <a:pt x="1823" y="136"/>
                  </a:lnTo>
                  <a:lnTo>
                    <a:pt x="1873" y="136"/>
                  </a:lnTo>
                  <a:lnTo>
                    <a:pt x="1873" y="143"/>
                  </a:lnTo>
                  <a:lnTo>
                    <a:pt x="1895" y="143"/>
                  </a:lnTo>
                  <a:lnTo>
                    <a:pt x="1895" y="150"/>
                  </a:lnTo>
                  <a:lnTo>
                    <a:pt x="2018" y="150"/>
                  </a:lnTo>
                  <a:lnTo>
                    <a:pt x="2018" y="157"/>
                  </a:lnTo>
                  <a:lnTo>
                    <a:pt x="2070" y="157"/>
                  </a:lnTo>
                  <a:lnTo>
                    <a:pt x="2070" y="164"/>
                  </a:lnTo>
                  <a:lnTo>
                    <a:pt x="2244" y="164"/>
                  </a:lnTo>
                  <a:lnTo>
                    <a:pt x="2244" y="169"/>
                  </a:lnTo>
                  <a:lnTo>
                    <a:pt x="2270" y="169"/>
                  </a:lnTo>
                  <a:lnTo>
                    <a:pt x="2270" y="176"/>
                  </a:lnTo>
                  <a:lnTo>
                    <a:pt x="2284" y="176"/>
                  </a:lnTo>
                  <a:lnTo>
                    <a:pt x="2284" y="184"/>
                  </a:lnTo>
                  <a:lnTo>
                    <a:pt x="2379" y="184"/>
                  </a:lnTo>
                  <a:lnTo>
                    <a:pt x="2379" y="191"/>
                  </a:lnTo>
                  <a:lnTo>
                    <a:pt x="2479" y="191"/>
                  </a:lnTo>
                  <a:lnTo>
                    <a:pt x="2479" y="200"/>
                  </a:lnTo>
                  <a:lnTo>
                    <a:pt x="2559" y="200"/>
                  </a:lnTo>
                  <a:lnTo>
                    <a:pt x="2559" y="212"/>
                  </a:lnTo>
                  <a:lnTo>
                    <a:pt x="2590" y="212"/>
                  </a:lnTo>
                  <a:lnTo>
                    <a:pt x="2590" y="226"/>
                  </a:lnTo>
                  <a:lnTo>
                    <a:pt x="2733" y="226"/>
                  </a:lnTo>
                  <a:lnTo>
                    <a:pt x="2733" y="236"/>
                  </a:lnTo>
                  <a:lnTo>
                    <a:pt x="2884" y="236"/>
                  </a:lnTo>
                  <a:lnTo>
                    <a:pt x="2884" y="253"/>
                  </a:lnTo>
                  <a:lnTo>
                    <a:pt x="3217" y="253"/>
                  </a:lnTo>
                  <a:lnTo>
                    <a:pt x="3217" y="281"/>
                  </a:lnTo>
                  <a:lnTo>
                    <a:pt x="3435" y="281"/>
                  </a:lnTo>
                  <a:lnTo>
                    <a:pt x="3435" y="324"/>
                  </a:lnTo>
                  <a:lnTo>
                    <a:pt x="3568" y="324"/>
                  </a:lnTo>
                  <a:lnTo>
                    <a:pt x="3568" y="398"/>
                  </a:lnTo>
                  <a:lnTo>
                    <a:pt x="4199" y="398"/>
                  </a:lnTo>
                </a:path>
              </a:pathLst>
            </a:custGeom>
            <a:noFill/>
            <a:ln w="19050" cap="flat">
              <a:solidFill>
                <a:srgbClr val="1E325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2" name="Line 7">
              <a:extLst>
                <a:ext uri="{FF2B5EF4-FFF2-40B4-BE49-F238E27FC236}">
                  <a16:creationId xmlns:a16="http://schemas.microsoft.com/office/drawing/2014/main" id="{756E22F8-29E9-914A-06A0-50C696F80B99}"/>
                </a:ext>
              </a:extLst>
            </p:cNvPr>
            <p:cNvSpPr>
              <a:spLocks noChangeShapeType="1"/>
            </p:cNvSpPr>
            <p:nvPr/>
          </p:nvSpPr>
          <p:spPr bwMode="auto">
            <a:xfrm>
              <a:off x="1723096" y="13533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3" name="Line 8">
              <a:extLst>
                <a:ext uri="{FF2B5EF4-FFF2-40B4-BE49-F238E27FC236}">
                  <a16:creationId xmlns:a16="http://schemas.microsoft.com/office/drawing/2014/main" id="{C17377B1-6698-AB82-0C45-DBAFF447FEA7}"/>
                </a:ext>
              </a:extLst>
            </p:cNvPr>
            <p:cNvSpPr>
              <a:spLocks noChangeShapeType="1"/>
            </p:cNvSpPr>
            <p:nvPr/>
          </p:nvSpPr>
          <p:spPr bwMode="auto">
            <a:xfrm>
              <a:off x="1780132" y="13533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4" name="Line 9">
              <a:extLst>
                <a:ext uri="{FF2B5EF4-FFF2-40B4-BE49-F238E27FC236}">
                  <a16:creationId xmlns:a16="http://schemas.microsoft.com/office/drawing/2014/main" id="{75D6DFCF-822F-5F71-12B2-1043C8AFB2EB}"/>
                </a:ext>
              </a:extLst>
            </p:cNvPr>
            <p:cNvSpPr>
              <a:spLocks noChangeShapeType="1"/>
            </p:cNvSpPr>
            <p:nvPr/>
          </p:nvSpPr>
          <p:spPr bwMode="auto">
            <a:xfrm>
              <a:off x="1841925" y="13533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5" name="Line 10">
              <a:extLst>
                <a:ext uri="{FF2B5EF4-FFF2-40B4-BE49-F238E27FC236}">
                  <a16:creationId xmlns:a16="http://schemas.microsoft.com/office/drawing/2014/main" id="{A96245D2-FCD6-B57D-6A7D-D11024BD9FC0}"/>
                </a:ext>
              </a:extLst>
            </p:cNvPr>
            <p:cNvSpPr>
              <a:spLocks noChangeShapeType="1"/>
            </p:cNvSpPr>
            <p:nvPr/>
          </p:nvSpPr>
          <p:spPr bwMode="auto">
            <a:xfrm>
              <a:off x="1948868" y="13533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6" name="Line 11">
              <a:extLst>
                <a:ext uri="{FF2B5EF4-FFF2-40B4-BE49-F238E27FC236}">
                  <a16:creationId xmlns:a16="http://schemas.microsoft.com/office/drawing/2014/main" id="{EC2376C6-1A3C-AB5D-87BC-DD74EC3B79DF}"/>
                </a:ext>
              </a:extLst>
            </p:cNvPr>
            <p:cNvSpPr>
              <a:spLocks noChangeShapeType="1"/>
            </p:cNvSpPr>
            <p:nvPr/>
          </p:nvSpPr>
          <p:spPr bwMode="auto">
            <a:xfrm>
              <a:off x="2326745"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7" name="Line 12">
              <a:extLst>
                <a:ext uri="{FF2B5EF4-FFF2-40B4-BE49-F238E27FC236}">
                  <a16:creationId xmlns:a16="http://schemas.microsoft.com/office/drawing/2014/main" id="{67D3C600-11A4-8CFD-F887-980AD6D555C8}"/>
                </a:ext>
              </a:extLst>
            </p:cNvPr>
            <p:cNvSpPr>
              <a:spLocks noChangeShapeType="1"/>
            </p:cNvSpPr>
            <p:nvPr/>
          </p:nvSpPr>
          <p:spPr bwMode="auto">
            <a:xfrm>
              <a:off x="2485976"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8" name="Line 13">
              <a:extLst>
                <a:ext uri="{FF2B5EF4-FFF2-40B4-BE49-F238E27FC236}">
                  <a16:creationId xmlns:a16="http://schemas.microsoft.com/office/drawing/2014/main" id="{912FF253-0724-1C36-6F51-7FC06E1902AF}"/>
                </a:ext>
              </a:extLst>
            </p:cNvPr>
            <p:cNvSpPr>
              <a:spLocks noChangeShapeType="1"/>
            </p:cNvSpPr>
            <p:nvPr/>
          </p:nvSpPr>
          <p:spPr bwMode="auto">
            <a:xfrm>
              <a:off x="2588169"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59" name="Line 14">
              <a:extLst>
                <a:ext uri="{FF2B5EF4-FFF2-40B4-BE49-F238E27FC236}">
                  <a16:creationId xmlns:a16="http://schemas.microsoft.com/office/drawing/2014/main" id="{32A78F6B-C9D9-5BAE-1FDB-FB62568FB3E8}"/>
                </a:ext>
              </a:extLst>
            </p:cNvPr>
            <p:cNvSpPr>
              <a:spLocks noChangeShapeType="1"/>
            </p:cNvSpPr>
            <p:nvPr/>
          </p:nvSpPr>
          <p:spPr bwMode="auto">
            <a:xfrm>
              <a:off x="2642830"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0" name="Line 15">
              <a:extLst>
                <a:ext uri="{FF2B5EF4-FFF2-40B4-BE49-F238E27FC236}">
                  <a16:creationId xmlns:a16="http://schemas.microsoft.com/office/drawing/2014/main" id="{3D7C9A0C-8F56-1182-0E23-C07C3366C848}"/>
                </a:ext>
              </a:extLst>
            </p:cNvPr>
            <p:cNvSpPr>
              <a:spLocks noChangeShapeType="1"/>
            </p:cNvSpPr>
            <p:nvPr/>
          </p:nvSpPr>
          <p:spPr bwMode="auto">
            <a:xfrm>
              <a:off x="2716504"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1" name="Line 16">
              <a:extLst>
                <a:ext uri="{FF2B5EF4-FFF2-40B4-BE49-F238E27FC236}">
                  <a16:creationId xmlns:a16="http://schemas.microsoft.com/office/drawing/2014/main" id="{C8B27681-1BA0-D34D-1030-248DCA3F42BD}"/>
                </a:ext>
              </a:extLst>
            </p:cNvPr>
            <p:cNvSpPr>
              <a:spLocks noChangeShapeType="1"/>
            </p:cNvSpPr>
            <p:nvPr/>
          </p:nvSpPr>
          <p:spPr bwMode="auto">
            <a:xfrm>
              <a:off x="2875734"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2" name="Line 17">
              <a:extLst>
                <a:ext uri="{FF2B5EF4-FFF2-40B4-BE49-F238E27FC236}">
                  <a16:creationId xmlns:a16="http://schemas.microsoft.com/office/drawing/2014/main" id="{CF0EAA99-EC2B-ECC5-C514-A20EA7320203}"/>
                </a:ext>
              </a:extLst>
            </p:cNvPr>
            <p:cNvSpPr>
              <a:spLocks noChangeShapeType="1"/>
            </p:cNvSpPr>
            <p:nvPr/>
          </p:nvSpPr>
          <p:spPr bwMode="auto">
            <a:xfrm>
              <a:off x="2913759"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3" name="Line 18">
              <a:extLst>
                <a:ext uri="{FF2B5EF4-FFF2-40B4-BE49-F238E27FC236}">
                  <a16:creationId xmlns:a16="http://schemas.microsoft.com/office/drawing/2014/main" id="{C8503257-23F6-AEF7-5796-348937876C8D}"/>
                </a:ext>
              </a:extLst>
            </p:cNvPr>
            <p:cNvSpPr>
              <a:spLocks noChangeShapeType="1"/>
            </p:cNvSpPr>
            <p:nvPr/>
          </p:nvSpPr>
          <p:spPr bwMode="auto">
            <a:xfrm>
              <a:off x="2949408"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4" name="Line 19">
              <a:extLst>
                <a:ext uri="{FF2B5EF4-FFF2-40B4-BE49-F238E27FC236}">
                  <a16:creationId xmlns:a16="http://schemas.microsoft.com/office/drawing/2014/main" id="{A2FD27F7-3577-2BD6-B921-E9716EDAA9E9}"/>
                </a:ext>
              </a:extLst>
            </p:cNvPr>
            <p:cNvSpPr>
              <a:spLocks noChangeShapeType="1"/>
            </p:cNvSpPr>
            <p:nvPr/>
          </p:nvSpPr>
          <p:spPr bwMode="auto">
            <a:xfrm>
              <a:off x="3072990" y="142431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5" name="Line 20">
              <a:extLst>
                <a:ext uri="{FF2B5EF4-FFF2-40B4-BE49-F238E27FC236}">
                  <a16:creationId xmlns:a16="http://schemas.microsoft.com/office/drawing/2014/main" id="{43F67DF5-41B2-3E9B-2BE7-C23421737C39}"/>
                </a:ext>
              </a:extLst>
            </p:cNvPr>
            <p:cNvSpPr>
              <a:spLocks noChangeShapeType="1"/>
            </p:cNvSpPr>
            <p:nvPr/>
          </p:nvSpPr>
          <p:spPr bwMode="auto">
            <a:xfrm>
              <a:off x="3681394" y="146356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6" name="Line 21">
              <a:extLst>
                <a:ext uri="{FF2B5EF4-FFF2-40B4-BE49-F238E27FC236}">
                  <a16:creationId xmlns:a16="http://schemas.microsoft.com/office/drawing/2014/main" id="{C2B05C11-4FA1-E220-9358-4EAB4EE9E760}"/>
                </a:ext>
              </a:extLst>
            </p:cNvPr>
            <p:cNvSpPr>
              <a:spLocks noChangeShapeType="1"/>
            </p:cNvSpPr>
            <p:nvPr/>
          </p:nvSpPr>
          <p:spPr bwMode="auto">
            <a:xfrm>
              <a:off x="3714666" y="148878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7" name="Line 22">
              <a:extLst>
                <a:ext uri="{FF2B5EF4-FFF2-40B4-BE49-F238E27FC236}">
                  <a16:creationId xmlns:a16="http://schemas.microsoft.com/office/drawing/2014/main" id="{1BCD0CE7-6FC7-2A1E-A386-D1FAF67926FB}"/>
                </a:ext>
              </a:extLst>
            </p:cNvPr>
            <p:cNvSpPr>
              <a:spLocks noChangeShapeType="1"/>
            </p:cNvSpPr>
            <p:nvPr/>
          </p:nvSpPr>
          <p:spPr bwMode="auto">
            <a:xfrm>
              <a:off x="3776457" y="148878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8" name="Line 23">
              <a:extLst>
                <a:ext uri="{FF2B5EF4-FFF2-40B4-BE49-F238E27FC236}">
                  <a16:creationId xmlns:a16="http://schemas.microsoft.com/office/drawing/2014/main" id="{1CE089EC-3AF9-9621-464A-F6E74A6FD6DB}"/>
                </a:ext>
              </a:extLst>
            </p:cNvPr>
            <p:cNvSpPr>
              <a:spLocks noChangeShapeType="1"/>
            </p:cNvSpPr>
            <p:nvPr/>
          </p:nvSpPr>
          <p:spPr bwMode="auto">
            <a:xfrm>
              <a:off x="3947570" y="149719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69" name="Line 24">
              <a:extLst>
                <a:ext uri="{FF2B5EF4-FFF2-40B4-BE49-F238E27FC236}">
                  <a16:creationId xmlns:a16="http://schemas.microsoft.com/office/drawing/2014/main" id="{0DC075B5-BC44-4199-F988-8D59ADA330CC}"/>
                </a:ext>
              </a:extLst>
            </p:cNvPr>
            <p:cNvSpPr>
              <a:spLocks noChangeShapeType="1"/>
            </p:cNvSpPr>
            <p:nvPr/>
          </p:nvSpPr>
          <p:spPr bwMode="auto">
            <a:xfrm>
              <a:off x="4054516" y="149719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0" name="Line 25">
              <a:extLst>
                <a:ext uri="{FF2B5EF4-FFF2-40B4-BE49-F238E27FC236}">
                  <a16:creationId xmlns:a16="http://schemas.microsoft.com/office/drawing/2014/main" id="{8C248D9C-8193-1C15-AF22-0ABDE5599611}"/>
                </a:ext>
              </a:extLst>
            </p:cNvPr>
            <p:cNvSpPr>
              <a:spLocks noChangeShapeType="1"/>
            </p:cNvSpPr>
            <p:nvPr/>
          </p:nvSpPr>
          <p:spPr bwMode="auto">
            <a:xfrm>
              <a:off x="4161462" y="149719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1" name="Line 26">
              <a:extLst>
                <a:ext uri="{FF2B5EF4-FFF2-40B4-BE49-F238E27FC236}">
                  <a16:creationId xmlns:a16="http://schemas.microsoft.com/office/drawing/2014/main" id="{98AA984E-3B00-CA17-4819-581518E0C737}"/>
                </a:ext>
              </a:extLst>
            </p:cNvPr>
            <p:cNvSpPr>
              <a:spLocks noChangeShapeType="1"/>
            </p:cNvSpPr>
            <p:nvPr/>
          </p:nvSpPr>
          <p:spPr bwMode="auto">
            <a:xfrm>
              <a:off x="4239889" y="151682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2" name="Line 27">
              <a:extLst>
                <a:ext uri="{FF2B5EF4-FFF2-40B4-BE49-F238E27FC236}">
                  <a16:creationId xmlns:a16="http://schemas.microsoft.com/office/drawing/2014/main" id="{D657D837-E12E-0E35-561C-F9ACF037F8DE}"/>
                </a:ext>
              </a:extLst>
            </p:cNvPr>
            <p:cNvSpPr>
              <a:spLocks noChangeShapeType="1"/>
            </p:cNvSpPr>
            <p:nvPr/>
          </p:nvSpPr>
          <p:spPr bwMode="auto">
            <a:xfrm>
              <a:off x="4380107" y="154204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3" name="Line 28">
              <a:extLst>
                <a:ext uri="{FF2B5EF4-FFF2-40B4-BE49-F238E27FC236}">
                  <a16:creationId xmlns:a16="http://schemas.microsoft.com/office/drawing/2014/main" id="{ECA00716-6BB4-5B35-A7A0-2648E1A97355}"/>
                </a:ext>
              </a:extLst>
            </p:cNvPr>
            <p:cNvSpPr>
              <a:spLocks noChangeShapeType="1"/>
            </p:cNvSpPr>
            <p:nvPr/>
          </p:nvSpPr>
          <p:spPr bwMode="auto">
            <a:xfrm>
              <a:off x="4415756" y="1556064"/>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4" name="Line 29">
              <a:extLst>
                <a:ext uri="{FF2B5EF4-FFF2-40B4-BE49-F238E27FC236}">
                  <a16:creationId xmlns:a16="http://schemas.microsoft.com/office/drawing/2014/main" id="{7A908008-8185-B1C7-D0A4-BC1BC48B3534}"/>
                </a:ext>
              </a:extLst>
            </p:cNvPr>
            <p:cNvSpPr>
              <a:spLocks noChangeShapeType="1"/>
            </p:cNvSpPr>
            <p:nvPr/>
          </p:nvSpPr>
          <p:spPr bwMode="auto">
            <a:xfrm>
              <a:off x="4453781" y="157568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5" name="Line 30">
              <a:extLst>
                <a:ext uri="{FF2B5EF4-FFF2-40B4-BE49-F238E27FC236}">
                  <a16:creationId xmlns:a16="http://schemas.microsoft.com/office/drawing/2014/main" id="{4393919C-9338-F386-7C03-8ECA1A6FB221}"/>
                </a:ext>
              </a:extLst>
            </p:cNvPr>
            <p:cNvSpPr>
              <a:spLocks noChangeShapeType="1"/>
            </p:cNvSpPr>
            <p:nvPr/>
          </p:nvSpPr>
          <p:spPr bwMode="auto">
            <a:xfrm>
              <a:off x="4498936" y="157568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6" name="Line 31">
              <a:extLst>
                <a:ext uri="{FF2B5EF4-FFF2-40B4-BE49-F238E27FC236}">
                  <a16:creationId xmlns:a16="http://schemas.microsoft.com/office/drawing/2014/main" id="{4D42004F-BCB1-EDCE-CC85-F3E10D521128}"/>
                </a:ext>
              </a:extLst>
            </p:cNvPr>
            <p:cNvSpPr>
              <a:spLocks noChangeShapeType="1"/>
            </p:cNvSpPr>
            <p:nvPr/>
          </p:nvSpPr>
          <p:spPr bwMode="auto">
            <a:xfrm>
              <a:off x="4560727" y="160932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7" name="Line 32">
              <a:extLst>
                <a:ext uri="{FF2B5EF4-FFF2-40B4-BE49-F238E27FC236}">
                  <a16:creationId xmlns:a16="http://schemas.microsoft.com/office/drawing/2014/main" id="{62C1BF49-29B6-C00E-2DC3-F35F91326AB0}"/>
                </a:ext>
              </a:extLst>
            </p:cNvPr>
            <p:cNvSpPr>
              <a:spLocks noChangeShapeType="1"/>
            </p:cNvSpPr>
            <p:nvPr/>
          </p:nvSpPr>
          <p:spPr bwMode="auto">
            <a:xfrm>
              <a:off x="4601129" y="160932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8" name="Line 33">
              <a:extLst>
                <a:ext uri="{FF2B5EF4-FFF2-40B4-BE49-F238E27FC236}">
                  <a16:creationId xmlns:a16="http://schemas.microsoft.com/office/drawing/2014/main" id="{2EE1B910-986F-2CB9-F1FF-4FF0E3584CD8}"/>
                </a:ext>
              </a:extLst>
            </p:cNvPr>
            <p:cNvSpPr>
              <a:spLocks noChangeShapeType="1"/>
            </p:cNvSpPr>
            <p:nvPr/>
          </p:nvSpPr>
          <p:spPr bwMode="auto">
            <a:xfrm>
              <a:off x="4641531"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79" name="Line 34">
              <a:extLst>
                <a:ext uri="{FF2B5EF4-FFF2-40B4-BE49-F238E27FC236}">
                  <a16:creationId xmlns:a16="http://schemas.microsoft.com/office/drawing/2014/main" id="{64E52A1B-E09E-62C3-8314-F5697357320A}"/>
                </a:ext>
              </a:extLst>
            </p:cNvPr>
            <p:cNvSpPr>
              <a:spLocks noChangeShapeType="1"/>
            </p:cNvSpPr>
            <p:nvPr/>
          </p:nvSpPr>
          <p:spPr bwMode="auto">
            <a:xfrm>
              <a:off x="4719958"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0" name="Line 35">
              <a:extLst>
                <a:ext uri="{FF2B5EF4-FFF2-40B4-BE49-F238E27FC236}">
                  <a16:creationId xmlns:a16="http://schemas.microsoft.com/office/drawing/2014/main" id="{29853A23-DA58-6410-3132-ACE5B7E8A420}"/>
                </a:ext>
              </a:extLst>
            </p:cNvPr>
            <p:cNvSpPr>
              <a:spLocks noChangeShapeType="1"/>
            </p:cNvSpPr>
            <p:nvPr/>
          </p:nvSpPr>
          <p:spPr bwMode="auto">
            <a:xfrm>
              <a:off x="4679556"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1" name="Line 36">
              <a:extLst>
                <a:ext uri="{FF2B5EF4-FFF2-40B4-BE49-F238E27FC236}">
                  <a16:creationId xmlns:a16="http://schemas.microsoft.com/office/drawing/2014/main" id="{7AD22660-DB97-E960-36B3-687D633F4679}"/>
                </a:ext>
              </a:extLst>
            </p:cNvPr>
            <p:cNvSpPr>
              <a:spLocks noChangeShapeType="1"/>
            </p:cNvSpPr>
            <p:nvPr/>
          </p:nvSpPr>
          <p:spPr bwMode="auto">
            <a:xfrm>
              <a:off x="4719958"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2" name="Line 37">
              <a:extLst>
                <a:ext uri="{FF2B5EF4-FFF2-40B4-BE49-F238E27FC236}">
                  <a16:creationId xmlns:a16="http://schemas.microsoft.com/office/drawing/2014/main" id="{F456EE06-1B83-03C5-32F7-C3955C0000FD}"/>
                </a:ext>
              </a:extLst>
            </p:cNvPr>
            <p:cNvSpPr>
              <a:spLocks noChangeShapeType="1"/>
            </p:cNvSpPr>
            <p:nvPr/>
          </p:nvSpPr>
          <p:spPr bwMode="auto">
            <a:xfrm>
              <a:off x="4741347"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3" name="Line 38">
              <a:extLst>
                <a:ext uri="{FF2B5EF4-FFF2-40B4-BE49-F238E27FC236}">
                  <a16:creationId xmlns:a16="http://schemas.microsoft.com/office/drawing/2014/main" id="{ED94506A-A679-CC7F-FFEE-B29768E01E20}"/>
                </a:ext>
              </a:extLst>
            </p:cNvPr>
            <p:cNvSpPr>
              <a:spLocks noChangeShapeType="1"/>
            </p:cNvSpPr>
            <p:nvPr/>
          </p:nvSpPr>
          <p:spPr bwMode="auto">
            <a:xfrm>
              <a:off x="4803138"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4" name="Line 39">
              <a:extLst>
                <a:ext uri="{FF2B5EF4-FFF2-40B4-BE49-F238E27FC236}">
                  <a16:creationId xmlns:a16="http://schemas.microsoft.com/office/drawing/2014/main" id="{0E01D50F-2898-5662-DB30-0BE823517D9D}"/>
                </a:ext>
              </a:extLst>
            </p:cNvPr>
            <p:cNvSpPr>
              <a:spLocks noChangeShapeType="1"/>
            </p:cNvSpPr>
            <p:nvPr/>
          </p:nvSpPr>
          <p:spPr bwMode="auto">
            <a:xfrm>
              <a:off x="4876812"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5" name="Line 40">
              <a:extLst>
                <a:ext uri="{FF2B5EF4-FFF2-40B4-BE49-F238E27FC236}">
                  <a16:creationId xmlns:a16="http://schemas.microsoft.com/office/drawing/2014/main" id="{48241B3E-1DBD-2225-FDD6-4017AACCA658}"/>
                </a:ext>
              </a:extLst>
            </p:cNvPr>
            <p:cNvSpPr>
              <a:spLocks noChangeShapeType="1"/>
            </p:cNvSpPr>
            <p:nvPr/>
          </p:nvSpPr>
          <p:spPr bwMode="auto">
            <a:xfrm>
              <a:off x="4838786"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6" name="Line 41">
              <a:extLst>
                <a:ext uri="{FF2B5EF4-FFF2-40B4-BE49-F238E27FC236}">
                  <a16:creationId xmlns:a16="http://schemas.microsoft.com/office/drawing/2014/main" id="{E0768A3B-8B5F-F6ED-AD67-8F8BEA0EC3A4}"/>
                </a:ext>
              </a:extLst>
            </p:cNvPr>
            <p:cNvSpPr>
              <a:spLocks noChangeShapeType="1"/>
            </p:cNvSpPr>
            <p:nvPr/>
          </p:nvSpPr>
          <p:spPr bwMode="auto">
            <a:xfrm>
              <a:off x="4938603"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7" name="Line 42">
              <a:extLst>
                <a:ext uri="{FF2B5EF4-FFF2-40B4-BE49-F238E27FC236}">
                  <a16:creationId xmlns:a16="http://schemas.microsoft.com/office/drawing/2014/main" id="{6D48A822-8F72-A54E-2073-F8C81A94BC13}"/>
                </a:ext>
              </a:extLst>
            </p:cNvPr>
            <p:cNvSpPr>
              <a:spLocks noChangeShapeType="1"/>
            </p:cNvSpPr>
            <p:nvPr/>
          </p:nvSpPr>
          <p:spPr bwMode="auto">
            <a:xfrm>
              <a:off x="5019406"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8" name="Line 43">
              <a:extLst>
                <a:ext uri="{FF2B5EF4-FFF2-40B4-BE49-F238E27FC236}">
                  <a16:creationId xmlns:a16="http://schemas.microsoft.com/office/drawing/2014/main" id="{0D17A66B-1ACF-49FD-4145-439AC7951D31}"/>
                </a:ext>
              </a:extLst>
            </p:cNvPr>
            <p:cNvSpPr>
              <a:spLocks noChangeShapeType="1"/>
            </p:cNvSpPr>
            <p:nvPr/>
          </p:nvSpPr>
          <p:spPr bwMode="auto">
            <a:xfrm>
              <a:off x="5074067"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89" name="Line 44">
              <a:extLst>
                <a:ext uri="{FF2B5EF4-FFF2-40B4-BE49-F238E27FC236}">
                  <a16:creationId xmlns:a16="http://schemas.microsoft.com/office/drawing/2014/main" id="{5DA1725D-3EFF-8806-15C4-952928B82F4A}"/>
                </a:ext>
              </a:extLst>
            </p:cNvPr>
            <p:cNvSpPr>
              <a:spLocks noChangeShapeType="1"/>
            </p:cNvSpPr>
            <p:nvPr/>
          </p:nvSpPr>
          <p:spPr bwMode="auto">
            <a:xfrm>
              <a:off x="5109716"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0" name="Line 45">
              <a:extLst>
                <a:ext uri="{FF2B5EF4-FFF2-40B4-BE49-F238E27FC236}">
                  <a16:creationId xmlns:a16="http://schemas.microsoft.com/office/drawing/2014/main" id="{33581C23-8A2C-5952-AFAC-DA2CDE3F298C}"/>
                </a:ext>
              </a:extLst>
            </p:cNvPr>
            <p:cNvSpPr>
              <a:spLocks noChangeShapeType="1"/>
            </p:cNvSpPr>
            <p:nvPr/>
          </p:nvSpPr>
          <p:spPr bwMode="auto">
            <a:xfrm>
              <a:off x="5142988"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1" name="Line 46">
              <a:extLst>
                <a:ext uri="{FF2B5EF4-FFF2-40B4-BE49-F238E27FC236}">
                  <a16:creationId xmlns:a16="http://schemas.microsoft.com/office/drawing/2014/main" id="{5A0AEF85-448B-471D-55F8-EC559ED6D38E}"/>
                </a:ext>
              </a:extLst>
            </p:cNvPr>
            <p:cNvSpPr>
              <a:spLocks noChangeShapeType="1"/>
            </p:cNvSpPr>
            <p:nvPr/>
          </p:nvSpPr>
          <p:spPr bwMode="auto">
            <a:xfrm>
              <a:off x="5204779"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2" name="Line 47">
              <a:extLst>
                <a:ext uri="{FF2B5EF4-FFF2-40B4-BE49-F238E27FC236}">
                  <a16:creationId xmlns:a16="http://schemas.microsoft.com/office/drawing/2014/main" id="{B2C30172-972D-49AE-3799-D25397C83CA2}"/>
                </a:ext>
              </a:extLst>
            </p:cNvPr>
            <p:cNvSpPr>
              <a:spLocks noChangeShapeType="1"/>
            </p:cNvSpPr>
            <p:nvPr/>
          </p:nvSpPr>
          <p:spPr bwMode="auto">
            <a:xfrm>
              <a:off x="5238051"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3" name="Line 48">
              <a:extLst>
                <a:ext uri="{FF2B5EF4-FFF2-40B4-BE49-F238E27FC236}">
                  <a16:creationId xmlns:a16="http://schemas.microsoft.com/office/drawing/2014/main" id="{CF49AC5F-3BB4-26FB-4CA4-6373C59722E6}"/>
                </a:ext>
              </a:extLst>
            </p:cNvPr>
            <p:cNvSpPr>
              <a:spLocks noChangeShapeType="1"/>
            </p:cNvSpPr>
            <p:nvPr/>
          </p:nvSpPr>
          <p:spPr bwMode="auto">
            <a:xfrm>
              <a:off x="5290336" y="1651371"/>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4" name="Line 49">
              <a:extLst>
                <a:ext uri="{FF2B5EF4-FFF2-40B4-BE49-F238E27FC236}">
                  <a16:creationId xmlns:a16="http://schemas.microsoft.com/office/drawing/2014/main" id="{F8AF6401-7F9E-011D-E5E4-7D2DF2A15B13}"/>
                </a:ext>
              </a:extLst>
            </p:cNvPr>
            <p:cNvSpPr>
              <a:spLocks noChangeShapeType="1"/>
            </p:cNvSpPr>
            <p:nvPr/>
          </p:nvSpPr>
          <p:spPr bwMode="auto">
            <a:xfrm>
              <a:off x="5335491" y="1651371"/>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5" name="Line 50">
              <a:extLst>
                <a:ext uri="{FF2B5EF4-FFF2-40B4-BE49-F238E27FC236}">
                  <a16:creationId xmlns:a16="http://schemas.microsoft.com/office/drawing/2014/main" id="{2287B3AE-D41B-1EF4-12EF-F5C90ACC352E}"/>
                </a:ext>
              </a:extLst>
            </p:cNvPr>
            <p:cNvSpPr>
              <a:spLocks noChangeShapeType="1"/>
            </p:cNvSpPr>
            <p:nvPr/>
          </p:nvSpPr>
          <p:spPr bwMode="auto">
            <a:xfrm>
              <a:off x="5380646" y="1651371"/>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6" name="Line 51">
              <a:extLst>
                <a:ext uri="{FF2B5EF4-FFF2-40B4-BE49-F238E27FC236}">
                  <a16:creationId xmlns:a16="http://schemas.microsoft.com/office/drawing/2014/main" id="{3F94875B-CD02-5AAB-B6CA-C5BF78F9A669}"/>
                </a:ext>
              </a:extLst>
            </p:cNvPr>
            <p:cNvSpPr>
              <a:spLocks noChangeShapeType="1"/>
            </p:cNvSpPr>
            <p:nvPr/>
          </p:nvSpPr>
          <p:spPr bwMode="auto">
            <a:xfrm>
              <a:off x="5425801" y="1651371"/>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7" name="Line 52">
              <a:extLst>
                <a:ext uri="{FF2B5EF4-FFF2-40B4-BE49-F238E27FC236}">
                  <a16:creationId xmlns:a16="http://schemas.microsoft.com/office/drawing/2014/main" id="{99CA3FB1-5E10-0EF3-36FA-F65DB3920ABF}"/>
                </a:ext>
              </a:extLst>
            </p:cNvPr>
            <p:cNvSpPr>
              <a:spLocks noChangeShapeType="1"/>
            </p:cNvSpPr>
            <p:nvPr/>
          </p:nvSpPr>
          <p:spPr bwMode="auto">
            <a:xfrm>
              <a:off x="5566019" y="167099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8" name="Line 53">
              <a:extLst>
                <a:ext uri="{FF2B5EF4-FFF2-40B4-BE49-F238E27FC236}">
                  <a16:creationId xmlns:a16="http://schemas.microsoft.com/office/drawing/2014/main" id="{A568002B-EDBD-D05F-C8EC-BEDDCF4E1C0A}"/>
                </a:ext>
              </a:extLst>
            </p:cNvPr>
            <p:cNvSpPr>
              <a:spLocks noChangeShapeType="1"/>
            </p:cNvSpPr>
            <p:nvPr/>
          </p:nvSpPr>
          <p:spPr bwMode="auto">
            <a:xfrm>
              <a:off x="5611174" y="169061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899" name="Line 54">
              <a:extLst>
                <a:ext uri="{FF2B5EF4-FFF2-40B4-BE49-F238E27FC236}">
                  <a16:creationId xmlns:a16="http://schemas.microsoft.com/office/drawing/2014/main" id="{425B8FE4-7C99-221F-0C61-2A94F5D0BB3E}"/>
                </a:ext>
              </a:extLst>
            </p:cNvPr>
            <p:cNvSpPr>
              <a:spLocks noChangeShapeType="1"/>
            </p:cNvSpPr>
            <p:nvPr/>
          </p:nvSpPr>
          <p:spPr bwMode="auto">
            <a:xfrm>
              <a:off x="5677718" y="169061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0" name="Line 55">
              <a:extLst>
                <a:ext uri="{FF2B5EF4-FFF2-40B4-BE49-F238E27FC236}">
                  <a16:creationId xmlns:a16="http://schemas.microsoft.com/office/drawing/2014/main" id="{1C33EDD4-10F9-F701-5778-A0BBFE92AA86}"/>
                </a:ext>
              </a:extLst>
            </p:cNvPr>
            <p:cNvSpPr>
              <a:spLocks noChangeShapeType="1"/>
            </p:cNvSpPr>
            <p:nvPr/>
          </p:nvSpPr>
          <p:spPr bwMode="auto">
            <a:xfrm>
              <a:off x="5741885" y="1710237"/>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1" name="Line 56">
              <a:extLst>
                <a:ext uri="{FF2B5EF4-FFF2-40B4-BE49-F238E27FC236}">
                  <a16:creationId xmlns:a16="http://schemas.microsoft.com/office/drawing/2014/main" id="{E4114B5B-76F3-E5A2-0E64-C25F747EF55F}"/>
                </a:ext>
              </a:extLst>
            </p:cNvPr>
            <p:cNvSpPr>
              <a:spLocks noChangeShapeType="1"/>
            </p:cNvSpPr>
            <p:nvPr/>
          </p:nvSpPr>
          <p:spPr bwMode="auto">
            <a:xfrm>
              <a:off x="5784664"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2" name="Line 57">
              <a:extLst>
                <a:ext uri="{FF2B5EF4-FFF2-40B4-BE49-F238E27FC236}">
                  <a16:creationId xmlns:a16="http://schemas.microsoft.com/office/drawing/2014/main" id="{4F7A4E86-6A88-5220-67C2-B3DBEFCA0E23}"/>
                </a:ext>
              </a:extLst>
            </p:cNvPr>
            <p:cNvSpPr>
              <a:spLocks noChangeShapeType="1"/>
            </p:cNvSpPr>
            <p:nvPr/>
          </p:nvSpPr>
          <p:spPr bwMode="auto">
            <a:xfrm>
              <a:off x="5820312"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3" name="Line 58">
              <a:extLst>
                <a:ext uri="{FF2B5EF4-FFF2-40B4-BE49-F238E27FC236}">
                  <a16:creationId xmlns:a16="http://schemas.microsoft.com/office/drawing/2014/main" id="{69951AC6-5991-0EA9-BE91-61C726F9DAEF}"/>
                </a:ext>
              </a:extLst>
            </p:cNvPr>
            <p:cNvSpPr>
              <a:spLocks noChangeShapeType="1"/>
            </p:cNvSpPr>
            <p:nvPr/>
          </p:nvSpPr>
          <p:spPr bwMode="auto">
            <a:xfrm>
              <a:off x="5865467"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4" name="Line 59">
              <a:extLst>
                <a:ext uri="{FF2B5EF4-FFF2-40B4-BE49-F238E27FC236}">
                  <a16:creationId xmlns:a16="http://schemas.microsoft.com/office/drawing/2014/main" id="{DDAC8060-64B2-78D0-9400-AD45A8BF290D}"/>
                </a:ext>
              </a:extLst>
            </p:cNvPr>
            <p:cNvSpPr>
              <a:spLocks noChangeShapeType="1"/>
            </p:cNvSpPr>
            <p:nvPr/>
          </p:nvSpPr>
          <p:spPr bwMode="auto">
            <a:xfrm>
              <a:off x="5903493"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5" name="Line 60">
              <a:extLst>
                <a:ext uri="{FF2B5EF4-FFF2-40B4-BE49-F238E27FC236}">
                  <a16:creationId xmlns:a16="http://schemas.microsoft.com/office/drawing/2014/main" id="{52087E14-42BB-833A-C3D1-D09D669883C8}"/>
                </a:ext>
              </a:extLst>
            </p:cNvPr>
            <p:cNvSpPr>
              <a:spLocks noChangeShapeType="1"/>
            </p:cNvSpPr>
            <p:nvPr/>
          </p:nvSpPr>
          <p:spPr bwMode="auto">
            <a:xfrm>
              <a:off x="5939141"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6" name="Line 61">
              <a:extLst>
                <a:ext uri="{FF2B5EF4-FFF2-40B4-BE49-F238E27FC236}">
                  <a16:creationId xmlns:a16="http://schemas.microsoft.com/office/drawing/2014/main" id="{3F90F999-B3EC-4042-A21C-F1210B9452F1}"/>
                </a:ext>
              </a:extLst>
            </p:cNvPr>
            <p:cNvSpPr>
              <a:spLocks noChangeShapeType="1"/>
            </p:cNvSpPr>
            <p:nvPr/>
          </p:nvSpPr>
          <p:spPr bwMode="auto">
            <a:xfrm>
              <a:off x="5993803"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7" name="Line 62">
              <a:extLst>
                <a:ext uri="{FF2B5EF4-FFF2-40B4-BE49-F238E27FC236}">
                  <a16:creationId xmlns:a16="http://schemas.microsoft.com/office/drawing/2014/main" id="{65989508-4BB3-16DB-5416-AF926E2357CC}"/>
                </a:ext>
              </a:extLst>
            </p:cNvPr>
            <p:cNvSpPr>
              <a:spLocks noChangeShapeType="1"/>
            </p:cNvSpPr>
            <p:nvPr/>
          </p:nvSpPr>
          <p:spPr bwMode="auto">
            <a:xfrm>
              <a:off x="6084112" y="1743874"/>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8" name="Line 63">
              <a:extLst>
                <a:ext uri="{FF2B5EF4-FFF2-40B4-BE49-F238E27FC236}">
                  <a16:creationId xmlns:a16="http://schemas.microsoft.com/office/drawing/2014/main" id="{4465B7B5-E028-61B6-8446-28053548C6A0}"/>
                </a:ext>
              </a:extLst>
            </p:cNvPr>
            <p:cNvSpPr>
              <a:spLocks noChangeShapeType="1"/>
            </p:cNvSpPr>
            <p:nvPr/>
          </p:nvSpPr>
          <p:spPr bwMode="auto">
            <a:xfrm>
              <a:off x="6169669"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09" name="Line 64">
              <a:extLst>
                <a:ext uri="{FF2B5EF4-FFF2-40B4-BE49-F238E27FC236}">
                  <a16:creationId xmlns:a16="http://schemas.microsoft.com/office/drawing/2014/main" id="{8EE7CE94-3E69-36C7-9E9D-9706228B32F8}"/>
                </a:ext>
              </a:extLst>
            </p:cNvPr>
            <p:cNvSpPr>
              <a:spLocks noChangeShapeType="1"/>
            </p:cNvSpPr>
            <p:nvPr/>
          </p:nvSpPr>
          <p:spPr bwMode="auto">
            <a:xfrm>
              <a:off x="6231460"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0" name="Line 65">
              <a:extLst>
                <a:ext uri="{FF2B5EF4-FFF2-40B4-BE49-F238E27FC236}">
                  <a16:creationId xmlns:a16="http://schemas.microsoft.com/office/drawing/2014/main" id="{1F49F14B-43D1-B44C-D989-01B63D10DC0E}"/>
                </a:ext>
              </a:extLst>
            </p:cNvPr>
            <p:cNvSpPr>
              <a:spLocks noChangeShapeType="1"/>
            </p:cNvSpPr>
            <p:nvPr/>
          </p:nvSpPr>
          <p:spPr bwMode="auto">
            <a:xfrm>
              <a:off x="6281368"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1" name="Line 66">
              <a:extLst>
                <a:ext uri="{FF2B5EF4-FFF2-40B4-BE49-F238E27FC236}">
                  <a16:creationId xmlns:a16="http://schemas.microsoft.com/office/drawing/2014/main" id="{C6C4DEFA-ED70-7A69-3A58-D57B9522CAB6}"/>
                </a:ext>
              </a:extLst>
            </p:cNvPr>
            <p:cNvSpPr>
              <a:spLocks noChangeShapeType="1"/>
            </p:cNvSpPr>
            <p:nvPr/>
          </p:nvSpPr>
          <p:spPr bwMode="auto">
            <a:xfrm>
              <a:off x="6321770"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2" name="Line 67">
              <a:extLst>
                <a:ext uri="{FF2B5EF4-FFF2-40B4-BE49-F238E27FC236}">
                  <a16:creationId xmlns:a16="http://schemas.microsoft.com/office/drawing/2014/main" id="{E4233074-CB2F-0FA7-A21D-EC9DD3198B10}"/>
                </a:ext>
              </a:extLst>
            </p:cNvPr>
            <p:cNvSpPr>
              <a:spLocks noChangeShapeType="1"/>
            </p:cNvSpPr>
            <p:nvPr/>
          </p:nvSpPr>
          <p:spPr bwMode="auto">
            <a:xfrm>
              <a:off x="6362172"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3" name="Line 68">
              <a:extLst>
                <a:ext uri="{FF2B5EF4-FFF2-40B4-BE49-F238E27FC236}">
                  <a16:creationId xmlns:a16="http://schemas.microsoft.com/office/drawing/2014/main" id="{68065F00-D062-1540-7446-F0E53CF984A9}"/>
                </a:ext>
              </a:extLst>
            </p:cNvPr>
            <p:cNvSpPr>
              <a:spLocks noChangeShapeType="1"/>
            </p:cNvSpPr>
            <p:nvPr/>
          </p:nvSpPr>
          <p:spPr bwMode="auto">
            <a:xfrm>
              <a:off x="6400197"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4" name="Line 69">
              <a:extLst>
                <a:ext uri="{FF2B5EF4-FFF2-40B4-BE49-F238E27FC236}">
                  <a16:creationId xmlns:a16="http://schemas.microsoft.com/office/drawing/2014/main" id="{CCD9511E-C0B8-22E1-0272-B48B6C993673}"/>
                </a:ext>
              </a:extLst>
            </p:cNvPr>
            <p:cNvSpPr>
              <a:spLocks noChangeShapeType="1"/>
            </p:cNvSpPr>
            <p:nvPr/>
          </p:nvSpPr>
          <p:spPr bwMode="auto">
            <a:xfrm>
              <a:off x="6433469"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5" name="Line 70">
              <a:extLst>
                <a:ext uri="{FF2B5EF4-FFF2-40B4-BE49-F238E27FC236}">
                  <a16:creationId xmlns:a16="http://schemas.microsoft.com/office/drawing/2014/main" id="{5103DAF7-CD04-2B4C-E284-62B22478B54A}"/>
                </a:ext>
              </a:extLst>
            </p:cNvPr>
            <p:cNvSpPr>
              <a:spLocks noChangeShapeType="1"/>
            </p:cNvSpPr>
            <p:nvPr/>
          </p:nvSpPr>
          <p:spPr bwMode="auto">
            <a:xfrm>
              <a:off x="6469118"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6" name="Line 71">
              <a:extLst>
                <a:ext uri="{FF2B5EF4-FFF2-40B4-BE49-F238E27FC236}">
                  <a16:creationId xmlns:a16="http://schemas.microsoft.com/office/drawing/2014/main" id="{731309E1-18D2-4EED-059F-34D90E465329}"/>
                </a:ext>
              </a:extLst>
            </p:cNvPr>
            <p:cNvSpPr>
              <a:spLocks noChangeShapeType="1"/>
            </p:cNvSpPr>
            <p:nvPr/>
          </p:nvSpPr>
          <p:spPr bwMode="auto">
            <a:xfrm>
              <a:off x="6564181" y="1763496"/>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7" name="Line 72">
              <a:extLst>
                <a:ext uri="{FF2B5EF4-FFF2-40B4-BE49-F238E27FC236}">
                  <a16:creationId xmlns:a16="http://schemas.microsoft.com/office/drawing/2014/main" id="{1E58D1C7-CC55-F16F-74D7-CF55846D3EE6}"/>
                </a:ext>
              </a:extLst>
            </p:cNvPr>
            <p:cNvSpPr>
              <a:spLocks noChangeShapeType="1"/>
            </p:cNvSpPr>
            <p:nvPr/>
          </p:nvSpPr>
          <p:spPr bwMode="auto">
            <a:xfrm>
              <a:off x="6633102" y="179152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8" name="Line 73">
              <a:extLst>
                <a:ext uri="{FF2B5EF4-FFF2-40B4-BE49-F238E27FC236}">
                  <a16:creationId xmlns:a16="http://schemas.microsoft.com/office/drawing/2014/main" id="{58E9E3AE-CAD9-CEE7-4F20-C723AC51346D}"/>
                </a:ext>
              </a:extLst>
            </p:cNvPr>
            <p:cNvSpPr>
              <a:spLocks noChangeShapeType="1"/>
            </p:cNvSpPr>
            <p:nvPr/>
          </p:nvSpPr>
          <p:spPr bwMode="auto">
            <a:xfrm>
              <a:off x="6666374" y="179152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19" name="Line 74">
              <a:extLst>
                <a:ext uri="{FF2B5EF4-FFF2-40B4-BE49-F238E27FC236}">
                  <a16:creationId xmlns:a16="http://schemas.microsoft.com/office/drawing/2014/main" id="{2D037B85-D4BF-B714-B2BF-CF8634B5B11B}"/>
                </a:ext>
              </a:extLst>
            </p:cNvPr>
            <p:cNvSpPr>
              <a:spLocks noChangeShapeType="1"/>
            </p:cNvSpPr>
            <p:nvPr/>
          </p:nvSpPr>
          <p:spPr bwMode="auto">
            <a:xfrm>
              <a:off x="6694893" y="181115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0" name="Line 75">
              <a:extLst>
                <a:ext uri="{FF2B5EF4-FFF2-40B4-BE49-F238E27FC236}">
                  <a16:creationId xmlns:a16="http://schemas.microsoft.com/office/drawing/2014/main" id="{FB3DA2E6-A587-B2E2-BD70-7064FB243007}"/>
                </a:ext>
              </a:extLst>
            </p:cNvPr>
            <p:cNvSpPr>
              <a:spLocks noChangeShapeType="1"/>
            </p:cNvSpPr>
            <p:nvPr/>
          </p:nvSpPr>
          <p:spPr bwMode="auto">
            <a:xfrm>
              <a:off x="6728165" y="181115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1" name="Line 76">
              <a:extLst>
                <a:ext uri="{FF2B5EF4-FFF2-40B4-BE49-F238E27FC236}">
                  <a16:creationId xmlns:a16="http://schemas.microsoft.com/office/drawing/2014/main" id="{46EF48B7-E202-EB2B-0084-7B468A238C67}"/>
                </a:ext>
              </a:extLst>
            </p:cNvPr>
            <p:cNvSpPr>
              <a:spLocks noChangeShapeType="1"/>
            </p:cNvSpPr>
            <p:nvPr/>
          </p:nvSpPr>
          <p:spPr bwMode="auto">
            <a:xfrm>
              <a:off x="6818475" y="181115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2" name="Line 77">
              <a:extLst>
                <a:ext uri="{FF2B5EF4-FFF2-40B4-BE49-F238E27FC236}">
                  <a16:creationId xmlns:a16="http://schemas.microsoft.com/office/drawing/2014/main" id="{BA5DB45C-0A75-D8C3-2D30-A8B64C9E8A28}"/>
                </a:ext>
              </a:extLst>
            </p:cNvPr>
            <p:cNvSpPr>
              <a:spLocks noChangeShapeType="1"/>
            </p:cNvSpPr>
            <p:nvPr/>
          </p:nvSpPr>
          <p:spPr bwMode="auto">
            <a:xfrm>
              <a:off x="6773320" y="181115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3" name="Line 78">
              <a:extLst>
                <a:ext uri="{FF2B5EF4-FFF2-40B4-BE49-F238E27FC236}">
                  <a16:creationId xmlns:a16="http://schemas.microsoft.com/office/drawing/2014/main" id="{6E4BACB8-1BCF-18BB-12A8-B29878782755}"/>
                </a:ext>
              </a:extLst>
            </p:cNvPr>
            <p:cNvSpPr>
              <a:spLocks noChangeShapeType="1"/>
            </p:cNvSpPr>
            <p:nvPr/>
          </p:nvSpPr>
          <p:spPr bwMode="auto">
            <a:xfrm>
              <a:off x="6856500" y="181115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4" name="Line 79">
              <a:extLst>
                <a:ext uri="{FF2B5EF4-FFF2-40B4-BE49-F238E27FC236}">
                  <a16:creationId xmlns:a16="http://schemas.microsoft.com/office/drawing/2014/main" id="{D5EE0FB3-43C5-3F05-6B39-AAA7869F26A7}"/>
                </a:ext>
              </a:extLst>
            </p:cNvPr>
            <p:cNvSpPr>
              <a:spLocks noChangeShapeType="1"/>
            </p:cNvSpPr>
            <p:nvPr/>
          </p:nvSpPr>
          <p:spPr bwMode="auto">
            <a:xfrm>
              <a:off x="6885019" y="183637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5" name="Line 80">
              <a:extLst>
                <a:ext uri="{FF2B5EF4-FFF2-40B4-BE49-F238E27FC236}">
                  <a16:creationId xmlns:a16="http://schemas.microsoft.com/office/drawing/2014/main" id="{74E4ABB5-7A0B-7461-30AF-A81ED8C63E73}"/>
                </a:ext>
              </a:extLst>
            </p:cNvPr>
            <p:cNvSpPr>
              <a:spLocks noChangeShapeType="1"/>
            </p:cNvSpPr>
            <p:nvPr/>
          </p:nvSpPr>
          <p:spPr bwMode="auto">
            <a:xfrm>
              <a:off x="6925421" y="183637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6" name="Line 81">
              <a:extLst>
                <a:ext uri="{FF2B5EF4-FFF2-40B4-BE49-F238E27FC236}">
                  <a16:creationId xmlns:a16="http://schemas.microsoft.com/office/drawing/2014/main" id="{4B267696-5FBE-36B2-253A-617C5347B5DB}"/>
                </a:ext>
              </a:extLst>
            </p:cNvPr>
            <p:cNvSpPr>
              <a:spLocks noChangeShapeType="1"/>
            </p:cNvSpPr>
            <p:nvPr/>
          </p:nvSpPr>
          <p:spPr bwMode="auto">
            <a:xfrm>
              <a:off x="6975329" y="183637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7" name="Line 82">
              <a:extLst>
                <a:ext uri="{FF2B5EF4-FFF2-40B4-BE49-F238E27FC236}">
                  <a16:creationId xmlns:a16="http://schemas.microsoft.com/office/drawing/2014/main" id="{50D1C76B-773B-0304-041A-BFBE4FB5FCA9}"/>
                </a:ext>
              </a:extLst>
            </p:cNvPr>
            <p:cNvSpPr>
              <a:spLocks noChangeShapeType="1"/>
            </p:cNvSpPr>
            <p:nvPr/>
          </p:nvSpPr>
          <p:spPr bwMode="auto">
            <a:xfrm>
              <a:off x="7082275" y="183637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8" name="Line 83">
              <a:extLst>
                <a:ext uri="{FF2B5EF4-FFF2-40B4-BE49-F238E27FC236}">
                  <a16:creationId xmlns:a16="http://schemas.microsoft.com/office/drawing/2014/main" id="{5367EB3E-995D-B0EF-71D7-B8D92190F28C}"/>
                </a:ext>
              </a:extLst>
            </p:cNvPr>
            <p:cNvSpPr>
              <a:spLocks noChangeShapeType="1"/>
            </p:cNvSpPr>
            <p:nvPr/>
          </p:nvSpPr>
          <p:spPr bwMode="auto">
            <a:xfrm>
              <a:off x="7032366" y="1836378"/>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29" name="Line 84">
              <a:extLst>
                <a:ext uri="{FF2B5EF4-FFF2-40B4-BE49-F238E27FC236}">
                  <a16:creationId xmlns:a16="http://schemas.microsoft.com/office/drawing/2014/main" id="{9009ED94-6A19-6B97-B30A-48442ECB0A99}"/>
                </a:ext>
              </a:extLst>
            </p:cNvPr>
            <p:cNvSpPr>
              <a:spLocks noChangeShapeType="1"/>
            </p:cNvSpPr>
            <p:nvPr/>
          </p:nvSpPr>
          <p:spPr bwMode="auto">
            <a:xfrm>
              <a:off x="7146442" y="187842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0" name="Line 85">
              <a:extLst>
                <a:ext uri="{FF2B5EF4-FFF2-40B4-BE49-F238E27FC236}">
                  <a16:creationId xmlns:a16="http://schemas.microsoft.com/office/drawing/2014/main" id="{57C6ED6B-72D1-8D4A-1F54-76EDC28D80FE}"/>
                </a:ext>
              </a:extLst>
            </p:cNvPr>
            <p:cNvSpPr>
              <a:spLocks noChangeShapeType="1"/>
            </p:cNvSpPr>
            <p:nvPr/>
          </p:nvSpPr>
          <p:spPr bwMode="auto">
            <a:xfrm>
              <a:off x="7179714" y="187842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1" name="Line 86">
              <a:extLst>
                <a:ext uri="{FF2B5EF4-FFF2-40B4-BE49-F238E27FC236}">
                  <a16:creationId xmlns:a16="http://schemas.microsoft.com/office/drawing/2014/main" id="{36FDCFB0-48AB-EB51-8232-D228E9E07E48}"/>
                </a:ext>
              </a:extLst>
            </p:cNvPr>
            <p:cNvSpPr>
              <a:spLocks noChangeShapeType="1"/>
            </p:cNvSpPr>
            <p:nvPr/>
          </p:nvSpPr>
          <p:spPr bwMode="auto">
            <a:xfrm>
              <a:off x="7224869" y="187842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2" name="Line 87">
              <a:extLst>
                <a:ext uri="{FF2B5EF4-FFF2-40B4-BE49-F238E27FC236}">
                  <a16:creationId xmlns:a16="http://schemas.microsoft.com/office/drawing/2014/main" id="{FE142A1E-1529-69B7-6887-4B620DCE9339}"/>
                </a:ext>
              </a:extLst>
            </p:cNvPr>
            <p:cNvSpPr>
              <a:spLocks noChangeShapeType="1"/>
            </p:cNvSpPr>
            <p:nvPr/>
          </p:nvSpPr>
          <p:spPr bwMode="auto">
            <a:xfrm>
              <a:off x="7291413" y="187842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3" name="Line 88">
              <a:extLst>
                <a:ext uri="{FF2B5EF4-FFF2-40B4-BE49-F238E27FC236}">
                  <a16:creationId xmlns:a16="http://schemas.microsoft.com/office/drawing/2014/main" id="{819A3C5D-6019-44CB-FDE0-6C2B038F8BAF}"/>
                </a:ext>
              </a:extLst>
            </p:cNvPr>
            <p:cNvSpPr>
              <a:spLocks noChangeShapeType="1"/>
            </p:cNvSpPr>
            <p:nvPr/>
          </p:nvSpPr>
          <p:spPr bwMode="auto">
            <a:xfrm>
              <a:off x="7414995" y="193168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4" name="Line 89">
              <a:extLst>
                <a:ext uri="{FF2B5EF4-FFF2-40B4-BE49-F238E27FC236}">
                  <a16:creationId xmlns:a16="http://schemas.microsoft.com/office/drawing/2014/main" id="{9724441E-CE91-2C20-D7AD-01D96F7303B9}"/>
                </a:ext>
              </a:extLst>
            </p:cNvPr>
            <p:cNvSpPr>
              <a:spLocks noChangeShapeType="1"/>
            </p:cNvSpPr>
            <p:nvPr/>
          </p:nvSpPr>
          <p:spPr bwMode="auto">
            <a:xfrm>
              <a:off x="7479163" y="193168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5" name="Line 90">
              <a:extLst>
                <a:ext uri="{FF2B5EF4-FFF2-40B4-BE49-F238E27FC236}">
                  <a16:creationId xmlns:a16="http://schemas.microsoft.com/office/drawing/2014/main" id="{A710789B-BBD4-D2FE-568A-E4D93446C660}"/>
                </a:ext>
              </a:extLst>
            </p:cNvPr>
            <p:cNvSpPr>
              <a:spLocks noChangeShapeType="1"/>
            </p:cNvSpPr>
            <p:nvPr/>
          </p:nvSpPr>
          <p:spPr bwMode="auto">
            <a:xfrm>
              <a:off x="7533824" y="193168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6" name="Line 91">
              <a:extLst>
                <a:ext uri="{FF2B5EF4-FFF2-40B4-BE49-F238E27FC236}">
                  <a16:creationId xmlns:a16="http://schemas.microsoft.com/office/drawing/2014/main" id="{E6167427-04D0-B266-3FF3-8DA1275D32B9}"/>
                </a:ext>
              </a:extLst>
            </p:cNvPr>
            <p:cNvSpPr>
              <a:spLocks noChangeShapeType="1"/>
            </p:cNvSpPr>
            <p:nvPr/>
          </p:nvSpPr>
          <p:spPr bwMode="auto">
            <a:xfrm>
              <a:off x="7624134" y="193168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7" name="Line 92">
              <a:extLst>
                <a:ext uri="{FF2B5EF4-FFF2-40B4-BE49-F238E27FC236}">
                  <a16:creationId xmlns:a16="http://schemas.microsoft.com/office/drawing/2014/main" id="{5AA3F263-37C4-F39C-E815-01DCBF7EA07E}"/>
                </a:ext>
              </a:extLst>
            </p:cNvPr>
            <p:cNvSpPr>
              <a:spLocks noChangeShapeType="1"/>
            </p:cNvSpPr>
            <p:nvPr/>
          </p:nvSpPr>
          <p:spPr bwMode="auto">
            <a:xfrm>
              <a:off x="7709691" y="193168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8" name="Line 93">
              <a:extLst>
                <a:ext uri="{FF2B5EF4-FFF2-40B4-BE49-F238E27FC236}">
                  <a16:creationId xmlns:a16="http://schemas.microsoft.com/office/drawing/2014/main" id="{5D113266-EC30-D369-7F4C-3156D166E315}"/>
                </a:ext>
              </a:extLst>
            </p:cNvPr>
            <p:cNvSpPr>
              <a:spLocks noChangeShapeType="1"/>
            </p:cNvSpPr>
            <p:nvPr/>
          </p:nvSpPr>
          <p:spPr bwMode="auto">
            <a:xfrm>
              <a:off x="7776235"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39" name="Line 94">
              <a:extLst>
                <a:ext uri="{FF2B5EF4-FFF2-40B4-BE49-F238E27FC236}">
                  <a16:creationId xmlns:a16="http://schemas.microsoft.com/office/drawing/2014/main" id="{1EEBC8C8-ED62-CC5D-85D4-29C1256352BA}"/>
                </a:ext>
              </a:extLst>
            </p:cNvPr>
            <p:cNvSpPr>
              <a:spLocks noChangeShapeType="1"/>
            </p:cNvSpPr>
            <p:nvPr/>
          </p:nvSpPr>
          <p:spPr bwMode="auto">
            <a:xfrm>
              <a:off x="7845156"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0" name="Line 95">
              <a:extLst>
                <a:ext uri="{FF2B5EF4-FFF2-40B4-BE49-F238E27FC236}">
                  <a16:creationId xmlns:a16="http://schemas.microsoft.com/office/drawing/2014/main" id="{B79A360C-76BC-31B7-0260-0B196AC144F1}"/>
                </a:ext>
              </a:extLst>
            </p:cNvPr>
            <p:cNvSpPr>
              <a:spLocks noChangeShapeType="1"/>
            </p:cNvSpPr>
            <p:nvPr/>
          </p:nvSpPr>
          <p:spPr bwMode="auto">
            <a:xfrm>
              <a:off x="7918829"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1" name="Line 96">
              <a:extLst>
                <a:ext uri="{FF2B5EF4-FFF2-40B4-BE49-F238E27FC236}">
                  <a16:creationId xmlns:a16="http://schemas.microsoft.com/office/drawing/2014/main" id="{5BF163E5-4020-5CF8-18F7-1DB6F5D2282E}"/>
                </a:ext>
              </a:extLst>
            </p:cNvPr>
            <p:cNvSpPr>
              <a:spLocks noChangeShapeType="1"/>
            </p:cNvSpPr>
            <p:nvPr/>
          </p:nvSpPr>
          <p:spPr bwMode="auto">
            <a:xfrm>
              <a:off x="8047165"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2" name="Line 97">
              <a:extLst>
                <a:ext uri="{FF2B5EF4-FFF2-40B4-BE49-F238E27FC236}">
                  <a16:creationId xmlns:a16="http://schemas.microsoft.com/office/drawing/2014/main" id="{F2628602-D1D6-99BB-6701-DB86DB4AED5C}"/>
                </a:ext>
              </a:extLst>
            </p:cNvPr>
            <p:cNvSpPr>
              <a:spLocks noChangeShapeType="1"/>
            </p:cNvSpPr>
            <p:nvPr/>
          </p:nvSpPr>
          <p:spPr bwMode="auto">
            <a:xfrm>
              <a:off x="8002010"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3" name="Line 98">
              <a:extLst>
                <a:ext uri="{FF2B5EF4-FFF2-40B4-BE49-F238E27FC236}">
                  <a16:creationId xmlns:a16="http://schemas.microsoft.com/office/drawing/2014/main" id="{6D789994-E1DB-0A67-04F8-4EBB54232AD9}"/>
                </a:ext>
              </a:extLst>
            </p:cNvPr>
            <p:cNvSpPr>
              <a:spLocks noChangeShapeType="1"/>
            </p:cNvSpPr>
            <p:nvPr/>
          </p:nvSpPr>
          <p:spPr bwMode="auto">
            <a:xfrm>
              <a:off x="8087566" y="1998960"/>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4" name="Line 99">
              <a:extLst>
                <a:ext uri="{FF2B5EF4-FFF2-40B4-BE49-F238E27FC236}">
                  <a16:creationId xmlns:a16="http://schemas.microsoft.com/office/drawing/2014/main" id="{3E31EBCE-0779-9106-E66F-26A7355A1D91}"/>
                </a:ext>
              </a:extLst>
            </p:cNvPr>
            <p:cNvSpPr>
              <a:spLocks noChangeShapeType="1"/>
            </p:cNvSpPr>
            <p:nvPr/>
          </p:nvSpPr>
          <p:spPr bwMode="auto">
            <a:xfrm>
              <a:off x="8154111"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5" name="Line 100">
              <a:extLst>
                <a:ext uri="{FF2B5EF4-FFF2-40B4-BE49-F238E27FC236}">
                  <a16:creationId xmlns:a16="http://schemas.microsoft.com/office/drawing/2014/main" id="{6F0F5ACE-C673-985B-1E76-724DBF435853}"/>
                </a:ext>
              </a:extLst>
            </p:cNvPr>
            <p:cNvSpPr>
              <a:spLocks noChangeShapeType="1"/>
            </p:cNvSpPr>
            <p:nvPr/>
          </p:nvSpPr>
          <p:spPr bwMode="auto">
            <a:xfrm>
              <a:off x="8227784"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6" name="Line 101">
              <a:extLst>
                <a:ext uri="{FF2B5EF4-FFF2-40B4-BE49-F238E27FC236}">
                  <a16:creationId xmlns:a16="http://schemas.microsoft.com/office/drawing/2014/main" id="{C77FC68C-5BFF-8E3F-A93C-28BB5CAE4D6E}"/>
                </a:ext>
              </a:extLst>
            </p:cNvPr>
            <p:cNvSpPr>
              <a:spLocks noChangeShapeType="1"/>
            </p:cNvSpPr>
            <p:nvPr/>
          </p:nvSpPr>
          <p:spPr bwMode="auto">
            <a:xfrm>
              <a:off x="8308588"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7" name="Line 102">
              <a:extLst>
                <a:ext uri="{FF2B5EF4-FFF2-40B4-BE49-F238E27FC236}">
                  <a16:creationId xmlns:a16="http://schemas.microsoft.com/office/drawing/2014/main" id="{2B1BEC99-0BCF-C1E8-0EFA-A4C34981892E}"/>
                </a:ext>
              </a:extLst>
            </p:cNvPr>
            <p:cNvSpPr>
              <a:spLocks noChangeShapeType="1"/>
            </p:cNvSpPr>
            <p:nvPr/>
          </p:nvSpPr>
          <p:spPr bwMode="auto">
            <a:xfrm>
              <a:off x="8387015"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8" name="Line 103">
              <a:extLst>
                <a:ext uri="{FF2B5EF4-FFF2-40B4-BE49-F238E27FC236}">
                  <a16:creationId xmlns:a16="http://schemas.microsoft.com/office/drawing/2014/main" id="{8F31F14D-67CA-8D4F-29C5-F5BEBAAAA274}"/>
                </a:ext>
              </a:extLst>
            </p:cNvPr>
            <p:cNvSpPr>
              <a:spLocks noChangeShapeType="1"/>
            </p:cNvSpPr>
            <p:nvPr/>
          </p:nvSpPr>
          <p:spPr bwMode="auto">
            <a:xfrm>
              <a:off x="8460689"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49" name="Line 104">
              <a:extLst>
                <a:ext uri="{FF2B5EF4-FFF2-40B4-BE49-F238E27FC236}">
                  <a16:creationId xmlns:a16="http://schemas.microsoft.com/office/drawing/2014/main" id="{E1770059-366D-5EAE-0885-8974F3DA676D}"/>
                </a:ext>
              </a:extLst>
            </p:cNvPr>
            <p:cNvSpPr>
              <a:spLocks noChangeShapeType="1"/>
            </p:cNvSpPr>
            <p:nvPr/>
          </p:nvSpPr>
          <p:spPr bwMode="auto">
            <a:xfrm>
              <a:off x="8531986"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0" name="Line 105">
              <a:extLst>
                <a:ext uri="{FF2B5EF4-FFF2-40B4-BE49-F238E27FC236}">
                  <a16:creationId xmlns:a16="http://schemas.microsoft.com/office/drawing/2014/main" id="{694026AF-8ECA-C4FC-6791-2E1DC54D391F}"/>
                </a:ext>
              </a:extLst>
            </p:cNvPr>
            <p:cNvSpPr>
              <a:spLocks noChangeShapeType="1"/>
            </p:cNvSpPr>
            <p:nvPr/>
          </p:nvSpPr>
          <p:spPr bwMode="auto">
            <a:xfrm>
              <a:off x="8605660"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1" name="Line 106">
              <a:extLst>
                <a:ext uri="{FF2B5EF4-FFF2-40B4-BE49-F238E27FC236}">
                  <a16:creationId xmlns:a16="http://schemas.microsoft.com/office/drawing/2014/main" id="{EC7445C7-7907-1242-DE75-67F3F23063F7}"/>
                </a:ext>
              </a:extLst>
            </p:cNvPr>
            <p:cNvSpPr>
              <a:spLocks noChangeShapeType="1"/>
            </p:cNvSpPr>
            <p:nvPr/>
          </p:nvSpPr>
          <p:spPr bwMode="auto">
            <a:xfrm>
              <a:off x="8695970"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2" name="Line 107">
              <a:extLst>
                <a:ext uri="{FF2B5EF4-FFF2-40B4-BE49-F238E27FC236}">
                  <a16:creationId xmlns:a16="http://schemas.microsoft.com/office/drawing/2014/main" id="{01E102FF-4B01-E12E-FF83-FEB423811A39}"/>
                </a:ext>
              </a:extLst>
            </p:cNvPr>
            <p:cNvSpPr>
              <a:spLocks noChangeShapeType="1"/>
            </p:cNvSpPr>
            <p:nvPr/>
          </p:nvSpPr>
          <p:spPr bwMode="auto">
            <a:xfrm>
              <a:off x="8798163"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3" name="Line 108">
              <a:extLst>
                <a:ext uri="{FF2B5EF4-FFF2-40B4-BE49-F238E27FC236}">
                  <a16:creationId xmlns:a16="http://schemas.microsoft.com/office/drawing/2014/main" id="{C4E9B01D-D3A2-B743-2741-137DCDC61B80}"/>
                </a:ext>
              </a:extLst>
            </p:cNvPr>
            <p:cNvSpPr>
              <a:spLocks noChangeShapeType="1"/>
            </p:cNvSpPr>
            <p:nvPr/>
          </p:nvSpPr>
          <p:spPr bwMode="auto">
            <a:xfrm>
              <a:off x="8831435"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4" name="Line 109">
              <a:extLst>
                <a:ext uri="{FF2B5EF4-FFF2-40B4-BE49-F238E27FC236}">
                  <a16:creationId xmlns:a16="http://schemas.microsoft.com/office/drawing/2014/main" id="{A0EF0448-ED7D-ED99-13B6-9827FF95F0E3}"/>
                </a:ext>
              </a:extLst>
            </p:cNvPr>
            <p:cNvSpPr>
              <a:spLocks noChangeShapeType="1"/>
            </p:cNvSpPr>
            <p:nvPr/>
          </p:nvSpPr>
          <p:spPr bwMode="auto">
            <a:xfrm>
              <a:off x="8928874"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5" name="Line 110">
              <a:extLst>
                <a:ext uri="{FF2B5EF4-FFF2-40B4-BE49-F238E27FC236}">
                  <a16:creationId xmlns:a16="http://schemas.microsoft.com/office/drawing/2014/main" id="{E4350220-F1CA-9CBC-1454-A9E42334C4D3}"/>
                </a:ext>
              </a:extLst>
            </p:cNvPr>
            <p:cNvSpPr>
              <a:spLocks noChangeShapeType="1"/>
            </p:cNvSpPr>
            <p:nvPr/>
          </p:nvSpPr>
          <p:spPr bwMode="auto">
            <a:xfrm>
              <a:off x="9002548"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6" name="Line 111">
              <a:extLst>
                <a:ext uri="{FF2B5EF4-FFF2-40B4-BE49-F238E27FC236}">
                  <a16:creationId xmlns:a16="http://schemas.microsoft.com/office/drawing/2014/main" id="{B531DC5B-1781-2C32-CC34-C317035CFA80}"/>
                </a:ext>
              </a:extLst>
            </p:cNvPr>
            <p:cNvSpPr>
              <a:spLocks noChangeShapeType="1"/>
            </p:cNvSpPr>
            <p:nvPr/>
          </p:nvSpPr>
          <p:spPr bwMode="auto">
            <a:xfrm>
              <a:off x="9109494"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7" name="Line 112">
              <a:extLst>
                <a:ext uri="{FF2B5EF4-FFF2-40B4-BE49-F238E27FC236}">
                  <a16:creationId xmlns:a16="http://schemas.microsoft.com/office/drawing/2014/main" id="{19E04118-D2AC-2E1B-8A1B-32FEBAF44A7A}"/>
                </a:ext>
              </a:extLst>
            </p:cNvPr>
            <p:cNvSpPr>
              <a:spLocks noChangeShapeType="1"/>
            </p:cNvSpPr>
            <p:nvPr/>
          </p:nvSpPr>
          <p:spPr bwMode="auto">
            <a:xfrm>
              <a:off x="9130883"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8" name="Line 113">
              <a:extLst>
                <a:ext uri="{FF2B5EF4-FFF2-40B4-BE49-F238E27FC236}">
                  <a16:creationId xmlns:a16="http://schemas.microsoft.com/office/drawing/2014/main" id="{C6D0E2DD-3397-3AEA-AE3A-F794B1F4A826}"/>
                </a:ext>
              </a:extLst>
            </p:cNvPr>
            <p:cNvSpPr>
              <a:spLocks noChangeShapeType="1"/>
            </p:cNvSpPr>
            <p:nvPr/>
          </p:nvSpPr>
          <p:spPr bwMode="auto">
            <a:xfrm>
              <a:off x="9216440"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59" name="Line 114">
              <a:extLst>
                <a:ext uri="{FF2B5EF4-FFF2-40B4-BE49-F238E27FC236}">
                  <a16:creationId xmlns:a16="http://schemas.microsoft.com/office/drawing/2014/main" id="{1C30031A-23A8-FA27-3B29-54F5E00DC134}"/>
                </a:ext>
              </a:extLst>
            </p:cNvPr>
            <p:cNvSpPr>
              <a:spLocks noChangeShapeType="1"/>
            </p:cNvSpPr>
            <p:nvPr/>
          </p:nvSpPr>
          <p:spPr bwMode="auto">
            <a:xfrm>
              <a:off x="9311503"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0" name="Line 115">
              <a:extLst>
                <a:ext uri="{FF2B5EF4-FFF2-40B4-BE49-F238E27FC236}">
                  <a16:creationId xmlns:a16="http://schemas.microsoft.com/office/drawing/2014/main" id="{D9FB2B55-8553-84D2-C4E6-5612AEAB7898}"/>
                </a:ext>
              </a:extLst>
            </p:cNvPr>
            <p:cNvSpPr>
              <a:spLocks noChangeShapeType="1"/>
            </p:cNvSpPr>
            <p:nvPr/>
          </p:nvSpPr>
          <p:spPr bwMode="auto">
            <a:xfrm>
              <a:off x="9406566" y="209987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1" name="Line 116">
              <a:extLst>
                <a:ext uri="{FF2B5EF4-FFF2-40B4-BE49-F238E27FC236}">
                  <a16:creationId xmlns:a16="http://schemas.microsoft.com/office/drawing/2014/main" id="{A2C8CF42-0F38-3EB6-C27B-279E9557E45D}"/>
                </a:ext>
              </a:extLst>
            </p:cNvPr>
            <p:cNvSpPr>
              <a:spLocks noChangeShapeType="1"/>
            </p:cNvSpPr>
            <p:nvPr/>
          </p:nvSpPr>
          <p:spPr bwMode="auto">
            <a:xfrm>
              <a:off x="9435085"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2" name="Line 117">
              <a:extLst>
                <a:ext uri="{FF2B5EF4-FFF2-40B4-BE49-F238E27FC236}">
                  <a16:creationId xmlns:a16="http://schemas.microsoft.com/office/drawing/2014/main" id="{D53E8723-965F-96B1-4C81-62EE0ABA6353}"/>
                </a:ext>
              </a:extLst>
            </p:cNvPr>
            <p:cNvSpPr>
              <a:spLocks noChangeShapeType="1"/>
            </p:cNvSpPr>
            <p:nvPr/>
          </p:nvSpPr>
          <p:spPr bwMode="auto">
            <a:xfrm>
              <a:off x="9470734"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3" name="Line 118">
              <a:extLst>
                <a:ext uri="{FF2B5EF4-FFF2-40B4-BE49-F238E27FC236}">
                  <a16:creationId xmlns:a16="http://schemas.microsoft.com/office/drawing/2014/main" id="{17907D45-8317-8AE9-A61B-1B310E45F6B0}"/>
                </a:ext>
              </a:extLst>
            </p:cNvPr>
            <p:cNvSpPr>
              <a:spLocks noChangeShapeType="1"/>
            </p:cNvSpPr>
            <p:nvPr/>
          </p:nvSpPr>
          <p:spPr bwMode="auto">
            <a:xfrm>
              <a:off x="9553914"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4" name="Line 119">
              <a:extLst>
                <a:ext uri="{FF2B5EF4-FFF2-40B4-BE49-F238E27FC236}">
                  <a16:creationId xmlns:a16="http://schemas.microsoft.com/office/drawing/2014/main" id="{E0C17807-B91D-8E9A-2AAB-00D01C872682}"/>
                </a:ext>
              </a:extLst>
            </p:cNvPr>
            <p:cNvSpPr>
              <a:spLocks noChangeShapeType="1"/>
            </p:cNvSpPr>
            <p:nvPr/>
          </p:nvSpPr>
          <p:spPr bwMode="auto">
            <a:xfrm>
              <a:off x="9582433"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5" name="Line 120">
              <a:extLst>
                <a:ext uri="{FF2B5EF4-FFF2-40B4-BE49-F238E27FC236}">
                  <a16:creationId xmlns:a16="http://schemas.microsoft.com/office/drawing/2014/main" id="{2681B5BD-4DA6-318A-D7C4-ECE2A003250E}"/>
                </a:ext>
              </a:extLst>
            </p:cNvPr>
            <p:cNvSpPr>
              <a:spLocks noChangeShapeType="1"/>
            </p:cNvSpPr>
            <p:nvPr/>
          </p:nvSpPr>
          <p:spPr bwMode="auto">
            <a:xfrm>
              <a:off x="9615705"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6" name="Line 121">
              <a:extLst>
                <a:ext uri="{FF2B5EF4-FFF2-40B4-BE49-F238E27FC236}">
                  <a16:creationId xmlns:a16="http://schemas.microsoft.com/office/drawing/2014/main" id="{165F5BE5-0B99-DB24-70EF-81885B877BFA}"/>
                </a:ext>
              </a:extLst>
            </p:cNvPr>
            <p:cNvSpPr>
              <a:spLocks noChangeShapeType="1"/>
            </p:cNvSpPr>
            <p:nvPr/>
          </p:nvSpPr>
          <p:spPr bwMode="auto">
            <a:xfrm>
              <a:off x="9706015"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7" name="Line 122">
              <a:extLst>
                <a:ext uri="{FF2B5EF4-FFF2-40B4-BE49-F238E27FC236}">
                  <a16:creationId xmlns:a16="http://schemas.microsoft.com/office/drawing/2014/main" id="{BCCC15BD-9DAB-4AAE-A68E-51675D48BFC6}"/>
                </a:ext>
              </a:extLst>
            </p:cNvPr>
            <p:cNvSpPr>
              <a:spLocks noChangeShapeType="1"/>
            </p:cNvSpPr>
            <p:nvPr/>
          </p:nvSpPr>
          <p:spPr bwMode="auto">
            <a:xfrm>
              <a:off x="9758301"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8" name="Line 123">
              <a:extLst>
                <a:ext uri="{FF2B5EF4-FFF2-40B4-BE49-F238E27FC236}">
                  <a16:creationId xmlns:a16="http://schemas.microsoft.com/office/drawing/2014/main" id="{2374ECA2-9A04-E5C6-90D1-D871DE56BC44}"/>
                </a:ext>
              </a:extLst>
            </p:cNvPr>
            <p:cNvSpPr>
              <a:spLocks noChangeShapeType="1"/>
            </p:cNvSpPr>
            <p:nvPr/>
          </p:nvSpPr>
          <p:spPr bwMode="auto">
            <a:xfrm>
              <a:off x="9824843"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69" name="Line 124">
              <a:extLst>
                <a:ext uri="{FF2B5EF4-FFF2-40B4-BE49-F238E27FC236}">
                  <a16:creationId xmlns:a16="http://schemas.microsoft.com/office/drawing/2014/main" id="{D19C420D-5910-EB56-F139-2B26F2156C26}"/>
                </a:ext>
              </a:extLst>
            </p:cNvPr>
            <p:cNvSpPr>
              <a:spLocks noChangeShapeType="1"/>
            </p:cNvSpPr>
            <p:nvPr/>
          </p:nvSpPr>
          <p:spPr bwMode="auto">
            <a:xfrm>
              <a:off x="9927037"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0" name="Line 125">
              <a:extLst>
                <a:ext uri="{FF2B5EF4-FFF2-40B4-BE49-F238E27FC236}">
                  <a16:creationId xmlns:a16="http://schemas.microsoft.com/office/drawing/2014/main" id="{DAD2FFE1-A61B-9F1F-B7B0-928000CEA21A}"/>
                </a:ext>
              </a:extLst>
            </p:cNvPr>
            <p:cNvSpPr>
              <a:spLocks noChangeShapeType="1"/>
            </p:cNvSpPr>
            <p:nvPr/>
          </p:nvSpPr>
          <p:spPr bwMode="auto">
            <a:xfrm>
              <a:off x="9993582"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1" name="Line 126">
              <a:extLst>
                <a:ext uri="{FF2B5EF4-FFF2-40B4-BE49-F238E27FC236}">
                  <a16:creationId xmlns:a16="http://schemas.microsoft.com/office/drawing/2014/main" id="{EA65577F-F2BA-6E04-58DA-69DEAAD3D6D6}"/>
                </a:ext>
              </a:extLst>
            </p:cNvPr>
            <p:cNvSpPr>
              <a:spLocks noChangeShapeType="1"/>
            </p:cNvSpPr>
            <p:nvPr/>
          </p:nvSpPr>
          <p:spPr bwMode="auto">
            <a:xfrm>
              <a:off x="10157563"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2" name="Line 127">
              <a:extLst>
                <a:ext uri="{FF2B5EF4-FFF2-40B4-BE49-F238E27FC236}">
                  <a16:creationId xmlns:a16="http://schemas.microsoft.com/office/drawing/2014/main" id="{BC16A214-E9FA-AAD8-8BFB-FF462CF47C84}"/>
                </a:ext>
              </a:extLst>
            </p:cNvPr>
            <p:cNvSpPr>
              <a:spLocks noChangeShapeType="1"/>
            </p:cNvSpPr>
            <p:nvPr/>
          </p:nvSpPr>
          <p:spPr bwMode="auto">
            <a:xfrm>
              <a:off x="10226485"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3" name="Line 128">
              <a:extLst>
                <a:ext uri="{FF2B5EF4-FFF2-40B4-BE49-F238E27FC236}">
                  <a16:creationId xmlns:a16="http://schemas.microsoft.com/office/drawing/2014/main" id="{C172C6C4-2B2C-B568-789D-A73A33E30FF4}"/>
                </a:ext>
              </a:extLst>
            </p:cNvPr>
            <p:cNvSpPr>
              <a:spLocks noChangeShapeType="1"/>
            </p:cNvSpPr>
            <p:nvPr/>
          </p:nvSpPr>
          <p:spPr bwMode="auto">
            <a:xfrm>
              <a:off x="10478402"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4" name="Line 129">
              <a:extLst>
                <a:ext uri="{FF2B5EF4-FFF2-40B4-BE49-F238E27FC236}">
                  <a16:creationId xmlns:a16="http://schemas.microsoft.com/office/drawing/2014/main" id="{785E827D-DC3B-3512-A558-517B75F08E7F}"/>
                </a:ext>
              </a:extLst>
            </p:cNvPr>
            <p:cNvSpPr>
              <a:spLocks noChangeShapeType="1"/>
            </p:cNvSpPr>
            <p:nvPr/>
          </p:nvSpPr>
          <p:spPr bwMode="auto">
            <a:xfrm>
              <a:off x="10925199"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5" name="Line 130">
              <a:extLst>
                <a:ext uri="{FF2B5EF4-FFF2-40B4-BE49-F238E27FC236}">
                  <a16:creationId xmlns:a16="http://schemas.microsoft.com/office/drawing/2014/main" id="{4A073EF9-079E-EFB0-A7E4-69B42014A374}"/>
                </a:ext>
              </a:extLst>
            </p:cNvPr>
            <p:cNvSpPr>
              <a:spLocks noChangeShapeType="1"/>
            </p:cNvSpPr>
            <p:nvPr/>
          </p:nvSpPr>
          <p:spPr bwMode="auto">
            <a:xfrm>
              <a:off x="11241283"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6" name="Line 131">
              <a:extLst>
                <a:ext uri="{FF2B5EF4-FFF2-40B4-BE49-F238E27FC236}">
                  <a16:creationId xmlns:a16="http://schemas.microsoft.com/office/drawing/2014/main" id="{F28AE965-4D75-0208-0B65-F1ED32BABEF1}"/>
                </a:ext>
              </a:extLst>
            </p:cNvPr>
            <p:cNvSpPr>
              <a:spLocks noChangeShapeType="1"/>
            </p:cNvSpPr>
            <p:nvPr/>
          </p:nvSpPr>
          <p:spPr bwMode="auto">
            <a:xfrm>
              <a:off x="8572388"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7" name="Line 132">
              <a:extLst>
                <a:ext uri="{FF2B5EF4-FFF2-40B4-BE49-F238E27FC236}">
                  <a16:creationId xmlns:a16="http://schemas.microsoft.com/office/drawing/2014/main" id="{D241D278-F188-420C-3355-B2552CB7C5E3}"/>
                </a:ext>
              </a:extLst>
            </p:cNvPr>
            <p:cNvSpPr>
              <a:spLocks noChangeShapeType="1"/>
            </p:cNvSpPr>
            <p:nvPr/>
          </p:nvSpPr>
          <p:spPr bwMode="auto">
            <a:xfrm>
              <a:off x="8154111"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8" name="Line 133">
              <a:extLst>
                <a:ext uri="{FF2B5EF4-FFF2-40B4-BE49-F238E27FC236}">
                  <a16:creationId xmlns:a16="http://schemas.microsoft.com/office/drawing/2014/main" id="{5A21E161-111E-391E-EE08-A8CD35A47BF2}"/>
                </a:ext>
              </a:extLst>
            </p:cNvPr>
            <p:cNvSpPr>
              <a:spLocks noChangeShapeType="1"/>
            </p:cNvSpPr>
            <p:nvPr/>
          </p:nvSpPr>
          <p:spPr bwMode="auto">
            <a:xfrm>
              <a:off x="8363249"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79" name="Line 134">
              <a:extLst>
                <a:ext uri="{FF2B5EF4-FFF2-40B4-BE49-F238E27FC236}">
                  <a16:creationId xmlns:a16="http://schemas.microsoft.com/office/drawing/2014/main" id="{30C9DDF2-7E77-D896-D241-81F42A4360A6}"/>
                </a:ext>
              </a:extLst>
            </p:cNvPr>
            <p:cNvSpPr>
              <a:spLocks noChangeShapeType="1"/>
            </p:cNvSpPr>
            <p:nvPr/>
          </p:nvSpPr>
          <p:spPr bwMode="auto">
            <a:xfrm>
              <a:off x="8498714"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0" name="Line 135">
              <a:extLst>
                <a:ext uri="{FF2B5EF4-FFF2-40B4-BE49-F238E27FC236}">
                  <a16:creationId xmlns:a16="http://schemas.microsoft.com/office/drawing/2014/main" id="{AD4FC81A-5864-CB2E-A4CC-D8971D0F0C79}"/>
                </a:ext>
              </a:extLst>
            </p:cNvPr>
            <p:cNvSpPr>
              <a:spLocks noChangeShapeType="1"/>
            </p:cNvSpPr>
            <p:nvPr/>
          </p:nvSpPr>
          <p:spPr bwMode="auto">
            <a:xfrm>
              <a:off x="10190837" y="2421553"/>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1" name="Line 136">
              <a:extLst>
                <a:ext uri="{FF2B5EF4-FFF2-40B4-BE49-F238E27FC236}">
                  <a16:creationId xmlns:a16="http://schemas.microsoft.com/office/drawing/2014/main" id="{2F62349F-B588-C10B-C3DE-CDFD972513F2}"/>
                </a:ext>
              </a:extLst>
            </p:cNvPr>
            <p:cNvSpPr>
              <a:spLocks noChangeShapeType="1"/>
            </p:cNvSpPr>
            <p:nvPr/>
          </p:nvSpPr>
          <p:spPr bwMode="auto">
            <a:xfrm>
              <a:off x="5841702" y="172985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2" name="Line 137">
              <a:extLst>
                <a:ext uri="{FF2B5EF4-FFF2-40B4-BE49-F238E27FC236}">
                  <a16:creationId xmlns:a16="http://schemas.microsoft.com/office/drawing/2014/main" id="{814CCAB5-BC68-DC80-2FF1-45F0C0B53696}"/>
                </a:ext>
              </a:extLst>
            </p:cNvPr>
            <p:cNvSpPr>
              <a:spLocks noChangeShapeType="1"/>
            </p:cNvSpPr>
            <p:nvPr/>
          </p:nvSpPr>
          <p:spPr bwMode="auto">
            <a:xfrm>
              <a:off x="5587408" y="167659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3" name="Line 138">
              <a:extLst>
                <a:ext uri="{FF2B5EF4-FFF2-40B4-BE49-F238E27FC236}">
                  <a16:creationId xmlns:a16="http://schemas.microsoft.com/office/drawing/2014/main" id="{2F84D12B-5339-A583-CA6C-CAD158679FDF}"/>
                </a:ext>
              </a:extLst>
            </p:cNvPr>
            <p:cNvSpPr>
              <a:spLocks noChangeShapeType="1"/>
            </p:cNvSpPr>
            <p:nvPr/>
          </p:nvSpPr>
          <p:spPr bwMode="auto">
            <a:xfrm>
              <a:off x="5183390"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4" name="Line 139">
              <a:extLst>
                <a:ext uri="{FF2B5EF4-FFF2-40B4-BE49-F238E27FC236}">
                  <a16:creationId xmlns:a16="http://schemas.microsoft.com/office/drawing/2014/main" id="{D79CB13D-A116-C610-1237-2BCB70312C7D}"/>
                </a:ext>
              </a:extLst>
            </p:cNvPr>
            <p:cNvSpPr>
              <a:spLocks noChangeShapeType="1"/>
            </p:cNvSpPr>
            <p:nvPr/>
          </p:nvSpPr>
          <p:spPr bwMode="auto">
            <a:xfrm>
              <a:off x="4769866" y="162333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5" name="Line 140">
              <a:extLst>
                <a:ext uri="{FF2B5EF4-FFF2-40B4-BE49-F238E27FC236}">
                  <a16:creationId xmlns:a16="http://schemas.microsoft.com/office/drawing/2014/main" id="{BAB81F1F-4915-EBCD-B32C-7716292FEE1F}"/>
                </a:ext>
              </a:extLst>
            </p:cNvPr>
            <p:cNvSpPr>
              <a:spLocks noChangeShapeType="1"/>
            </p:cNvSpPr>
            <p:nvPr/>
          </p:nvSpPr>
          <p:spPr bwMode="auto">
            <a:xfrm>
              <a:off x="8646062"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6" name="Line 141">
              <a:extLst>
                <a:ext uri="{FF2B5EF4-FFF2-40B4-BE49-F238E27FC236}">
                  <a16:creationId xmlns:a16="http://schemas.microsoft.com/office/drawing/2014/main" id="{019BC6FC-5F6E-5627-462A-EB3AA4B34185}"/>
                </a:ext>
              </a:extLst>
            </p:cNvPr>
            <p:cNvSpPr>
              <a:spLocks noChangeShapeType="1"/>
            </p:cNvSpPr>
            <p:nvPr/>
          </p:nvSpPr>
          <p:spPr bwMode="auto">
            <a:xfrm>
              <a:off x="8667451"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7" name="Line 142">
              <a:extLst>
                <a:ext uri="{FF2B5EF4-FFF2-40B4-BE49-F238E27FC236}">
                  <a16:creationId xmlns:a16="http://schemas.microsoft.com/office/drawing/2014/main" id="{8934A583-4AA8-E908-5DE5-92FE3DDF54B4}"/>
                </a:ext>
              </a:extLst>
            </p:cNvPr>
            <p:cNvSpPr>
              <a:spLocks noChangeShapeType="1"/>
            </p:cNvSpPr>
            <p:nvPr/>
          </p:nvSpPr>
          <p:spPr bwMode="auto">
            <a:xfrm>
              <a:off x="8194512"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8" name="Line 143">
              <a:extLst>
                <a:ext uri="{FF2B5EF4-FFF2-40B4-BE49-F238E27FC236}">
                  <a16:creationId xmlns:a16="http://schemas.microsoft.com/office/drawing/2014/main" id="{49641F7E-55B2-A880-2415-4DBC20DF6113}"/>
                </a:ext>
              </a:extLst>
            </p:cNvPr>
            <p:cNvSpPr>
              <a:spLocks noChangeShapeType="1"/>
            </p:cNvSpPr>
            <p:nvPr/>
          </p:nvSpPr>
          <p:spPr bwMode="auto">
            <a:xfrm>
              <a:off x="7885557"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89" name="Line 144">
              <a:extLst>
                <a:ext uri="{FF2B5EF4-FFF2-40B4-BE49-F238E27FC236}">
                  <a16:creationId xmlns:a16="http://schemas.microsoft.com/office/drawing/2014/main" id="{DC47A1E2-93B5-1B46-F464-350FB74474FA}"/>
                </a:ext>
              </a:extLst>
            </p:cNvPr>
            <p:cNvSpPr>
              <a:spLocks noChangeShapeType="1"/>
            </p:cNvSpPr>
            <p:nvPr/>
          </p:nvSpPr>
          <p:spPr bwMode="auto">
            <a:xfrm>
              <a:off x="7952102" y="1970929"/>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90" name="Line 145">
              <a:extLst>
                <a:ext uri="{FF2B5EF4-FFF2-40B4-BE49-F238E27FC236}">
                  <a16:creationId xmlns:a16="http://schemas.microsoft.com/office/drawing/2014/main" id="{8E9E9E02-8363-A063-E4D3-2EDD15466918}"/>
                </a:ext>
              </a:extLst>
            </p:cNvPr>
            <p:cNvSpPr>
              <a:spLocks noChangeShapeType="1"/>
            </p:cNvSpPr>
            <p:nvPr/>
          </p:nvSpPr>
          <p:spPr bwMode="auto">
            <a:xfrm>
              <a:off x="8425040"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91" name="Line 146">
              <a:extLst>
                <a:ext uri="{FF2B5EF4-FFF2-40B4-BE49-F238E27FC236}">
                  <a16:creationId xmlns:a16="http://schemas.microsoft.com/office/drawing/2014/main" id="{D1898A7A-DF63-5130-7238-C32DD06F5BE3}"/>
                </a:ext>
              </a:extLst>
            </p:cNvPr>
            <p:cNvSpPr>
              <a:spLocks noChangeShapeType="1"/>
            </p:cNvSpPr>
            <p:nvPr/>
          </p:nvSpPr>
          <p:spPr bwMode="auto">
            <a:xfrm>
              <a:off x="8719736" y="2018582"/>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1992" name="Line 147">
              <a:extLst>
                <a:ext uri="{FF2B5EF4-FFF2-40B4-BE49-F238E27FC236}">
                  <a16:creationId xmlns:a16="http://schemas.microsoft.com/office/drawing/2014/main" id="{649B0490-021F-C6E3-EC5C-C1392E095C95}"/>
                </a:ext>
              </a:extLst>
            </p:cNvPr>
            <p:cNvSpPr>
              <a:spLocks noChangeShapeType="1"/>
            </p:cNvSpPr>
            <p:nvPr/>
          </p:nvSpPr>
          <p:spPr bwMode="auto">
            <a:xfrm>
              <a:off x="9451721" y="2217605"/>
              <a:ext cx="0" cy="100800"/>
            </a:xfrm>
            <a:prstGeom prst="line">
              <a:avLst/>
            </a:prstGeom>
            <a:noFill/>
            <a:ln w="19050" cap="flat">
              <a:solidFill>
                <a:srgbClr val="1E325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grpSp>
      <p:grpSp>
        <p:nvGrpSpPr>
          <p:cNvPr id="1993" name="Group 1992">
            <a:extLst>
              <a:ext uri="{FF2B5EF4-FFF2-40B4-BE49-F238E27FC236}">
                <a16:creationId xmlns:a16="http://schemas.microsoft.com/office/drawing/2014/main" id="{52D4521B-F8EB-DF3A-3C55-75350952FD1B}"/>
              </a:ext>
            </a:extLst>
          </p:cNvPr>
          <p:cNvGrpSpPr/>
          <p:nvPr/>
        </p:nvGrpSpPr>
        <p:grpSpPr>
          <a:xfrm>
            <a:off x="800330" y="5102538"/>
            <a:ext cx="5136071" cy="297231"/>
            <a:chOff x="623888" y="5162361"/>
            <a:chExt cx="10801493" cy="226182"/>
          </a:xfrm>
        </p:grpSpPr>
        <p:sp>
          <p:nvSpPr>
            <p:cNvPr id="1994" name="TextBox 1993">
              <a:extLst>
                <a:ext uri="{FF2B5EF4-FFF2-40B4-BE49-F238E27FC236}">
                  <a16:creationId xmlns:a16="http://schemas.microsoft.com/office/drawing/2014/main" id="{9EA780B7-86E8-7145-4E2F-B8EE83DB5397}"/>
                </a:ext>
              </a:extLst>
            </p:cNvPr>
            <p:cNvSpPr txBox="1"/>
            <p:nvPr/>
          </p:nvSpPr>
          <p:spPr>
            <a:xfrm>
              <a:off x="1242337"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263</a:t>
              </a:r>
            </a:p>
          </p:txBody>
        </p:sp>
        <p:sp>
          <p:nvSpPr>
            <p:cNvPr id="1995" name="TextBox 1994">
              <a:extLst>
                <a:ext uri="{FF2B5EF4-FFF2-40B4-BE49-F238E27FC236}">
                  <a16:creationId xmlns:a16="http://schemas.microsoft.com/office/drawing/2014/main" id="{3D65DC9F-C76E-DF40-8987-AEEDA40A2850}"/>
                </a:ext>
              </a:extLst>
            </p:cNvPr>
            <p:cNvSpPr txBox="1"/>
            <p:nvPr/>
          </p:nvSpPr>
          <p:spPr>
            <a:xfrm>
              <a:off x="11251247"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a:t>
              </a:r>
            </a:p>
          </p:txBody>
        </p:sp>
        <p:sp>
          <p:nvSpPr>
            <p:cNvPr id="1996" name="TextBox 1995">
              <a:extLst>
                <a:ext uri="{FF2B5EF4-FFF2-40B4-BE49-F238E27FC236}">
                  <a16:creationId xmlns:a16="http://schemas.microsoft.com/office/drawing/2014/main" id="{3DDFB071-D41C-2A92-F617-47BA1E892742}"/>
                </a:ext>
              </a:extLst>
            </p:cNvPr>
            <p:cNvSpPr txBox="1"/>
            <p:nvPr/>
          </p:nvSpPr>
          <p:spPr>
            <a:xfrm>
              <a:off x="9585619"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15</a:t>
              </a:r>
            </a:p>
          </p:txBody>
        </p:sp>
        <p:sp>
          <p:nvSpPr>
            <p:cNvPr id="1997" name="TextBox 1996">
              <a:extLst>
                <a:ext uri="{FF2B5EF4-FFF2-40B4-BE49-F238E27FC236}">
                  <a16:creationId xmlns:a16="http://schemas.microsoft.com/office/drawing/2014/main" id="{49AFEAB8-8228-6D6F-A89A-06D23E636794}"/>
                </a:ext>
              </a:extLst>
            </p:cNvPr>
            <p:cNvSpPr txBox="1"/>
            <p:nvPr/>
          </p:nvSpPr>
          <p:spPr>
            <a:xfrm>
              <a:off x="9252494"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a:t>
              </a:r>
            </a:p>
          </p:txBody>
        </p:sp>
        <p:sp>
          <p:nvSpPr>
            <p:cNvPr id="1998" name="TextBox 1997">
              <a:extLst>
                <a:ext uri="{FF2B5EF4-FFF2-40B4-BE49-F238E27FC236}">
                  <a16:creationId xmlns:a16="http://schemas.microsoft.com/office/drawing/2014/main" id="{5B8EDA53-12B0-DA6F-B7AB-0B7122BF4334}"/>
                </a:ext>
              </a:extLst>
            </p:cNvPr>
            <p:cNvSpPr txBox="1"/>
            <p:nvPr/>
          </p:nvSpPr>
          <p:spPr>
            <a:xfrm>
              <a:off x="8919368"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31</a:t>
              </a:r>
            </a:p>
          </p:txBody>
        </p:sp>
        <p:sp>
          <p:nvSpPr>
            <p:cNvPr id="1999" name="TextBox 1998">
              <a:extLst>
                <a:ext uri="{FF2B5EF4-FFF2-40B4-BE49-F238E27FC236}">
                  <a16:creationId xmlns:a16="http://schemas.microsoft.com/office/drawing/2014/main" id="{5695AC7A-0C75-B990-E8EB-6BC9F8272C05}"/>
                </a:ext>
              </a:extLst>
            </p:cNvPr>
            <p:cNvSpPr txBox="1"/>
            <p:nvPr/>
          </p:nvSpPr>
          <p:spPr>
            <a:xfrm>
              <a:off x="8578671"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38</a:t>
              </a:r>
            </a:p>
          </p:txBody>
        </p:sp>
        <p:sp>
          <p:nvSpPr>
            <p:cNvPr id="2000" name="TextBox 1999">
              <a:extLst>
                <a:ext uri="{FF2B5EF4-FFF2-40B4-BE49-F238E27FC236}">
                  <a16:creationId xmlns:a16="http://schemas.microsoft.com/office/drawing/2014/main" id="{D5824A76-F524-ACBA-F55F-43271089767D}"/>
                </a:ext>
              </a:extLst>
            </p:cNvPr>
            <p:cNvSpPr txBox="1"/>
            <p:nvPr/>
          </p:nvSpPr>
          <p:spPr>
            <a:xfrm>
              <a:off x="8245546"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52</a:t>
              </a:r>
            </a:p>
          </p:txBody>
        </p:sp>
        <p:sp>
          <p:nvSpPr>
            <p:cNvPr id="2001" name="TextBox 2000">
              <a:extLst>
                <a:ext uri="{FF2B5EF4-FFF2-40B4-BE49-F238E27FC236}">
                  <a16:creationId xmlns:a16="http://schemas.microsoft.com/office/drawing/2014/main" id="{AB5A94A2-D245-AB3B-CB86-5767176BA224}"/>
                </a:ext>
              </a:extLst>
            </p:cNvPr>
            <p:cNvSpPr txBox="1"/>
            <p:nvPr/>
          </p:nvSpPr>
          <p:spPr>
            <a:xfrm>
              <a:off x="7912420"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65</a:t>
              </a:r>
            </a:p>
          </p:txBody>
        </p:sp>
        <p:sp>
          <p:nvSpPr>
            <p:cNvPr id="2002" name="TextBox 2001">
              <a:extLst>
                <a:ext uri="{FF2B5EF4-FFF2-40B4-BE49-F238E27FC236}">
                  <a16:creationId xmlns:a16="http://schemas.microsoft.com/office/drawing/2014/main" id="{17C1F2FA-3152-F0CA-D026-19B6144BB8F2}"/>
                </a:ext>
              </a:extLst>
            </p:cNvPr>
            <p:cNvSpPr txBox="1"/>
            <p:nvPr/>
          </p:nvSpPr>
          <p:spPr>
            <a:xfrm>
              <a:off x="7581332"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75</a:t>
              </a:r>
            </a:p>
          </p:txBody>
        </p:sp>
        <p:sp>
          <p:nvSpPr>
            <p:cNvPr id="2003" name="TextBox 2002">
              <a:extLst>
                <a:ext uri="{FF2B5EF4-FFF2-40B4-BE49-F238E27FC236}">
                  <a16:creationId xmlns:a16="http://schemas.microsoft.com/office/drawing/2014/main" id="{03F8B45B-68FD-2495-509B-FCF154F1511B}"/>
                </a:ext>
              </a:extLst>
            </p:cNvPr>
            <p:cNvSpPr txBox="1"/>
            <p:nvPr/>
          </p:nvSpPr>
          <p:spPr>
            <a:xfrm>
              <a:off x="7246936"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84</a:t>
              </a:r>
            </a:p>
          </p:txBody>
        </p:sp>
        <p:sp>
          <p:nvSpPr>
            <p:cNvPr id="2004" name="TextBox 2003">
              <a:extLst>
                <a:ext uri="{FF2B5EF4-FFF2-40B4-BE49-F238E27FC236}">
                  <a16:creationId xmlns:a16="http://schemas.microsoft.com/office/drawing/2014/main" id="{F30986D8-24C3-0832-7F8A-AAC5F98D4D95}"/>
                </a:ext>
              </a:extLst>
            </p:cNvPr>
            <p:cNvSpPr txBox="1"/>
            <p:nvPr/>
          </p:nvSpPr>
          <p:spPr>
            <a:xfrm>
              <a:off x="6912541"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100</a:t>
              </a:r>
            </a:p>
          </p:txBody>
        </p:sp>
        <p:sp>
          <p:nvSpPr>
            <p:cNvPr id="2005" name="TextBox 2004">
              <a:extLst>
                <a:ext uri="{FF2B5EF4-FFF2-40B4-BE49-F238E27FC236}">
                  <a16:creationId xmlns:a16="http://schemas.microsoft.com/office/drawing/2014/main" id="{A0C398A6-0A14-9D02-F8AC-DFDC20D742AB}"/>
                </a:ext>
              </a:extLst>
            </p:cNvPr>
            <p:cNvSpPr txBox="1"/>
            <p:nvPr/>
          </p:nvSpPr>
          <p:spPr>
            <a:xfrm>
              <a:off x="6579918"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122</a:t>
              </a:r>
            </a:p>
          </p:txBody>
        </p:sp>
        <p:sp>
          <p:nvSpPr>
            <p:cNvPr id="2006" name="TextBox 2005">
              <a:extLst>
                <a:ext uri="{FF2B5EF4-FFF2-40B4-BE49-F238E27FC236}">
                  <a16:creationId xmlns:a16="http://schemas.microsoft.com/office/drawing/2014/main" id="{28E17840-A0A8-010D-1DD2-0E0ACC487EF3}"/>
                </a:ext>
              </a:extLst>
            </p:cNvPr>
            <p:cNvSpPr txBox="1"/>
            <p:nvPr/>
          </p:nvSpPr>
          <p:spPr>
            <a:xfrm>
              <a:off x="6246792"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137</a:t>
              </a:r>
            </a:p>
          </p:txBody>
        </p:sp>
        <p:sp>
          <p:nvSpPr>
            <p:cNvPr id="2007" name="TextBox 2006">
              <a:extLst>
                <a:ext uri="{FF2B5EF4-FFF2-40B4-BE49-F238E27FC236}">
                  <a16:creationId xmlns:a16="http://schemas.microsoft.com/office/drawing/2014/main" id="{31B17B67-3AAD-7B41-5C57-AB1136324952}"/>
                </a:ext>
              </a:extLst>
            </p:cNvPr>
            <p:cNvSpPr txBox="1"/>
            <p:nvPr/>
          </p:nvSpPr>
          <p:spPr>
            <a:xfrm>
              <a:off x="5913666"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149</a:t>
              </a:r>
            </a:p>
          </p:txBody>
        </p:sp>
        <p:sp>
          <p:nvSpPr>
            <p:cNvPr id="2008" name="TextBox 2007">
              <a:extLst>
                <a:ext uri="{FF2B5EF4-FFF2-40B4-BE49-F238E27FC236}">
                  <a16:creationId xmlns:a16="http://schemas.microsoft.com/office/drawing/2014/main" id="{37942005-1EAA-7074-FFCE-5B81233917D8}"/>
                </a:ext>
              </a:extLst>
            </p:cNvPr>
            <p:cNvSpPr txBox="1"/>
            <p:nvPr/>
          </p:nvSpPr>
          <p:spPr>
            <a:xfrm>
              <a:off x="5580541"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165</a:t>
              </a:r>
            </a:p>
          </p:txBody>
        </p:sp>
        <p:sp>
          <p:nvSpPr>
            <p:cNvPr id="2009" name="TextBox 2008">
              <a:extLst>
                <a:ext uri="{FF2B5EF4-FFF2-40B4-BE49-F238E27FC236}">
                  <a16:creationId xmlns:a16="http://schemas.microsoft.com/office/drawing/2014/main" id="{EDD81EEC-DEE5-7046-690D-F269B3A830EB}"/>
                </a:ext>
              </a:extLst>
            </p:cNvPr>
            <p:cNvSpPr txBox="1"/>
            <p:nvPr/>
          </p:nvSpPr>
          <p:spPr>
            <a:xfrm>
              <a:off x="5247415"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177</a:t>
              </a:r>
            </a:p>
          </p:txBody>
        </p:sp>
        <p:sp>
          <p:nvSpPr>
            <p:cNvPr id="2010" name="TextBox 2009">
              <a:extLst>
                <a:ext uri="{FF2B5EF4-FFF2-40B4-BE49-F238E27FC236}">
                  <a16:creationId xmlns:a16="http://schemas.microsoft.com/office/drawing/2014/main" id="{63470DB2-3EEC-A9B2-8ADB-C4FCB3251185}"/>
                </a:ext>
              </a:extLst>
            </p:cNvPr>
            <p:cNvSpPr txBox="1"/>
            <p:nvPr/>
          </p:nvSpPr>
          <p:spPr>
            <a:xfrm>
              <a:off x="4914289"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191</a:t>
              </a:r>
            </a:p>
          </p:txBody>
        </p:sp>
        <p:sp>
          <p:nvSpPr>
            <p:cNvPr id="2011" name="TextBox 2010">
              <a:extLst>
                <a:ext uri="{FF2B5EF4-FFF2-40B4-BE49-F238E27FC236}">
                  <a16:creationId xmlns:a16="http://schemas.microsoft.com/office/drawing/2014/main" id="{84F3CC2D-26AC-D87B-CE0C-A1E21405009E}"/>
                </a:ext>
              </a:extLst>
            </p:cNvPr>
            <p:cNvSpPr txBox="1"/>
            <p:nvPr/>
          </p:nvSpPr>
          <p:spPr>
            <a:xfrm>
              <a:off x="4581164"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209</a:t>
              </a:r>
            </a:p>
          </p:txBody>
        </p:sp>
        <p:sp>
          <p:nvSpPr>
            <p:cNvPr id="2012" name="TextBox 2011">
              <a:extLst>
                <a:ext uri="{FF2B5EF4-FFF2-40B4-BE49-F238E27FC236}">
                  <a16:creationId xmlns:a16="http://schemas.microsoft.com/office/drawing/2014/main" id="{286CD74A-1A4C-CFB5-95D8-65E25135C612}"/>
                </a:ext>
              </a:extLst>
            </p:cNvPr>
            <p:cNvSpPr txBox="1"/>
            <p:nvPr/>
          </p:nvSpPr>
          <p:spPr>
            <a:xfrm>
              <a:off x="4240467"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225</a:t>
              </a:r>
            </a:p>
          </p:txBody>
        </p:sp>
        <p:sp>
          <p:nvSpPr>
            <p:cNvPr id="2013" name="TextBox 2012">
              <a:extLst>
                <a:ext uri="{FF2B5EF4-FFF2-40B4-BE49-F238E27FC236}">
                  <a16:creationId xmlns:a16="http://schemas.microsoft.com/office/drawing/2014/main" id="{25C369CE-123F-C62A-A5F0-B6FAEC97EE0B}"/>
                </a:ext>
              </a:extLst>
            </p:cNvPr>
            <p:cNvSpPr txBox="1"/>
            <p:nvPr/>
          </p:nvSpPr>
          <p:spPr>
            <a:xfrm>
              <a:off x="3907342"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231</a:t>
              </a:r>
            </a:p>
          </p:txBody>
        </p:sp>
        <p:sp>
          <p:nvSpPr>
            <p:cNvPr id="2014" name="TextBox 2013">
              <a:extLst>
                <a:ext uri="{FF2B5EF4-FFF2-40B4-BE49-F238E27FC236}">
                  <a16:creationId xmlns:a16="http://schemas.microsoft.com/office/drawing/2014/main" id="{0AAB995B-AF67-CC7E-E22C-87479D41B612}"/>
                </a:ext>
              </a:extLst>
            </p:cNvPr>
            <p:cNvSpPr txBox="1"/>
            <p:nvPr/>
          </p:nvSpPr>
          <p:spPr>
            <a:xfrm>
              <a:off x="3574216"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236</a:t>
              </a:r>
            </a:p>
          </p:txBody>
        </p:sp>
        <p:sp>
          <p:nvSpPr>
            <p:cNvPr id="2015" name="TextBox 2014">
              <a:extLst>
                <a:ext uri="{FF2B5EF4-FFF2-40B4-BE49-F238E27FC236}">
                  <a16:creationId xmlns:a16="http://schemas.microsoft.com/office/drawing/2014/main" id="{F59170F9-1674-683F-F0E7-913511E12638}"/>
                </a:ext>
              </a:extLst>
            </p:cNvPr>
            <p:cNvSpPr txBox="1"/>
            <p:nvPr/>
          </p:nvSpPr>
          <p:spPr>
            <a:xfrm>
              <a:off x="3241090"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238</a:t>
              </a:r>
            </a:p>
          </p:txBody>
        </p:sp>
        <p:sp>
          <p:nvSpPr>
            <p:cNvPr id="2016" name="TextBox 2015">
              <a:extLst>
                <a:ext uri="{FF2B5EF4-FFF2-40B4-BE49-F238E27FC236}">
                  <a16:creationId xmlns:a16="http://schemas.microsoft.com/office/drawing/2014/main" id="{BC43D0B6-90A0-1D45-4A31-0ABDB8AE7992}"/>
                </a:ext>
              </a:extLst>
            </p:cNvPr>
            <p:cNvSpPr txBox="1"/>
            <p:nvPr/>
          </p:nvSpPr>
          <p:spPr>
            <a:xfrm>
              <a:off x="2907965"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242</a:t>
              </a:r>
            </a:p>
          </p:txBody>
        </p:sp>
        <p:sp>
          <p:nvSpPr>
            <p:cNvPr id="2017" name="TextBox 2016">
              <a:extLst>
                <a:ext uri="{FF2B5EF4-FFF2-40B4-BE49-F238E27FC236}">
                  <a16:creationId xmlns:a16="http://schemas.microsoft.com/office/drawing/2014/main" id="{5D8A8F89-E52C-7086-12B2-DC6CAC40C47F}"/>
                </a:ext>
              </a:extLst>
            </p:cNvPr>
            <p:cNvSpPr txBox="1"/>
            <p:nvPr/>
          </p:nvSpPr>
          <p:spPr>
            <a:xfrm>
              <a:off x="2574839"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247</a:t>
              </a:r>
            </a:p>
          </p:txBody>
        </p:sp>
        <p:sp>
          <p:nvSpPr>
            <p:cNvPr id="2018" name="TextBox 2017">
              <a:extLst>
                <a:ext uri="{FF2B5EF4-FFF2-40B4-BE49-F238E27FC236}">
                  <a16:creationId xmlns:a16="http://schemas.microsoft.com/office/drawing/2014/main" id="{760FE2EF-F34C-42ED-BAF6-5FA541DD782E}"/>
                </a:ext>
              </a:extLst>
            </p:cNvPr>
            <p:cNvSpPr txBox="1"/>
            <p:nvPr/>
          </p:nvSpPr>
          <p:spPr>
            <a:xfrm>
              <a:off x="2241713"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252</a:t>
              </a:r>
            </a:p>
          </p:txBody>
        </p:sp>
        <p:sp>
          <p:nvSpPr>
            <p:cNvPr id="2019" name="TextBox 2018">
              <a:extLst>
                <a:ext uri="{FF2B5EF4-FFF2-40B4-BE49-F238E27FC236}">
                  <a16:creationId xmlns:a16="http://schemas.microsoft.com/office/drawing/2014/main" id="{BA04362C-7A06-C7E2-ED66-A344A4AC9971}"/>
                </a:ext>
              </a:extLst>
            </p:cNvPr>
            <p:cNvSpPr txBox="1"/>
            <p:nvPr/>
          </p:nvSpPr>
          <p:spPr>
            <a:xfrm>
              <a:off x="1908588"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257</a:t>
              </a:r>
            </a:p>
          </p:txBody>
        </p:sp>
        <p:sp>
          <p:nvSpPr>
            <p:cNvPr id="2020" name="TextBox 2019">
              <a:extLst>
                <a:ext uri="{FF2B5EF4-FFF2-40B4-BE49-F238E27FC236}">
                  <a16:creationId xmlns:a16="http://schemas.microsoft.com/office/drawing/2014/main" id="{1E9B6767-B568-40F3-BE29-834C7292DC05}"/>
                </a:ext>
              </a:extLst>
            </p:cNvPr>
            <p:cNvSpPr txBox="1"/>
            <p:nvPr/>
          </p:nvSpPr>
          <p:spPr>
            <a:xfrm>
              <a:off x="1575462"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261</a:t>
              </a:r>
            </a:p>
          </p:txBody>
        </p:sp>
        <p:sp>
          <p:nvSpPr>
            <p:cNvPr id="2021" name="TextBox 2020">
              <a:extLst>
                <a:ext uri="{FF2B5EF4-FFF2-40B4-BE49-F238E27FC236}">
                  <a16:creationId xmlns:a16="http://schemas.microsoft.com/office/drawing/2014/main" id="{C25B36D2-D634-B873-978D-F2A5CD7B4479}"/>
                </a:ext>
              </a:extLst>
            </p:cNvPr>
            <p:cNvSpPr txBox="1"/>
            <p:nvPr/>
          </p:nvSpPr>
          <p:spPr>
            <a:xfrm>
              <a:off x="9918745"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a:t>
              </a:r>
            </a:p>
          </p:txBody>
        </p:sp>
        <p:sp>
          <p:nvSpPr>
            <p:cNvPr id="2022" name="TextBox 2021">
              <a:extLst>
                <a:ext uri="{FF2B5EF4-FFF2-40B4-BE49-F238E27FC236}">
                  <a16:creationId xmlns:a16="http://schemas.microsoft.com/office/drawing/2014/main" id="{4E596776-C1BE-4E8A-2FC4-2234AAF09FF4}"/>
                </a:ext>
              </a:extLst>
            </p:cNvPr>
            <p:cNvSpPr txBox="1"/>
            <p:nvPr/>
          </p:nvSpPr>
          <p:spPr>
            <a:xfrm>
              <a:off x="10251870"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a:t>
              </a:r>
            </a:p>
          </p:txBody>
        </p:sp>
        <p:sp>
          <p:nvSpPr>
            <p:cNvPr id="2023" name="TextBox 2022">
              <a:extLst>
                <a:ext uri="{FF2B5EF4-FFF2-40B4-BE49-F238E27FC236}">
                  <a16:creationId xmlns:a16="http://schemas.microsoft.com/office/drawing/2014/main" id="{90AD421F-52C1-55C4-22C7-E8065CD16452}"/>
                </a:ext>
              </a:extLst>
            </p:cNvPr>
            <p:cNvSpPr txBox="1"/>
            <p:nvPr/>
          </p:nvSpPr>
          <p:spPr>
            <a:xfrm>
              <a:off x="10584996"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a:t>
              </a:r>
            </a:p>
          </p:txBody>
        </p:sp>
        <p:sp>
          <p:nvSpPr>
            <p:cNvPr id="2024" name="TextBox 2023">
              <a:extLst>
                <a:ext uri="{FF2B5EF4-FFF2-40B4-BE49-F238E27FC236}">
                  <a16:creationId xmlns:a16="http://schemas.microsoft.com/office/drawing/2014/main" id="{F17879A0-F336-FE2A-ACDE-8C8244A55C62}"/>
                </a:ext>
              </a:extLst>
            </p:cNvPr>
            <p:cNvSpPr txBox="1"/>
            <p:nvPr/>
          </p:nvSpPr>
          <p:spPr>
            <a:xfrm>
              <a:off x="10918122" y="5162361"/>
              <a:ext cx="174134" cy="226182"/>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a:t>
              </a:r>
            </a:p>
          </p:txBody>
        </p:sp>
        <p:sp>
          <p:nvSpPr>
            <p:cNvPr id="2025" name="TextBox 2024">
              <a:extLst>
                <a:ext uri="{FF2B5EF4-FFF2-40B4-BE49-F238E27FC236}">
                  <a16:creationId xmlns:a16="http://schemas.microsoft.com/office/drawing/2014/main" id="{94269C50-11E6-2084-81E2-CBAD2EB8C40E}"/>
                </a:ext>
              </a:extLst>
            </p:cNvPr>
            <p:cNvSpPr txBox="1"/>
            <p:nvPr/>
          </p:nvSpPr>
          <p:spPr>
            <a:xfrm>
              <a:off x="623888" y="5162361"/>
              <a:ext cx="519111" cy="226182"/>
            </a:xfrm>
            <a:prstGeom prst="rect">
              <a:avLst/>
            </a:prstGeom>
            <a:noFill/>
          </p:spPr>
          <p:txBody>
            <a:bodyPr wrap="none" rtlCol="0" anchor="t">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651"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At risk</a:t>
              </a:r>
            </a:p>
          </p:txBody>
        </p:sp>
      </p:grpSp>
      <p:cxnSp>
        <p:nvCxnSpPr>
          <p:cNvPr id="2026" name="Straight Connector 2025">
            <a:extLst>
              <a:ext uri="{FF2B5EF4-FFF2-40B4-BE49-F238E27FC236}">
                <a16:creationId xmlns:a16="http://schemas.microsoft.com/office/drawing/2014/main" id="{46E2D20F-8B20-7EE4-2990-E950E3F528F5}"/>
              </a:ext>
            </a:extLst>
          </p:cNvPr>
          <p:cNvCxnSpPr>
            <a:cxnSpLocks/>
          </p:cNvCxnSpPr>
          <p:nvPr/>
        </p:nvCxnSpPr>
        <p:spPr>
          <a:xfrm flipV="1">
            <a:off x="8709744" y="1753705"/>
            <a:ext cx="0" cy="292896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27" name="Text Placeholder 8">
            <a:extLst>
              <a:ext uri="{FF2B5EF4-FFF2-40B4-BE49-F238E27FC236}">
                <a16:creationId xmlns:a16="http://schemas.microsoft.com/office/drawing/2014/main" id="{4498BA7E-63D4-256F-7278-5026E7F00E97}"/>
              </a:ext>
            </a:extLst>
          </p:cNvPr>
          <p:cNvSpPr txBox="1">
            <a:spLocks/>
          </p:cNvSpPr>
          <p:nvPr/>
        </p:nvSpPr>
        <p:spPr>
          <a:xfrm>
            <a:off x="8999622" y="1388455"/>
            <a:ext cx="2604175" cy="338400"/>
          </a:xfrm>
          <a:prstGeom prst="rect">
            <a:avLst/>
          </a:prstGeom>
          <a:solidFill>
            <a:srgbClr val="FFFFFF"/>
          </a:solidFill>
          <a:ln>
            <a:noFill/>
          </a:ln>
        </p:spPr>
        <p:txBody>
          <a:bodyPr lIns="120000" anchor="ctr" anchorCtr="0"/>
          <a:lstStyle>
            <a:lvl1pPr marL="171450" indent="-171450"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1pPr>
            <a:lvl2pPr marL="271463"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2pPr>
            <a:lvl3pPr marL="400050" indent="-128588"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3pPr>
            <a:lvl4pPr marL="539354" indent="-135731" algn="l" defTabSz="685800" rtl="0" eaLnBrk="1" latinLnBrk="0" hangingPunct="1">
              <a:lnSpc>
                <a:spcPct val="100000"/>
              </a:lnSpc>
              <a:spcBef>
                <a:spcPts val="225"/>
              </a:spcBef>
              <a:buClr>
                <a:schemeClr val="tx2"/>
              </a:buClr>
              <a:buFont typeface="Arial" panose="020B0604020202020204" pitchFamily="34" charset="0"/>
              <a:buChar char="•"/>
              <a:defRPr sz="1350" kern="1200">
                <a:solidFill>
                  <a:schemeClr val="accent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914354" rtl="0" eaLnBrk="1" fontAlgn="auto" latinLnBrk="0" hangingPunct="1">
              <a:lnSpc>
                <a:spcPct val="100000"/>
              </a:lnSpc>
              <a:spcBef>
                <a:spcPts val="225"/>
              </a:spcBef>
              <a:spcAft>
                <a:spcPts val="0"/>
              </a:spcAft>
              <a:buClr>
                <a:srgbClr val="026C72"/>
              </a:buClr>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No. patients / no. events: 241 / 41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Data maturity: </a:t>
            </a: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sym typeface="Arial"/>
              </a:rPr>
              <a:t>17.0%</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sym typeface="Arial"/>
              </a:rPr>
              <a:t> </a:t>
            </a:r>
            <a:endPar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sym typeface="Arial"/>
            </a:endParaRPr>
          </a:p>
        </p:txBody>
      </p:sp>
      <p:sp>
        <p:nvSpPr>
          <p:cNvPr id="2028" name="TextBox 2027">
            <a:extLst>
              <a:ext uri="{FF2B5EF4-FFF2-40B4-BE49-F238E27FC236}">
                <a16:creationId xmlns:a16="http://schemas.microsoft.com/office/drawing/2014/main" id="{26D2D72B-DC53-BD76-B6DE-D83755D9FB28}"/>
              </a:ext>
            </a:extLst>
          </p:cNvPr>
          <p:cNvSpPr txBox="1"/>
          <p:nvPr/>
        </p:nvSpPr>
        <p:spPr>
          <a:xfrm>
            <a:off x="8033427" y="2955720"/>
            <a:ext cx="1361207" cy="623376"/>
          </a:xfrm>
          <a:prstGeom prst="rect">
            <a:avLst/>
          </a:prstGeom>
          <a:solidFill>
            <a:srgbClr val="FFFFFF">
              <a:alpha val="75000"/>
            </a:srgbClr>
          </a:solidFill>
          <a:ln>
            <a:noFill/>
          </a:ln>
        </p:spPr>
        <p:txBody>
          <a:bodyPr wrap="square" rtlCol="0" anchor="ctr">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12-month OS:</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90.6% </a:t>
            </a:r>
            <a:br>
              <a:rPr kumimoji="0" lang="en-US" sz="1200" b="1"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br>
            <a:r>
              <a:rPr kumimoji="0" lang="en-US" sz="1051"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rPr>
              <a:t>(95% CI 86.0, 93.8)</a:t>
            </a:r>
            <a:endParaRPr kumimoji="0" lang="en-US" sz="12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Arial"/>
              <a:sym typeface="Arial"/>
            </a:endParaRPr>
          </a:p>
        </p:txBody>
      </p:sp>
      <p:sp>
        <p:nvSpPr>
          <p:cNvPr id="2029" name="TextBox 2028">
            <a:extLst>
              <a:ext uri="{FF2B5EF4-FFF2-40B4-BE49-F238E27FC236}">
                <a16:creationId xmlns:a16="http://schemas.microsoft.com/office/drawing/2014/main" id="{3AD33C55-E6FA-4AF5-75CE-AAEC42486AD8}"/>
              </a:ext>
            </a:extLst>
          </p:cNvPr>
          <p:cNvSpPr txBox="1"/>
          <p:nvPr/>
        </p:nvSpPr>
        <p:spPr>
          <a:xfrm rot="16200000">
            <a:off x="4739159" y="2928768"/>
            <a:ext cx="3242395" cy="246221"/>
          </a:xfrm>
          <a:prstGeom prst="rect">
            <a:avLst/>
          </a:prstGeom>
          <a:solidFill>
            <a:schemeClr val="bg1"/>
          </a:solidFill>
        </p:spPr>
        <p:txBody>
          <a:bodyPr wrap="square" rtlCol="0" anchor="ctr" anchorCtr="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Probability of OS</a:t>
            </a:r>
          </a:p>
        </p:txBody>
      </p:sp>
      <p:sp>
        <p:nvSpPr>
          <p:cNvPr id="2030" name="TextBox 2029">
            <a:extLst>
              <a:ext uri="{FF2B5EF4-FFF2-40B4-BE49-F238E27FC236}">
                <a16:creationId xmlns:a16="http://schemas.microsoft.com/office/drawing/2014/main" id="{A7DA5E7A-9335-32FB-278E-19FD5355DFB5}"/>
              </a:ext>
            </a:extLst>
          </p:cNvPr>
          <p:cNvSpPr txBox="1"/>
          <p:nvPr/>
        </p:nvSpPr>
        <p:spPr>
          <a:xfrm>
            <a:off x="6807149" y="4891907"/>
            <a:ext cx="4760755" cy="240000"/>
          </a:xfrm>
          <a:prstGeom prst="rect">
            <a:avLst/>
          </a:prstGeom>
          <a:solidFill>
            <a:schemeClr val="bg1"/>
          </a:solidFill>
        </p:spPr>
        <p:txBody>
          <a:bodyPr wrap="square" rtlCol="0" anchor="ctr" anchorCtr="0">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Months</a:t>
            </a:r>
          </a:p>
        </p:txBody>
      </p:sp>
      <p:sp>
        <p:nvSpPr>
          <p:cNvPr id="2031" name="TextBox 2030">
            <a:extLst>
              <a:ext uri="{FF2B5EF4-FFF2-40B4-BE49-F238E27FC236}">
                <a16:creationId xmlns:a16="http://schemas.microsoft.com/office/drawing/2014/main" id="{45D80B65-F508-340D-9124-1541EE34B3D8}"/>
              </a:ext>
            </a:extLst>
          </p:cNvPr>
          <p:cNvSpPr txBox="1"/>
          <p:nvPr/>
        </p:nvSpPr>
        <p:spPr>
          <a:xfrm>
            <a:off x="6485542" y="427580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0.1</a:t>
            </a:r>
          </a:p>
        </p:txBody>
      </p:sp>
      <p:sp>
        <p:nvSpPr>
          <p:cNvPr id="2032" name="TextBox 2031">
            <a:extLst>
              <a:ext uri="{FF2B5EF4-FFF2-40B4-BE49-F238E27FC236}">
                <a16:creationId xmlns:a16="http://schemas.microsoft.com/office/drawing/2014/main" id="{4EF180D7-8F5A-0A71-3DE6-71B68E1AE6B6}"/>
              </a:ext>
            </a:extLst>
          </p:cNvPr>
          <p:cNvSpPr txBox="1"/>
          <p:nvPr/>
        </p:nvSpPr>
        <p:spPr>
          <a:xfrm>
            <a:off x="6485542" y="1367179"/>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a:t>
            </a:r>
          </a:p>
        </p:txBody>
      </p:sp>
      <p:sp>
        <p:nvSpPr>
          <p:cNvPr id="2033" name="TextBox 2032">
            <a:extLst>
              <a:ext uri="{FF2B5EF4-FFF2-40B4-BE49-F238E27FC236}">
                <a16:creationId xmlns:a16="http://schemas.microsoft.com/office/drawing/2014/main" id="{13C2AA56-84DD-A28B-5A1A-BBE48DDFB2E7}"/>
              </a:ext>
            </a:extLst>
          </p:cNvPr>
          <p:cNvSpPr txBox="1"/>
          <p:nvPr/>
        </p:nvSpPr>
        <p:spPr>
          <a:xfrm>
            <a:off x="6485542" y="1691417"/>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0.9</a:t>
            </a:r>
          </a:p>
        </p:txBody>
      </p:sp>
      <p:sp>
        <p:nvSpPr>
          <p:cNvPr id="2034" name="TextBox 2033">
            <a:extLst>
              <a:ext uri="{FF2B5EF4-FFF2-40B4-BE49-F238E27FC236}">
                <a16:creationId xmlns:a16="http://schemas.microsoft.com/office/drawing/2014/main" id="{74C868E8-1808-731A-2F5E-95D054114134}"/>
              </a:ext>
            </a:extLst>
          </p:cNvPr>
          <p:cNvSpPr txBox="1"/>
          <p:nvPr/>
        </p:nvSpPr>
        <p:spPr>
          <a:xfrm>
            <a:off x="6485542" y="460004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0.0</a:t>
            </a:r>
          </a:p>
        </p:txBody>
      </p:sp>
      <p:sp>
        <p:nvSpPr>
          <p:cNvPr id="2035" name="TextBox 2034">
            <a:extLst>
              <a:ext uri="{FF2B5EF4-FFF2-40B4-BE49-F238E27FC236}">
                <a16:creationId xmlns:a16="http://schemas.microsoft.com/office/drawing/2014/main" id="{46E345F8-2369-4422-27EE-D74C4BE7C71C}"/>
              </a:ext>
            </a:extLst>
          </p:cNvPr>
          <p:cNvSpPr txBox="1"/>
          <p:nvPr/>
        </p:nvSpPr>
        <p:spPr>
          <a:xfrm>
            <a:off x="6485542" y="395156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0.2</a:t>
            </a:r>
          </a:p>
        </p:txBody>
      </p:sp>
      <p:sp>
        <p:nvSpPr>
          <p:cNvPr id="2036" name="TextBox 2035">
            <a:extLst>
              <a:ext uri="{FF2B5EF4-FFF2-40B4-BE49-F238E27FC236}">
                <a16:creationId xmlns:a16="http://schemas.microsoft.com/office/drawing/2014/main" id="{97177C9C-65A3-DE2D-8A3C-55A041B755DA}"/>
              </a:ext>
            </a:extLst>
          </p:cNvPr>
          <p:cNvSpPr txBox="1"/>
          <p:nvPr/>
        </p:nvSpPr>
        <p:spPr>
          <a:xfrm>
            <a:off x="6485542" y="3627327"/>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0.3</a:t>
            </a:r>
          </a:p>
        </p:txBody>
      </p:sp>
      <p:sp>
        <p:nvSpPr>
          <p:cNvPr id="2037" name="TextBox 2036">
            <a:extLst>
              <a:ext uri="{FF2B5EF4-FFF2-40B4-BE49-F238E27FC236}">
                <a16:creationId xmlns:a16="http://schemas.microsoft.com/office/drawing/2014/main" id="{21F216AC-89BA-8540-6ACB-C81C8915A12C}"/>
              </a:ext>
            </a:extLst>
          </p:cNvPr>
          <p:cNvSpPr txBox="1"/>
          <p:nvPr/>
        </p:nvSpPr>
        <p:spPr>
          <a:xfrm>
            <a:off x="6485542" y="3303088"/>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0.4</a:t>
            </a:r>
          </a:p>
        </p:txBody>
      </p:sp>
      <p:sp>
        <p:nvSpPr>
          <p:cNvPr id="2038" name="TextBox 2037">
            <a:extLst>
              <a:ext uri="{FF2B5EF4-FFF2-40B4-BE49-F238E27FC236}">
                <a16:creationId xmlns:a16="http://schemas.microsoft.com/office/drawing/2014/main" id="{1BCAED2B-9170-75D5-6571-0EC4954C5887}"/>
              </a:ext>
            </a:extLst>
          </p:cNvPr>
          <p:cNvSpPr txBox="1"/>
          <p:nvPr/>
        </p:nvSpPr>
        <p:spPr>
          <a:xfrm>
            <a:off x="6485542" y="2978849"/>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0.5</a:t>
            </a:r>
          </a:p>
        </p:txBody>
      </p:sp>
      <p:sp>
        <p:nvSpPr>
          <p:cNvPr id="2039" name="TextBox 2038">
            <a:extLst>
              <a:ext uri="{FF2B5EF4-FFF2-40B4-BE49-F238E27FC236}">
                <a16:creationId xmlns:a16="http://schemas.microsoft.com/office/drawing/2014/main" id="{4C91A273-88CF-58E5-36E5-6720DAC6489E}"/>
              </a:ext>
            </a:extLst>
          </p:cNvPr>
          <p:cNvSpPr txBox="1"/>
          <p:nvPr/>
        </p:nvSpPr>
        <p:spPr>
          <a:xfrm>
            <a:off x="6485542" y="2664135"/>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0.6</a:t>
            </a:r>
          </a:p>
        </p:txBody>
      </p:sp>
      <p:sp>
        <p:nvSpPr>
          <p:cNvPr id="2040" name="TextBox 2039">
            <a:extLst>
              <a:ext uri="{FF2B5EF4-FFF2-40B4-BE49-F238E27FC236}">
                <a16:creationId xmlns:a16="http://schemas.microsoft.com/office/drawing/2014/main" id="{98CEAA10-15D6-33A9-ACE2-A6F20F959FEA}"/>
              </a:ext>
            </a:extLst>
          </p:cNvPr>
          <p:cNvSpPr txBox="1"/>
          <p:nvPr/>
        </p:nvSpPr>
        <p:spPr>
          <a:xfrm>
            <a:off x="6485542" y="2339896"/>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0.7</a:t>
            </a:r>
          </a:p>
        </p:txBody>
      </p:sp>
      <p:sp>
        <p:nvSpPr>
          <p:cNvPr id="2041" name="TextBox 2040">
            <a:extLst>
              <a:ext uri="{FF2B5EF4-FFF2-40B4-BE49-F238E27FC236}">
                <a16:creationId xmlns:a16="http://schemas.microsoft.com/office/drawing/2014/main" id="{AFDB4055-6ADF-15E4-CE49-061C82918741}"/>
              </a:ext>
            </a:extLst>
          </p:cNvPr>
          <p:cNvSpPr txBox="1"/>
          <p:nvPr/>
        </p:nvSpPr>
        <p:spPr>
          <a:xfrm>
            <a:off x="6485542" y="2015657"/>
            <a:ext cx="304943" cy="146051"/>
          </a:xfrm>
          <a:prstGeom prst="rect">
            <a:avLst/>
          </a:prstGeom>
          <a:noFill/>
        </p:spPr>
        <p:txBody>
          <a:bodyPr wrap="none" rtlCol="0" anchor="ctr">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0.8</a:t>
            </a:r>
          </a:p>
        </p:txBody>
      </p:sp>
      <p:sp>
        <p:nvSpPr>
          <p:cNvPr id="2042" name="TextBox 2041">
            <a:extLst>
              <a:ext uri="{FF2B5EF4-FFF2-40B4-BE49-F238E27FC236}">
                <a16:creationId xmlns:a16="http://schemas.microsoft.com/office/drawing/2014/main" id="{3178DCAD-1209-22EE-ED41-BA68775F28BD}"/>
              </a:ext>
            </a:extLst>
          </p:cNvPr>
          <p:cNvSpPr txBox="1"/>
          <p:nvPr/>
        </p:nvSpPr>
        <p:spPr>
          <a:xfrm>
            <a:off x="6767056"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a:t>
            </a:r>
          </a:p>
        </p:txBody>
      </p:sp>
      <p:sp>
        <p:nvSpPr>
          <p:cNvPr id="2043" name="TextBox 2042">
            <a:extLst>
              <a:ext uri="{FF2B5EF4-FFF2-40B4-BE49-F238E27FC236}">
                <a16:creationId xmlns:a16="http://schemas.microsoft.com/office/drawing/2014/main" id="{891E976D-0442-7EB0-0650-D0A929689CB6}"/>
              </a:ext>
            </a:extLst>
          </p:cNvPr>
          <p:cNvSpPr txBox="1"/>
          <p:nvPr/>
        </p:nvSpPr>
        <p:spPr>
          <a:xfrm>
            <a:off x="1152712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30</a:t>
            </a:r>
          </a:p>
        </p:txBody>
      </p:sp>
      <p:sp>
        <p:nvSpPr>
          <p:cNvPr id="2044" name="TextBox 2043">
            <a:extLst>
              <a:ext uri="{FF2B5EF4-FFF2-40B4-BE49-F238E27FC236}">
                <a16:creationId xmlns:a16="http://schemas.microsoft.com/office/drawing/2014/main" id="{3CD273BD-675B-5696-E0F3-1DC3B1684A0F}"/>
              </a:ext>
            </a:extLst>
          </p:cNvPr>
          <p:cNvSpPr txBox="1"/>
          <p:nvPr/>
        </p:nvSpPr>
        <p:spPr>
          <a:xfrm>
            <a:off x="1073378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25</a:t>
            </a:r>
          </a:p>
        </p:txBody>
      </p:sp>
      <p:sp>
        <p:nvSpPr>
          <p:cNvPr id="2045" name="TextBox 2044">
            <a:extLst>
              <a:ext uri="{FF2B5EF4-FFF2-40B4-BE49-F238E27FC236}">
                <a16:creationId xmlns:a16="http://schemas.microsoft.com/office/drawing/2014/main" id="{7DF446E6-EB69-813C-E6EA-8B7BC4BC4C82}"/>
              </a:ext>
            </a:extLst>
          </p:cNvPr>
          <p:cNvSpPr txBox="1"/>
          <p:nvPr/>
        </p:nvSpPr>
        <p:spPr>
          <a:xfrm>
            <a:off x="1057511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24</a:t>
            </a:r>
          </a:p>
        </p:txBody>
      </p:sp>
      <p:sp>
        <p:nvSpPr>
          <p:cNvPr id="2046" name="TextBox 2045">
            <a:extLst>
              <a:ext uri="{FF2B5EF4-FFF2-40B4-BE49-F238E27FC236}">
                <a16:creationId xmlns:a16="http://schemas.microsoft.com/office/drawing/2014/main" id="{8786FC01-3921-5F22-6850-8C3F3C31E9EC}"/>
              </a:ext>
            </a:extLst>
          </p:cNvPr>
          <p:cNvSpPr txBox="1"/>
          <p:nvPr/>
        </p:nvSpPr>
        <p:spPr>
          <a:xfrm>
            <a:off x="10416444"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a:t>
            </a:r>
          </a:p>
        </p:txBody>
      </p:sp>
      <p:sp>
        <p:nvSpPr>
          <p:cNvPr id="2047" name="TextBox 2046">
            <a:extLst>
              <a:ext uri="{FF2B5EF4-FFF2-40B4-BE49-F238E27FC236}">
                <a16:creationId xmlns:a16="http://schemas.microsoft.com/office/drawing/2014/main" id="{6F318531-BE63-1561-1727-9FEB266CD0AE}"/>
              </a:ext>
            </a:extLst>
          </p:cNvPr>
          <p:cNvSpPr txBox="1"/>
          <p:nvPr/>
        </p:nvSpPr>
        <p:spPr>
          <a:xfrm>
            <a:off x="1025777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a:t>
            </a:r>
          </a:p>
        </p:txBody>
      </p:sp>
      <p:sp>
        <p:nvSpPr>
          <p:cNvPr id="2048" name="TextBox 2047">
            <a:extLst>
              <a:ext uri="{FF2B5EF4-FFF2-40B4-BE49-F238E27FC236}">
                <a16:creationId xmlns:a16="http://schemas.microsoft.com/office/drawing/2014/main" id="{E302460D-0825-5174-4AC7-77227B0695B4}"/>
              </a:ext>
            </a:extLst>
          </p:cNvPr>
          <p:cNvSpPr txBox="1"/>
          <p:nvPr/>
        </p:nvSpPr>
        <p:spPr>
          <a:xfrm>
            <a:off x="1009910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21</a:t>
            </a:r>
          </a:p>
        </p:txBody>
      </p:sp>
      <p:sp>
        <p:nvSpPr>
          <p:cNvPr id="2049" name="TextBox 2048">
            <a:extLst>
              <a:ext uri="{FF2B5EF4-FFF2-40B4-BE49-F238E27FC236}">
                <a16:creationId xmlns:a16="http://schemas.microsoft.com/office/drawing/2014/main" id="{714B5B36-5B7C-410C-F36C-D9CF6477DD2C}"/>
              </a:ext>
            </a:extLst>
          </p:cNvPr>
          <p:cNvSpPr txBox="1"/>
          <p:nvPr/>
        </p:nvSpPr>
        <p:spPr>
          <a:xfrm>
            <a:off x="994043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a:t>
            </a:r>
          </a:p>
        </p:txBody>
      </p:sp>
      <p:sp>
        <p:nvSpPr>
          <p:cNvPr id="2050" name="TextBox 2049">
            <a:extLst>
              <a:ext uri="{FF2B5EF4-FFF2-40B4-BE49-F238E27FC236}">
                <a16:creationId xmlns:a16="http://schemas.microsoft.com/office/drawing/2014/main" id="{5292DA18-77DD-30B9-7637-BA4890D153F5}"/>
              </a:ext>
            </a:extLst>
          </p:cNvPr>
          <p:cNvSpPr txBox="1"/>
          <p:nvPr/>
        </p:nvSpPr>
        <p:spPr>
          <a:xfrm>
            <a:off x="978176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19</a:t>
            </a:r>
          </a:p>
        </p:txBody>
      </p:sp>
      <p:sp>
        <p:nvSpPr>
          <p:cNvPr id="2051" name="TextBox 2050">
            <a:extLst>
              <a:ext uri="{FF2B5EF4-FFF2-40B4-BE49-F238E27FC236}">
                <a16:creationId xmlns:a16="http://schemas.microsoft.com/office/drawing/2014/main" id="{9FD86456-7DE0-0444-2C76-A99D6A94ABEE}"/>
              </a:ext>
            </a:extLst>
          </p:cNvPr>
          <p:cNvSpPr txBox="1"/>
          <p:nvPr/>
        </p:nvSpPr>
        <p:spPr>
          <a:xfrm>
            <a:off x="9623100"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18</a:t>
            </a:r>
          </a:p>
        </p:txBody>
      </p:sp>
      <p:sp>
        <p:nvSpPr>
          <p:cNvPr id="2052" name="TextBox 2051">
            <a:extLst>
              <a:ext uri="{FF2B5EF4-FFF2-40B4-BE49-F238E27FC236}">
                <a16:creationId xmlns:a16="http://schemas.microsoft.com/office/drawing/2014/main" id="{44FB4B88-2D91-E1EC-8D67-ADDB9DB4D3E8}"/>
              </a:ext>
            </a:extLst>
          </p:cNvPr>
          <p:cNvSpPr txBox="1"/>
          <p:nvPr/>
        </p:nvSpPr>
        <p:spPr>
          <a:xfrm>
            <a:off x="946443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17</a:t>
            </a:r>
          </a:p>
        </p:txBody>
      </p:sp>
      <p:sp>
        <p:nvSpPr>
          <p:cNvPr id="2053" name="TextBox 2052">
            <a:extLst>
              <a:ext uri="{FF2B5EF4-FFF2-40B4-BE49-F238E27FC236}">
                <a16:creationId xmlns:a16="http://schemas.microsoft.com/office/drawing/2014/main" id="{D122A7E5-F814-D402-17B0-46304E36D1A9}"/>
              </a:ext>
            </a:extLst>
          </p:cNvPr>
          <p:cNvSpPr txBox="1"/>
          <p:nvPr/>
        </p:nvSpPr>
        <p:spPr>
          <a:xfrm>
            <a:off x="930576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16</a:t>
            </a:r>
          </a:p>
        </p:txBody>
      </p:sp>
      <p:sp>
        <p:nvSpPr>
          <p:cNvPr id="2054" name="TextBox 2053">
            <a:extLst>
              <a:ext uri="{FF2B5EF4-FFF2-40B4-BE49-F238E27FC236}">
                <a16:creationId xmlns:a16="http://schemas.microsoft.com/office/drawing/2014/main" id="{208071D0-BA19-A7EB-2770-099A06C42E79}"/>
              </a:ext>
            </a:extLst>
          </p:cNvPr>
          <p:cNvSpPr txBox="1"/>
          <p:nvPr/>
        </p:nvSpPr>
        <p:spPr>
          <a:xfrm>
            <a:off x="9147092"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15</a:t>
            </a:r>
          </a:p>
        </p:txBody>
      </p:sp>
      <p:sp>
        <p:nvSpPr>
          <p:cNvPr id="2055" name="TextBox 2054">
            <a:extLst>
              <a:ext uri="{FF2B5EF4-FFF2-40B4-BE49-F238E27FC236}">
                <a16:creationId xmlns:a16="http://schemas.microsoft.com/office/drawing/2014/main" id="{C2EA2D13-7876-C342-E7A4-499B33294B09}"/>
              </a:ext>
            </a:extLst>
          </p:cNvPr>
          <p:cNvSpPr txBox="1"/>
          <p:nvPr/>
        </p:nvSpPr>
        <p:spPr>
          <a:xfrm>
            <a:off x="898842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14</a:t>
            </a:r>
          </a:p>
        </p:txBody>
      </p:sp>
      <p:sp>
        <p:nvSpPr>
          <p:cNvPr id="2056" name="TextBox 2055">
            <a:extLst>
              <a:ext uri="{FF2B5EF4-FFF2-40B4-BE49-F238E27FC236}">
                <a16:creationId xmlns:a16="http://schemas.microsoft.com/office/drawing/2014/main" id="{DE3FDD97-5898-81EB-3273-4879670F6D27}"/>
              </a:ext>
            </a:extLst>
          </p:cNvPr>
          <p:cNvSpPr txBox="1"/>
          <p:nvPr/>
        </p:nvSpPr>
        <p:spPr>
          <a:xfrm>
            <a:off x="882975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13</a:t>
            </a:r>
          </a:p>
        </p:txBody>
      </p:sp>
      <p:sp>
        <p:nvSpPr>
          <p:cNvPr id="2057" name="TextBox 2056">
            <a:extLst>
              <a:ext uri="{FF2B5EF4-FFF2-40B4-BE49-F238E27FC236}">
                <a16:creationId xmlns:a16="http://schemas.microsoft.com/office/drawing/2014/main" id="{1BD69DB5-1C60-F9C1-67CD-11C872C04BFF}"/>
              </a:ext>
            </a:extLst>
          </p:cNvPr>
          <p:cNvSpPr txBox="1"/>
          <p:nvPr/>
        </p:nvSpPr>
        <p:spPr>
          <a:xfrm>
            <a:off x="8671084"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12</a:t>
            </a:r>
          </a:p>
        </p:txBody>
      </p:sp>
      <p:sp>
        <p:nvSpPr>
          <p:cNvPr id="2058" name="TextBox 2057">
            <a:extLst>
              <a:ext uri="{FF2B5EF4-FFF2-40B4-BE49-F238E27FC236}">
                <a16:creationId xmlns:a16="http://schemas.microsoft.com/office/drawing/2014/main" id="{7ADEFA10-2902-B0F2-93FD-7A6702879D8B}"/>
              </a:ext>
            </a:extLst>
          </p:cNvPr>
          <p:cNvSpPr txBox="1"/>
          <p:nvPr/>
        </p:nvSpPr>
        <p:spPr>
          <a:xfrm>
            <a:off x="851241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11</a:t>
            </a:r>
          </a:p>
        </p:txBody>
      </p:sp>
      <p:sp>
        <p:nvSpPr>
          <p:cNvPr id="2059" name="TextBox 2058">
            <a:extLst>
              <a:ext uri="{FF2B5EF4-FFF2-40B4-BE49-F238E27FC236}">
                <a16:creationId xmlns:a16="http://schemas.microsoft.com/office/drawing/2014/main" id="{0560F0CF-0D15-BD3A-5C22-2C6CC7E644DF}"/>
              </a:ext>
            </a:extLst>
          </p:cNvPr>
          <p:cNvSpPr txBox="1"/>
          <p:nvPr/>
        </p:nvSpPr>
        <p:spPr>
          <a:xfrm>
            <a:off x="835374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a:t>
            </a:r>
          </a:p>
        </p:txBody>
      </p:sp>
      <p:sp>
        <p:nvSpPr>
          <p:cNvPr id="2060" name="TextBox 2059">
            <a:extLst>
              <a:ext uri="{FF2B5EF4-FFF2-40B4-BE49-F238E27FC236}">
                <a16:creationId xmlns:a16="http://schemas.microsoft.com/office/drawing/2014/main" id="{A2211088-F938-2FA8-C438-B7B4F0F91897}"/>
              </a:ext>
            </a:extLst>
          </p:cNvPr>
          <p:cNvSpPr txBox="1"/>
          <p:nvPr/>
        </p:nvSpPr>
        <p:spPr>
          <a:xfrm>
            <a:off x="8195077"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9</a:t>
            </a:r>
          </a:p>
        </p:txBody>
      </p:sp>
      <p:sp>
        <p:nvSpPr>
          <p:cNvPr id="2061" name="TextBox 2060">
            <a:extLst>
              <a:ext uri="{FF2B5EF4-FFF2-40B4-BE49-F238E27FC236}">
                <a16:creationId xmlns:a16="http://schemas.microsoft.com/office/drawing/2014/main" id="{1B6C0FDD-CE62-FD72-B360-1D7C48EB239A}"/>
              </a:ext>
            </a:extLst>
          </p:cNvPr>
          <p:cNvSpPr txBox="1"/>
          <p:nvPr/>
        </p:nvSpPr>
        <p:spPr>
          <a:xfrm>
            <a:off x="8036408"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8</a:t>
            </a:r>
          </a:p>
        </p:txBody>
      </p:sp>
      <p:sp>
        <p:nvSpPr>
          <p:cNvPr id="2062" name="TextBox 2061">
            <a:extLst>
              <a:ext uri="{FF2B5EF4-FFF2-40B4-BE49-F238E27FC236}">
                <a16:creationId xmlns:a16="http://schemas.microsoft.com/office/drawing/2014/main" id="{A13A4069-11FA-3567-7B32-94F13697CDFA}"/>
              </a:ext>
            </a:extLst>
          </p:cNvPr>
          <p:cNvSpPr txBox="1"/>
          <p:nvPr/>
        </p:nvSpPr>
        <p:spPr>
          <a:xfrm>
            <a:off x="787773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7</a:t>
            </a:r>
          </a:p>
        </p:txBody>
      </p:sp>
      <p:sp>
        <p:nvSpPr>
          <p:cNvPr id="2063" name="TextBox 2062">
            <a:extLst>
              <a:ext uri="{FF2B5EF4-FFF2-40B4-BE49-F238E27FC236}">
                <a16:creationId xmlns:a16="http://schemas.microsoft.com/office/drawing/2014/main" id="{A5A1754D-D4ED-3045-9F4B-0E03EAF20B6C}"/>
              </a:ext>
            </a:extLst>
          </p:cNvPr>
          <p:cNvSpPr txBox="1"/>
          <p:nvPr/>
        </p:nvSpPr>
        <p:spPr>
          <a:xfrm>
            <a:off x="771906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a:t>
            </a:r>
          </a:p>
        </p:txBody>
      </p:sp>
      <p:sp>
        <p:nvSpPr>
          <p:cNvPr id="2064" name="TextBox 2063">
            <a:extLst>
              <a:ext uri="{FF2B5EF4-FFF2-40B4-BE49-F238E27FC236}">
                <a16:creationId xmlns:a16="http://schemas.microsoft.com/office/drawing/2014/main" id="{F0715129-22CC-F4E8-C837-ED7D1717AB9D}"/>
              </a:ext>
            </a:extLst>
          </p:cNvPr>
          <p:cNvSpPr txBox="1"/>
          <p:nvPr/>
        </p:nvSpPr>
        <p:spPr>
          <a:xfrm>
            <a:off x="756040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5</a:t>
            </a:r>
          </a:p>
        </p:txBody>
      </p:sp>
      <p:sp>
        <p:nvSpPr>
          <p:cNvPr id="2065" name="TextBox 2064">
            <a:extLst>
              <a:ext uri="{FF2B5EF4-FFF2-40B4-BE49-F238E27FC236}">
                <a16:creationId xmlns:a16="http://schemas.microsoft.com/office/drawing/2014/main" id="{8A2CAA85-64AB-5DFE-FE91-C6B2D8396DD4}"/>
              </a:ext>
            </a:extLst>
          </p:cNvPr>
          <p:cNvSpPr txBox="1"/>
          <p:nvPr/>
        </p:nvSpPr>
        <p:spPr>
          <a:xfrm>
            <a:off x="7401732"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4</a:t>
            </a:r>
          </a:p>
        </p:txBody>
      </p:sp>
      <p:sp>
        <p:nvSpPr>
          <p:cNvPr id="2066" name="TextBox 2065">
            <a:extLst>
              <a:ext uri="{FF2B5EF4-FFF2-40B4-BE49-F238E27FC236}">
                <a16:creationId xmlns:a16="http://schemas.microsoft.com/office/drawing/2014/main" id="{AC8D9803-44F6-917A-8C8A-6BAB0AC47979}"/>
              </a:ext>
            </a:extLst>
          </p:cNvPr>
          <p:cNvSpPr txBox="1"/>
          <p:nvPr/>
        </p:nvSpPr>
        <p:spPr>
          <a:xfrm>
            <a:off x="724306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a:t>
            </a:r>
          </a:p>
        </p:txBody>
      </p:sp>
      <p:sp>
        <p:nvSpPr>
          <p:cNvPr id="2067" name="TextBox 2066">
            <a:extLst>
              <a:ext uri="{FF2B5EF4-FFF2-40B4-BE49-F238E27FC236}">
                <a16:creationId xmlns:a16="http://schemas.microsoft.com/office/drawing/2014/main" id="{00C18D5B-6CE3-AE6A-8E6B-282E1D2DFACA}"/>
              </a:ext>
            </a:extLst>
          </p:cNvPr>
          <p:cNvSpPr txBox="1"/>
          <p:nvPr/>
        </p:nvSpPr>
        <p:spPr>
          <a:xfrm>
            <a:off x="7084393"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a:t>
            </a:r>
          </a:p>
        </p:txBody>
      </p:sp>
      <p:sp>
        <p:nvSpPr>
          <p:cNvPr id="2068" name="TextBox 2067">
            <a:extLst>
              <a:ext uri="{FF2B5EF4-FFF2-40B4-BE49-F238E27FC236}">
                <a16:creationId xmlns:a16="http://schemas.microsoft.com/office/drawing/2014/main" id="{944997B8-383A-64C0-F6C5-393FE1BAF671}"/>
              </a:ext>
            </a:extLst>
          </p:cNvPr>
          <p:cNvSpPr txBox="1"/>
          <p:nvPr/>
        </p:nvSpPr>
        <p:spPr>
          <a:xfrm>
            <a:off x="6925725"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a:t>
            </a:r>
          </a:p>
        </p:txBody>
      </p:sp>
      <p:grpSp>
        <p:nvGrpSpPr>
          <p:cNvPr id="2069" name="Group 2068">
            <a:extLst>
              <a:ext uri="{FF2B5EF4-FFF2-40B4-BE49-F238E27FC236}">
                <a16:creationId xmlns:a16="http://schemas.microsoft.com/office/drawing/2014/main" id="{5AADE7A7-1863-6A95-5D45-2F73D91AA23C}"/>
              </a:ext>
            </a:extLst>
          </p:cNvPr>
          <p:cNvGrpSpPr/>
          <p:nvPr/>
        </p:nvGrpSpPr>
        <p:grpSpPr>
          <a:xfrm>
            <a:off x="6803090" y="1429853"/>
            <a:ext cx="4764815" cy="3248139"/>
            <a:chOff x="6803089" y="1147064"/>
            <a:chExt cx="4764815" cy="3248139"/>
          </a:xfrm>
        </p:grpSpPr>
        <p:cxnSp>
          <p:nvCxnSpPr>
            <p:cNvPr id="2070" name="Straight Connector 2069">
              <a:extLst>
                <a:ext uri="{FF2B5EF4-FFF2-40B4-BE49-F238E27FC236}">
                  <a16:creationId xmlns:a16="http://schemas.microsoft.com/office/drawing/2014/main" id="{C41E950F-0504-5FF8-960D-58E2E22E3FF8}"/>
                </a:ext>
              </a:extLst>
            </p:cNvPr>
            <p:cNvCxnSpPr>
              <a:cxnSpLocks/>
            </p:cNvCxnSpPr>
            <p:nvPr/>
          </p:nvCxnSpPr>
          <p:spPr>
            <a:xfrm>
              <a:off x="6803089" y="1147064"/>
              <a:ext cx="0" cy="3248139"/>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31F7E099-7F4F-BE05-BE61-D8CF2B930701}"/>
                </a:ext>
              </a:extLst>
            </p:cNvPr>
            <p:cNvCxnSpPr>
              <a:cxnSpLocks/>
            </p:cNvCxnSpPr>
            <p:nvPr/>
          </p:nvCxnSpPr>
          <p:spPr>
            <a:xfrm>
              <a:off x="6803089" y="4390441"/>
              <a:ext cx="4764815"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072" name="Straight Connector 2071">
            <a:extLst>
              <a:ext uri="{FF2B5EF4-FFF2-40B4-BE49-F238E27FC236}">
                <a16:creationId xmlns:a16="http://schemas.microsoft.com/office/drawing/2014/main" id="{618A74F2-663D-05C3-392C-F6AE9DD4A2BA}"/>
              </a:ext>
            </a:extLst>
          </p:cNvPr>
          <p:cNvCxnSpPr>
            <a:cxnSpLocks/>
          </p:cNvCxnSpPr>
          <p:nvPr/>
        </p:nvCxnSpPr>
        <p:spPr>
          <a:xfrm>
            <a:off x="6741760" y="467323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1902E267-C9C1-9299-62F8-26A4A7CE313B}"/>
              </a:ext>
            </a:extLst>
          </p:cNvPr>
          <p:cNvCxnSpPr>
            <a:cxnSpLocks/>
          </p:cNvCxnSpPr>
          <p:nvPr/>
        </p:nvCxnSpPr>
        <p:spPr>
          <a:xfrm>
            <a:off x="6741760" y="143067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404140DA-BEE2-F5AE-63BF-5A95684BE3A0}"/>
              </a:ext>
            </a:extLst>
          </p:cNvPr>
          <p:cNvCxnSpPr>
            <a:cxnSpLocks/>
          </p:cNvCxnSpPr>
          <p:nvPr/>
        </p:nvCxnSpPr>
        <p:spPr>
          <a:xfrm>
            <a:off x="6741760" y="175493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A2ACA741-8D7C-0702-83DA-68B80CE9BB11}"/>
              </a:ext>
            </a:extLst>
          </p:cNvPr>
          <p:cNvCxnSpPr>
            <a:cxnSpLocks/>
          </p:cNvCxnSpPr>
          <p:nvPr/>
        </p:nvCxnSpPr>
        <p:spPr>
          <a:xfrm>
            <a:off x="6741760" y="207918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A319E91F-A51B-F7BD-DA58-EF532349E3BE}"/>
              </a:ext>
            </a:extLst>
          </p:cNvPr>
          <p:cNvCxnSpPr>
            <a:cxnSpLocks/>
          </p:cNvCxnSpPr>
          <p:nvPr/>
        </p:nvCxnSpPr>
        <p:spPr>
          <a:xfrm>
            <a:off x="6741760" y="240344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07AD2168-DB8F-A3E1-5B40-58D701DB1390}"/>
              </a:ext>
            </a:extLst>
          </p:cNvPr>
          <p:cNvCxnSpPr>
            <a:cxnSpLocks/>
          </p:cNvCxnSpPr>
          <p:nvPr/>
        </p:nvCxnSpPr>
        <p:spPr>
          <a:xfrm>
            <a:off x="6741760" y="272769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AAC8DB44-8ECB-8F0C-8795-3A37C95E1446}"/>
              </a:ext>
            </a:extLst>
          </p:cNvPr>
          <p:cNvCxnSpPr>
            <a:cxnSpLocks/>
          </p:cNvCxnSpPr>
          <p:nvPr/>
        </p:nvCxnSpPr>
        <p:spPr>
          <a:xfrm>
            <a:off x="6741760" y="305195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175984A8-04CF-1DBF-BAB6-B34114BFA7C9}"/>
              </a:ext>
            </a:extLst>
          </p:cNvPr>
          <p:cNvCxnSpPr>
            <a:cxnSpLocks/>
          </p:cNvCxnSpPr>
          <p:nvPr/>
        </p:nvCxnSpPr>
        <p:spPr>
          <a:xfrm>
            <a:off x="6741760" y="337620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426664B8-2029-BC7B-93CA-7C3D84CA565B}"/>
              </a:ext>
            </a:extLst>
          </p:cNvPr>
          <p:cNvCxnSpPr>
            <a:cxnSpLocks/>
          </p:cNvCxnSpPr>
          <p:nvPr/>
        </p:nvCxnSpPr>
        <p:spPr>
          <a:xfrm>
            <a:off x="6741760" y="3700464"/>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F4F76FBC-5F62-FD82-4BFF-B45C4E30D7C1}"/>
              </a:ext>
            </a:extLst>
          </p:cNvPr>
          <p:cNvCxnSpPr>
            <a:cxnSpLocks/>
          </p:cNvCxnSpPr>
          <p:nvPr/>
        </p:nvCxnSpPr>
        <p:spPr>
          <a:xfrm>
            <a:off x="6741760" y="4024719"/>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620992CA-134F-AADF-DD75-D285F4CE0EB3}"/>
              </a:ext>
            </a:extLst>
          </p:cNvPr>
          <p:cNvCxnSpPr>
            <a:cxnSpLocks/>
          </p:cNvCxnSpPr>
          <p:nvPr/>
        </p:nvCxnSpPr>
        <p:spPr>
          <a:xfrm>
            <a:off x="6741760" y="4348975"/>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083" name="TextBox 2082">
            <a:extLst>
              <a:ext uri="{FF2B5EF4-FFF2-40B4-BE49-F238E27FC236}">
                <a16:creationId xmlns:a16="http://schemas.microsoft.com/office/drawing/2014/main" id="{3112B1F7-95F1-7D9B-B1B0-F6A780275362}"/>
              </a:ext>
            </a:extLst>
          </p:cNvPr>
          <p:cNvSpPr txBox="1"/>
          <p:nvPr/>
        </p:nvSpPr>
        <p:spPr>
          <a:xfrm>
            <a:off x="10892452"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26</a:t>
            </a:r>
          </a:p>
        </p:txBody>
      </p:sp>
      <p:sp>
        <p:nvSpPr>
          <p:cNvPr id="2084" name="TextBox 2083">
            <a:extLst>
              <a:ext uri="{FF2B5EF4-FFF2-40B4-BE49-F238E27FC236}">
                <a16:creationId xmlns:a16="http://schemas.microsoft.com/office/drawing/2014/main" id="{FDE48FFB-03AF-66D3-A840-E5EB31918870}"/>
              </a:ext>
            </a:extLst>
          </p:cNvPr>
          <p:cNvSpPr txBox="1"/>
          <p:nvPr/>
        </p:nvSpPr>
        <p:spPr>
          <a:xfrm>
            <a:off x="11051121"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27</a:t>
            </a:r>
          </a:p>
        </p:txBody>
      </p:sp>
      <p:sp>
        <p:nvSpPr>
          <p:cNvPr id="2085" name="TextBox 2084">
            <a:extLst>
              <a:ext uri="{FF2B5EF4-FFF2-40B4-BE49-F238E27FC236}">
                <a16:creationId xmlns:a16="http://schemas.microsoft.com/office/drawing/2014/main" id="{EA79B43F-2749-750F-3E41-036C848B5F4C}"/>
              </a:ext>
            </a:extLst>
          </p:cNvPr>
          <p:cNvSpPr txBox="1"/>
          <p:nvPr/>
        </p:nvSpPr>
        <p:spPr>
          <a:xfrm>
            <a:off x="1120978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28</a:t>
            </a:r>
          </a:p>
        </p:txBody>
      </p:sp>
      <p:sp>
        <p:nvSpPr>
          <p:cNvPr id="2086" name="TextBox 2085">
            <a:extLst>
              <a:ext uri="{FF2B5EF4-FFF2-40B4-BE49-F238E27FC236}">
                <a16:creationId xmlns:a16="http://schemas.microsoft.com/office/drawing/2014/main" id="{7CB94B0B-6469-8FF8-E3A6-E68DFFA99215}"/>
              </a:ext>
            </a:extLst>
          </p:cNvPr>
          <p:cNvSpPr txBox="1"/>
          <p:nvPr/>
        </p:nvSpPr>
        <p:spPr>
          <a:xfrm>
            <a:off x="11368459" y="4716426"/>
            <a:ext cx="82387" cy="226183"/>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29</a:t>
            </a:r>
          </a:p>
        </p:txBody>
      </p:sp>
      <p:cxnSp>
        <p:nvCxnSpPr>
          <p:cNvPr id="2087" name="Straight Connector 2086">
            <a:extLst>
              <a:ext uri="{FF2B5EF4-FFF2-40B4-BE49-F238E27FC236}">
                <a16:creationId xmlns:a16="http://schemas.microsoft.com/office/drawing/2014/main" id="{40313B72-AF98-9BD6-8911-5E0FEE800D07}"/>
              </a:ext>
            </a:extLst>
          </p:cNvPr>
          <p:cNvCxnSpPr>
            <a:cxnSpLocks/>
          </p:cNvCxnSpPr>
          <p:nvPr/>
        </p:nvCxnSpPr>
        <p:spPr>
          <a:xfrm rot="5400000">
            <a:off x="677608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67303CA9-C8EB-9707-2BAC-D8A61D98771E}"/>
              </a:ext>
            </a:extLst>
          </p:cNvPr>
          <p:cNvCxnSpPr>
            <a:cxnSpLocks/>
          </p:cNvCxnSpPr>
          <p:nvPr/>
        </p:nvCxnSpPr>
        <p:spPr>
          <a:xfrm rot="5400000">
            <a:off x="1154248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9" name="Straight Connector 2088">
            <a:extLst>
              <a:ext uri="{FF2B5EF4-FFF2-40B4-BE49-F238E27FC236}">
                <a16:creationId xmlns:a16="http://schemas.microsoft.com/office/drawing/2014/main" id="{8FF015D8-D37B-4099-7E22-761A63296337}"/>
              </a:ext>
            </a:extLst>
          </p:cNvPr>
          <p:cNvCxnSpPr>
            <a:cxnSpLocks/>
          </p:cNvCxnSpPr>
          <p:nvPr/>
        </p:nvCxnSpPr>
        <p:spPr>
          <a:xfrm rot="5400000">
            <a:off x="1043032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0" name="Straight Connector 2089">
            <a:extLst>
              <a:ext uri="{FF2B5EF4-FFF2-40B4-BE49-F238E27FC236}">
                <a16:creationId xmlns:a16="http://schemas.microsoft.com/office/drawing/2014/main" id="{C8B559AA-AAF2-EA04-28FA-2ADC1CFF8126}"/>
              </a:ext>
            </a:extLst>
          </p:cNvPr>
          <p:cNvCxnSpPr>
            <a:cxnSpLocks/>
          </p:cNvCxnSpPr>
          <p:nvPr/>
        </p:nvCxnSpPr>
        <p:spPr>
          <a:xfrm rot="5400000">
            <a:off x="1027144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a:extLst>
              <a:ext uri="{FF2B5EF4-FFF2-40B4-BE49-F238E27FC236}">
                <a16:creationId xmlns:a16="http://schemas.microsoft.com/office/drawing/2014/main" id="{5291CF73-31BD-3DF5-CE08-CCE228A54040}"/>
              </a:ext>
            </a:extLst>
          </p:cNvPr>
          <p:cNvCxnSpPr>
            <a:cxnSpLocks/>
          </p:cNvCxnSpPr>
          <p:nvPr/>
        </p:nvCxnSpPr>
        <p:spPr>
          <a:xfrm rot="5400000">
            <a:off x="1011256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48E3A0E2-2D7B-87F2-CE0E-25E76F0F1928}"/>
              </a:ext>
            </a:extLst>
          </p:cNvPr>
          <p:cNvCxnSpPr>
            <a:cxnSpLocks/>
          </p:cNvCxnSpPr>
          <p:nvPr/>
        </p:nvCxnSpPr>
        <p:spPr>
          <a:xfrm rot="5400000">
            <a:off x="995368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3" name="Straight Connector 2092">
            <a:extLst>
              <a:ext uri="{FF2B5EF4-FFF2-40B4-BE49-F238E27FC236}">
                <a16:creationId xmlns:a16="http://schemas.microsoft.com/office/drawing/2014/main" id="{22B858B1-84A9-DCCF-829B-FD20F6452B3C}"/>
              </a:ext>
            </a:extLst>
          </p:cNvPr>
          <p:cNvCxnSpPr>
            <a:cxnSpLocks/>
          </p:cNvCxnSpPr>
          <p:nvPr/>
        </p:nvCxnSpPr>
        <p:spPr>
          <a:xfrm rot="5400000">
            <a:off x="979480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0D2E9A87-5E51-1C89-2DBE-C15FFD6F3C7B}"/>
              </a:ext>
            </a:extLst>
          </p:cNvPr>
          <p:cNvCxnSpPr>
            <a:cxnSpLocks/>
          </p:cNvCxnSpPr>
          <p:nvPr/>
        </p:nvCxnSpPr>
        <p:spPr>
          <a:xfrm rot="5400000">
            <a:off x="963592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a:extLst>
              <a:ext uri="{FF2B5EF4-FFF2-40B4-BE49-F238E27FC236}">
                <a16:creationId xmlns:a16="http://schemas.microsoft.com/office/drawing/2014/main" id="{64153760-C6E8-5326-CBBF-830500088B1D}"/>
              </a:ext>
            </a:extLst>
          </p:cNvPr>
          <p:cNvCxnSpPr>
            <a:cxnSpLocks/>
          </p:cNvCxnSpPr>
          <p:nvPr/>
        </p:nvCxnSpPr>
        <p:spPr>
          <a:xfrm rot="5400000">
            <a:off x="947704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A11AD55A-22E3-3D6B-6F9A-4F3E70CBB6A4}"/>
              </a:ext>
            </a:extLst>
          </p:cNvPr>
          <p:cNvCxnSpPr>
            <a:cxnSpLocks/>
          </p:cNvCxnSpPr>
          <p:nvPr/>
        </p:nvCxnSpPr>
        <p:spPr>
          <a:xfrm rot="5400000">
            <a:off x="931816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7" name="Straight Connector 2096">
            <a:extLst>
              <a:ext uri="{FF2B5EF4-FFF2-40B4-BE49-F238E27FC236}">
                <a16:creationId xmlns:a16="http://schemas.microsoft.com/office/drawing/2014/main" id="{6F827D5B-7600-9A14-D358-29572A063728}"/>
              </a:ext>
            </a:extLst>
          </p:cNvPr>
          <p:cNvCxnSpPr>
            <a:cxnSpLocks/>
          </p:cNvCxnSpPr>
          <p:nvPr/>
        </p:nvCxnSpPr>
        <p:spPr>
          <a:xfrm rot="5400000">
            <a:off x="915928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2E5EBBC6-2EC8-A271-B73C-F394FA5CC2E8}"/>
              </a:ext>
            </a:extLst>
          </p:cNvPr>
          <p:cNvCxnSpPr>
            <a:cxnSpLocks/>
          </p:cNvCxnSpPr>
          <p:nvPr/>
        </p:nvCxnSpPr>
        <p:spPr>
          <a:xfrm rot="5400000">
            <a:off x="900040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9" name="Straight Connector 2098">
            <a:extLst>
              <a:ext uri="{FF2B5EF4-FFF2-40B4-BE49-F238E27FC236}">
                <a16:creationId xmlns:a16="http://schemas.microsoft.com/office/drawing/2014/main" id="{39E140B4-2931-55E3-3529-78FBBEB67786}"/>
              </a:ext>
            </a:extLst>
          </p:cNvPr>
          <p:cNvCxnSpPr>
            <a:cxnSpLocks/>
          </p:cNvCxnSpPr>
          <p:nvPr/>
        </p:nvCxnSpPr>
        <p:spPr>
          <a:xfrm rot="5400000">
            <a:off x="884152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0" name="Straight Connector 2099">
            <a:extLst>
              <a:ext uri="{FF2B5EF4-FFF2-40B4-BE49-F238E27FC236}">
                <a16:creationId xmlns:a16="http://schemas.microsoft.com/office/drawing/2014/main" id="{ED347FAA-3D1A-4AF7-39EF-8BD101E5D72C}"/>
              </a:ext>
            </a:extLst>
          </p:cNvPr>
          <p:cNvCxnSpPr>
            <a:cxnSpLocks/>
          </p:cNvCxnSpPr>
          <p:nvPr/>
        </p:nvCxnSpPr>
        <p:spPr>
          <a:xfrm rot="5400000">
            <a:off x="868264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1" name="Straight Connector 2100">
            <a:extLst>
              <a:ext uri="{FF2B5EF4-FFF2-40B4-BE49-F238E27FC236}">
                <a16:creationId xmlns:a16="http://schemas.microsoft.com/office/drawing/2014/main" id="{C5EF2225-B82C-30EF-6C82-8BA820B9A45C}"/>
              </a:ext>
            </a:extLst>
          </p:cNvPr>
          <p:cNvCxnSpPr>
            <a:cxnSpLocks/>
          </p:cNvCxnSpPr>
          <p:nvPr/>
        </p:nvCxnSpPr>
        <p:spPr>
          <a:xfrm rot="5400000">
            <a:off x="852376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2" name="Straight Connector 2101">
            <a:extLst>
              <a:ext uri="{FF2B5EF4-FFF2-40B4-BE49-F238E27FC236}">
                <a16:creationId xmlns:a16="http://schemas.microsoft.com/office/drawing/2014/main" id="{208D0FB4-6544-DB4A-7691-0AED620F626B}"/>
              </a:ext>
            </a:extLst>
          </p:cNvPr>
          <p:cNvCxnSpPr>
            <a:cxnSpLocks/>
          </p:cNvCxnSpPr>
          <p:nvPr/>
        </p:nvCxnSpPr>
        <p:spPr>
          <a:xfrm rot="5400000">
            <a:off x="836488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a:extLst>
              <a:ext uri="{FF2B5EF4-FFF2-40B4-BE49-F238E27FC236}">
                <a16:creationId xmlns:a16="http://schemas.microsoft.com/office/drawing/2014/main" id="{E30E8548-1442-BBED-82B4-1F5897FD86B0}"/>
              </a:ext>
            </a:extLst>
          </p:cNvPr>
          <p:cNvCxnSpPr>
            <a:cxnSpLocks/>
          </p:cNvCxnSpPr>
          <p:nvPr/>
        </p:nvCxnSpPr>
        <p:spPr>
          <a:xfrm rot="5400000">
            <a:off x="820600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a:extLst>
              <a:ext uri="{FF2B5EF4-FFF2-40B4-BE49-F238E27FC236}">
                <a16:creationId xmlns:a16="http://schemas.microsoft.com/office/drawing/2014/main" id="{8CF95A18-CBCC-F087-CD88-9BE4D2A3C6E0}"/>
              </a:ext>
            </a:extLst>
          </p:cNvPr>
          <p:cNvCxnSpPr>
            <a:cxnSpLocks/>
          </p:cNvCxnSpPr>
          <p:nvPr/>
        </p:nvCxnSpPr>
        <p:spPr>
          <a:xfrm rot="5400000">
            <a:off x="804712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5" name="Straight Connector 2104">
            <a:extLst>
              <a:ext uri="{FF2B5EF4-FFF2-40B4-BE49-F238E27FC236}">
                <a16:creationId xmlns:a16="http://schemas.microsoft.com/office/drawing/2014/main" id="{487BC9BA-CC79-A488-3301-D5C7E7879575}"/>
              </a:ext>
            </a:extLst>
          </p:cNvPr>
          <p:cNvCxnSpPr>
            <a:cxnSpLocks/>
          </p:cNvCxnSpPr>
          <p:nvPr/>
        </p:nvCxnSpPr>
        <p:spPr>
          <a:xfrm rot="5400000">
            <a:off x="788824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a:extLst>
              <a:ext uri="{FF2B5EF4-FFF2-40B4-BE49-F238E27FC236}">
                <a16:creationId xmlns:a16="http://schemas.microsoft.com/office/drawing/2014/main" id="{9D745AC8-4047-C7FE-9106-4A6537FC959C}"/>
              </a:ext>
            </a:extLst>
          </p:cNvPr>
          <p:cNvCxnSpPr>
            <a:cxnSpLocks/>
          </p:cNvCxnSpPr>
          <p:nvPr/>
        </p:nvCxnSpPr>
        <p:spPr>
          <a:xfrm rot="5400000">
            <a:off x="772936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a:extLst>
              <a:ext uri="{FF2B5EF4-FFF2-40B4-BE49-F238E27FC236}">
                <a16:creationId xmlns:a16="http://schemas.microsoft.com/office/drawing/2014/main" id="{B866CF58-1227-AA5C-AD93-B1729D69D953}"/>
              </a:ext>
            </a:extLst>
          </p:cNvPr>
          <p:cNvCxnSpPr>
            <a:cxnSpLocks/>
          </p:cNvCxnSpPr>
          <p:nvPr/>
        </p:nvCxnSpPr>
        <p:spPr>
          <a:xfrm rot="5400000">
            <a:off x="7570488"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8C010FBC-1975-6126-8550-62BD58E7063E}"/>
              </a:ext>
            </a:extLst>
          </p:cNvPr>
          <p:cNvCxnSpPr>
            <a:cxnSpLocks/>
          </p:cNvCxnSpPr>
          <p:nvPr/>
        </p:nvCxnSpPr>
        <p:spPr>
          <a:xfrm rot="5400000">
            <a:off x="741160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85DA7E77-6B86-F5DD-E6EA-D03953283E64}"/>
              </a:ext>
            </a:extLst>
          </p:cNvPr>
          <p:cNvCxnSpPr>
            <a:cxnSpLocks/>
          </p:cNvCxnSpPr>
          <p:nvPr/>
        </p:nvCxnSpPr>
        <p:spPr>
          <a:xfrm rot="5400000">
            <a:off x="725272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0" name="Straight Connector 2109">
            <a:extLst>
              <a:ext uri="{FF2B5EF4-FFF2-40B4-BE49-F238E27FC236}">
                <a16:creationId xmlns:a16="http://schemas.microsoft.com/office/drawing/2014/main" id="{078D0224-2A56-F31A-ABC7-CDC50DFA977A}"/>
              </a:ext>
            </a:extLst>
          </p:cNvPr>
          <p:cNvCxnSpPr>
            <a:cxnSpLocks/>
          </p:cNvCxnSpPr>
          <p:nvPr/>
        </p:nvCxnSpPr>
        <p:spPr>
          <a:xfrm rot="5400000">
            <a:off x="709384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1" name="Straight Connector 2110">
            <a:extLst>
              <a:ext uri="{FF2B5EF4-FFF2-40B4-BE49-F238E27FC236}">
                <a16:creationId xmlns:a16="http://schemas.microsoft.com/office/drawing/2014/main" id="{CB1C47B8-E9BA-A6D0-F0E3-8C18E8D0370B}"/>
              </a:ext>
            </a:extLst>
          </p:cNvPr>
          <p:cNvCxnSpPr>
            <a:cxnSpLocks/>
          </p:cNvCxnSpPr>
          <p:nvPr/>
        </p:nvCxnSpPr>
        <p:spPr>
          <a:xfrm rot="5400000">
            <a:off x="6934969"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a:extLst>
              <a:ext uri="{FF2B5EF4-FFF2-40B4-BE49-F238E27FC236}">
                <a16:creationId xmlns:a16="http://schemas.microsoft.com/office/drawing/2014/main" id="{5DCAD424-8A9F-819F-8464-DDC3DAC12F0C}"/>
              </a:ext>
            </a:extLst>
          </p:cNvPr>
          <p:cNvCxnSpPr>
            <a:cxnSpLocks/>
          </p:cNvCxnSpPr>
          <p:nvPr/>
        </p:nvCxnSpPr>
        <p:spPr>
          <a:xfrm rot="5400000">
            <a:off x="1058920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a:extLst>
              <a:ext uri="{FF2B5EF4-FFF2-40B4-BE49-F238E27FC236}">
                <a16:creationId xmlns:a16="http://schemas.microsoft.com/office/drawing/2014/main" id="{625DD93A-32C0-95FE-AC8D-8AF764FA1013}"/>
              </a:ext>
            </a:extLst>
          </p:cNvPr>
          <p:cNvCxnSpPr>
            <a:cxnSpLocks/>
          </p:cNvCxnSpPr>
          <p:nvPr/>
        </p:nvCxnSpPr>
        <p:spPr>
          <a:xfrm rot="5400000">
            <a:off x="1122472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4" name="Straight Connector 2113">
            <a:extLst>
              <a:ext uri="{FF2B5EF4-FFF2-40B4-BE49-F238E27FC236}">
                <a16:creationId xmlns:a16="http://schemas.microsoft.com/office/drawing/2014/main" id="{91DA7042-7DC1-546A-A9E2-1984F3E91577}"/>
              </a:ext>
            </a:extLst>
          </p:cNvPr>
          <p:cNvCxnSpPr>
            <a:cxnSpLocks/>
          </p:cNvCxnSpPr>
          <p:nvPr/>
        </p:nvCxnSpPr>
        <p:spPr>
          <a:xfrm rot="5400000">
            <a:off x="1090696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5" name="Straight Connector 2114">
            <a:extLst>
              <a:ext uri="{FF2B5EF4-FFF2-40B4-BE49-F238E27FC236}">
                <a16:creationId xmlns:a16="http://schemas.microsoft.com/office/drawing/2014/main" id="{6B058444-2490-C042-F342-2882EF05F9DF}"/>
              </a:ext>
            </a:extLst>
          </p:cNvPr>
          <p:cNvCxnSpPr>
            <a:cxnSpLocks/>
          </p:cNvCxnSpPr>
          <p:nvPr/>
        </p:nvCxnSpPr>
        <p:spPr>
          <a:xfrm rot="5400000">
            <a:off x="1074808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6" name="Straight Connector 2115">
            <a:extLst>
              <a:ext uri="{FF2B5EF4-FFF2-40B4-BE49-F238E27FC236}">
                <a16:creationId xmlns:a16="http://schemas.microsoft.com/office/drawing/2014/main" id="{6BFFC1F0-7175-2A38-0B0A-2B1B49C406FD}"/>
              </a:ext>
            </a:extLst>
          </p:cNvPr>
          <p:cNvCxnSpPr>
            <a:cxnSpLocks/>
          </p:cNvCxnSpPr>
          <p:nvPr/>
        </p:nvCxnSpPr>
        <p:spPr>
          <a:xfrm rot="5400000">
            <a:off x="11065847"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7" name="Straight Connector 2116">
            <a:extLst>
              <a:ext uri="{FF2B5EF4-FFF2-40B4-BE49-F238E27FC236}">
                <a16:creationId xmlns:a16="http://schemas.microsoft.com/office/drawing/2014/main" id="{A1281685-C7E8-40BB-10CA-52EAA39B0C5F}"/>
              </a:ext>
            </a:extLst>
          </p:cNvPr>
          <p:cNvCxnSpPr>
            <a:cxnSpLocks/>
          </p:cNvCxnSpPr>
          <p:nvPr/>
        </p:nvCxnSpPr>
        <p:spPr>
          <a:xfrm rot="5400000">
            <a:off x="11383605" y="4700071"/>
            <a:ext cx="54000" cy="0"/>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2118" name="Line 7">
            <a:extLst>
              <a:ext uri="{FF2B5EF4-FFF2-40B4-BE49-F238E27FC236}">
                <a16:creationId xmlns:a16="http://schemas.microsoft.com/office/drawing/2014/main" id="{26AE45E8-9F49-52B3-DCC9-AFCC225A85A3}"/>
              </a:ext>
            </a:extLst>
          </p:cNvPr>
          <p:cNvSpPr>
            <a:spLocks noChangeShapeType="1"/>
          </p:cNvSpPr>
          <p:nvPr/>
        </p:nvSpPr>
        <p:spPr bwMode="auto">
          <a:xfrm>
            <a:off x="6956483" y="139492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19" name="Graphic 1307">
            <a:extLst>
              <a:ext uri="{FF2B5EF4-FFF2-40B4-BE49-F238E27FC236}">
                <a16:creationId xmlns:a16="http://schemas.microsoft.com/office/drawing/2014/main" id="{DB1626C5-DD66-87D6-7E61-AAE3EE243A06}"/>
              </a:ext>
            </a:extLst>
          </p:cNvPr>
          <p:cNvSpPr/>
          <p:nvPr/>
        </p:nvSpPr>
        <p:spPr>
          <a:xfrm>
            <a:off x="6808618" y="1431493"/>
            <a:ext cx="4516543" cy="955211"/>
          </a:xfrm>
          <a:custGeom>
            <a:avLst/>
            <a:gdLst>
              <a:gd name="connsiteX0" fmla="*/ 0 w 4516543"/>
              <a:gd name="connsiteY0" fmla="*/ 0 h 955210"/>
              <a:gd name="connsiteX1" fmla="*/ 128795 w 4516543"/>
              <a:gd name="connsiteY1" fmla="*/ 0 h 955210"/>
              <a:gd name="connsiteX2" fmla="*/ 128795 w 4516543"/>
              <a:gd name="connsiteY2" fmla="*/ 13573 h 955210"/>
              <a:gd name="connsiteX3" fmla="*/ 204242 w 4516543"/>
              <a:gd name="connsiteY3" fmla="*/ 13573 h 955210"/>
              <a:gd name="connsiteX4" fmla="*/ 204242 w 4516543"/>
              <a:gd name="connsiteY4" fmla="*/ 27145 h 955210"/>
              <a:gd name="connsiteX5" fmla="*/ 360238 w 4516543"/>
              <a:gd name="connsiteY5" fmla="*/ 27145 h 955210"/>
              <a:gd name="connsiteX6" fmla="*/ 360238 w 4516543"/>
              <a:gd name="connsiteY6" fmla="*/ 37005 h 955210"/>
              <a:gd name="connsiteX7" fmla="*/ 367038 w 4516543"/>
              <a:gd name="connsiteY7" fmla="*/ 37005 h 955210"/>
              <a:gd name="connsiteX8" fmla="*/ 367038 w 4516543"/>
              <a:gd name="connsiteY8" fmla="*/ 56852 h 955210"/>
              <a:gd name="connsiteX9" fmla="*/ 427185 w 4516543"/>
              <a:gd name="connsiteY9" fmla="*/ 56852 h 955210"/>
              <a:gd name="connsiteX10" fmla="*/ 427185 w 4516543"/>
              <a:gd name="connsiteY10" fmla="*/ 67992 h 955210"/>
              <a:gd name="connsiteX11" fmla="*/ 438558 w 4516543"/>
              <a:gd name="connsiteY11" fmla="*/ 67992 h 955210"/>
              <a:gd name="connsiteX12" fmla="*/ 438558 w 4516543"/>
              <a:gd name="connsiteY12" fmla="*/ 80412 h 955210"/>
              <a:gd name="connsiteX13" fmla="*/ 653587 w 4516543"/>
              <a:gd name="connsiteY13" fmla="*/ 80412 h 955210"/>
              <a:gd name="connsiteX14" fmla="*/ 653587 w 4516543"/>
              <a:gd name="connsiteY14" fmla="*/ 96545 h 955210"/>
              <a:gd name="connsiteX15" fmla="*/ 793168 w 4516543"/>
              <a:gd name="connsiteY15" fmla="*/ 96545 h 955210"/>
              <a:gd name="connsiteX16" fmla="*/ 793168 w 4516543"/>
              <a:gd name="connsiteY16" fmla="*/ 113831 h 955210"/>
              <a:gd name="connsiteX17" fmla="*/ 959950 w 4516543"/>
              <a:gd name="connsiteY17" fmla="*/ 113831 h 955210"/>
              <a:gd name="connsiteX18" fmla="*/ 959950 w 4516543"/>
              <a:gd name="connsiteY18" fmla="*/ 128685 h 955210"/>
              <a:gd name="connsiteX19" fmla="*/ 1126732 w 4516543"/>
              <a:gd name="connsiteY19" fmla="*/ 128685 h 955210"/>
              <a:gd name="connsiteX20" fmla="*/ 1126732 w 4516543"/>
              <a:gd name="connsiteY20" fmla="*/ 139824 h 955210"/>
              <a:gd name="connsiteX21" fmla="*/ 1191393 w 4516543"/>
              <a:gd name="connsiteY21" fmla="*/ 139824 h 955210"/>
              <a:gd name="connsiteX22" fmla="*/ 1191393 w 4516543"/>
              <a:gd name="connsiteY22" fmla="*/ 149684 h 955210"/>
              <a:gd name="connsiteX23" fmla="*/ 1467683 w 4516543"/>
              <a:gd name="connsiteY23" fmla="*/ 149684 h 955210"/>
              <a:gd name="connsiteX24" fmla="*/ 1467683 w 4516543"/>
              <a:gd name="connsiteY24" fmla="*/ 168250 h 955210"/>
              <a:gd name="connsiteX25" fmla="*/ 1510771 w 4516543"/>
              <a:gd name="connsiteY25" fmla="*/ 168250 h 955210"/>
              <a:gd name="connsiteX26" fmla="*/ 1510771 w 4516543"/>
              <a:gd name="connsiteY26" fmla="*/ 181823 h 955210"/>
              <a:gd name="connsiteX27" fmla="*/ 1551045 w 4516543"/>
              <a:gd name="connsiteY27" fmla="*/ 181823 h 955210"/>
              <a:gd name="connsiteX28" fmla="*/ 1551045 w 4516543"/>
              <a:gd name="connsiteY28" fmla="*/ 194243 h 955210"/>
              <a:gd name="connsiteX29" fmla="*/ 1570918 w 4516543"/>
              <a:gd name="connsiteY29" fmla="*/ 194243 h 955210"/>
              <a:gd name="connsiteX30" fmla="*/ 1570918 w 4516543"/>
              <a:gd name="connsiteY30" fmla="*/ 211529 h 955210"/>
              <a:gd name="connsiteX31" fmla="*/ 1650938 w 4516543"/>
              <a:gd name="connsiteY31" fmla="*/ 211529 h 955210"/>
              <a:gd name="connsiteX32" fmla="*/ 1650938 w 4516543"/>
              <a:gd name="connsiteY32" fmla="*/ 247510 h 955210"/>
              <a:gd name="connsiteX33" fmla="*/ 1712786 w 4516543"/>
              <a:gd name="connsiteY33" fmla="*/ 247510 h 955210"/>
              <a:gd name="connsiteX34" fmla="*/ 1712786 w 4516543"/>
              <a:gd name="connsiteY34" fmla="*/ 257369 h 955210"/>
              <a:gd name="connsiteX35" fmla="*/ 1803006 w 4516543"/>
              <a:gd name="connsiteY35" fmla="*/ 257369 h 955210"/>
              <a:gd name="connsiteX36" fmla="*/ 1803006 w 4516543"/>
              <a:gd name="connsiteY36" fmla="*/ 284643 h 955210"/>
              <a:gd name="connsiteX37" fmla="*/ 1889240 w 4516543"/>
              <a:gd name="connsiteY37" fmla="*/ 284643 h 955210"/>
              <a:gd name="connsiteX38" fmla="*/ 1889240 w 4516543"/>
              <a:gd name="connsiteY38" fmla="*/ 304489 h 955210"/>
              <a:gd name="connsiteX39" fmla="*/ 1969788 w 4516543"/>
              <a:gd name="connsiteY39" fmla="*/ 304489 h 955210"/>
              <a:gd name="connsiteX40" fmla="*/ 1969788 w 4516543"/>
              <a:gd name="connsiteY40" fmla="*/ 330482 h 955210"/>
              <a:gd name="connsiteX41" fmla="*/ 2020849 w 4516543"/>
              <a:gd name="connsiteY41" fmla="*/ 330482 h 955210"/>
              <a:gd name="connsiteX42" fmla="*/ 2020849 w 4516543"/>
              <a:gd name="connsiteY42" fmla="*/ 339189 h 955210"/>
              <a:gd name="connsiteX43" fmla="*/ 2052623 w 4516543"/>
              <a:gd name="connsiteY43" fmla="*/ 339189 h 955210"/>
              <a:gd name="connsiteX44" fmla="*/ 2052623 w 4516543"/>
              <a:gd name="connsiteY44" fmla="*/ 355323 h 955210"/>
              <a:gd name="connsiteX45" fmla="*/ 2082110 w 4516543"/>
              <a:gd name="connsiteY45" fmla="*/ 355323 h 955210"/>
              <a:gd name="connsiteX46" fmla="*/ 2082110 w 4516543"/>
              <a:gd name="connsiteY46" fmla="*/ 376450 h 955210"/>
              <a:gd name="connsiteX47" fmla="*/ 2089496 w 4516543"/>
              <a:gd name="connsiteY47" fmla="*/ 376450 h 955210"/>
              <a:gd name="connsiteX48" fmla="*/ 2089496 w 4516543"/>
              <a:gd name="connsiteY48" fmla="*/ 393736 h 955210"/>
              <a:gd name="connsiteX49" fmla="*/ 2125784 w 4516543"/>
              <a:gd name="connsiteY49" fmla="*/ 393736 h 955210"/>
              <a:gd name="connsiteX50" fmla="*/ 2125784 w 4516543"/>
              <a:gd name="connsiteY50" fmla="*/ 414864 h 955210"/>
              <a:gd name="connsiteX51" fmla="*/ 2253992 w 4516543"/>
              <a:gd name="connsiteY51" fmla="*/ 414864 h 955210"/>
              <a:gd name="connsiteX52" fmla="*/ 2253992 w 4516543"/>
              <a:gd name="connsiteY52" fmla="*/ 430997 h 955210"/>
              <a:gd name="connsiteX53" fmla="*/ 2284652 w 4516543"/>
              <a:gd name="connsiteY53" fmla="*/ 430997 h 955210"/>
              <a:gd name="connsiteX54" fmla="*/ 2284652 w 4516543"/>
              <a:gd name="connsiteY54" fmla="*/ 465697 h 955210"/>
              <a:gd name="connsiteX55" fmla="*/ 2289752 w 4516543"/>
              <a:gd name="connsiteY55" fmla="*/ 465697 h 955210"/>
              <a:gd name="connsiteX56" fmla="*/ 2289752 w 4516543"/>
              <a:gd name="connsiteY56" fmla="*/ 510257 h 955210"/>
              <a:gd name="connsiteX57" fmla="*/ 2324926 w 4516543"/>
              <a:gd name="connsiteY57" fmla="*/ 510257 h 955210"/>
              <a:gd name="connsiteX58" fmla="*/ 2324926 w 4516543"/>
              <a:gd name="connsiteY58" fmla="*/ 523829 h 955210"/>
              <a:gd name="connsiteX59" fmla="*/ 2383901 w 4516543"/>
              <a:gd name="connsiteY59" fmla="*/ 523829 h 955210"/>
              <a:gd name="connsiteX60" fmla="*/ 2383901 w 4516543"/>
              <a:gd name="connsiteY60" fmla="*/ 548670 h 955210"/>
              <a:gd name="connsiteX61" fmla="*/ 2423061 w 4516543"/>
              <a:gd name="connsiteY61" fmla="*/ 548670 h 955210"/>
              <a:gd name="connsiteX62" fmla="*/ 2574543 w 4516543"/>
              <a:gd name="connsiteY62" fmla="*/ 548670 h 955210"/>
              <a:gd name="connsiteX63" fmla="*/ 2574543 w 4516543"/>
              <a:gd name="connsiteY63" fmla="*/ 569797 h 955210"/>
              <a:gd name="connsiteX64" fmla="*/ 2694837 w 4516543"/>
              <a:gd name="connsiteY64" fmla="*/ 569797 h 955210"/>
              <a:gd name="connsiteX65" fmla="*/ 2694837 w 4516543"/>
              <a:gd name="connsiteY65" fmla="*/ 592077 h 955210"/>
              <a:gd name="connsiteX66" fmla="*/ 2744197 w 4516543"/>
              <a:gd name="connsiteY66" fmla="*/ 592077 h 955210"/>
              <a:gd name="connsiteX67" fmla="*/ 2744197 w 4516543"/>
              <a:gd name="connsiteY67" fmla="*/ 619351 h 955210"/>
              <a:gd name="connsiteX68" fmla="*/ 2924052 w 4516543"/>
              <a:gd name="connsiteY68" fmla="*/ 619351 h 955210"/>
              <a:gd name="connsiteX69" fmla="*/ 2924052 w 4516543"/>
              <a:gd name="connsiteY69" fmla="*/ 649057 h 955210"/>
              <a:gd name="connsiteX70" fmla="*/ 3077234 w 4516543"/>
              <a:gd name="connsiteY70" fmla="*/ 649057 h 955210"/>
              <a:gd name="connsiteX71" fmla="*/ 3077234 w 4516543"/>
              <a:gd name="connsiteY71" fmla="*/ 685037 h 955210"/>
              <a:gd name="connsiteX72" fmla="*/ 3216229 w 4516543"/>
              <a:gd name="connsiteY72" fmla="*/ 685037 h 955210"/>
              <a:gd name="connsiteX73" fmla="*/ 3216229 w 4516543"/>
              <a:gd name="connsiteY73" fmla="*/ 727164 h 955210"/>
              <a:gd name="connsiteX74" fmla="*/ 3970764 w 4516543"/>
              <a:gd name="connsiteY74" fmla="*/ 727164 h 955210"/>
              <a:gd name="connsiteX75" fmla="*/ 3970764 w 4516543"/>
              <a:gd name="connsiteY75" fmla="*/ 955211 h 955210"/>
              <a:gd name="connsiteX76" fmla="*/ 4516544 w 4516543"/>
              <a:gd name="connsiteY76" fmla="*/ 955211 h 95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516543" h="955210">
                <a:moveTo>
                  <a:pt x="0" y="0"/>
                </a:moveTo>
                <a:lnTo>
                  <a:pt x="128795" y="0"/>
                </a:lnTo>
                <a:lnTo>
                  <a:pt x="128795" y="13573"/>
                </a:lnTo>
                <a:lnTo>
                  <a:pt x="204242" y="13573"/>
                </a:lnTo>
                <a:lnTo>
                  <a:pt x="204242" y="27145"/>
                </a:lnTo>
                <a:lnTo>
                  <a:pt x="360238" y="27145"/>
                </a:lnTo>
                <a:lnTo>
                  <a:pt x="360238" y="37005"/>
                </a:lnTo>
                <a:lnTo>
                  <a:pt x="367038" y="37005"/>
                </a:lnTo>
                <a:lnTo>
                  <a:pt x="367038" y="56852"/>
                </a:lnTo>
                <a:lnTo>
                  <a:pt x="427185" y="56852"/>
                </a:lnTo>
                <a:lnTo>
                  <a:pt x="427185" y="67992"/>
                </a:lnTo>
                <a:lnTo>
                  <a:pt x="438558" y="67992"/>
                </a:lnTo>
                <a:lnTo>
                  <a:pt x="438558" y="80412"/>
                </a:lnTo>
                <a:lnTo>
                  <a:pt x="653587" y="80412"/>
                </a:lnTo>
                <a:lnTo>
                  <a:pt x="653587" y="96545"/>
                </a:lnTo>
                <a:lnTo>
                  <a:pt x="793168" y="96545"/>
                </a:lnTo>
                <a:lnTo>
                  <a:pt x="793168" y="113831"/>
                </a:lnTo>
                <a:lnTo>
                  <a:pt x="959950" y="113831"/>
                </a:lnTo>
                <a:lnTo>
                  <a:pt x="959950" y="128685"/>
                </a:lnTo>
                <a:lnTo>
                  <a:pt x="1126732" y="128685"/>
                </a:lnTo>
                <a:lnTo>
                  <a:pt x="1126732" y="139824"/>
                </a:lnTo>
                <a:lnTo>
                  <a:pt x="1191393" y="139824"/>
                </a:lnTo>
                <a:lnTo>
                  <a:pt x="1191393" y="149684"/>
                </a:lnTo>
                <a:lnTo>
                  <a:pt x="1467683" y="149684"/>
                </a:lnTo>
                <a:lnTo>
                  <a:pt x="1467683" y="168250"/>
                </a:lnTo>
                <a:lnTo>
                  <a:pt x="1510771" y="168250"/>
                </a:lnTo>
                <a:lnTo>
                  <a:pt x="1510771" y="181823"/>
                </a:lnTo>
                <a:lnTo>
                  <a:pt x="1551045" y="181823"/>
                </a:lnTo>
                <a:lnTo>
                  <a:pt x="1551045" y="194243"/>
                </a:lnTo>
                <a:lnTo>
                  <a:pt x="1570918" y="194243"/>
                </a:lnTo>
                <a:lnTo>
                  <a:pt x="1570918" y="211529"/>
                </a:lnTo>
                <a:lnTo>
                  <a:pt x="1650938" y="211529"/>
                </a:lnTo>
                <a:lnTo>
                  <a:pt x="1650938" y="247510"/>
                </a:lnTo>
                <a:lnTo>
                  <a:pt x="1712786" y="247510"/>
                </a:lnTo>
                <a:lnTo>
                  <a:pt x="1712786" y="257369"/>
                </a:lnTo>
                <a:lnTo>
                  <a:pt x="1803006" y="257369"/>
                </a:lnTo>
                <a:lnTo>
                  <a:pt x="1803006" y="284643"/>
                </a:lnTo>
                <a:lnTo>
                  <a:pt x="1889240" y="284643"/>
                </a:lnTo>
                <a:lnTo>
                  <a:pt x="1889240" y="304489"/>
                </a:lnTo>
                <a:lnTo>
                  <a:pt x="1969788" y="304489"/>
                </a:lnTo>
                <a:lnTo>
                  <a:pt x="1969788" y="330482"/>
                </a:lnTo>
                <a:lnTo>
                  <a:pt x="2020849" y="330482"/>
                </a:lnTo>
                <a:lnTo>
                  <a:pt x="2020849" y="339189"/>
                </a:lnTo>
                <a:lnTo>
                  <a:pt x="2052623" y="339189"/>
                </a:lnTo>
                <a:lnTo>
                  <a:pt x="2052623" y="355323"/>
                </a:lnTo>
                <a:lnTo>
                  <a:pt x="2082110" y="355323"/>
                </a:lnTo>
                <a:lnTo>
                  <a:pt x="2082110" y="376450"/>
                </a:lnTo>
                <a:lnTo>
                  <a:pt x="2089496" y="376450"/>
                </a:lnTo>
                <a:lnTo>
                  <a:pt x="2089496" y="393736"/>
                </a:lnTo>
                <a:lnTo>
                  <a:pt x="2125784" y="393736"/>
                </a:lnTo>
                <a:lnTo>
                  <a:pt x="2125784" y="414864"/>
                </a:lnTo>
                <a:lnTo>
                  <a:pt x="2253992" y="414864"/>
                </a:lnTo>
                <a:lnTo>
                  <a:pt x="2253992" y="430997"/>
                </a:lnTo>
                <a:lnTo>
                  <a:pt x="2284652" y="430997"/>
                </a:lnTo>
                <a:lnTo>
                  <a:pt x="2284652" y="465697"/>
                </a:lnTo>
                <a:lnTo>
                  <a:pt x="2289752" y="465697"/>
                </a:lnTo>
                <a:lnTo>
                  <a:pt x="2289752" y="510257"/>
                </a:lnTo>
                <a:lnTo>
                  <a:pt x="2324926" y="510257"/>
                </a:lnTo>
                <a:lnTo>
                  <a:pt x="2324926" y="523829"/>
                </a:lnTo>
                <a:lnTo>
                  <a:pt x="2383901" y="523829"/>
                </a:lnTo>
                <a:lnTo>
                  <a:pt x="2383901" y="548670"/>
                </a:lnTo>
                <a:cubicBezTo>
                  <a:pt x="2383901" y="548670"/>
                  <a:pt x="2421068" y="553024"/>
                  <a:pt x="2423061" y="548670"/>
                </a:cubicBezTo>
                <a:cubicBezTo>
                  <a:pt x="2425054" y="544317"/>
                  <a:pt x="2574543" y="548670"/>
                  <a:pt x="2574543" y="548670"/>
                </a:cubicBezTo>
                <a:lnTo>
                  <a:pt x="2574543" y="569797"/>
                </a:lnTo>
                <a:lnTo>
                  <a:pt x="2694837" y="569797"/>
                </a:lnTo>
                <a:lnTo>
                  <a:pt x="2694837" y="592077"/>
                </a:lnTo>
                <a:lnTo>
                  <a:pt x="2744197" y="592077"/>
                </a:lnTo>
                <a:lnTo>
                  <a:pt x="2744197" y="619351"/>
                </a:lnTo>
                <a:lnTo>
                  <a:pt x="2924052" y="619351"/>
                </a:lnTo>
                <a:lnTo>
                  <a:pt x="2924052" y="649057"/>
                </a:lnTo>
                <a:lnTo>
                  <a:pt x="3077234" y="649057"/>
                </a:lnTo>
                <a:lnTo>
                  <a:pt x="3077234" y="685037"/>
                </a:lnTo>
                <a:lnTo>
                  <a:pt x="3216229" y="685037"/>
                </a:lnTo>
                <a:lnTo>
                  <a:pt x="3216229" y="727164"/>
                </a:lnTo>
                <a:lnTo>
                  <a:pt x="3970764" y="727164"/>
                </a:lnTo>
                <a:lnTo>
                  <a:pt x="3970764" y="955211"/>
                </a:lnTo>
                <a:lnTo>
                  <a:pt x="4516544" y="955211"/>
                </a:lnTo>
              </a:path>
            </a:pathLst>
          </a:custGeom>
          <a:noFill/>
          <a:ln w="19050" cap="flat">
            <a:solidFill>
              <a:schemeClr val="accent3"/>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0" name="Line 7">
            <a:extLst>
              <a:ext uri="{FF2B5EF4-FFF2-40B4-BE49-F238E27FC236}">
                <a16:creationId xmlns:a16="http://schemas.microsoft.com/office/drawing/2014/main" id="{84E1F901-55B2-D4B3-2622-3C36AB774E9B}"/>
              </a:ext>
            </a:extLst>
          </p:cNvPr>
          <p:cNvSpPr>
            <a:spLocks noChangeShapeType="1"/>
          </p:cNvSpPr>
          <p:nvPr/>
        </p:nvSpPr>
        <p:spPr bwMode="auto">
          <a:xfrm>
            <a:off x="7024587" y="140445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1" name="Line 7">
            <a:extLst>
              <a:ext uri="{FF2B5EF4-FFF2-40B4-BE49-F238E27FC236}">
                <a16:creationId xmlns:a16="http://schemas.microsoft.com/office/drawing/2014/main" id="{EC1264BD-2543-FAF7-89B9-854E226C992C}"/>
              </a:ext>
            </a:extLst>
          </p:cNvPr>
          <p:cNvSpPr>
            <a:spLocks noChangeShapeType="1"/>
          </p:cNvSpPr>
          <p:nvPr/>
        </p:nvSpPr>
        <p:spPr bwMode="auto">
          <a:xfrm>
            <a:off x="7144319" y="1406832"/>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2" name="Line 7">
            <a:extLst>
              <a:ext uri="{FF2B5EF4-FFF2-40B4-BE49-F238E27FC236}">
                <a16:creationId xmlns:a16="http://schemas.microsoft.com/office/drawing/2014/main" id="{2C3FC5A4-7C96-DFA4-F75B-B3CCB7912A7A}"/>
              </a:ext>
            </a:extLst>
          </p:cNvPr>
          <p:cNvSpPr>
            <a:spLocks noChangeShapeType="1"/>
          </p:cNvSpPr>
          <p:nvPr/>
        </p:nvSpPr>
        <p:spPr bwMode="auto">
          <a:xfrm>
            <a:off x="7248675" y="1463980"/>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3" name="Line 7">
            <a:extLst>
              <a:ext uri="{FF2B5EF4-FFF2-40B4-BE49-F238E27FC236}">
                <a16:creationId xmlns:a16="http://schemas.microsoft.com/office/drawing/2014/main" id="{AA29E706-78D8-E3F3-CDCC-B0C8BFDDB39A}"/>
              </a:ext>
            </a:extLst>
          </p:cNvPr>
          <p:cNvSpPr>
            <a:spLocks noChangeShapeType="1"/>
          </p:cNvSpPr>
          <p:nvPr/>
        </p:nvSpPr>
        <p:spPr bwMode="auto">
          <a:xfrm>
            <a:off x="7289316" y="1463980"/>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4" name="Line 7">
            <a:extLst>
              <a:ext uri="{FF2B5EF4-FFF2-40B4-BE49-F238E27FC236}">
                <a16:creationId xmlns:a16="http://schemas.microsoft.com/office/drawing/2014/main" id="{ECF6A905-929C-07C2-A1DE-AD5C23EACB84}"/>
              </a:ext>
            </a:extLst>
          </p:cNvPr>
          <p:cNvSpPr>
            <a:spLocks noChangeShapeType="1"/>
          </p:cNvSpPr>
          <p:nvPr/>
        </p:nvSpPr>
        <p:spPr bwMode="auto">
          <a:xfrm>
            <a:off x="7316779" y="1463980"/>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5" name="Line 7">
            <a:extLst>
              <a:ext uri="{FF2B5EF4-FFF2-40B4-BE49-F238E27FC236}">
                <a16:creationId xmlns:a16="http://schemas.microsoft.com/office/drawing/2014/main" id="{2EA8729B-6312-B71B-1046-5DED2CAE00D3}"/>
              </a:ext>
            </a:extLst>
          </p:cNvPr>
          <p:cNvSpPr>
            <a:spLocks noChangeShapeType="1"/>
          </p:cNvSpPr>
          <p:nvPr/>
        </p:nvSpPr>
        <p:spPr bwMode="auto">
          <a:xfrm>
            <a:off x="7494732" y="14735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6" name="Line 7">
            <a:extLst>
              <a:ext uri="{FF2B5EF4-FFF2-40B4-BE49-F238E27FC236}">
                <a16:creationId xmlns:a16="http://schemas.microsoft.com/office/drawing/2014/main" id="{3D58E07A-5A55-3446-7ED3-487C65A9D3C6}"/>
              </a:ext>
            </a:extLst>
          </p:cNvPr>
          <p:cNvSpPr>
            <a:spLocks noChangeShapeType="1"/>
          </p:cNvSpPr>
          <p:nvPr/>
        </p:nvSpPr>
        <p:spPr bwMode="auto">
          <a:xfrm>
            <a:off x="7568329" y="14735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7" name="Line 7">
            <a:extLst>
              <a:ext uri="{FF2B5EF4-FFF2-40B4-BE49-F238E27FC236}">
                <a16:creationId xmlns:a16="http://schemas.microsoft.com/office/drawing/2014/main" id="{EA69E311-B55F-1A3A-B2B3-9C5F9561606E}"/>
              </a:ext>
            </a:extLst>
          </p:cNvPr>
          <p:cNvSpPr>
            <a:spLocks noChangeShapeType="1"/>
          </p:cNvSpPr>
          <p:nvPr/>
        </p:nvSpPr>
        <p:spPr bwMode="auto">
          <a:xfrm>
            <a:off x="7524391" y="14735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8" name="Line 7">
            <a:extLst>
              <a:ext uri="{FF2B5EF4-FFF2-40B4-BE49-F238E27FC236}">
                <a16:creationId xmlns:a16="http://schemas.microsoft.com/office/drawing/2014/main" id="{6FB85636-4981-6708-F5E6-9D8EBE359233}"/>
              </a:ext>
            </a:extLst>
          </p:cNvPr>
          <p:cNvSpPr>
            <a:spLocks noChangeShapeType="1"/>
          </p:cNvSpPr>
          <p:nvPr/>
        </p:nvSpPr>
        <p:spPr bwMode="auto">
          <a:xfrm>
            <a:off x="7656207" y="149493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29" name="Line 7">
            <a:extLst>
              <a:ext uri="{FF2B5EF4-FFF2-40B4-BE49-F238E27FC236}">
                <a16:creationId xmlns:a16="http://schemas.microsoft.com/office/drawing/2014/main" id="{C1F61FD1-0F36-2463-1C3C-201FA35E1AE5}"/>
              </a:ext>
            </a:extLst>
          </p:cNvPr>
          <p:cNvSpPr>
            <a:spLocks noChangeShapeType="1"/>
          </p:cNvSpPr>
          <p:nvPr/>
        </p:nvSpPr>
        <p:spPr bwMode="auto">
          <a:xfrm>
            <a:off x="7802305" y="150803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0" name="Line 7">
            <a:extLst>
              <a:ext uri="{FF2B5EF4-FFF2-40B4-BE49-F238E27FC236}">
                <a16:creationId xmlns:a16="http://schemas.microsoft.com/office/drawing/2014/main" id="{B36B3690-915D-B4BA-1168-9345E85B5B8D}"/>
              </a:ext>
            </a:extLst>
          </p:cNvPr>
          <p:cNvSpPr>
            <a:spLocks noChangeShapeType="1"/>
          </p:cNvSpPr>
          <p:nvPr/>
        </p:nvSpPr>
        <p:spPr bwMode="auto">
          <a:xfrm>
            <a:off x="7911055" y="150803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1" name="Line 7">
            <a:extLst>
              <a:ext uri="{FF2B5EF4-FFF2-40B4-BE49-F238E27FC236}">
                <a16:creationId xmlns:a16="http://schemas.microsoft.com/office/drawing/2014/main" id="{92927345-2C9F-90E0-9E0B-6C5AC8D1E246}"/>
              </a:ext>
            </a:extLst>
          </p:cNvPr>
          <p:cNvSpPr>
            <a:spLocks noChangeShapeType="1"/>
          </p:cNvSpPr>
          <p:nvPr/>
        </p:nvSpPr>
        <p:spPr bwMode="auto">
          <a:xfrm>
            <a:off x="8078021" y="153108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2" name="Line 7">
            <a:extLst>
              <a:ext uri="{FF2B5EF4-FFF2-40B4-BE49-F238E27FC236}">
                <a16:creationId xmlns:a16="http://schemas.microsoft.com/office/drawing/2014/main" id="{BD7DD363-67BC-44CB-5142-FBE19837D260}"/>
              </a:ext>
            </a:extLst>
          </p:cNvPr>
          <p:cNvSpPr>
            <a:spLocks noChangeShapeType="1"/>
          </p:cNvSpPr>
          <p:nvPr/>
        </p:nvSpPr>
        <p:spPr bwMode="auto">
          <a:xfrm>
            <a:off x="8095596" y="153108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3" name="Line 7">
            <a:extLst>
              <a:ext uri="{FF2B5EF4-FFF2-40B4-BE49-F238E27FC236}">
                <a16:creationId xmlns:a16="http://schemas.microsoft.com/office/drawing/2014/main" id="{8994C9FD-FDF2-BF75-05DB-B699A5171B6A}"/>
              </a:ext>
            </a:extLst>
          </p:cNvPr>
          <p:cNvSpPr>
            <a:spLocks noChangeShapeType="1"/>
          </p:cNvSpPr>
          <p:nvPr/>
        </p:nvSpPr>
        <p:spPr bwMode="auto">
          <a:xfrm>
            <a:off x="8148324" y="153108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4" name="Line 7">
            <a:extLst>
              <a:ext uri="{FF2B5EF4-FFF2-40B4-BE49-F238E27FC236}">
                <a16:creationId xmlns:a16="http://schemas.microsoft.com/office/drawing/2014/main" id="{805A3BCE-E9DF-B0A6-A4EC-6DDA6034B05E}"/>
              </a:ext>
            </a:extLst>
          </p:cNvPr>
          <p:cNvSpPr>
            <a:spLocks noChangeShapeType="1"/>
          </p:cNvSpPr>
          <p:nvPr/>
        </p:nvSpPr>
        <p:spPr bwMode="auto">
          <a:xfrm>
            <a:off x="8173588" y="153108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5" name="Line 7">
            <a:extLst>
              <a:ext uri="{FF2B5EF4-FFF2-40B4-BE49-F238E27FC236}">
                <a16:creationId xmlns:a16="http://schemas.microsoft.com/office/drawing/2014/main" id="{CB65A318-16CE-2AD4-D0AA-D1929E0FC7D2}"/>
              </a:ext>
            </a:extLst>
          </p:cNvPr>
          <p:cNvSpPr>
            <a:spLocks noChangeShapeType="1"/>
          </p:cNvSpPr>
          <p:nvPr/>
        </p:nvSpPr>
        <p:spPr bwMode="auto">
          <a:xfrm>
            <a:off x="8275748" y="155013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6" name="Line 7">
            <a:extLst>
              <a:ext uri="{FF2B5EF4-FFF2-40B4-BE49-F238E27FC236}">
                <a16:creationId xmlns:a16="http://schemas.microsoft.com/office/drawing/2014/main" id="{4E9EAC42-BF78-D52C-50E7-AB0987B9553E}"/>
              </a:ext>
            </a:extLst>
          </p:cNvPr>
          <p:cNvSpPr>
            <a:spLocks noChangeShapeType="1"/>
          </p:cNvSpPr>
          <p:nvPr/>
        </p:nvSpPr>
        <p:spPr bwMode="auto">
          <a:xfrm>
            <a:off x="8294421" y="155013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7" name="Line 7">
            <a:extLst>
              <a:ext uri="{FF2B5EF4-FFF2-40B4-BE49-F238E27FC236}">
                <a16:creationId xmlns:a16="http://schemas.microsoft.com/office/drawing/2014/main" id="{0F667FEB-EAA4-E437-23CB-956B283441A7}"/>
              </a:ext>
            </a:extLst>
          </p:cNvPr>
          <p:cNvSpPr>
            <a:spLocks noChangeShapeType="1"/>
          </p:cNvSpPr>
          <p:nvPr/>
        </p:nvSpPr>
        <p:spPr bwMode="auto">
          <a:xfrm>
            <a:off x="8354791" y="15743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8" name="Line 7">
            <a:extLst>
              <a:ext uri="{FF2B5EF4-FFF2-40B4-BE49-F238E27FC236}">
                <a16:creationId xmlns:a16="http://schemas.microsoft.com/office/drawing/2014/main" id="{29A21FB4-4E13-79C7-5CF7-0590C19D09BA}"/>
              </a:ext>
            </a:extLst>
          </p:cNvPr>
          <p:cNvSpPr>
            <a:spLocks noChangeShapeType="1"/>
          </p:cNvSpPr>
          <p:nvPr/>
        </p:nvSpPr>
        <p:spPr bwMode="auto">
          <a:xfrm>
            <a:off x="8328476" y="156637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39" name="Line 7">
            <a:extLst>
              <a:ext uri="{FF2B5EF4-FFF2-40B4-BE49-F238E27FC236}">
                <a16:creationId xmlns:a16="http://schemas.microsoft.com/office/drawing/2014/main" id="{6E48E5B7-23A1-33F0-F823-7A780E58C8E4}"/>
              </a:ext>
            </a:extLst>
          </p:cNvPr>
          <p:cNvSpPr>
            <a:spLocks noChangeShapeType="1"/>
          </p:cNvSpPr>
          <p:nvPr/>
        </p:nvSpPr>
        <p:spPr bwMode="auto">
          <a:xfrm>
            <a:off x="8313011" y="155685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0" name="Line 7">
            <a:extLst>
              <a:ext uri="{FF2B5EF4-FFF2-40B4-BE49-F238E27FC236}">
                <a16:creationId xmlns:a16="http://schemas.microsoft.com/office/drawing/2014/main" id="{A8A01451-6B17-1355-4567-B56BBDDFF07A}"/>
              </a:ext>
            </a:extLst>
          </p:cNvPr>
          <p:cNvSpPr>
            <a:spLocks noChangeShapeType="1"/>
          </p:cNvSpPr>
          <p:nvPr/>
        </p:nvSpPr>
        <p:spPr bwMode="auto">
          <a:xfrm>
            <a:off x="8367973" y="15743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1" name="Line 7">
            <a:extLst>
              <a:ext uri="{FF2B5EF4-FFF2-40B4-BE49-F238E27FC236}">
                <a16:creationId xmlns:a16="http://schemas.microsoft.com/office/drawing/2014/main" id="{B7360146-4337-608D-7BF6-7477437ABD3B}"/>
              </a:ext>
            </a:extLst>
          </p:cNvPr>
          <p:cNvSpPr>
            <a:spLocks noChangeShapeType="1"/>
          </p:cNvSpPr>
          <p:nvPr/>
        </p:nvSpPr>
        <p:spPr bwMode="auto">
          <a:xfrm>
            <a:off x="8388475" y="159458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2" name="Line 7">
            <a:extLst>
              <a:ext uri="{FF2B5EF4-FFF2-40B4-BE49-F238E27FC236}">
                <a16:creationId xmlns:a16="http://schemas.microsoft.com/office/drawing/2014/main" id="{F0A1A6BB-9C42-3832-20A1-4F22FEB08F9F}"/>
              </a:ext>
            </a:extLst>
          </p:cNvPr>
          <p:cNvSpPr>
            <a:spLocks noChangeShapeType="1"/>
          </p:cNvSpPr>
          <p:nvPr/>
        </p:nvSpPr>
        <p:spPr bwMode="auto">
          <a:xfrm>
            <a:off x="8411241" y="159458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3" name="Line 7">
            <a:extLst>
              <a:ext uri="{FF2B5EF4-FFF2-40B4-BE49-F238E27FC236}">
                <a16:creationId xmlns:a16="http://schemas.microsoft.com/office/drawing/2014/main" id="{3AB0572A-E59C-A428-4243-E62C7FC97F92}"/>
              </a:ext>
            </a:extLst>
          </p:cNvPr>
          <p:cNvSpPr>
            <a:spLocks noChangeShapeType="1"/>
          </p:cNvSpPr>
          <p:nvPr/>
        </p:nvSpPr>
        <p:spPr bwMode="auto">
          <a:xfrm>
            <a:off x="8424083" y="159458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4" name="Line 7">
            <a:extLst>
              <a:ext uri="{FF2B5EF4-FFF2-40B4-BE49-F238E27FC236}">
                <a16:creationId xmlns:a16="http://schemas.microsoft.com/office/drawing/2014/main" id="{FDED2776-C969-1023-B448-2E7E5B0D7B10}"/>
              </a:ext>
            </a:extLst>
          </p:cNvPr>
          <p:cNvSpPr>
            <a:spLocks noChangeShapeType="1"/>
          </p:cNvSpPr>
          <p:nvPr/>
        </p:nvSpPr>
        <p:spPr bwMode="auto">
          <a:xfrm>
            <a:off x="8436133" y="159458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5" name="Line 7">
            <a:extLst>
              <a:ext uri="{FF2B5EF4-FFF2-40B4-BE49-F238E27FC236}">
                <a16:creationId xmlns:a16="http://schemas.microsoft.com/office/drawing/2014/main" id="{31F305DA-3710-FE9F-CF1A-483D2BB16B06}"/>
              </a:ext>
            </a:extLst>
          </p:cNvPr>
          <p:cNvSpPr>
            <a:spLocks noChangeShapeType="1"/>
          </p:cNvSpPr>
          <p:nvPr/>
        </p:nvSpPr>
        <p:spPr bwMode="auto">
          <a:xfrm>
            <a:off x="8461021" y="16247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6" name="Line 7">
            <a:extLst>
              <a:ext uri="{FF2B5EF4-FFF2-40B4-BE49-F238E27FC236}">
                <a16:creationId xmlns:a16="http://schemas.microsoft.com/office/drawing/2014/main" id="{DF788CCB-745F-2314-BFD1-D345CCC4AEF1}"/>
              </a:ext>
            </a:extLst>
          </p:cNvPr>
          <p:cNvSpPr>
            <a:spLocks noChangeShapeType="1"/>
          </p:cNvSpPr>
          <p:nvPr/>
        </p:nvSpPr>
        <p:spPr bwMode="auto">
          <a:xfrm>
            <a:off x="8511468" y="162470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7" name="Line 7">
            <a:extLst>
              <a:ext uri="{FF2B5EF4-FFF2-40B4-BE49-F238E27FC236}">
                <a16:creationId xmlns:a16="http://schemas.microsoft.com/office/drawing/2014/main" id="{4188677C-5810-8FC5-9E38-72D13DBDF76D}"/>
              </a:ext>
            </a:extLst>
          </p:cNvPr>
          <p:cNvSpPr>
            <a:spLocks noChangeShapeType="1"/>
          </p:cNvSpPr>
          <p:nvPr/>
        </p:nvSpPr>
        <p:spPr bwMode="auto">
          <a:xfrm>
            <a:off x="8534119" y="1635440"/>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8" name="Line 7">
            <a:extLst>
              <a:ext uri="{FF2B5EF4-FFF2-40B4-BE49-F238E27FC236}">
                <a16:creationId xmlns:a16="http://schemas.microsoft.com/office/drawing/2014/main" id="{437F81D2-15F5-548D-712C-2EB48BFA7FD5}"/>
              </a:ext>
            </a:extLst>
          </p:cNvPr>
          <p:cNvSpPr>
            <a:spLocks noChangeShapeType="1"/>
          </p:cNvSpPr>
          <p:nvPr/>
        </p:nvSpPr>
        <p:spPr bwMode="auto">
          <a:xfrm>
            <a:off x="8565975" y="163266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49" name="Line 7">
            <a:extLst>
              <a:ext uri="{FF2B5EF4-FFF2-40B4-BE49-F238E27FC236}">
                <a16:creationId xmlns:a16="http://schemas.microsoft.com/office/drawing/2014/main" id="{FB339529-4862-2771-29E9-4A6EB9B6A8E9}"/>
              </a:ext>
            </a:extLst>
          </p:cNvPr>
          <p:cNvSpPr>
            <a:spLocks noChangeShapeType="1"/>
          </p:cNvSpPr>
          <p:nvPr/>
        </p:nvSpPr>
        <p:spPr bwMode="auto">
          <a:xfrm>
            <a:off x="8576869" y="163266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0" name="Line 7">
            <a:extLst>
              <a:ext uri="{FF2B5EF4-FFF2-40B4-BE49-F238E27FC236}">
                <a16:creationId xmlns:a16="http://schemas.microsoft.com/office/drawing/2014/main" id="{788C01B0-2B52-CA27-248C-17B7CA48C323}"/>
              </a:ext>
            </a:extLst>
          </p:cNvPr>
          <p:cNvSpPr>
            <a:spLocks noChangeShapeType="1"/>
          </p:cNvSpPr>
          <p:nvPr/>
        </p:nvSpPr>
        <p:spPr bwMode="auto">
          <a:xfrm>
            <a:off x="8590409" y="163266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1" name="Line 7">
            <a:extLst>
              <a:ext uri="{FF2B5EF4-FFF2-40B4-BE49-F238E27FC236}">
                <a16:creationId xmlns:a16="http://schemas.microsoft.com/office/drawing/2014/main" id="{A9D3B518-E0C0-64EC-EFFE-53D7AEA21453}"/>
              </a:ext>
            </a:extLst>
          </p:cNvPr>
          <p:cNvSpPr>
            <a:spLocks noChangeShapeType="1"/>
          </p:cNvSpPr>
          <p:nvPr/>
        </p:nvSpPr>
        <p:spPr bwMode="auto">
          <a:xfrm>
            <a:off x="8603232" y="163266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2" name="Line 7">
            <a:extLst>
              <a:ext uri="{FF2B5EF4-FFF2-40B4-BE49-F238E27FC236}">
                <a16:creationId xmlns:a16="http://schemas.microsoft.com/office/drawing/2014/main" id="{6202B58A-6348-303A-9E58-EAE6387ADF59}"/>
              </a:ext>
            </a:extLst>
          </p:cNvPr>
          <p:cNvSpPr>
            <a:spLocks noChangeShapeType="1"/>
          </p:cNvSpPr>
          <p:nvPr/>
        </p:nvSpPr>
        <p:spPr bwMode="auto">
          <a:xfrm>
            <a:off x="8616427" y="163583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3" name="Line 7">
            <a:extLst>
              <a:ext uri="{FF2B5EF4-FFF2-40B4-BE49-F238E27FC236}">
                <a16:creationId xmlns:a16="http://schemas.microsoft.com/office/drawing/2014/main" id="{7D9995E2-6163-387B-4A5D-569314AA7BF6}"/>
              </a:ext>
            </a:extLst>
          </p:cNvPr>
          <p:cNvSpPr>
            <a:spLocks noChangeShapeType="1"/>
          </p:cNvSpPr>
          <p:nvPr/>
        </p:nvSpPr>
        <p:spPr bwMode="auto">
          <a:xfrm>
            <a:off x="8648247" y="166671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4" name="Line 7">
            <a:extLst>
              <a:ext uri="{FF2B5EF4-FFF2-40B4-BE49-F238E27FC236}">
                <a16:creationId xmlns:a16="http://schemas.microsoft.com/office/drawing/2014/main" id="{D544F853-AFC9-5895-CFC1-D1C851463E7F}"/>
              </a:ext>
            </a:extLst>
          </p:cNvPr>
          <p:cNvSpPr>
            <a:spLocks noChangeShapeType="1"/>
          </p:cNvSpPr>
          <p:nvPr/>
        </p:nvSpPr>
        <p:spPr bwMode="auto">
          <a:xfrm>
            <a:off x="8662393" y="166671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5" name="Line 7">
            <a:extLst>
              <a:ext uri="{FF2B5EF4-FFF2-40B4-BE49-F238E27FC236}">
                <a16:creationId xmlns:a16="http://schemas.microsoft.com/office/drawing/2014/main" id="{D4FD43E6-7B9B-A8B7-8C2A-D4F2E0BB0631}"/>
              </a:ext>
            </a:extLst>
          </p:cNvPr>
          <p:cNvSpPr>
            <a:spLocks noChangeShapeType="1"/>
          </p:cNvSpPr>
          <p:nvPr/>
        </p:nvSpPr>
        <p:spPr bwMode="auto">
          <a:xfrm>
            <a:off x="8674445" y="166671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6" name="Line 7">
            <a:extLst>
              <a:ext uri="{FF2B5EF4-FFF2-40B4-BE49-F238E27FC236}">
                <a16:creationId xmlns:a16="http://schemas.microsoft.com/office/drawing/2014/main" id="{DFC41BA7-1119-2ABF-AFBD-A152D7ABD597}"/>
              </a:ext>
            </a:extLst>
          </p:cNvPr>
          <p:cNvSpPr>
            <a:spLocks noChangeShapeType="1"/>
          </p:cNvSpPr>
          <p:nvPr/>
        </p:nvSpPr>
        <p:spPr bwMode="auto">
          <a:xfrm>
            <a:off x="8684361" y="166671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7" name="Line 7">
            <a:extLst>
              <a:ext uri="{FF2B5EF4-FFF2-40B4-BE49-F238E27FC236}">
                <a16:creationId xmlns:a16="http://schemas.microsoft.com/office/drawing/2014/main" id="{62592D3F-5AFF-E5A6-366C-05F37BC37729}"/>
              </a:ext>
            </a:extLst>
          </p:cNvPr>
          <p:cNvSpPr>
            <a:spLocks noChangeShapeType="1"/>
          </p:cNvSpPr>
          <p:nvPr/>
        </p:nvSpPr>
        <p:spPr bwMode="auto">
          <a:xfrm>
            <a:off x="8696379" y="166833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8" name="Line 7">
            <a:extLst>
              <a:ext uri="{FF2B5EF4-FFF2-40B4-BE49-F238E27FC236}">
                <a16:creationId xmlns:a16="http://schemas.microsoft.com/office/drawing/2014/main" id="{D4CD86C8-B204-F98A-4B9E-173B3C57C762}"/>
              </a:ext>
            </a:extLst>
          </p:cNvPr>
          <p:cNvSpPr>
            <a:spLocks noChangeShapeType="1"/>
          </p:cNvSpPr>
          <p:nvPr/>
        </p:nvSpPr>
        <p:spPr bwMode="auto">
          <a:xfrm>
            <a:off x="8713579" y="16849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59" name="Line 7">
            <a:extLst>
              <a:ext uri="{FF2B5EF4-FFF2-40B4-BE49-F238E27FC236}">
                <a16:creationId xmlns:a16="http://schemas.microsoft.com/office/drawing/2014/main" id="{846B0D04-27EF-465C-255D-0A06D9C09D6F}"/>
              </a:ext>
            </a:extLst>
          </p:cNvPr>
          <p:cNvSpPr>
            <a:spLocks noChangeShapeType="1"/>
          </p:cNvSpPr>
          <p:nvPr/>
        </p:nvSpPr>
        <p:spPr bwMode="auto">
          <a:xfrm>
            <a:off x="8749595" y="16849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0" name="Line 7">
            <a:extLst>
              <a:ext uri="{FF2B5EF4-FFF2-40B4-BE49-F238E27FC236}">
                <a16:creationId xmlns:a16="http://schemas.microsoft.com/office/drawing/2014/main" id="{46E7ACFC-F3E1-F632-9EDF-7204D7E42251}"/>
              </a:ext>
            </a:extLst>
          </p:cNvPr>
          <p:cNvSpPr>
            <a:spLocks noChangeShapeType="1"/>
          </p:cNvSpPr>
          <p:nvPr/>
        </p:nvSpPr>
        <p:spPr bwMode="auto">
          <a:xfrm>
            <a:off x="8761160" y="16849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1" name="Line 7">
            <a:extLst>
              <a:ext uri="{FF2B5EF4-FFF2-40B4-BE49-F238E27FC236}">
                <a16:creationId xmlns:a16="http://schemas.microsoft.com/office/drawing/2014/main" id="{62CE3FBA-52ED-6B9F-0AB6-89179E835D8D}"/>
              </a:ext>
            </a:extLst>
          </p:cNvPr>
          <p:cNvSpPr>
            <a:spLocks noChangeShapeType="1"/>
          </p:cNvSpPr>
          <p:nvPr/>
        </p:nvSpPr>
        <p:spPr bwMode="auto">
          <a:xfrm>
            <a:off x="8789569" y="17068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2" name="Line 7">
            <a:extLst>
              <a:ext uri="{FF2B5EF4-FFF2-40B4-BE49-F238E27FC236}">
                <a16:creationId xmlns:a16="http://schemas.microsoft.com/office/drawing/2014/main" id="{46C1BD8C-80C3-291D-2534-7CB475497B86}"/>
              </a:ext>
            </a:extLst>
          </p:cNvPr>
          <p:cNvSpPr>
            <a:spLocks noChangeShapeType="1"/>
          </p:cNvSpPr>
          <p:nvPr/>
        </p:nvSpPr>
        <p:spPr bwMode="auto">
          <a:xfrm>
            <a:off x="8808203" y="17068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3" name="Line 7">
            <a:extLst>
              <a:ext uri="{FF2B5EF4-FFF2-40B4-BE49-F238E27FC236}">
                <a16:creationId xmlns:a16="http://schemas.microsoft.com/office/drawing/2014/main" id="{69FBB5F4-89C0-4ED5-E104-5DDE94AC806B}"/>
              </a:ext>
            </a:extLst>
          </p:cNvPr>
          <p:cNvSpPr>
            <a:spLocks noChangeShapeType="1"/>
          </p:cNvSpPr>
          <p:nvPr/>
        </p:nvSpPr>
        <p:spPr bwMode="auto">
          <a:xfrm>
            <a:off x="8849984" y="1717116"/>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4" name="Line 7">
            <a:extLst>
              <a:ext uri="{FF2B5EF4-FFF2-40B4-BE49-F238E27FC236}">
                <a16:creationId xmlns:a16="http://schemas.microsoft.com/office/drawing/2014/main" id="{D503F056-A0B1-BEFC-FE96-9DADD47E514C}"/>
              </a:ext>
            </a:extLst>
          </p:cNvPr>
          <p:cNvSpPr>
            <a:spLocks noChangeShapeType="1"/>
          </p:cNvSpPr>
          <p:nvPr/>
        </p:nvSpPr>
        <p:spPr bwMode="auto">
          <a:xfrm>
            <a:off x="8873123" y="173346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5" name="Line 7">
            <a:extLst>
              <a:ext uri="{FF2B5EF4-FFF2-40B4-BE49-F238E27FC236}">
                <a16:creationId xmlns:a16="http://schemas.microsoft.com/office/drawing/2014/main" id="{98673036-0B0D-9016-6289-374AE6F0F763}"/>
              </a:ext>
            </a:extLst>
          </p:cNvPr>
          <p:cNvSpPr>
            <a:spLocks noChangeShapeType="1"/>
          </p:cNvSpPr>
          <p:nvPr/>
        </p:nvSpPr>
        <p:spPr bwMode="auto">
          <a:xfrm>
            <a:off x="8895597" y="176704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6" name="Line 7">
            <a:extLst>
              <a:ext uri="{FF2B5EF4-FFF2-40B4-BE49-F238E27FC236}">
                <a16:creationId xmlns:a16="http://schemas.microsoft.com/office/drawing/2014/main" id="{3C9487B9-504F-5AA0-8B9A-5EDB453098B3}"/>
              </a:ext>
            </a:extLst>
          </p:cNvPr>
          <p:cNvSpPr>
            <a:spLocks noChangeShapeType="1"/>
          </p:cNvSpPr>
          <p:nvPr/>
        </p:nvSpPr>
        <p:spPr bwMode="auto">
          <a:xfrm>
            <a:off x="8907432" y="177278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7" name="Line 7">
            <a:extLst>
              <a:ext uri="{FF2B5EF4-FFF2-40B4-BE49-F238E27FC236}">
                <a16:creationId xmlns:a16="http://schemas.microsoft.com/office/drawing/2014/main" id="{04AA2E71-E2CF-BB39-9448-EEDB412D7395}"/>
              </a:ext>
            </a:extLst>
          </p:cNvPr>
          <p:cNvSpPr>
            <a:spLocks noChangeShapeType="1"/>
          </p:cNvSpPr>
          <p:nvPr/>
        </p:nvSpPr>
        <p:spPr bwMode="auto">
          <a:xfrm>
            <a:off x="8939275" y="179815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8" name="Line 7">
            <a:extLst>
              <a:ext uri="{FF2B5EF4-FFF2-40B4-BE49-F238E27FC236}">
                <a16:creationId xmlns:a16="http://schemas.microsoft.com/office/drawing/2014/main" id="{4A04BC2E-E99D-BFBE-7E9C-A87F5ED1B59E}"/>
              </a:ext>
            </a:extLst>
          </p:cNvPr>
          <p:cNvSpPr>
            <a:spLocks noChangeShapeType="1"/>
          </p:cNvSpPr>
          <p:nvPr/>
        </p:nvSpPr>
        <p:spPr bwMode="auto">
          <a:xfrm>
            <a:off x="8966736" y="179815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69" name="Line 7">
            <a:extLst>
              <a:ext uri="{FF2B5EF4-FFF2-40B4-BE49-F238E27FC236}">
                <a16:creationId xmlns:a16="http://schemas.microsoft.com/office/drawing/2014/main" id="{69C9122D-A773-BE40-ACB2-9061621BC74A}"/>
              </a:ext>
            </a:extLst>
          </p:cNvPr>
          <p:cNvSpPr>
            <a:spLocks noChangeShapeType="1"/>
          </p:cNvSpPr>
          <p:nvPr/>
        </p:nvSpPr>
        <p:spPr bwMode="auto">
          <a:xfrm>
            <a:off x="9000056" y="179815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0" name="Line 7">
            <a:extLst>
              <a:ext uri="{FF2B5EF4-FFF2-40B4-BE49-F238E27FC236}">
                <a16:creationId xmlns:a16="http://schemas.microsoft.com/office/drawing/2014/main" id="{10C420C7-2D31-A635-A3E7-6116C72F39CE}"/>
              </a:ext>
            </a:extLst>
          </p:cNvPr>
          <p:cNvSpPr>
            <a:spLocks noChangeShapeType="1"/>
          </p:cNvSpPr>
          <p:nvPr/>
        </p:nvSpPr>
        <p:spPr bwMode="auto">
          <a:xfrm>
            <a:off x="9037887" y="179815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1" name="Line 7">
            <a:extLst>
              <a:ext uri="{FF2B5EF4-FFF2-40B4-BE49-F238E27FC236}">
                <a16:creationId xmlns:a16="http://schemas.microsoft.com/office/drawing/2014/main" id="{F79D0BF8-FD21-36EE-A485-FBA409B974BC}"/>
              </a:ext>
            </a:extLst>
          </p:cNvPr>
          <p:cNvSpPr>
            <a:spLocks noChangeShapeType="1"/>
          </p:cNvSpPr>
          <p:nvPr/>
        </p:nvSpPr>
        <p:spPr bwMode="auto">
          <a:xfrm>
            <a:off x="9085597" y="18060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2" name="Line 7">
            <a:extLst>
              <a:ext uri="{FF2B5EF4-FFF2-40B4-BE49-F238E27FC236}">
                <a16:creationId xmlns:a16="http://schemas.microsoft.com/office/drawing/2014/main" id="{F431D534-C9F3-238E-4D49-439EB7799254}"/>
              </a:ext>
            </a:extLst>
          </p:cNvPr>
          <p:cNvSpPr>
            <a:spLocks noChangeShapeType="1"/>
          </p:cNvSpPr>
          <p:nvPr/>
        </p:nvSpPr>
        <p:spPr bwMode="auto">
          <a:xfrm>
            <a:off x="9096455" y="1850932"/>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3" name="Line 7">
            <a:extLst>
              <a:ext uri="{FF2B5EF4-FFF2-40B4-BE49-F238E27FC236}">
                <a16:creationId xmlns:a16="http://schemas.microsoft.com/office/drawing/2014/main" id="{19AA6180-1695-C357-3D36-F9E75EC60E9D}"/>
              </a:ext>
            </a:extLst>
          </p:cNvPr>
          <p:cNvSpPr>
            <a:spLocks noChangeShapeType="1"/>
          </p:cNvSpPr>
          <p:nvPr/>
        </p:nvSpPr>
        <p:spPr bwMode="auto">
          <a:xfrm>
            <a:off x="9111880" y="189261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4" name="Line 7">
            <a:extLst>
              <a:ext uri="{FF2B5EF4-FFF2-40B4-BE49-F238E27FC236}">
                <a16:creationId xmlns:a16="http://schemas.microsoft.com/office/drawing/2014/main" id="{0CB5D8BE-08EB-59C7-3394-1C52C2F452B7}"/>
              </a:ext>
            </a:extLst>
          </p:cNvPr>
          <p:cNvSpPr>
            <a:spLocks noChangeShapeType="1"/>
          </p:cNvSpPr>
          <p:nvPr/>
        </p:nvSpPr>
        <p:spPr bwMode="auto">
          <a:xfrm>
            <a:off x="9127211" y="189261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5" name="Line 7">
            <a:extLst>
              <a:ext uri="{FF2B5EF4-FFF2-40B4-BE49-F238E27FC236}">
                <a16:creationId xmlns:a16="http://schemas.microsoft.com/office/drawing/2014/main" id="{506F61A9-FBCF-DE6A-9E66-6CECE4B078F1}"/>
              </a:ext>
            </a:extLst>
          </p:cNvPr>
          <p:cNvSpPr>
            <a:spLocks noChangeShapeType="1"/>
          </p:cNvSpPr>
          <p:nvPr/>
        </p:nvSpPr>
        <p:spPr bwMode="auto">
          <a:xfrm>
            <a:off x="9139295" y="189261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6" name="Line 7">
            <a:extLst>
              <a:ext uri="{FF2B5EF4-FFF2-40B4-BE49-F238E27FC236}">
                <a16:creationId xmlns:a16="http://schemas.microsoft.com/office/drawing/2014/main" id="{33F1CFB9-7568-96D5-D2F5-CFC4ACFF66DB}"/>
              </a:ext>
            </a:extLst>
          </p:cNvPr>
          <p:cNvSpPr>
            <a:spLocks noChangeShapeType="1"/>
          </p:cNvSpPr>
          <p:nvPr/>
        </p:nvSpPr>
        <p:spPr bwMode="auto">
          <a:xfrm>
            <a:off x="9152179" y="19068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7" name="Line 7">
            <a:extLst>
              <a:ext uri="{FF2B5EF4-FFF2-40B4-BE49-F238E27FC236}">
                <a16:creationId xmlns:a16="http://schemas.microsoft.com/office/drawing/2014/main" id="{B549B2CB-B00D-1250-B6FD-B41E195EAACB}"/>
              </a:ext>
            </a:extLst>
          </p:cNvPr>
          <p:cNvSpPr>
            <a:spLocks noChangeShapeType="1"/>
          </p:cNvSpPr>
          <p:nvPr/>
        </p:nvSpPr>
        <p:spPr bwMode="auto">
          <a:xfrm>
            <a:off x="9165657" y="19068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8" name="Line 7">
            <a:extLst>
              <a:ext uri="{FF2B5EF4-FFF2-40B4-BE49-F238E27FC236}">
                <a16:creationId xmlns:a16="http://schemas.microsoft.com/office/drawing/2014/main" id="{4CA02E55-33D8-BE70-EB78-C54B9CF6087F}"/>
              </a:ext>
            </a:extLst>
          </p:cNvPr>
          <p:cNvSpPr>
            <a:spLocks noChangeShapeType="1"/>
          </p:cNvSpPr>
          <p:nvPr/>
        </p:nvSpPr>
        <p:spPr bwMode="auto">
          <a:xfrm>
            <a:off x="9176556" y="19068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79" name="Line 7">
            <a:extLst>
              <a:ext uri="{FF2B5EF4-FFF2-40B4-BE49-F238E27FC236}">
                <a16:creationId xmlns:a16="http://schemas.microsoft.com/office/drawing/2014/main" id="{CF363E8B-31C5-87FF-6ECB-1BCAE55DC4C9}"/>
              </a:ext>
            </a:extLst>
          </p:cNvPr>
          <p:cNvSpPr>
            <a:spLocks noChangeShapeType="1"/>
          </p:cNvSpPr>
          <p:nvPr/>
        </p:nvSpPr>
        <p:spPr bwMode="auto">
          <a:xfrm>
            <a:off x="9189189" y="19068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0" name="Line 7">
            <a:extLst>
              <a:ext uri="{FF2B5EF4-FFF2-40B4-BE49-F238E27FC236}">
                <a16:creationId xmlns:a16="http://schemas.microsoft.com/office/drawing/2014/main" id="{7B85C246-76ED-F959-7790-A0D75DD83456}"/>
              </a:ext>
            </a:extLst>
          </p:cNvPr>
          <p:cNvSpPr>
            <a:spLocks noChangeShapeType="1"/>
          </p:cNvSpPr>
          <p:nvPr/>
        </p:nvSpPr>
        <p:spPr bwMode="auto">
          <a:xfrm>
            <a:off x="9201788"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1" name="Line 7">
            <a:extLst>
              <a:ext uri="{FF2B5EF4-FFF2-40B4-BE49-F238E27FC236}">
                <a16:creationId xmlns:a16="http://schemas.microsoft.com/office/drawing/2014/main" id="{D2EDE443-3B9A-03BA-8B98-D85B604C2A30}"/>
              </a:ext>
            </a:extLst>
          </p:cNvPr>
          <p:cNvSpPr>
            <a:spLocks noChangeShapeType="1"/>
          </p:cNvSpPr>
          <p:nvPr/>
        </p:nvSpPr>
        <p:spPr bwMode="auto">
          <a:xfrm>
            <a:off x="9213803" y="192754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2" name="Line 7">
            <a:extLst>
              <a:ext uri="{FF2B5EF4-FFF2-40B4-BE49-F238E27FC236}">
                <a16:creationId xmlns:a16="http://schemas.microsoft.com/office/drawing/2014/main" id="{DF998B41-5EBA-52A3-0150-8DE8F260192D}"/>
              </a:ext>
            </a:extLst>
          </p:cNvPr>
          <p:cNvSpPr>
            <a:spLocks noChangeShapeType="1"/>
          </p:cNvSpPr>
          <p:nvPr/>
        </p:nvSpPr>
        <p:spPr bwMode="auto">
          <a:xfrm>
            <a:off x="9267575"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3" name="Line 7">
            <a:extLst>
              <a:ext uri="{FF2B5EF4-FFF2-40B4-BE49-F238E27FC236}">
                <a16:creationId xmlns:a16="http://schemas.microsoft.com/office/drawing/2014/main" id="{FB62DA3F-47E7-AFDD-D449-36818EEE2040}"/>
              </a:ext>
            </a:extLst>
          </p:cNvPr>
          <p:cNvSpPr>
            <a:spLocks noChangeShapeType="1"/>
          </p:cNvSpPr>
          <p:nvPr/>
        </p:nvSpPr>
        <p:spPr bwMode="auto">
          <a:xfrm>
            <a:off x="9311232"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4" name="Line 7">
            <a:extLst>
              <a:ext uri="{FF2B5EF4-FFF2-40B4-BE49-F238E27FC236}">
                <a16:creationId xmlns:a16="http://schemas.microsoft.com/office/drawing/2014/main" id="{AB49420C-85EC-B46E-E774-FAF3376F3590}"/>
              </a:ext>
            </a:extLst>
          </p:cNvPr>
          <p:cNvSpPr>
            <a:spLocks noChangeShapeType="1"/>
          </p:cNvSpPr>
          <p:nvPr/>
        </p:nvSpPr>
        <p:spPr bwMode="auto">
          <a:xfrm>
            <a:off x="9337431"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5" name="Line 7">
            <a:extLst>
              <a:ext uri="{FF2B5EF4-FFF2-40B4-BE49-F238E27FC236}">
                <a16:creationId xmlns:a16="http://schemas.microsoft.com/office/drawing/2014/main" id="{13443546-83F9-3DDD-9B30-2EBA6E0FC196}"/>
              </a:ext>
            </a:extLst>
          </p:cNvPr>
          <p:cNvSpPr>
            <a:spLocks noChangeShapeType="1"/>
          </p:cNvSpPr>
          <p:nvPr/>
        </p:nvSpPr>
        <p:spPr bwMode="auto">
          <a:xfrm>
            <a:off x="9357420"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6" name="Line 7">
            <a:extLst>
              <a:ext uri="{FF2B5EF4-FFF2-40B4-BE49-F238E27FC236}">
                <a16:creationId xmlns:a16="http://schemas.microsoft.com/office/drawing/2014/main" id="{B6E2AEE6-6C51-33B0-264E-56F6C9199660}"/>
              </a:ext>
            </a:extLst>
          </p:cNvPr>
          <p:cNvSpPr>
            <a:spLocks noChangeShapeType="1"/>
          </p:cNvSpPr>
          <p:nvPr/>
        </p:nvSpPr>
        <p:spPr bwMode="auto">
          <a:xfrm>
            <a:off x="9369503" y="1925164"/>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7" name="Line 7">
            <a:extLst>
              <a:ext uri="{FF2B5EF4-FFF2-40B4-BE49-F238E27FC236}">
                <a16:creationId xmlns:a16="http://schemas.microsoft.com/office/drawing/2014/main" id="{1BDDC7EB-1707-877A-9788-A95DE68934F7}"/>
              </a:ext>
            </a:extLst>
          </p:cNvPr>
          <p:cNvSpPr>
            <a:spLocks noChangeShapeType="1"/>
          </p:cNvSpPr>
          <p:nvPr/>
        </p:nvSpPr>
        <p:spPr bwMode="auto">
          <a:xfrm>
            <a:off x="9383752" y="1942208"/>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8" name="Line 7">
            <a:extLst>
              <a:ext uri="{FF2B5EF4-FFF2-40B4-BE49-F238E27FC236}">
                <a16:creationId xmlns:a16="http://schemas.microsoft.com/office/drawing/2014/main" id="{2DF4C065-9720-9116-028E-DAEAA852E16F}"/>
              </a:ext>
            </a:extLst>
          </p:cNvPr>
          <p:cNvSpPr>
            <a:spLocks noChangeShapeType="1"/>
          </p:cNvSpPr>
          <p:nvPr/>
        </p:nvSpPr>
        <p:spPr bwMode="auto">
          <a:xfrm>
            <a:off x="9395427" y="1942208"/>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89" name="Line 7">
            <a:extLst>
              <a:ext uri="{FF2B5EF4-FFF2-40B4-BE49-F238E27FC236}">
                <a16:creationId xmlns:a16="http://schemas.microsoft.com/office/drawing/2014/main" id="{A8010D45-143C-E00E-C9EF-67B0FE69797D}"/>
              </a:ext>
            </a:extLst>
          </p:cNvPr>
          <p:cNvSpPr>
            <a:spLocks noChangeShapeType="1"/>
          </p:cNvSpPr>
          <p:nvPr/>
        </p:nvSpPr>
        <p:spPr bwMode="auto">
          <a:xfrm>
            <a:off x="9445845" y="194102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0" name="Line 7">
            <a:extLst>
              <a:ext uri="{FF2B5EF4-FFF2-40B4-BE49-F238E27FC236}">
                <a16:creationId xmlns:a16="http://schemas.microsoft.com/office/drawing/2014/main" id="{E6B8985C-F98B-962A-D033-B870861B72DB}"/>
              </a:ext>
            </a:extLst>
          </p:cNvPr>
          <p:cNvSpPr>
            <a:spLocks noChangeShapeType="1"/>
          </p:cNvSpPr>
          <p:nvPr/>
        </p:nvSpPr>
        <p:spPr bwMode="auto">
          <a:xfrm>
            <a:off x="9407883" y="1942208"/>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1" name="Line 7">
            <a:extLst>
              <a:ext uri="{FF2B5EF4-FFF2-40B4-BE49-F238E27FC236}">
                <a16:creationId xmlns:a16="http://schemas.microsoft.com/office/drawing/2014/main" id="{FF64D2A0-2AA2-B56A-78CB-B290A836EBAA}"/>
              </a:ext>
            </a:extLst>
          </p:cNvPr>
          <p:cNvSpPr>
            <a:spLocks noChangeShapeType="1"/>
          </p:cNvSpPr>
          <p:nvPr/>
        </p:nvSpPr>
        <p:spPr bwMode="auto">
          <a:xfrm>
            <a:off x="9475681" y="195094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2" name="Line 7">
            <a:extLst>
              <a:ext uri="{FF2B5EF4-FFF2-40B4-BE49-F238E27FC236}">
                <a16:creationId xmlns:a16="http://schemas.microsoft.com/office/drawing/2014/main" id="{42A591A9-5DBB-5509-49F0-AD806EA6706C}"/>
              </a:ext>
            </a:extLst>
          </p:cNvPr>
          <p:cNvSpPr>
            <a:spLocks noChangeShapeType="1"/>
          </p:cNvSpPr>
          <p:nvPr/>
        </p:nvSpPr>
        <p:spPr bwMode="auto">
          <a:xfrm>
            <a:off x="9488685" y="195094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3" name="Line 7">
            <a:extLst>
              <a:ext uri="{FF2B5EF4-FFF2-40B4-BE49-F238E27FC236}">
                <a16:creationId xmlns:a16="http://schemas.microsoft.com/office/drawing/2014/main" id="{0F1FE838-D666-5E1D-AFB8-B69B0123D494}"/>
              </a:ext>
            </a:extLst>
          </p:cNvPr>
          <p:cNvSpPr>
            <a:spLocks noChangeShapeType="1"/>
          </p:cNvSpPr>
          <p:nvPr/>
        </p:nvSpPr>
        <p:spPr bwMode="auto">
          <a:xfrm>
            <a:off x="9500515" y="195172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4" name="Line 7">
            <a:extLst>
              <a:ext uri="{FF2B5EF4-FFF2-40B4-BE49-F238E27FC236}">
                <a16:creationId xmlns:a16="http://schemas.microsoft.com/office/drawing/2014/main" id="{48F8DF87-7255-4BEE-445E-AA27A00F50F2}"/>
              </a:ext>
            </a:extLst>
          </p:cNvPr>
          <p:cNvSpPr>
            <a:spLocks noChangeShapeType="1"/>
          </p:cNvSpPr>
          <p:nvPr/>
        </p:nvSpPr>
        <p:spPr bwMode="auto">
          <a:xfrm>
            <a:off x="9518603" y="196722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5" name="Line 7">
            <a:extLst>
              <a:ext uri="{FF2B5EF4-FFF2-40B4-BE49-F238E27FC236}">
                <a16:creationId xmlns:a16="http://schemas.microsoft.com/office/drawing/2014/main" id="{0C41D764-6498-F3CE-32E5-FCA13615344B}"/>
              </a:ext>
            </a:extLst>
          </p:cNvPr>
          <p:cNvSpPr>
            <a:spLocks noChangeShapeType="1"/>
          </p:cNvSpPr>
          <p:nvPr/>
        </p:nvSpPr>
        <p:spPr bwMode="auto">
          <a:xfrm>
            <a:off x="9534455" y="1967225"/>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6" name="Line 7">
            <a:extLst>
              <a:ext uri="{FF2B5EF4-FFF2-40B4-BE49-F238E27FC236}">
                <a16:creationId xmlns:a16="http://schemas.microsoft.com/office/drawing/2014/main" id="{43FBEB12-0C30-A297-9562-497501A06C74}"/>
              </a:ext>
            </a:extLst>
          </p:cNvPr>
          <p:cNvSpPr>
            <a:spLocks noChangeShapeType="1"/>
          </p:cNvSpPr>
          <p:nvPr/>
        </p:nvSpPr>
        <p:spPr bwMode="auto">
          <a:xfrm>
            <a:off x="9553495"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7" name="Line 7">
            <a:extLst>
              <a:ext uri="{FF2B5EF4-FFF2-40B4-BE49-F238E27FC236}">
                <a16:creationId xmlns:a16="http://schemas.microsoft.com/office/drawing/2014/main" id="{572F56B3-01D0-F564-4B9E-CC4CB1352812}"/>
              </a:ext>
            </a:extLst>
          </p:cNvPr>
          <p:cNvSpPr>
            <a:spLocks noChangeShapeType="1"/>
          </p:cNvSpPr>
          <p:nvPr/>
        </p:nvSpPr>
        <p:spPr bwMode="auto">
          <a:xfrm>
            <a:off x="9573607"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8" name="Line 7">
            <a:extLst>
              <a:ext uri="{FF2B5EF4-FFF2-40B4-BE49-F238E27FC236}">
                <a16:creationId xmlns:a16="http://schemas.microsoft.com/office/drawing/2014/main" id="{1D28E102-5C5C-04DF-3C3A-30930BFA8C7C}"/>
              </a:ext>
            </a:extLst>
          </p:cNvPr>
          <p:cNvSpPr>
            <a:spLocks noChangeShapeType="1"/>
          </p:cNvSpPr>
          <p:nvPr/>
        </p:nvSpPr>
        <p:spPr bwMode="auto">
          <a:xfrm>
            <a:off x="9584252"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199" name="Line 7">
            <a:extLst>
              <a:ext uri="{FF2B5EF4-FFF2-40B4-BE49-F238E27FC236}">
                <a16:creationId xmlns:a16="http://schemas.microsoft.com/office/drawing/2014/main" id="{38A19531-92C6-C03E-3A3A-8E748695F027}"/>
              </a:ext>
            </a:extLst>
          </p:cNvPr>
          <p:cNvSpPr>
            <a:spLocks noChangeShapeType="1"/>
          </p:cNvSpPr>
          <p:nvPr/>
        </p:nvSpPr>
        <p:spPr bwMode="auto">
          <a:xfrm>
            <a:off x="9604127"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0" name="Line 7">
            <a:extLst>
              <a:ext uri="{FF2B5EF4-FFF2-40B4-BE49-F238E27FC236}">
                <a16:creationId xmlns:a16="http://schemas.microsoft.com/office/drawing/2014/main" id="{4F7C8887-DF12-E7C5-DA9B-522EEA4573CD}"/>
              </a:ext>
            </a:extLst>
          </p:cNvPr>
          <p:cNvSpPr>
            <a:spLocks noChangeShapeType="1"/>
          </p:cNvSpPr>
          <p:nvPr/>
        </p:nvSpPr>
        <p:spPr bwMode="auto">
          <a:xfrm>
            <a:off x="9614351"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1" name="Line 7">
            <a:extLst>
              <a:ext uri="{FF2B5EF4-FFF2-40B4-BE49-F238E27FC236}">
                <a16:creationId xmlns:a16="http://schemas.microsoft.com/office/drawing/2014/main" id="{AA59A098-2AA0-17F6-5F1B-893DA6BFD258}"/>
              </a:ext>
            </a:extLst>
          </p:cNvPr>
          <p:cNvSpPr>
            <a:spLocks noChangeShapeType="1"/>
          </p:cNvSpPr>
          <p:nvPr/>
        </p:nvSpPr>
        <p:spPr bwMode="auto">
          <a:xfrm>
            <a:off x="9626571"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2" name="Line 7">
            <a:extLst>
              <a:ext uri="{FF2B5EF4-FFF2-40B4-BE49-F238E27FC236}">
                <a16:creationId xmlns:a16="http://schemas.microsoft.com/office/drawing/2014/main" id="{F0160536-0A3A-C544-79B1-9566BF6A9CA3}"/>
              </a:ext>
            </a:extLst>
          </p:cNvPr>
          <p:cNvSpPr>
            <a:spLocks noChangeShapeType="1"/>
          </p:cNvSpPr>
          <p:nvPr/>
        </p:nvSpPr>
        <p:spPr bwMode="auto">
          <a:xfrm>
            <a:off x="9640483"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3" name="Line 7">
            <a:extLst>
              <a:ext uri="{FF2B5EF4-FFF2-40B4-BE49-F238E27FC236}">
                <a16:creationId xmlns:a16="http://schemas.microsoft.com/office/drawing/2014/main" id="{97A03683-79B4-294A-FE87-F1669DEED7C2}"/>
              </a:ext>
            </a:extLst>
          </p:cNvPr>
          <p:cNvSpPr>
            <a:spLocks noChangeShapeType="1"/>
          </p:cNvSpPr>
          <p:nvPr/>
        </p:nvSpPr>
        <p:spPr bwMode="auto">
          <a:xfrm>
            <a:off x="9654553"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4" name="Line 7">
            <a:extLst>
              <a:ext uri="{FF2B5EF4-FFF2-40B4-BE49-F238E27FC236}">
                <a16:creationId xmlns:a16="http://schemas.microsoft.com/office/drawing/2014/main" id="{2313D179-1F6D-313F-33E5-827451B7B334}"/>
              </a:ext>
            </a:extLst>
          </p:cNvPr>
          <p:cNvSpPr>
            <a:spLocks noChangeShapeType="1"/>
          </p:cNvSpPr>
          <p:nvPr/>
        </p:nvSpPr>
        <p:spPr bwMode="auto">
          <a:xfrm>
            <a:off x="9667152"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5" name="Line 7">
            <a:extLst>
              <a:ext uri="{FF2B5EF4-FFF2-40B4-BE49-F238E27FC236}">
                <a16:creationId xmlns:a16="http://schemas.microsoft.com/office/drawing/2014/main" id="{2471E3E7-24E6-ACF4-4390-1B60195FF0ED}"/>
              </a:ext>
            </a:extLst>
          </p:cNvPr>
          <p:cNvSpPr>
            <a:spLocks noChangeShapeType="1"/>
          </p:cNvSpPr>
          <p:nvPr/>
        </p:nvSpPr>
        <p:spPr bwMode="auto">
          <a:xfrm>
            <a:off x="9680184"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6" name="Line 7">
            <a:extLst>
              <a:ext uri="{FF2B5EF4-FFF2-40B4-BE49-F238E27FC236}">
                <a16:creationId xmlns:a16="http://schemas.microsoft.com/office/drawing/2014/main" id="{B3D5E4B5-B233-668F-33C8-7AC9D03A84F0}"/>
              </a:ext>
            </a:extLst>
          </p:cNvPr>
          <p:cNvSpPr>
            <a:spLocks noChangeShapeType="1"/>
          </p:cNvSpPr>
          <p:nvPr/>
        </p:nvSpPr>
        <p:spPr bwMode="auto">
          <a:xfrm>
            <a:off x="9705485"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7" name="Line 7">
            <a:extLst>
              <a:ext uri="{FF2B5EF4-FFF2-40B4-BE49-F238E27FC236}">
                <a16:creationId xmlns:a16="http://schemas.microsoft.com/office/drawing/2014/main" id="{980A142C-354B-B39D-02B1-EB972C75CB85}"/>
              </a:ext>
            </a:extLst>
          </p:cNvPr>
          <p:cNvSpPr>
            <a:spLocks noChangeShapeType="1"/>
          </p:cNvSpPr>
          <p:nvPr/>
        </p:nvSpPr>
        <p:spPr bwMode="auto">
          <a:xfrm>
            <a:off x="9718125"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8" name="Line 7">
            <a:extLst>
              <a:ext uri="{FF2B5EF4-FFF2-40B4-BE49-F238E27FC236}">
                <a16:creationId xmlns:a16="http://schemas.microsoft.com/office/drawing/2014/main" id="{136C4B96-363B-29FD-F5B8-1F119B085780}"/>
              </a:ext>
            </a:extLst>
          </p:cNvPr>
          <p:cNvSpPr>
            <a:spLocks noChangeShapeType="1"/>
          </p:cNvSpPr>
          <p:nvPr/>
        </p:nvSpPr>
        <p:spPr bwMode="auto">
          <a:xfrm>
            <a:off x="9694500"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09" name="Line 7">
            <a:extLst>
              <a:ext uri="{FF2B5EF4-FFF2-40B4-BE49-F238E27FC236}">
                <a16:creationId xmlns:a16="http://schemas.microsoft.com/office/drawing/2014/main" id="{B0FEBFF2-5E48-608C-08D2-8BF7B182E3C3}"/>
              </a:ext>
            </a:extLst>
          </p:cNvPr>
          <p:cNvSpPr>
            <a:spLocks noChangeShapeType="1"/>
          </p:cNvSpPr>
          <p:nvPr/>
        </p:nvSpPr>
        <p:spPr bwMode="auto">
          <a:xfrm>
            <a:off x="9740777"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0" name="Line 7">
            <a:extLst>
              <a:ext uri="{FF2B5EF4-FFF2-40B4-BE49-F238E27FC236}">
                <a16:creationId xmlns:a16="http://schemas.microsoft.com/office/drawing/2014/main" id="{7B106AEC-8D77-F83B-AF5B-0BC7BEE53F5A}"/>
              </a:ext>
            </a:extLst>
          </p:cNvPr>
          <p:cNvSpPr>
            <a:spLocks noChangeShapeType="1"/>
          </p:cNvSpPr>
          <p:nvPr/>
        </p:nvSpPr>
        <p:spPr bwMode="auto">
          <a:xfrm>
            <a:off x="9762381"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1" name="Line 7">
            <a:extLst>
              <a:ext uri="{FF2B5EF4-FFF2-40B4-BE49-F238E27FC236}">
                <a16:creationId xmlns:a16="http://schemas.microsoft.com/office/drawing/2014/main" id="{B8199351-FB04-7063-7182-1FC208085403}"/>
              </a:ext>
            </a:extLst>
          </p:cNvPr>
          <p:cNvSpPr>
            <a:spLocks noChangeShapeType="1"/>
          </p:cNvSpPr>
          <p:nvPr/>
        </p:nvSpPr>
        <p:spPr bwMode="auto">
          <a:xfrm>
            <a:off x="9772563"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2" name="Line 7">
            <a:extLst>
              <a:ext uri="{FF2B5EF4-FFF2-40B4-BE49-F238E27FC236}">
                <a16:creationId xmlns:a16="http://schemas.microsoft.com/office/drawing/2014/main" id="{C3DEE760-454F-818B-0F0C-BC2FEC9DE3BC}"/>
              </a:ext>
            </a:extLst>
          </p:cNvPr>
          <p:cNvSpPr>
            <a:spLocks noChangeShapeType="1"/>
          </p:cNvSpPr>
          <p:nvPr/>
        </p:nvSpPr>
        <p:spPr bwMode="auto">
          <a:xfrm>
            <a:off x="9784279"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3" name="Line 7">
            <a:extLst>
              <a:ext uri="{FF2B5EF4-FFF2-40B4-BE49-F238E27FC236}">
                <a16:creationId xmlns:a16="http://schemas.microsoft.com/office/drawing/2014/main" id="{2DCE1E57-ADBF-D9D9-7B9B-CC4B7679CE6D}"/>
              </a:ext>
            </a:extLst>
          </p:cNvPr>
          <p:cNvSpPr>
            <a:spLocks noChangeShapeType="1"/>
          </p:cNvSpPr>
          <p:nvPr/>
        </p:nvSpPr>
        <p:spPr bwMode="auto">
          <a:xfrm>
            <a:off x="9796799"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4" name="Line 7">
            <a:extLst>
              <a:ext uri="{FF2B5EF4-FFF2-40B4-BE49-F238E27FC236}">
                <a16:creationId xmlns:a16="http://schemas.microsoft.com/office/drawing/2014/main" id="{E41CD542-1AF6-9987-6A85-3E44709CFFCD}"/>
              </a:ext>
            </a:extLst>
          </p:cNvPr>
          <p:cNvSpPr>
            <a:spLocks noChangeShapeType="1"/>
          </p:cNvSpPr>
          <p:nvPr/>
        </p:nvSpPr>
        <p:spPr bwMode="auto">
          <a:xfrm>
            <a:off x="9809981" y="202754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5" name="Line 7">
            <a:extLst>
              <a:ext uri="{FF2B5EF4-FFF2-40B4-BE49-F238E27FC236}">
                <a16:creationId xmlns:a16="http://schemas.microsoft.com/office/drawing/2014/main" id="{B05D3ECD-7B48-23B3-FBD4-D48D39FF8496}"/>
              </a:ext>
            </a:extLst>
          </p:cNvPr>
          <p:cNvSpPr>
            <a:spLocks noChangeShapeType="1"/>
          </p:cNvSpPr>
          <p:nvPr/>
        </p:nvSpPr>
        <p:spPr bwMode="auto">
          <a:xfrm>
            <a:off x="9846231" y="20330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6" name="Line 7">
            <a:extLst>
              <a:ext uri="{FF2B5EF4-FFF2-40B4-BE49-F238E27FC236}">
                <a16:creationId xmlns:a16="http://schemas.microsoft.com/office/drawing/2014/main" id="{A81E1B9D-D8A8-C4A7-301F-25772C65CC82}"/>
              </a:ext>
            </a:extLst>
          </p:cNvPr>
          <p:cNvSpPr>
            <a:spLocks noChangeShapeType="1"/>
          </p:cNvSpPr>
          <p:nvPr/>
        </p:nvSpPr>
        <p:spPr bwMode="auto">
          <a:xfrm>
            <a:off x="9862477" y="20330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7" name="Line 7">
            <a:extLst>
              <a:ext uri="{FF2B5EF4-FFF2-40B4-BE49-F238E27FC236}">
                <a16:creationId xmlns:a16="http://schemas.microsoft.com/office/drawing/2014/main" id="{3FFED956-00BC-F42E-0040-1C0047F5C552}"/>
              </a:ext>
            </a:extLst>
          </p:cNvPr>
          <p:cNvSpPr>
            <a:spLocks noChangeShapeType="1"/>
          </p:cNvSpPr>
          <p:nvPr/>
        </p:nvSpPr>
        <p:spPr bwMode="auto">
          <a:xfrm>
            <a:off x="9922771"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8" name="Line 7">
            <a:extLst>
              <a:ext uri="{FF2B5EF4-FFF2-40B4-BE49-F238E27FC236}">
                <a16:creationId xmlns:a16="http://schemas.microsoft.com/office/drawing/2014/main" id="{964BA564-7BF3-FB04-4513-B321E16E0015}"/>
              </a:ext>
            </a:extLst>
          </p:cNvPr>
          <p:cNvSpPr>
            <a:spLocks noChangeShapeType="1"/>
          </p:cNvSpPr>
          <p:nvPr/>
        </p:nvSpPr>
        <p:spPr bwMode="auto">
          <a:xfrm>
            <a:off x="9964091"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19" name="Line 7">
            <a:extLst>
              <a:ext uri="{FF2B5EF4-FFF2-40B4-BE49-F238E27FC236}">
                <a16:creationId xmlns:a16="http://schemas.microsoft.com/office/drawing/2014/main" id="{7FCA7083-B81F-B0B1-E668-B907CBBAF34C}"/>
              </a:ext>
            </a:extLst>
          </p:cNvPr>
          <p:cNvSpPr>
            <a:spLocks noChangeShapeType="1"/>
          </p:cNvSpPr>
          <p:nvPr/>
        </p:nvSpPr>
        <p:spPr bwMode="auto">
          <a:xfrm>
            <a:off x="9980160"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0" name="Line 7">
            <a:extLst>
              <a:ext uri="{FF2B5EF4-FFF2-40B4-BE49-F238E27FC236}">
                <a16:creationId xmlns:a16="http://schemas.microsoft.com/office/drawing/2014/main" id="{6496D5EB-1434-79A2-6679-29FF9CA8588D}"/>
              </a:ext>
            </a:extLst>
          </p:cNvPr>
          <p:cNvSpPr>
            <a:spLocks noChangeShapeType="1"/>
          </p:cNvSpPr>
          <p:nvPr/>
        </p:nvSpPr>
        <p:spPr bwMode="auto">
          <a:xfrm>
            <a:off x="9996603"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1" name="Line 7">
            <a:extLst>
              <a:ext uri="{FF2B5EF4-FFF2-40B4-BE49-F238E27FC236}">
                <a16:creationId xmlns:a16="http://schemas.microsoft.com/office/drawing/2014/main" id="{A590ED88-E85F-D6DE-4FBC-C4BA2EDDCC9C}"/>
              </a:ext>
            </a:extLst>
          </p:cNvPr>
          <p:cNvSpPr>
            <a:spLocks noChangeShapeType="1"/>
          </p:cNvSpPr>
          <p:nvPr/>
        </p:nvSpPr>
        <p:spPr bwMode="auto">
          <a:xfrm>
            <a:off x="10013760"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2" name="Line 7">
            <a:extLst>
              <a:ext uri="{FF2B5EF4-FFF2-40B4-BE49-F238E27FC236}">
                <a16:creationId xmlns:a16="http://schemas.microsoft.com/office/drawing/2014/main" id="{A0A54E3A-8BEA-B763-37FA-B6E28508CEE2}"/>
              </a:ext>
            </a:extLst>
          </p:cNvPr>
          <p:cNvSpPr>
            <a:spLocks noChangeShapeType="1"/>
          </p:cNvSpPr>
          <p:nvPr/>
        </p:nvSpPr>
        <p:spPr bwMode="auto">
          <a:xfrm>
            <a:off x="1003021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3" name="Line 7">
            <a:extLst>
              <a:ext uri="{FF2B5EF4-FFF2-40B4-BE49-F238E27FC236}">
                <a16:creationId xmlns:a16="http://schemas.microsoft.com/office/drawing/2014/main" id="{87275136-2CA3-77F5-AF80-52AF89E0DA16}"/>
              </a:ext>
            </a:extLst>
          </p:cNvPr>
          <p:cNvSpPr>
            <a:spLocks noChangeShapeType="1"/>
          </p:cNvSpPr>
          <p:nvPr/>
        </p:nvSpPr>
        <p:spPr bwMode="auto">
          <a:xfrm>
            <a:off x="1004155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4" name="Line 7">
            <a:extLst>
              <a:ext uri="{FF2B5EF4-FFF2-40B4-BE49-F238E27FC236}">
                <a16:creationId xmlns:a16="http://schemas.microsoft.com/office/drawing/2014/main" id="{E6BAAAA2-9B21-10A1-6D65-F4023EB7ADCD}"/>
              </a:ext>
            </a:extLst>
          </p:cNvPr>
          <p:cNvSpPr>
            <a:spLocks noChangeShapeType="1"/>
          </p:cNvSpPr>
          <p:nvPr/>
        </p:nvSpPr>
        <p:spPr bwMode="auto">
          <a:xfrm>
            <a:off x="1006529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5" name="Line 7">
            <a:extLst>
              <a:ext uri="{FF2B5EF4-FFF2-40B4-BE49-F238E27FC236}">
                <a16:creationId xmlns:a16="http://schemas.microsoft.com/office/drawing/2014/main" id="{0A4BE924-5E1C-9E78-8868-D09FAB2EBA43}"/>
              </a:ext>
            </a:extLst>
          </p:cNvPr>
          <p:cNvSpPr>
            <a:spLocks noChangeShapeType="1"/>
          </p:cNvSpPr>
          <p:nvPr/>
        </p:nvSpPr>
        <p:spPr bwMode="auto">
          <a:xfrm>
            <a:off x="10084660"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6" name="Line 7">
            <a:extLst>
              <a:ext uri="{FF2B5EF4-FFF2-40B4-BE49-F238E27FC236}">
                <a16:creationId xmlns:a16="http://schemas.microsoft.com/office/drawing/2014/main" id="{0AEB4080-50DD-C96B-1D6F-4E8270A5AC12}"/>
              </a:ext>
            </a:extLst>
          </p:cNvPr>
          <p:cNvSpPr>
            <a:spLocks noChangeShapeType="1"/>
          </p:cNvSpPr>
          <p:nvPr/>
        </p:nvSpPr>
        <p:spPr bwMode="auto">
          <a:xfrm>
            <a:off x="10100623"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7" name="Line 7">
            <a:extLst>
              <a:ext uri="{FF2B5EF4-FFF2-40B4-BE49-F238E27FC236}">
                <a16:creationId xmlns:a16="http://schemas.microsoft.com/office/drawing/2014/main" id="{05233AD8-9D9A-35E0-CE99-7BF9373D9DA3}"/>
              </a:ext>
            </a:extLst>
          </p:cNvPr>
          <p:cNvSpPr>
            <a:spLocks noChangeShapeType="1"/>
          </p:cNvSpPr>
          <p:nvPr/>
        </p:nvSpPr>
        <p:spPr bwMode="auto">
          <a:xfrm>
            <a:off x="10110143"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8" name="Line 7">
            <a:extLst>
              <a:ext uri="{FF2B5EF4-FFF2-40B4-BE49-F238E27FC236}">
                <a16:creationId xmlns:a16="http://schemas.microsoft.com/office/drawing/2014/main" id="{C58BC704-D7A7-76C2-2875-544D2F95F548}"/>
              </a:ext>
            </a:extLst>
          </p:cNvPr>
          <p:cNvSpPr>
            <a:spLocks noChangeShapeType="1"/>
          </p:cNvSpPr>
          <p:nvPr/>
        </p:nvSpPr>
        <p:spPr bwMode="auto">
          <a:xfrm>
            <a:off x="10123324"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29" name="Line 7">
            <a:extLst>
              <a:ext uri="{FF2B5EF4-FFF2-40B4-BE49-F238E27FC236}">
                <a16:creationId xmlns:a16="http://schemas.microsoft.com/office/drawing/2014/main" id="{D4F56FDB-7E3D-5451-700F-FE7354393DD4}"/>
              </a:ext>
            </a:extLst>
          </p:cNvPr>
          <p:cNvSpPr>
            <a:spLocks noChangeShapeType="1"/>
          </p:cNvSpPr>
          <p:nvPr/>
        </p:nvSpPr>
        <p:spPr bwMode="auto">
          <a:xfrm>
            <a:off x="1005521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0" name="Line 7">
            <a:extLst>
              <a:ext uri="{FF2B5EF4-FFF2-40B4-BE49-F238E27FC236}">
                <a16:creationId xmlns:a16="http://schemas.microsoft.com/office/drawing/2014/main" id="{A1737209-C256-EEC5-62D8-91AB761AE0E9}"/>
              </a:ext>
            </a:extLst>
          </p:cNvPr>
          <p:cNvSpPr>
            <a:spLocks noChangeShapeType="1"/>
          </p:cNvSpPr>
          <p:nvPr/>
        </p:nvSpPr>
        <p:spPr bwMode="auto">
          <a:xfrm>
            <a:off x="10143096"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1" name="Line 7">
            <a:extLst>
              <a:ext uri="{FF2B5EF4-FFF2-40B4-BE49-F238E27FC236}">
                <a16:creationId xmlns:a16="http://schemas.microsoft.com/office/drawing/2014/main" id="{C3E16B81-A4BE-8A74-7CE0-DEA4BCC6B8BC}"/>
              </a:ext>
            </a:extLst>
          </p:cNvPr>
          <p:cNvSpPr>
            <a:spLocks noChangeShapeType="1"/>
          </p:cNvSpPr>
          <p:nvPr/>
        </p:nvSpPr>
        <p:spPr bwMode="auto">
          <a:xfrm>
            <a:off x="10174205"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2" name="Line 7">
            <a:extLst>
              <a:ext uri="{FF2B5EF4-FFF2-40B4-BE49-F238E27FC236}">
                <a16:creationId xmlns:a16="http://schemas.microsoft.com/office/drawing/2014/main" id="{277022B8-AE31-776B-F74F-CDF249DC7EAC}"/>
              </a:ext>
            </a:extLst>
          </p:cNvPr>
          <p:cNvSpPr>
            <a:spLocks noChangeShapeType="1"/>
          </p:cNvSpPr>
          <p:nvPr/>
        </p:nvSpPr>
        <p:spPr bwMode="auto">
          <a:xfrm>
            <a:off x="10183943"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3" name="Line 7">
            <a:extLst>
              <a:ext uri="{FF2B5EF4-FFF2-40B4-BE49-F238E27FC236}">
                <a16:creationId xmlns:a16="http://schemas.microsoft.com/office/drawing/2014/main" id="{FE6FC751-5DC5-CAD5-F836-2AA9E8FD05FB}"/>
              </a:ext>
            </a:extLst>
          </p:cNvPr>
          <p:cNvSpPr>
            <a:spLocks noChangeShapeType="1"/>
          </p:cNvSpPr>
          <p:nvPr/>
        </p:nvSpPr>
        <p:spPr bwMode="auto">
          <a:xfrm>
            <a:off x="1020819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4" name="Line 7">
            <a:extLst>
              <a:ext uri="{FF2B5EF4-FFF2-40B4-BE49-F238E27FC236}">
                <a16:creationId xmlns:a16="http://schemas.microsoft.com/office/drawing/2014/main" id="{C85B1B15-D7A5-F062-99E0-96B81B82E0ED}"/>
              </a:ext>
            </a:extLst>
          </p:cNvPr>
          <p:cNvSpPr>
            <a:spLocks noChangeShapeType="1"/>
          </p:cNvSpPr>
          <p:nvPr/>
        </p:nvSpPr>
        <p:spPr bwMode="auto">
          <a:xfrm>
            <a:off x="1022133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5" name="Line 7">
            <a:extLst>
              <a:ext uri="{FF2B5EF4-FFF2-40B4-BE49-F238E27FC236}">
                <a16:creationId xmlns:a16="http://schemas.microsoft.com/office/drawing/2014/main" id="{F5ECD390-CA14-06F3-A0AD-330D372EC478}"/>
              </a:ext>
            </a:extLst>
          </p:cNvPr>
          <p:cNvSpPr>
            <a:spLocks noChangeShapeType="1"/>
          </p:cNvSpPr>
          <p:nvPr/>
        </p:nvSpPr>
        <p:spPr bwMode="auto">
          <a:xfrm>
            <a:off x="10235588"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6" name="Line 7">
            <a:extLst>
              <a:ext uri="{FF2B5EF4-FFF2-40B4-BE49-F238E27FC236}">
                <a16:creationId xmlns:a16="http://schemas.microsoft.com/office/drawing/2014/main" id="{65F676B6-4B63-FB3C-4CBF-07303CD8DE8B}"/>
              </a:ext>
            </a:extLst>
          </p:cNvPr>
          <p:cNvSpPr>
            <a:spLocks noChangeShapeType="1"/>
          </p:cNvSpPr>
          <p:nvPr/>
        </p:nvSpPr>
        <p:spPr bwMode="auto">
          <a:xfrm>
            <a:off x="1025023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7" name="Line 7">
            <a:extLst>
              <a:ext uri="{FF2B5EF4-FFF2-40B4-BE49-F238E27FC236}">
                <a16:creationId xmlns:a16="http://schemas.microsoft.com/office/drawing/2014/main" id="{ED474C3D-D1F2-4153-B0ED-AD7B75A49593}"/>
              </a:ext>
            </a:extLst>
          </p:cNvPr>
          <p:cNvSpPr>
            <a:spLocks noChangeShapeType="1"/>
          </p:cNvSpPr>
          <p:nvPr/>
        </p:nvSpPr>
        <p:spPr bwMode="auto">
          <a:xfrm>
            <a:off x="10263080"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8" name="Line 7">
            <a:extLst>
              <a:ext uri="{FF2B5EF4-FFF2-40B4-BE49-F238E27FC236}">
                <a16:creationId xmlns:a16="http://schemas.microsoft.com/office/drawing/2014/main" id="{389628EB-E1A0-0D14-5C9B-C9BD706E4700}"/>
              </a:ext>
            </a:extLst>
          </p:cNvPr>
          <p:cNvSpPr>
            <a:spLocks noChangeShapeType="1"/>
          </p:cNvSpPr>
          <p:nvPr/>
        </p:nvSpPr>
        <p:spPr bwMode="auto">
          <a:xfrm>
            <a:off x="10276317"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39" name="Line 7">
            <a:extLst>
              <a:ext uri="{FF2B5EF4-FFF2-40B4-BE49-F238E27FC236}">
                <a16:creationId xmlns:a16="http://schemas.microsoft.com/office/drawing/2014/main" id="{094E8543-705C-3AB8-521C-76C58B79C109}"/>
              </a:ext>
            </a:extLst>
          </p:cNvPr>
          <p:cNvSpPr>
            <a:spLocks noChangeShapeType="1"/>
          </p:cNvSpPr>
          <p:nvPr/>
        </p:nvSpPr>
        <p:spPr bwMode="auto">
          <a:xfrm>
            <a:off x="1029715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0" name="Line 7">
            <a:extLst>
              <a:ext uri="{FF2B5EF4-FFF2-40B4-BE49-F238E27FC236}">
                <a16:creationId xmlns:a16="http://schemas.microsoft.com/office/drawing/2014/main" id="{7F7218EF-2B3E-8C4B-8802-C93B0F4F7BED}"/>
              </a:ext>
            </a:extLst>
          </p:cNvPr>
          <p:cNvSpPr>
            <a:spLocks noChangeShapeType="1"/>
          </p:cNvSpPr>
          <p:nvPr/>
        </p:nvSpPr>
        <p:spPr bwMode="auto">
          <a:xfrm>
            <a:off x="1031687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1" name="Line 7">
            <a:extLst>
              <a:ext uri="{FF2B5EF4-FFF2-40B4-BE49-F238E27FC236}">
                <a16:creationId xmlns:a16="http://schemas.microsoft.com/office/drawing/2014/main" id="{B248794D-6CCD-FFCA-1E9B-7E6330F1AFE1}"/>
              </a:ext>
            </a:extLst>
          </p:cNvPr>
          <p:cNvSpPr>
            <a:spLocks noChangeShapeType="1"/>
          </p:cNvSpPr>
          <p:nvPr/>
        </p:nvSpPr>
        <p:spPr bwMode="auto">
          <a:xfrm>
            <a:off x="1033003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2" name="Line 7">
            <a:extLst>
              <a:ext uri="{FF2B5EF4-FFF2-40B4-BE49-F238E27FC236}">
                <a16:creationId xmlns:a16="http://schemas.microsoft.com/office/drawing/2014/main" id="{46B776A2-EDD3-E3EE-CA75-0F55937AFD17}"/>
              </a:ext>
            </a:extLst>
          </p:cNvPr>
          <p:cNvSpPr>
            <a:spLocks noChangeShapeType="1"/>
          </p:cNvSpPr>
          <p:nvPr/>
        </p:nvSpPr>
        <p:spPr bwMode="auto">
          <a:xfrm>
            <a:off x="10344708"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3" name="Line 7">
            <a:extLst>
              <a:ext uri="{FF2B5EF4-FFF2-40B4-BE49-F238E27FC236}">
                <a16:creationId xmlns:a16="http://schemas.microsoft.com/office/drawing/2014/main" id="{BE832451-F696-55E8-A978-962C9EC7A354}"/>
              </a:ext>
            </a:extLst>
          </p:cNvPr>
          <p:cNvSpPr>
            <a:spLocks noChangeShapeType="1"/>
          </p:cNvSpPr>
          <p:nvPr/>
        </p:nvSpPr>
        <p:spPr bwMode="auto">
          <a:xfrm>
            <a:off x="10358528"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4" name="Line 7">
            <a:extLst>
              <a:ext uri="{FF2B5EF4-FFF2-40B4-BE49-F238E27FC236}">
                <a16:creationId xmlns:a16="http://schemas.microsoft.com/office/drawing/2014/main" id="{84778A3C-6D90-6B3B-E0CC-8AE954CC2EB6}"/>
              </a:ext>
            </a:extLst>
          </p:cNvPr>
          <p:cNvSpPr>
            <a:spLocks noChangeShapeType="1"/>
          </p:cNvSpPr>
          <p:nvPr/>
        </p:nvSpPr>
        <p:spPr bwMode="auto">
          <a:xfrm>
            <a:off x="1037061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5" name="Line 7">
            <a:extLst>
              <a:ext uri="{FF2B5EF4-FFF2-40B4-BE49-F238E27FC236}">
                <a16:creationId xmlns:a16="http://schemas.microsoft.com/office/drawing/2014/main" id="{F4BAAAC6-2676-EB19-C65E-0590C361CC8F}"/>
              </a:ext>
            </a:extLst>
          </p:cNvPr>
          <p:cNvSpPr>
            <a:spLocks noChangeShapeType="1"/>
          </p:cNvSpPr>
          <p:nvPr/>
        </p:nvSpPr>
        <p:spPr bwMode="auto">
          <a:xfrm>
            <a:off x="1038376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6" name="Line 7">
            <a:extLst>
              <a:ext uri="{FF2B5EF4-FFF2-40B4-BE49-F238E27FC236}">
                <a16:creationId xmlns:a16="http://schemas.microsoft.com/office/drawing/2014/main" id="{85B38C9B-B0C4-0CB0-70FA-C6E589BDB7C4}"/>
              </a:ext>
            </a:extLst>
          </p:cNvPr>
          <p:cNvSpPr>
            <a:spLocks noChangeShapeType="1"/>
          </p:cNvSpPr>
          <p:nvPr/>
        </p:nvSpPr>
        <p:spPr bwMode="auto">
          <a:xfrm>
            <a:off x="10397092"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7" name="Line 7">
            <a:extLst>
              <a:ext uri="{FF2B5EF4-FFF2-40B4-BE49-F238E27FC236}">
                <a16:creationId xmlns:a16="http://schemas.microsoft.com/office/drawing/2014/main" id="{DAA2053A-D4E3-E4B4-A4F7-A77970490176}"/>
              </a:ext>
            </a:extLst>
          </p:cNvPr>
          <p:cNvSpPr>
            <a:spLocks noChangeShapeType="1"/>
          </p:cNvSpPr>
          <p:nvPr/>
        </p:nvSpPr>
        <p:spPr bwMode="auto">
          <a:xfrm>
            <a:off x="10411105"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8" name="Line 7">
            <a:extLst>
              <a:ext uri="{FF2B5EF4-FFF2-40B4-BE49-F238E27FC236}">
                <a16:creationId xmlns:a16="http://schemas.microsoft.com/office/drawing/2014/main" id="{72EA0861-52B6-1157-04BF-E2183F3AC879}"/>
              </a:ext>
            </a:extLst>
          </p:cNvPr>
          <p:cNvSpPr>
            <a:spLocks noChangeShapeType="1"/>
          </p:cNvSpPr>
          <p:nvPr/>
        </p:nvSpPr>
        <p:spPr bwMode="auto">
          <a:xfrm>
            <a:off x="10431147"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49" name="Line 7">
            <a:extLst>
              <a:ext uri="{FF2B5EF4-FFF2-40B4-BE49-F238E27FC236}">
                <a16:creationId xmlns:a16="http://schemas.microsoft.com/office/drawing/2014/main" id="{EA8F5ECE-43A7-0DF3-45AF-79CCCF0064B4}"/>
              </a:ext>
            </a:extLst>
          </p:cNvPr>
          <p:cNvSpPr>
            <a:spLocks noChangeShapeType="1"/>
          </p:cNvSpPr>
          <p:nvPr/>
        </p:nvSpPr>
        <p:spPr bwMode="auto">
          <a:xfrm>
            <a:off x="10469592"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0" name="Line 7">
            <a:extLst>
              <a:ext uri="{FF2B5EF4-FFF2-40B4-BE49-F238E27FC236}">
                <a16:creationId xmlns:a16="http://schemas.microsoft.com/office/drawing/2014/main" id="{8E74E19F-83E9-6C92-7321-76680B1681D3}"/>
              </a:ext>
            </a:extLst>
          </p:cNvPr>
          <p:cNvSpPr>
            <a:spLocks noChangeShapeType="1"/>
          </p:cNvSpPr>
          <p:nvPr/>
        </p:nvSpPr>
        <p:spPr bwMode="auto">
          <a:xfrm>
            <a:off x="10497053"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1" name="Line 7">
            <a:extLst>
              <a:ext uri="{FF2B5EF4-FFF2-40B4-BE49-F238E27FC236}">
                <a16:creationId xmlns:a16="http://schemas.microsoft.com/office/drawing/2014/main" id="{1B05D9B3-73DF-E7C8-890A-16A151EC1B21}"/>
              </a:ext>
            </a:extLst>
          </p:cNvPr>
          <p:cNvSpPr>
            <a:spLocks noChangeShapeType="1"/>
          </p:cNvSpPr>
          <p:nvPr/>
        </p:nvSpPr>
        <p:spPr bwMode="auto">
          <a:xfrm>
            <a:off x="1051735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2" name="Line 7">
            <a:extLst>
              <a:ext uri="{FF2B5EF4-FFF2-40B4-BE49-F238E27FC236}">
                <a16:creationId xmlns:a16="http://schemas.microsoft.com/office/drawing/2014/main" id="{50F98C1E-BAC4-A95A-B91D-87DD7130081F}"/>
              </a:ext>
            </a:extLst>
          </p:cNvPr>
          <p:cNvSpPr>
            <a:spLocks noChangeShapeType="1"/>
          </p:cNvSpPr>
          <p:nvPr/>
        </p:nvSpPr>
        <p:spPr bwMode="auto">
          <a:xfrm>
            <a:off x="1054803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3" name="Line 7">
            <a:extLst>
              <a:ext uri="{FF2B5EF4-FFF2-40B4-BE49-F238E27FC236}">
                <a16:creationId xmlns:a16="http://schemas.microsoft.com/office/drawing/2014/main" id="{E2A3A24A-B9DA-0A2D-51F3-7262C57522B9}"/>
              </a:ext>
            </a:extLst>
          </p:cNvPr>
          <p:cNvSpPr>
            <a:spLocks noChangeShapeType="1"/>
          </p:cNvSpPr>
          <p:nvPr/>
        </p:nvSpPr>
        <p:spPr bwMode="auto">
          <a:xfrm>
            <a:off x="10574615"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4" name="Line 7">
            <a:extLst>
              <a:ext uri="{FF2B5EF4-FFF2-40B4-BE49-F238E27FC236}">
                <a16:creationId xmlns:a16="http://schemas.microsoft.com/office/drawing/2014/main" id="{E23D560A-ED2F-B620-C2B2-C9FECE78763C}"/>
              </a:ext>
            </a:extLst>
          </p:cNvPr>
          <p:cNvSpPr>
            <a:spLocks noChangeShapeType="1"/>
          </p:cNvSpPr>
          <p:nvPr/>
        </p:nvSpPr>
        <p:spPr bwMode="auto">
          <a:xfrm>
            <a:off x="10588673"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5" name="Line 7">
            <a:extLst>
              <a:ext uri="{FF2B5EF4-FFF2-40B4-BE49-F238E27FC236}">
                <a16:creationId xmlns:a16="http://schemas.microsoft.com/office/drawing/2014/main" id="{3FE879D4-4944-98A6-1C47-9DBB2EB87EB9}"/>
              </a:ext>
            </a:extLst>
          </p:cNvPr>
          <p:cNvSpPr>
            <a:spLocks noChangeShapeType="1"/>
          </p:cNvSpPr>
          <p:nvPr/>
        </p:nvSpPr>
        <p:spPr bwMode="auto">
          <a:xfrm>
            <a:off x="1061575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6" name="Line 7">
            <a:extLst>
              <a:ext uri="{FF2B5EF4-FFF2-40B4-BE49-F238E27FC236}">
                <a16:creationId xmlns:a16="http://schemas.microsoft.com/office/drawing/2014/main" id="{763B4F69-33D8-CD51-49DD-176780790C7E}"/>
              </a:ext>
            </a:extLst>
          </p:cNvPr>
          <p:cNvSpPr>
            <a:spLocks noChangeShapeType="1"/>
          </p:cNvSpPr>
          <p:nvPr/>
        </p:nvSpPr>
        <p:spPr bwMode="auto">
          <a:xfrm>
            <a:off x="10651285"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7" name="Line 7">
            <a:extLst>
              <a:ext uri="{FF2B5EF4-FFF2-40B4-BE49-F238E27FC236}">
                <a16:creationId xmlns:a16="http://schemas.microsoft.com/office/drawing/2014/main" id="{FA8FA6A9-5FB2-65F3-2262-E6E0F0720F17}"/>
              </a:ext>
            </a:extLst>
          </p:cNvPr>
          <p:cNvSpPr>
            <a:spLocks noChangeShapeType="1"/>
          </p:cNvSpPr>
          <p:nvPr/>
        </p:nvSpPr>
        <p:spPr bwMode="auto">
          <a:xfrm>
            <a:off x="10683141"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8" name="Line 7">
            <a:extLst>
              <a:ext uri="{FF2B5EF4-FFF2-40B4-BE49-F238E27FC236}">
                <a16:creationId xmlns:a16="http://schemas.microsoft.com/office/drawing/2014/main" id="{85D233C3-B5D7-97B9-09E2-69AAD8F797CA}"/>
              </a:ext>
            </a:extLst>
          </p:cNvPr>
          <p:cNvSpPr>
            <a:spLocks noChangeShapeType="1"/>
          </p:cNvSpPr>
          <p:nvPr/>
        </p:nvSpPr>
        <p:spPr bwMode="auto">
          <a:xfrm>
            <a:off x="10700717"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59" name="Line 7">
            <a:extLst>
              <a:ext uri="{FF2B5EF4-FFF2-40B4-BE49-F238E27FC236}">
                <a16:creationId xmlns:a16="http://schemas.microsoft.com/office/drawing/2014/main" id="{6EEEE223-C260-E7EC-FA99-5C0A14905DEF}"/>
              </a:ext>
            </a:extLst>
          </p:cNvPr>
          <p:cNvSpPr>
            <a:spLocks noChangeShapeType="1"/>
          </p:cNvSpPr>
          <p:nvPr/>
        </p:nvSpPr>
        <p:spPr bwMode="auto">
          <a:xfrm>
            <a:off x="10725649"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0" name="Line 7">
            <a:extLst>
              <a:ext uri="{FF2B5EF4-FFF2-40B4-BE49-F238E27FC236}">
                <a16:creationId xmlns:a16="http://schemas.microsoft.com/office/drawing/2014/main" id="{1CEF22BD-9090-C3D7-70F4-BA0531051A49}"/>
              </a:ext>
            </a:extLst>
          </p:cNvPr>
          <p:cNvSpPr>
            <a:spLocks noChangeShapeType="1"/>
          </p:cNvSpPr>
          <p:nvPr/>
        </p:nvSpPr>
        <p:spPr bwMode="auto">
          <a:xfrm>
            <a:off x="10740997" y="210178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1" name="Line 7">
            <a:extLst>
              <a:ext uri="{FF2B5EF4-FFF2-40B4-BE49-F238E27FC236}">
                <a16:creationId xmlns:a16="http://schemas.microsoft.com/office/drawing/2014/main" id="{E2578B0A-3E29-EA2F-BB4D-CD1252AD17A7}"/>
              </a:ext>
            </a:extLst>
          </p:cNvPr>
          <p:cNvSpPr>
            <a:spLocks noChangeShapeType="1"/>
          </p:cNvSpPr>
          <p:nvPr/>
        </p:nvSpPr>
        <p:spPr bwMode="auto">
          <a:xfrm>
            <a:off x="10802383"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2" name="Line 7">
            <a:extLst>
              <a:ext uri="{FF2B5EF4-FFF2-40B4-BE49-F238E27FC236}">
                <a16:creationId xmlns:a16="http://schemas.microsoft.com/office/drawing/2014/main" id="{37122DD6-3C38-2781-CAFE-520ABD0606E9}"/>
              </a:ext>
            </a:extLst>
          </p:cNvPr>
          <p:cNvSpPr>
            <a:spLocks noChangeShapeType="1"/>
          </p:cNvSpPr>
          <p:nvPr/>
        </p:nvSpPr>
        <p:spPr bwMode="auto">
          <a:xfrm>
            <a:off x="10837473"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3" name="Line 7">
            <a:extLst>
              <a:ext uri="{FF2B5EF4-FFF2-40B4-BE49-F238E27FC236}">
                <a16:creationId xmlns:a16="http://schemas.microsoft.com/office/drawing/2014/main" id="{E412D503-1AA0-43CB-1B03-196BA0A10085}"/>
              </a:ext>
            </a:extLst>
          </p:cNvPr>
          <p:cNvSpPr>
            <a:spLocks noChangeShapeType="1"/>
          </p:cNvSpPr>
          <p:nvPr/>
        </p:nvSpPr>
        <p:spPr bwMode="auto">
          <a:xfrm>
            <a:off x="10875980"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4" name="Line 7">
            <a:extLst>
              <a:ext uri="{FF2B5EF4-FFF2-40B4-BE49-F238E27FC236}">
                <a16:creationId xmlns:a16="http://schemas.microsoft.com/office/drawing/2014/main" id="{2049F7F4-480B-7A65-7420-CA3689797A28}"/>
              </a:ext>
            </a:extLst>
          </p:cNvPr>
          <p:cNvSpPr>
            <a:spLocks noChangeShapeType="1"/>
          </p:cNvSpPr>
          <p:nvPr/>
        </p:nvSpPr>
        <p:spPr bwMode="auto">
          <a:xfrm>
            <a:off x="10922011"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5" name="Line 7">
            <a:extLst>
              <a:ext uri="{FF2B5EF4-FFF2-40B4-BE49-F238E27FC236}">
                <a16:creationId xmlns:a16="http://schemas.microsoft.com/office/drawing/2014/main" id="{8FB35C6C-970C-5A10-C7A2-0CE98B9FB9D1}"/>
              </a:ext>
            </a:extLst>
          </p:cNvPr>
          <p:cNvSpPr>
            <a:spLocks noChangeShapeType="1"/>
          </p:cNvSpPr>
          <p:nvPr/>
        </p:nvSpPr>
        <p:spPr bwMode="auto">
          <a:xfrm>
            <a:off x="11125332"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6" name="Line 7">
            <a:extLst>
              <a:ext uri="{FF2B5EF4-FFF2-40B4-BE49-F238E27FC236}">
                <a16:creationId xmlns:a16="http://schemas.microsoft.com/office/drawing/2014/main" id="{C5E42F19-96BF-1A65-81E4-C2C92C466CCE}"/>
              </a:ext>
            </a:extLst>
          </p:cNvPr>
          <p:cNvSpPr>
            <a:spLocks noChangeShapeType="1"/>
          </p:cNvSpPr>
          <p:nvPr/>
        </p:nvSpPr>
        <p:spPr bwMode="auto">
          <a:xfrm>
            <a:off x="11138959"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7" name="Line 7">
            <a:extLst>
              <a:ext uri="{FF2B5EF4-FFF2-40B4-BE49-F238E27FC236}">
                <a16:creationId xmlns:a16="http://schemas.microsoft.com/office/drawing/2014/main" id="{2DB90E74-63CB-AACF-C743-8A8AFFBE590D}"/>
              </a:ext>
            </a:extLst>
          </p:cNvPr>
          <p:cNvSpPr>
            <a:spLocks noChangeShapeType="1"/>
          </p:cNvSpPr>
          <p:nvPr/>
        </p:nvSpPr>
        <p:spPr bwMode="auto">
          <a:xfrm>
            <a:off x="11158287"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8" name="Line 7">
            <a:extLst>
              <a:ext uri="{FF2B5EF4-FFF2-40B4-BE49-F238E27FC236}">
                <a16:creationId xmlns:a16="http://schemas.microsoft.com/office/drawing/2014/main" id="{21040410-9253-D22B-57A0-805A4A5C31BE}"/>
              </a:ext>
            </a:extLst>
          </p:cNvPr>
          <p:cNvSpPr>
            <a:spLocks noChangeShapeType="1"/>
          </p:cNvSpPr>
          <p:nvPr/>
        </p:nvSpPr>
        <p:spPr bwMode="auto">
          <a:xfrm>
            <a:off x="11230785"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69" name="Line 7">
            <a:extLst>
              <a:ext uri="{FF2B5EF4-FFF2-40B4-BE49-F238E27FC236}">
                <a16:creationId xmlns:a16="http://schemas.microsoft.com/office/drawing/2014/main" id="{00AD0C01-FEA1-7BA1-2206-0025967A0E9B}"/>
              </a:ext>
            </a:extLst>
          </p:cNvPr>
          <p:cNvSpPr>
            <a:spLocks noChangeShapeType="1"/>
          </p:cNvSpPr>
          <p:nvPr/>
        </p:nvSpPr>
        <p:spPr bwMode="auto">
          <a:xfrm>
            <a:off x="11313169"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0" name="Line 7">
            <a:extLst>
              <a:ext uri="{FF2B5EF4-FFF2-40B4-BE49-F238E27FC236}">
                <a16:creationId xmlns:a16="http://schemas.microsoft.com/office/drawing/2014/main" id="{6C9B8DDF-1983-91D9-9C64-97912FA198BA}"/>
              </a:ext>
            </a:extLst>
          </p:cNvPr>
          <p:cNvSpPr>
            <a:spLocks noChangeShapeType="1"/>
          </p:cNvSpPr>
          <p:nvPr/>
        </p:nvSpPr>
        <p:spPr bwMode="auto">
          <a:xfrm>
            <a:off x="11325253" y="2330371"/>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1" name="Line 7">
            <a:extLst>
              <a:ext uri="{FF2B5EF4-FFF2-40B4-BE49-F238E27FC236}">
                <a16:creationId xmlns:a16="http://schemas.microsoft.com/office/drawing/2014/main" id="{B326F23F-9845-6A2F-B22F-8C922D985F83}"/>
              </a:ext>
            </a:extLst>
          </p:cNvPr>
          <p:cNvSpPr>
            <a:spLocks noChangeShapeType="1"/>
          </p:cNvSpPr>
          <p:nvPr/>
        </p:nvSpPr>
        <p:spPr bwMode="auto">
          <a:xfrm>
            <a:off x="9892819"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2" name="Line 7">
            <a:extLst>
              <a:ext uri="{FF2B5EF4-FFF2-40B4-BE49-F238E27FC236}">
                <a16:creationId xmlns:a16="http://schemas.microsoft.com/office/drawing/2014/main" id="{0E38D67D-90C6-5294-C055-34F596EF954C}"/>
              </a:ext>
            </a:extLst>
          </p:cNvPr>
          <p:cNvSpPr>
            <a:spLocks noChangeShapeType="1"/>
          </p:cNvSpPr>
          <p:nvPr/>
        </p:nvSpPr>
        <p:spPr bwMode="auto">
          <a:xfrm>
            <a:off x="9948803" y="207278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3" name="Line 7">
            <a:extLst>
              <a:ext uri="{FF2B5EF4-FFF2-40B4-BE49-F238E27FC236}">
                <a16:creationId xmlns:a16="http://schemas.microsoft.com/office/drawing/2014/main" id="{96847717-3736-B19D-E228-346650566D0C}"/>
              </a:ext>
            </a:extLst>
          </p:cNvPr>
          <p:cNvSpPr>
            <a:spLocks noChangeShapeType="1"/>
          </p:cNvSpPr>
          <p:nvPr/>
        </p:nvSpPr>
        <p:spPr bwMode="auto">
          <a:xfrm>
            <a:off x="8738092" y="1685443"/>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4" name="Line 7">
            <a:extLst>
              <a:ext uri="{FF2B5EF4-FFF2-40B4-BE49-F238E27FC236}">
                <a16:creationId xmlns:a16="http://schemas.microsoft.com/office/drawing/2014/main" id="{A273500B-0EB0-2155-A21D-4D50C2566A01}"/>
              </a:ext>
            </a:extLst>
          </p:cNvPr>
          <p:cNvSpPr>
            <a:spLocks noChangeShapeType="1"/>
          </p:cNvSpPr>
          <p:nvPr/>
        </p:nvSpPr>
        <p:spPr bwMode="auto">
          <a:xfrm>
            <a:off x="9074331" y="180609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5" name="Line 7">
            <a:extLst>
              <a:ext uri="{FF2B5EF4-FFF2-40B4-BE49-F238E27FC236}">
                <a16:creationId xmlns:a16="http://schemas.microsoft.com/office/drawing/2014/main" id="{378F28AC-DF20-C095-F5D0-48AB1200E267}"/>
              </a:ext>
            </a:extLst>
          </p:cNvPr>
          <p:cNvSpPr>
            <a:spLocks noChangeShapeType="1"/>
          </p:cNvSpPr>
          <p:nvPr/>
        </p:nvSpPr>
        <p:spPr bwMode="auto">
          <a:xfrm>
            <a:off x="9563747" y="20009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6" name="Line 7">
            <a:extLst>
              <a:ext uri="{FF2B5EF4-FFF2-40B4-BE49-F238E27FC236}">
                <a16:creationId xmlns:a16="http://schemas.microsoft.com/office/drawing/2014/main" id="{F2108D17-EE17-1EED-DECB-0FFDC968B216}"/>
              </a:ext>
            </a:extLst>
          </p:cNvPr>
          <p:cNvSpPr>
            <a:spLocks noChangeShapeType="1"/>
          </p:cNvSpPr>
          <p:nvPr/>
        </p:nvSpPr>
        <p:spPr bwMode="auto">
          <a:xfrm>
            <a:off x="9751031" y="202875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7" name="Line 7">
            <a:extLst>
              <a:ext uri="{FF2B5EF4-FFF2-40B4-BE49-F238E27FC236}">
                <a16:creationId xmlns:a16="http://schemas.microsoft.com/office/drawing/2014/main" id="{80EDE2A2-D895-5250-CD9E-1F09098EECFC}"/>
              </a:ext>
            </a:extLst>
          </p:cNvPr>
          <p:cNvSpPr>
            <a:spLocks noChangeShapeType="1"/>
          </p:cNvSpPr>
          <p:nvPr/>
        </p:nvSpPr>
        <p:spPr bwMode="auto">
          <a:xfrm>
            <a:off x="10071149" y="210179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8" name="Line 7">
            <a:extLst>
              <a:ext uri="{FF2B5EF4-FFF2-40B4-BE49-F238E27FC236}">
                <a16:creationId xmlns:a16="http://schemas.microsoft.com/office/drawing/2014/main" id="{946F6ED8-8956-8D0F-8AA8-C36FC7623653}"/>
              </a:ext>
            </a:extLst>
          </p:cNvPr>
          <p:cNvSpPr>
            <a:spLocks noChangeShapeType="1"/>
          </p:cNvSpPr>
          <p:nvPr/>
        </p:nvSpPr>
        <p:spPr bwMode="auto">
          <a:xfrm>
            <a:off x="10713932" y="2101729"/>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sp>
        <p:nvSpPr>
          <p:cNvPr id="2279" name="Line 7">
            <a:extLst>
              <a:ext uri="{FF2B5EF4-FFF2-40B4-BE49-F238E27FC236}">
                <a16:creationId xmlns:a16="http://schemas.microsoft.com/office/drawing/2014/main" id="{E27538CF-63BF-EDCB-3807-D119CE7A92C5}"/>
              </a:ext>
            </a:extLst>
          </p:cNvPr>
          <p:cNvSpPr>
            <a:spLocks noChangeShapeType="1"/>
          </p:cNvSpPr>
          <p:nvPr/>
        </p:nvSpPr>
        <p:spPr bwMode="auto">
          <a:xfrm>
            <a:off x="9594315" y="2000927"/>
            <a:ext cx="0" cy="100800"/>
          </a:xfrm>
          <a:prstGeom prst="line">
            <a:avLst/>
          </a:prstGeom>
          <a:noFill/>
          <a:ln w="19050" cap="flat">
            <a:solidFill>
              <a:schemeClr val="accent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endParaRPr>
          </a:p>
        </p:txBody>
      </p:sp>
      <p:grpSp>
        <p:nvGrpSpPr>
          <p:cNvPr id="2" name="Group 1">
            <a:extLst>
              <a:ext uri="{FF2B5EF4-FFF2-40B4-BE49-F238E27FC236}">
                <a16:creationId xmlns:a16="http://schemas.microsoft.com/office/drawing/2014/main" id="{3ACA3360-4B0D-9B26-204C-718F73061389}"/>
              </a:ext>
            </a:extLst>
          </p:cNvPr>
          <p:cNvGrpSpPr/>
          <p:nvPr/>
        </p:nvGrpSpPr>
        <p:grpSpPr>
          <a:xfrm>
            <a:off x="6479578" y="5102538"/>
            <a:ext cx="4972023" cy="297231"/>
            <a:chOff x="6479577" y="5307441"/>
            <a:chExt cx="4972023" cy="297230"/>
          </a:xfrm>
        </p:grpSpPr>
        <p:sp>
          <p:nvSpPr>
            <p:cNvPr id="2281" name="TextBox 2280">
              <a:extLst>
                <a:ext uri="{FF2B5EF4-FFF2-40B4-BE49-F238E27FC236}">
                  <a16:creationId xmlns:a16="http://schemas.microsoft.com/office/drawing/2014/main" id="{DBF6590B-0D9F-598B-48A3-673930A2CF10}"/>
                </a:ext>
              </a:extLst>
            </p:cNvPr>
            <p:cNvSpPr txBox="1"/>
            <p:nvPr/>
          </p:nvSpPr>
          <p:spPr>
            <a:xfrm>
              <a:off x="67680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241</a:t>
              </a:r>
            </a:p>
          </p:txBody>
        </p:sp>
        <p:sp>
          <p:nvSpPr>
            <p:cNvPr id="2282" name="TextBox 2281">
              <a:extLst>
                <a:ext uri="{FF2B5EF4-FFF2-40B4-BE49-F238E27FC236}">
                  <a16:creationId xmlns:a16="http://schemas.microsoft.com/office/drawing/2014/main" id="{E2816E64-ED09-61D7-FD2C-69812D9FE7D5}"/>
                </a:ext>
              </a:extLst>
            </p:cNvPr>
            <p:cNvSpPr txBox="1"/>
            <p:nvPr/>
          </p:nvSpPr>
          <p:spPr>
            <a:xfrm>
              <a:off x="107352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a:t>
              </a:r>
            </a:p>
          </p:txBody>
        </p:sp>
        <p:sp>
          <p:nvSpPr>
            <p:cNvPr id="2283" name="TextBox 2282">
              <a:extLst>
                <a:ext uri="{FF2B5EF4-FFF2-40B4-BE49-F238E27FC236}">
                  <a16:creationId xmlns:a16="http://schemas.microsoft.com/office/drawing/2014/main" id="{7BFA40C9-F630-5527-2B91-5B013A32247C}"/>
                </a:ext>
              </a:extLst>
            </p:cNvPr>
            <p:cNvSpPr txBox="1"/>
            <p:nvPr/>
          </p:nvSpPr>
          <p:spPr>
            <a:xfrm>
              <a:off x="10576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16</a:t>
              </a:r>
            </a:p>
          </p:txBody>
        </p:sp>
        <p:sp>
          <p:nvSpPr>
            <p:cNvPr id="2284" name="TextBox 2283">
              <a:extLst>
                <a:ext uri="{FF2B5EF4-FFF2-40B4-BE49-F238E27FC236}">
                  <a16:creationId xmlns:a16="http://schemas.microsoft.com/office/drawing/2014/main" id="{EC315FAA-0790-5401-F14D-08306899B7B0}"/>
                </a:ext>
              </a:extLst>
            </p:cNvPr>
            <p:cNvSpPr txBox="1"/>
            <p:nvPr/>
          </p:nvSpPr>
          <p:spPr>
            <a:xfrm>
              <a:off x="10418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25</a:t>
              </a:r>
            </a:p>
          </p:txBody>
        </p:sp>
        <p:sp>
          <p:nvSpPr>
            <p:cNvPr id="2285" name="TextBox 2284">
              <a:extLst>
                <a:ext uri="{FF2B5EF4-FFF2-40B4-BE49-F238E27FC236}">
                  <a16:creationId xmlns:a16="http://schemas.microsoft.com/office/drawing/2014/main" id="{2D9F119F-7979-B029-9A98-259B76268542}"/>
                </a:ext>
              </a:extLst>
            </p:cNvPr>
            <p:cNvSpPr txBox="1"/>
            <p:nvPr/>
          </p:nvSpPr>
          <p:spPr>
            <a:xfrm>
              <a:off x="10256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38</a:t>
              </a:r>
            </a:p>
          </p:txBody>
        </p:sp>
        <p:sp>
          <p:nvSpPr>
            <p:cNvPr id="2286" name="TextBox 2285">
              <a:extLst>
                <a:ext uri="{FF2B5EF4-FFF2-40B4-BE49-F238E27FC236}">
                  <a16:creationId xmlns:a16="http://schemas.microsoft.com/office/drawing/2014/main" id="{5E63AE61-DE7A-7E5A-122C-593767106BAF}"/>
                </a:ext>
              </a:extLst>
            </p:cNvPr>
            <p:cNvSpPr txBox="1"/>
            <p:nvPr/>
          </p:nvSpPr>
          <p:spPr>
            <a:xfrm>
              <a:off x="10096741"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51</a:t>
              </a:r>
            </a:p>
          </p:txBody>
        </p:sp>
        <p:sp>
          <p:nvSpPr>
            <p:cNvPr id="2287" name="TextBox 2286">
              <a:extLst>
                <a:ext uri="{FF2B5EF4-FFF2-40B4-BE49-F238E27FC236}">
                  <a16:creationId xmlns:a16="http://schemas.microsoft.com/office/drawing/2014/main" id="{F9940762-E5C2-211D-0A5E-298F96DBFCBE}"/>
                </a:ext>
              </a:extLst>
            </p:cNvPr>
            <p:cNvSpPr txBox="1"/>
            <p:nvPr/>
          </p:nvSpPr>
          <p:spPr>
            <a:xfrm>
              <a:off x="9939559"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67</a:t>
              </a:r>
            </a:p>
          </p:txBody>
        </p:sp>
        <p:sp>
          <p:nvSpPr>
            <p:cNvPr id="2288" name="TextBox 2287">
              <a:extLst>
                <a:ext uri="{FF2B5EF4-FFF2-40B4-BE49-F238E27FC236}">
                  <a16:creationId xmlns:a16="http://schemas.microsoft.com/office/drawing/2014/main" id="{BCB8A441-7F18-1AC3-8314-DC512670B797}"/>
                </a:ext>
              </a:extLst>
            </p:cNvPr>
            <p:cNvSpPr txBox="1"/>
            <p:nvPr/>
          </p:nvSpPr>
          <p:spPr>
            <a:xfrm>
              <a:off x="9782377"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75</a:t>
              </a:r>
            </a:p>
          </p:txBody>
        </p:sp>
        <p:sp>
          <p:nvSpPr>
            <p:cNvPr id="2289" name="TextBox 2288">
              <a:extLst>
                <a:ext uri="{FF2B5EF4-FFF2-40B4-BE49-F238E27FC236}">
                  <a16:creationId xmlns:a16="http://schemas.microsoft.com/office/drawing/2014/main" id="{81C35287-9054-05E6-3B74-0449315E9886}"/>
                </a:ext>
              </a:extLst>
            </p:cNvPr>
            <p:cNvSpPr txBox="1"/>
            <p:nvPr/>
          </p:nvSpPr>
          <p:spPr>
            <a:xfrm>
              <a:off x="9622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91</a:t>
              </a:r>
            </a:p>
          </p:txBody>
        </p:sp>
        <p:sp>
          <p:nvSpPr>
            <p:cNvPr id="2290" name="TextBox 2289">
              <a:extLst>
                <a:ext uri="{FF2B5EF4-FFF2-40B4-BE49-F238E27FC236}">
                  <a16:creationId xmlns:a16="http://schemas.microsoft.com/office/drawing/2014/main" id="{926C6CE8-4355-0371-42C5-2BD117EB8171}"/>
                </a:ext>
              </a:extLst>
            </p:cNvPr>
            <p:cNvSpPr txBox="1"/>
            <p:nvPr/>
          </p:nvSpPr>
          <p:spPr>
            <a:xfrm>
              <a:off x="946347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107</a:t>
              </a:r>
            </a:p>
          </p:txBody>
        </p:sp>
        <p:sp>
          <p:nvSpPr>
            <p:cNvPr id="2291" name="TextBox 2290">
              <a:extLst>
                <a:ext uri="{FF2B5EF4-FFF2-40B4-BE49-F238E27FC236}">
                  <a16:creationId xmlns:a16="http://schemas.microsoft.com/office/drawing/2014/main" id="{933BFEFF-D524-C215-B690-95D84A82773A}"/>
                </a:ext>
              </a:extLst>
            </p:cNvPr>
            <p:cNvSpPr txBox="1"/>
            <p:nvPr/>
          </p:nvSpPr>
          <p:spPr>
            <a:xfrm>
              <a:off x="93060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123</a:t>
              </a:r>
            </a:p>
          </p:txBody>
        </p:sp>
        <p:sp>
          <p:nvSpPr>
            <p:cNvPr id="2292" name="TextBox 2291">
              <a:extLst>
                <a:ext uri="{FF2B5EF4-FFF2-40B4-BE49-F238E27FC236}">
                  <a16:creationId xmlns:a16="http://schemas.microsoft.com/office/drawing/2014/main" id="{4F726066-FA26-3BA0-CCE8-80B1096009BC}"/>
                </a:ext>
              </a:extLst>
            </p:cNvPr>
            <p:cNvSpPr txBox="1"/>
            <p:nvPr/>
          </p:nvSpPr>
          <p:spPr>
            <a:xfrm>
              <a:off x="91476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133</a:t>
              </a:r>
            </a:p>
          </p:txBody>
        </p:sp>
        <p:sp>
          <p:nvSpPr>
            <p:cNvPr id="2293" name="TextBox 2292">
              <a:extLst>
                <a:ext uri="{FF2B5EF4-FFF2-40B4-BE49-F238E27FC236}">
                  <a16:creationId xmlns:a16="http://schemas.microsoft.com/office/drawing/2014/main" id="{2343E7E0-9E77-84E8-2007-1D0BE8EF45BD}"/>
                </a:ext>
              </a:extLst>
            </p:cNvPr>
            <p:cNvSpPr txBox="1"/>
            <p:nvPr/>
          </p:nvSpPr>
          <p:spPr>
            <a:xfrm>
              <a:off x="89892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154</a:t>
              </a:r>
            </a:p>
          </p:txBody>
        </p:sp>
        <p:sp>
          <p:nvSpPr>
            <p:cNvPr id="2294" name="TextBox 2293">
              <a:extLst>
                <a:ext uri="{FF2B5EF4-FFF2-40B4-BE49-F238E27FC236}">
                  <a16:creationId xmlns:a16="http://schemas.microsoft.com/office/drawing/2014/main" id="{D6CA495F-2CBF-550B-2D99-C7C3673B38F9}"/>
                </a:ext>
              </a:extLst>
            </p:cNvPr>
            <p:cNvSpPr txBox="1"/>
            <p:nvPr/>
          </p:nvSpPr>
          <p:spPr>
            <a:xfrm>
              <a:off x="8830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165</a:t>
              </a:r>
            </a:p>
          </p:txBody>
        </p:sp>
        <p:sp>
          <p:nvSpPr>
            <p:cNvPr id="2295" name="TextBox 2294">
              <a:extLst>
                <a:ext uri="{FF2B5EF4-FFF2-40B4-BE49-F238E27FC236}">
                  <a16:creationId xmlns:a16="http://schemas.microsoft.com/office/drawing/2014/main" id="{B80EBBB3-F9CB-5150-C9D5-8EFAEDB6B28A}"/>
                </a:ext>
              </a:extLst>
            </p:cNvPr>
            <p:cNvSpPr txBox="1"/>
            <p:nvPr/>
          </p:nvSpPr>
          <p:spPr>
            <a:xfrm>
              <a:off x="8672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179</a:t>
              </a:r>
            </a:p>
          </p:txBody>
        </p:sp>
        <p:sp>
          <p:nvSpPr>
            <p:cNvPr id="2296" name="TextBox 2295">
              <a:extLst>
                <a:ext uri="{FF2B5EF4-FFF2-40B4-BE49-F238E27FC236}">
                  <a16:creationId xmlns:a16="http://schemas.microsoft.com/office/drawing/2014/main" id="{B8778A50-757A-B0FF-27DC-908E443A95AF}"/>
                </a:ext>
              </a:extLst>
            </p:cNvPr>
            <p:cNvSpPr txBox="1"/>
            <p:nvPr/>
          </p:nvSpPr>
          <p:spPr>
            <a:xfrm>
              <a:off x="85140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194</a:t>
              </a:r>
            </a:p>
          </p:txBody>
        </p:sp>
        <p:sp>
          <p:nvSpPr>
            <p:cNvPr id="2297" name="TextBox 2296">
              <a:extLst>
                <a:ext uri="{FF2B5EF4-FFF2-40B4-BE49-F238E27FC236}">
                  <a16:creationId xmlns:a16="http://schemas.microsoft.com/office/drawing/2014/main" id="{89748F24-6B2D-FD22-FC8E-E2D4D6F1947C}"/>
                </a:ext>
              </a:extLst>
            </p:cNvPr>
            <p:cNvSpPr txBox="1"/>
            <p:nvPr/>
          </p:nvSpPr>
          <p:spPr>
            <a:xfrm>
              <a:off x="83556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203</a:t>
              </a:r>
            </a:p>
          </p:txBody>
        </p:sp>
        <p:sp>
          <p:nvSpPr>
            <p:cNvPr id="2298" name="TextBox 2297">
              <a:extLst>
                <a:ext uri="{FF2B5EF4-FFF2-40B4-BE49-F238E27FC236}">
                  <a16:creationId xmlns:a16="http://schemas.microsoft.com/office/drawing/2014/main" id="{4D5F11DB-AF7A-ED08-00DD-4D5E3D547E25}"/>
                </a:ext>
              </a:extLst>
            </p:cNvPr>
            <p:cNvSpPr txBox="1"/>
            <p:nvPr/>
          </p:nvSpPr>
          <p:spPr>
            <a:xfrm>
              <a:off x="81936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214</a:t>
              </a:r>
            </a:p>
          </p:txBody>
        </p:sp>
        <p:sp>
          <p:nvSpPr>
            <p:cNvPr id="2299" name="TextBox 2298">
              <a:extLst>
                <a:ext uri="{FF2B5EF4-FFF2-40B4-BE49-F238E27FC236}">
                  <a16:creationId xmlns:a16="http://schemas.microsoft.com/office/drawing/2014/main" id="{4102DC42-F76C-9514-B38D-C961CF4B5F56}"/>
                </a:ext>
              </a:extLst>
            </p:cNvPr>
            <p:cNvSpPr txBox="1"/>
            <p:nvPr/>
          </p:nvSpPr>
          <p:spPr>
            <a:xfrm>
              <a:off x="80352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217</a:t>
              </a:r>
            </a:p>
          </p:txBody>
        </p:sp>
        <p:sp>
          <p:nvSpPr>
            <p:cNvPr id="2300" name="TextBox 2299">
              <a:extLst>
                <a:ext uri="{FF2B5EF4-FFF2-40B4-BE49-F238E27FC236}">
                  <a16:creationId xmlns:a16="http://schemas.microsoft.com/office/drawing/2014/main" id="{F56D89AE-F798-DE4F-0E1D-86DC746358AE}"/>
                </a:ext>
              </a:extLst>
            </p:cNvPr>
            <p:cNvSpPr txBox="1"/>
            <p:nvPr/>
          </p:nvSpPr>
          <p:spPr>
            <a:xfrm>
              <a:off x="7876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220</a:t>
              </a:r>
            </a:p>
          </p:txBody>
        </p:sp>
        <p:sp>
          <p:nvSpPr>
            <p:cNvPr id="2301" name="TextBox 2300">
              <a:extLst>
                <a:ext uri="{FF2B5EF4-FFF2-40B4-BE49-F238E27FC236}">
                  <a16:creationId xmlns:a16="http://schemas.microsoft.com/office/drawing/2014/main" id="{EB749186-B95B-5F98-0462-1F38B5F56C93}"/>
                </a:ext>
              </a:extLst>
            </p:cNvPr>
            <p:cNvSpPr txBox="1"/>
            <p:nvPr/>
          </p:nvSpPr>
          <p:spPr>
            <a:xfrm>
              <a:off x="7718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223</a:t>
              </a:r>
            </a:p>
          </p:txBody>
        </p:sp>
        <p:sp>
          <p:nvSpPr>
            <p:cNvPr id="2302" name="TextBox 2301">
              <a:extLst>
                <a:ext uri="{FF2B5EF4-FFF2-40B4-BE49-F238E27FC236}">
                  <a16:creationId xmlns:a16="http://schemas.microsoft.com/office/drawing/2014/main" id="{E43C17D1-065F-1D86-DFAA-83697E6CF33C}"/>
                </a:ext>
              </a:extLst>
            </p:cNvPr>
            <p:cNvSpPr txBox="1"/>
            <p:nvPr/>
          </p:nvSpPr>
          <p:spPr>
            <a:xfrm>
              <a:off x="75600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224</a:t>
              </a:r>
            </a:p>
          </p:txBody>
        </p:sp>
        <p:sp>
          <p:nvSpPr>
            <p:cNvPr id="2303" name="TextBox 2302">
              <a:extLst>
                <a:ext uri="{FF2B5EF4-FFF2-40B4-BE49-F238E27FC236}">
                  <a16:creationId xmlns:a16="http://schemas.microsoft.com/office/drawing/2014/main" id="{21EC352D-6387-91BC-838A-D3AA725E7DB3}"/>
                </a:ext>
              </a:extLst>
            </p:cNvPr>
            <p:cNvSpPr txBox="1"/>
            <p:nvPr/>
          </p:nvSpPr>
          <p:spPr>
            <a:xfrm>
              <a:off x="74016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229</a:t>
              </a:r>
            </a:p>
          </p:txBody>
        </p:sp>
        <p:sp>
          <p:nvSpPr>
            <p:cNvPr id="2304" name="TextBox 2303">
              <a:extLst>
                <a:ext uri="{FF2B5EF4-FFF2-40B4-BE49-F238E27FC236}">
                  <a16:creationId xmlns:a16="http://schemas.microsoft.com/office/drawing/2014/main" id="{9E90808B-ACBD-421C-1F0F-E3611B12AE12}"/>
                </a:ext>
              </a:extLst>
            </p:cNvPr>
            <p:cNvSpPr txBox="1"/>
            <p:nvPr/>
          </p:nvSpPr>
          <p:spPr>
            <a:xfrm>
              <a:off x="72432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231</a:t>
              </a:r>
            </a:p>
          </p:txBody>
        </p:sp>
        <p:sp>
          <p:nvSpPr>
            <p:cNvPr id="2305" name="TextBox 2304">
              <a:extLst>
                <a:ext uri="{FF2B5EF4-FFF2-40B4-BE49-F238E27FC236}">
                  <a16:creationId xmlns:a16="http://schemas.microsoft.com/office/drawing/2014/main" id="{79F504E2-2BEB-5360-6B54-13306F495CC0}"/>
                </a:ext>
              </a:extLst>
            </p:cNvPr>
            <p:cNvSpPr txBox="1"/>
            <p:nvPr/>
          </p:nvSpPr>
          <p:spPr>
            <a:xfrm>
              <a:off x="7084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237</a:t>
              </a:r>
            </a:p>
          </p:txBody>
        </p:sp>
        <p:sp>
          <p:nvSpPr>
            <p:cNvPr id="2306" name="TextBox 2305">
              <a:extLst>
                <a:ext uri="{FF2B5EF4-FFF2-40B4-BE49-F238E27FC236}">
                  <a16:creationId xmlns:a16="http://schemas.microsoft.com/office/drawing/2014/main" id="{0FE06E1C-A48B-5935-7E56-B89285428C3C}"/>
                </a:ext>
              </a:extLst>
            </p:cNvPr>
            <p:cNvSpPr txBox="1"/>
            <p:nvPr/>
          </p:nvSpPr>
          <p:spPr>
            <a:xfrm>
              <a:off x="6926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239</a:t>
              </a:r>
            </a:p>
          </p:txBody>
        </p:sp>
        <p:sp>
          <p:nvSpPr>
            <p:cNvPr id="2307" name="TextBox 2306">
              <a:extLst>
                <a:ext uri="{FF2B5EF4-FFF2-40B4-BE49-F238E27FC236}">
                  <a16:creationId xmlns:a16="http://schemas.microsoft.com/office/drawing/2014/main" id="{5108F04E-D9FC-5842-CA86-DAB10EFBC7FB}"/>
                </a:ext>
              </a:extLst>
            </p:cNvPr>
            <p:cNvSpPr txBox="1"/>
            <p:nvPr/>
          </p:nvSpPr>
          <p:spPr>
            <a:xfrm>
              <a:off x="108936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a:t>
              </a:r>
            </a:p>
          </p:txBody>
        </p:sp>
        <p:sp>
          <p:nvSpPr>
            <p:cNvPr id="2308" name="TextBox 2307">
              <a:extLst>
                <a:ext uri="{FF2B5EF4-FFF2-40B4-BE49-F238E27FC236}">
                  <a16:creationId xmlns:a16="http://schemas.microsoft.com/office/drawing/2014/main" id="{EAEDD791-FB1C-3D89-922C-12A5A2DFE959}"/>
                </a:ext>
              </a:extLst>
            </p:cNvPr>
            <p:cNvSpPr txBox="1"/>
            <p:nvPr/>
          </p:nvSpPr>
          <p:spPr>
            <a:xfrm>
              <a:off x="110520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6</a:t>
              </a:r>
            </a:p>
          </p:txBody>
        </p:sp>
        <p:sp>
          <p:nvSpPr>
            <p:cNvPr id="2309" name="TextBox 2308">
              <a:extLst>
                <a:ext uri="{FF2B5EF4-FFF2-40B4-BE49-F238E27FC236}">
                  <a16:creationId xmlns:a16="http://schemas.microsoft.com/office/drawing/2014/main" id="{568746AC-5BDF-A6A8-1527-1C023D5EBF47}"/>
                </a:ext>
              </a:extLst>
            </p:cNvPr>
            <p:cNvSpPr txBox="1"/>
            <p:nvPr/>
          </p:nvSpPr>
          <p:spPr>
            <a:xfrm>
              <a:off x="112104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2</a:t>
              </a:r>
            </a:p>
          </p:txBody>
        </p:sp>
        <p:sp>
          <p:nvSpPr>
            <p:cNvPr id="2310" name="TextBox 2309">
              <a:extLst>
                <a:ext uri="{FF2B5EF4-FFF2-40B4-BE49-F238E27FC236}">
                  <a16:creationId xmlns:a16="http://schemas.microsoft.com/office/drawing/2014/main" id="{6E2C6311-8F99-C0B2-5637-6D6F5772D704}"/>
                </a:ext>
              </a:extLst>
            </p:cNvPr>
            <p:cNvSpPr txBox="1"/>
            <p:nvPr/>
          </p:nvSpPr>
          <p:spPr>
            <a:xfrm>
              <a:off x="11368800" y="5307441"/>
              <a:ext cx="82800" cy="297230"/>
            </a:xfrm>
            <a:prstGeom prst="rect">
              <a:avLst/>
            </a:prstGeom>
            <a:noFill/>
          </p:spPr>
          <p:txBody>
            <a:bodyPr wrap="none" rtlCol="0" anchor="t">
              <a:no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51" b="0"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0</a:t>
              </a:r>
            </a:p>
          </p:txBody>
        </p:sp>
        <p:sp>
          <p:nvSpPr>
            <p:cNvPr id="2311" name="TextBox 2310">
              <a:extLst>
                <a:ext uri="{FF2B5EF4-FFF2-40B4-BE49-F238E27FC236}">
                  <a16:creationId xmlns:a16="http://schemas.microsoft.com/office/drawing/2014/main" id="{1600D62C-D8D6-6161-E420-F57D4F8B0630}"/>
                </a:ext>
              </a:extLst>
            </p:cNvPr>
            <p:cNvSpPr txBox="1"/>
            <p:nvPr/>
          </p:nvSpPr>
          <p:spPr>
            <a:xfrm>
              <a:off x="6479577" y="5307441"/>
              <a:ext cx="246835" cy="297230"/>
            </a:xfrm>
            <a:prstGeom prst="rect">
              <a:avLst/>
            </a:prstGeom>
            <a:noFill/>
          </p:spPr>
          <p:txBody>
            <a:bodyPr wrap="none" rtlCol="0" anchor="t">
              <a:no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651" b="1" i="0" u="none" strike="noStrike" kern="0" cap="none" spc="0" normalizeH="0" baseline="0" noProof="0" dirty="0">
                  <a:ln>
                    <a:noFill/>
                  </a:ln>
                  <a:solidFill>
                    <a:srgbClr val="000000"/>
                  </a:solidFill>
                  <a:effectLst/>
                  <a:uLnTx/>
                  <a:uFillTx/>
                  <a:latin typeface="Arial" panose="020B0604020202020204"/>
                  <a:ea typeface="MS PGothic" panose="020B0600070205080204" pitchFamily="34" charset="-128"/>
                  <a:cs typeface="Arial"/>
                  <a:sym typeface="Arial"/>
                </a:rPr>
                <a:t>At risk</a:t>
              </a:r>
            </a:p>
          </p:txBody>
        </p:sp>
      </p:grpSp>
      <p:sp>
        <p:nvSpPr>
          <p:cNvPr id="2312" name="Subtitle 1">
            <a:extLst>
              <a:ext uri="{FF2B5EF4-FFF2-40B4-BE49-F238E27FC236}">
                <a16:creationId xmlns:a16="http://schemas.microsoft.com/office/drawing/2014/main" id="{B5199733-60CA-BBF0-2D42-484CF9D3A90A}"/>
              </a:ext>
            </a:extLst>
          </p:cNvPr>
          <p:cNvSpPr txBox="1">
            <a:spLocks/>
          </p:cNvSpPr>
          <p:nvPr/>
        </p:nvSpPr>
        <p:spPr>
          <a:xfrm>
            <a:off x="964794" y="971133"/>
            <a:ext cx="4971173" cy="320568"/>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marL="0" marR="0" lvl="0" indent="0" algn="ctr" defTabSz="914377" rtl="0" eaLnBrk="1" fontAlgn="auto" latinLnBrk="0" hangingPunct="1">
              <a:lnSpc>
                <a:spcPct val="100000"/>
              </a:lnSpc>
              <a:spcBef>
                <a:spcPts val="400"/>
              </a:spcBef>
              <a:spcAft>
                <a:spcPts val="0"/>
              </a:spcAft>
              <a:buClr>
                <a:srgbClr val="05416B"/>
              </a:buClr>
              <a:buSzPts val="700"/>
              <a:buFont typeface="Noto Sans Symbols"/>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cs typeface="Arial Narrow"/>
                <a:sym typeface="Arial Narrow"/>
              </a:rPr>
              <a:t>Baseline BMs (KM analysis)</a:t>
            </a:r>
          </a:p>
        </p:txBody>
      </p:sp>
      <p:sp>
        <p:nvSpPr>
          <p:cNvPr id="2313" name="Subtitle 1">
            <a:extLst>
              <a:ext uri="{FF2B5EF4-FFF2-40B4-BE49-F238E27FC236}">
                <a16:creationId xmlns:a16="http://schemas.microsoft.com/office/drawing/2014/main" id="{CDF84DB3-F586-31BF-359E-7B68CD4C4C2A}"/>
              </a:ext>
            </a:extLst>
          </p:cNvPr>
          <p:cNvSpPr txBox="1">
            <a:spLocks/>
          </p:cNvSpPr>
          <p:nvPr/>
        </p:nvSpPr>
        <p:spPr>
          <a:xfrm>
            <a:off x="6638327" y="971133"/>
            <a:ext cx="4971173" cy="320568"/>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5F5D8E"/>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pPr marL="0" marR="0" lvl="0" indent="0" algn="ctr" defTabSz="914377" rtl="0" eaLnBrk="1" fontAlgn="auto" latinLnBrk="0" hangingPunct="1">
              <a:lnSpc>
                <a:spcPct val="100000"/>
              </a:lnSpc>
              <a:spcBef>
                <a:spcPts val="400"/>
              </a:spcBef>
              <a:spcAft>
                <a:spcPts val="0"/>
              </a:spcAft>
              <a:buClr>
                <a:srgbClr val="05416B"/>
              </a:buClr>
              <a:buSzPts val="700"/>
              <a:buFont typeface="Noto Sans Symbols"/>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cs typeface="Arial Narrow"/>
                <a:sym typeface="Arial Narrow"/>
              </a:rPr>
              <a:t>No baseline BMs (KM analysis)</a:t>
            </a:r>
          </a:p>
        </p:txBody>
      </p:sp>
      <p:sp>
        <p:nvSpPr>
          <p:cNvPr id="4" name="TextBox 3">
            <a:extLst>
              <a:ext uri="{FF2B5EF4-FFF2-40B4-BE49-F238E27FC236}">
                <a16:creationId xmlns:a16="http://schemas.microsoft.com/office/drawing/2014/main" id="{C96A7915-C84C-CC10-244A-AD61B0C4A498}"/>
              </a:ext>
            </a:extLst>
          </p:cNvPr>
          <p:cNvSpPr txBox="1"/>
          <p:nvPr/>
        </p:nvSpPr>
        <p:spPr>
          <a:xfrm>
            <a:off x="623889" y="5372999"/>
            <a:ext cx="10944225" cy="374400"/>
          </a:xfrm>
          <a:prstGeom prst="rect">
            <a:avLst/>
          </a:prstGeom>
          <a:solidFill>
            <a:srgbClr val="D5E7FF"/>
          </a:solidFill>
          <a:ln w="19050">
            <a:noFill/>
          </a:ln>
        </p:spPr>
        <p:txBody>
          <a:bodyPr wrap="square" lIns="0" tIns="0" rIns="0" bIns="0" anchor="ctr" anchorCtr="0">
            <a:noAutofit/>
          </a:bodyPr>
          <a:lstStyle>
            <a:defPPr marR="0" lvl="0" algn="l" rtl="0">
              <a:lnSpc>
                <a:spcPct val="100000"/>
              </a:lnSpc>
              <a:spcBef>
                <a:spcPts val="0"/>
              </a:spcBef>
              <a:spcAft>
                <a:spcPts val="0"/>
              </a:spcAft>
              <a:defRPr/>
            </a:defPPr>
            <a:lvl1pPr marL="0" indent="0" algn="ctr" defTabSz="914400" eaLnBrk="1" fontAlgn="auto" latinLnBrk="0" hangingPunct="1">
              <a:lnSpc>
                <a:spcPct val="110000"/>
              </a:lnSpc>
              <a:buClrTx/>
              <a:buSzTx/>
              <a:buFontTx/>
              <a:buNone/>
              <a:tabLst/>
              <a:defRPr kumimoji="0" sz="1400" b="1" kern="0" spc="0" normalizeH="0" baseline="0">
                <a:ln>
                  <a:noFill/>
                </a:ln>
                <a:solidFill>
                  <a:schemeClr val="bg2">
                    <a:lumMod val="75000"/>
                  </a:schemeClr>
                </a:solidFill>
                <a:effectLst/>
                <a:uLnTx/>
                <a:uFillTx/>
                <a:latin typeface="+mn-lt"/>
              </a:defRPr>
            </a:lvl1p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125AA2">
                    <a:lumMod val="75000"/>
                  </a:srgbClr>
                </a:solidFill>
                <a:effectLst/>
                <a:uLnTx/>
                <a:uFillTx/>
                <a:latin typeface="Arial" panose="020B0604020202020204"/>
                <a:ea typeface="MS PGothic" panose="020B0600070205080204" pitchFamily="34" charset="-128"/>
                <a:cs typeface="Arial"/>
                <a:sym typeface="Arial"/>
              </a:rPr>
              <a:t>T-DXd showed consistent 12-month OS in patients with and without BMs</a:t>
            </a:r>
          </a:p>
        </p:txBody>
      </p:sp>
      <p:sp>
        <p:nvSpPr>
          <p:cNvPr id="6" name="Rectangle 5">
            <a:extLst>
              <a:ext uri="{FF2B5EF4-FFF2-40B4-BE49-F238E27FC236}">
                <a16:creationId xmlns:a16="http://schemas.microsoft.com/office/drawing/2014/main" id="{BCFBA337-B6D4-6C80-C4B2-E256E0A39064}"/>
              </a:ext>
            </a:extLst>
          </p:cNvPr>
          <p:cNvSpPr/>
          <p:nvPr/>
        </p:nvSpPr>
        <p:spPr>
          <a:xfrm>
            <a:off x="5597918" y="6436484"/>
            <a:ext cx="6084997" cy="2408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5229192-5B90-F68C-3B8A-E22BFD352D1D}"/>
              </a:ext>
            </a:extLst>
          </p:cNvPr>
          <p:cNvSpPr txBox="1"/>
          <p:nvPr/>
        </p:nvSpPr>
        <p:spPr>
          <a:xfrm>
            <a:off x="2607869" y="6581001"/>
            <a:ext cx="1040606"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Abstract LBA18</a:t>
            </a:r>
          </a:p>
        </p:txBody>
      </p:sp>
    </p:spTree>
    <p:extLst>
      <p:ext uri="{BB962C8B-B14F-4D97-AF65-F5344CB8AC3E}">
        <p14:creationId xmlns:p14="http://schemas.microsoft.com/office/powerpoint/2010/main" val="130108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3" y="331079"/>
            <a:ext cx="11260155" cy="1869815"/>
          </a:xfrm>
        </p:spPr>
        <p:txBody>
          <a:bodyPr/>
          <a:lstStyle/>
          <a:p>
            <a:pPr algn="l"/>
            <a:r>
              <a:rPr lang="en-US" dirty="0"/>
              <a:t>T-</a:t>
            </a:r>
            <a:r>
              <a:rPr lang="en-US" dirty="0" err="1"/>
              <a:t>DXd</a:t>
            </a:r>
            <a:r>
              <a:rPr lang="en-US" dirty="0"/>
              <a:t> Followed by THP Before Surgery Showed Statistically Significant and Clinically Meaningful Improvement in Pathologic Complete Response in Patients with High-Risk HER2-Positive Early-Stage Breast Cancer in DESTINY-Breast11 Phase III Trial</a:t>
            </a:r>
            <a:br>
              <a:rPr lang="en-US" dirty="0"/>
            </a:br>
            <a:r>
              <a:rPr lang="en-US" sz="2800" dirty="0"/>
              <a:t>Press Release: May 7,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57854" y="2544896"/>
            <a:ext cx="11342395" cy="3503365"/>
          </a:xfrm>
        </p:spPr>
        <p:txBody>
          <a:bodyPr/>
          <a:lstStyle/>
          <a:p>
            <a:pPr marL="99716" indent="0">
              <a:buNone/>
            </a:pPr>
            <a:r>
              <a:rPr lang="en-US" sz="1900" b="0" dirty="0">
                <a:latin typeface="Calibri" panose="020F0502020204030204" pitchFamily="34" charset="0"/>
                <a:cs typeface="Calibri" panose="020F0502020204030204" pitchFamily="34" charset="0"/>
              </a:rPr>
              <a:t>“Positive high-level results from the DESTINY-Breast11 Phase III trial showed trastuzumab deruxtecan (T-DXd) followed by paclitaxel, trastuzumab and pertuzumab (THP) demonstrated a statistically significant and clinically meaningful improvement in pathologic complete response (</a:t>
            </a:r>
            <a:r>
              <a:rPr lang="en-US" sz="1900" b="0" dirty="0" err="1">
                <a:latin typeface="Calibri" panose="020F0502020204030204" pitchFamily="34" charset="0"/>
                <a:cs typeface="Calibri" panose="020F0502020204030204" pitchFamily="34" charset="0"/>
              </a:rPr>
              <a:t>pCR</a:t>
            </a:r>
            <a:r>
              <a:rPr lang="en-US" sz="1900" b="0" dirty="0">
                <a:latin typeface="Calibri" panose="020F0502020204030204" pitchFamily="34" charset="0"/>
                <a:cs typeface="Calibri" panose="020F0502020204030204" pitchFamily="34" charset="0"/>
              </a:rPr>
              <a:t>) rate versus standard of care (dose-dense doxorubicin and cyclophosphamide followed by THP [</a:t>
            </a:r>
            <a:r>
              <a:rPr lang="en-US" sz="1900" b="0" dirty="0" err="1">
                <a:latin typeface="Calibri" panose="020F0502020204030204" pitchFamily="34" charset="0"/>
                <a:cs typeface="Calibri" panose="020F0502020204030204" pitchFamily="34" charset="0"/>
              </a:rPr>
              <a:t>ddAC</a:t>
            </a:r>
            <a:r>
              <a:rPr lang="en-US" sz="1900" b="0" dirty="0">
                <a:latin typeface="Calibri" panose="020F0502020204030204" pitchFamily="34" charset="0"/>
                <a:cs typeface="Calibri" panose="020F0502020204030204" pitchFamily="34" charset="0"/>
              </a:rPr>
              <a:t>-THP]) when used in the neoadjuvant setting (before surgery) in patients with high-risk, locally advanced HER2-positive early-stage breast cancer.</a:t>
            </a:r>
          </a:p>
          <a:p>
            <a:pPr marL="99716" indent="0">
              <a:buNone/>
            </a:pPr>
            <a:r>
              <a:rPr lang="en-US" sz="1900" b="0" dirty="0">
                <a:latin typeface="Calibri" panose="020F0502020204030204" pitchFamily="34" charset="0"/>
                <a:cs typeface="Calibri" panose="020F0502020204030204" pitchFamily="34" charset="0"/>
              </a:rPr>
              <a:t>The secondary endpoint of event-free survival (EFS) was not mature at the time of analysis; however, EFS data showed an early positive trend </a:t>
            </a:r>
            <a:r>
              <a:rPr lang="en-US" sz="1900" b="0" dirty="0" err="1">
                <a:latin typeface="Calibri" panose="020F0502020204030204" pitchFamily="34" charset="0"/>
                <a:cs typeface="Calibri" panose="020F0502020204030204" pitchFamily="34" charset="0"/>
              </a:rPr>
              <a:t>favouring</a:t>
            </a:r>
            <a:r>
              <a:rPr lang="en-US" sz="1900" b="0" dirty="0">
                <a:latin typeface="Calibri" panose="020F0502020204030204" pitchFamily="34" charset="0"/>
                <a:cs typeface="Calibri" panose="020F0502020204030204" pitchFamily="34" charset="0"/>
              </a:rPr>
              <a:t> T-DXd followed by THP compared to standard of care. The trial will continue to follow EFS.</a:t>
            </a:r>
          </a:p>
          <a:p>
            <a:pPr marL="99716" indent="0">
              <a:buNone/>
            </a:pPr>
            <a:r>
              <a:rPr lang="en-US" sz="1900" b="0" dirty="0">
                <a:latin typeface="Calibri" panose="020F0502020204030204" pitchFamily="34" charset="0"/>
                <a:cs typeface="Calibri" panose="020F0502020204030204" pitchFamily="34" charset="0"/>
              </a:rPr>
              <a:t>Data from DESTINY-Breast11 will be presented at an upcoming medical meeting and shared with regulatory authorities.”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29254" y="6412221"/>
            <a:ext cx="11342395" cy="32425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www.astrazeneca.com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/media-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centre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/press-releases/2025/</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enhertu</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-improved-</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pcr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-in-early-stage-breast-</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cancer.html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B61A5-40FE-D908-D9AC-4A6FBFADC4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350A8E-5930-ABC9-DDA2-D81AC01BD6D8}"/>
              </a:ext>
            </a:extLst>
          </p:cNvPr>
          <p:cNvSpPr txBox="1"/>
          <p:nvPr/>
        </p:nvSpPr>
        <p:spPr>
          <a:xfrm>
            <a:off x="849602" y="1412776"/>
            <a:ext cx="9854910" cy="42464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is the optimal first-line therapy, including maintenance, for patients with HER2-positive, ER-negative mBC? What about for </a:t>
            </a:r>
            <a:b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HER2-positive, ER-positive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which situations will you rechallenge with T-DXd for patients who have developed ILD on the drug?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a:lnSpc>
                <a:spcPct val="115000"/>
              </a:lnSpc>
              <a:spcAft>
                <a:spcPts val="800"/>
              </a:spcAft>
            </a:pPr>
            <a:r>
              <a:rPr lang="en-US" sz="2600" kern="0" dirty="0">
                <a:solidFill>
                  <a:srgbClr val="212121"/>
                </a:solidFill>
                <a:effectLst/>
                <a:latin typeface="+mn-lt"/>
                <a:ea typeface="Times New Roman" panose="02020603050405020304" pitchFamily="18" charset="0"/>
                <a:cs typeface="Times New Roman" panose="02020603050405020304" pitchFamily="18" charset="0"/>
              </a:rPr>
              <a:t>What is your preferred </a:t>
            </a:r>
            <a:r>
              <a:rPr lang="en-US" sz="2600" kern="0" dirty="0">
                <a:solidFill>
                  <a:schemeClr val="tx1"/>
                </a:solidFill>
                <a:effectLst/>
                <a:latin typeface="+mn-lt"/>
                <a:ea typeface="Times New Roman" panose="02020603050405020304" pitchFamily="18" charset="0"/>
                <a:cs typeface="Times New Roman" panose="02020603050405020304" pitchFamily="18" charset="0"/>
              </a:rPr>
              <a:t>second-line</a:t>
            </a:r>
            <a:r>
              <a:rPr lang="en-US" sz="2600" kern="0" dirty="0">
                <a:solidFill>
                  <a:srgbClr val="212121"/>
                </a:solidFill>
                <a:effectLst/>
                <a:latin typeface="+mn-lt"/>
                <a:ea typeface="Times New Roman" panose="02020603050405020304" pitchFamily="18" charset="0"/>
                <a:cs typeface="Times New Roman" panose="02020603050405020304" pitchFamily="18" charset="0"/>
              </a:rPr>
              <a:t> therapy for patients with HER2-positive disease who experience progression on THP with brain metastases?</a:t>
            </a:r>
            <a:endParaRPr lang="en-US" sz="2600" kern="100" dirty="0">
              <a:effectLst/>
              <a:latin typeface="+mn-lt"/>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7797862-9270-43EE-5B15-A4908733768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Faculty Discussion Questions </a:t>
            </a:r>
          </a:p>
        </p:txBody>
      </p:sp>
    </p:spTree>
    <p:extLst>
      <p:ext uri="{BB962C8B-B14F-4D97-AF65-F5344CB8AC3E}">
        <p14:creationId xmlns:p14="http://schemas.microsoft.com/office/powerpoint/2010/main" val="331695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24402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A5918-FD8D-316E-605B-D1DF9ADA53B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28B1FC-41E7-41E2-A4E7-8B8437A1ECD6}"/>
              </a:ext>
            </a:extLst>
          </p:cNvPr>
          <p:cNvSpPr/>
          <p:nvPr/>
        </p:nvSpPr>
        <p:spPr bwMode="auto">
          <a:xfrm>
            <a:off x="659396" y="3789040"/>
            <a:ext cx="10765196" cy="576064"/>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5CD1E397-41C0-E34C-1940-A5C1B3B37B3B}"/>
              </a:ext>
            </a:extLst>
          </p:cNvPr>
          <p:cNvSpPr>
            <a:spLocks noGrp="1"/>
          </p:cNvSpPr>
          <p:nvPr>
            <p:ph type="title"/>
          </p:nvPr>
        </p:nvSpPr>
        <p:spPr>
          <a:xfrm>
            <a:off x="1919536" y="0"/>
            <a:ext cx="8424936" cy="1268760"/>
          </a:xfrm>
        </p:spPr>
        <p:txBody>
          <a:bodyPr>
            <a:normAutofit/>
          </a:bodyPr>
          <a:lstStyle/>
          <a:p>
            <a:r>
              <a:rPr lang="en-US" dirty="0">
                <a:solidFill>
                  <a:srgbClr val="0432FF"/>
                </a:solidFill>
              </a:rPr>
              <a:t>Agenda</a:t>
            </a:r>
            <a:endParaRPr lang="en-US" sz="2800" dirty="0">
              <a:solidFill>
                <a:srgbClr val="0432FF"/>
              </a:solidFill>
            </a:endParaRPr>
          </a:p>
        </p:txBody>
      </p:sp>
      <p:sp>
        <p:nvSpPr>
          <p:cNvPr id="6" name="Content Placeholder 5">
            <a:extLst>
              <a:ext uri="{FF2B5EF4-FFF2-40B4-BE49-F238E27FC236}">
                <a16:creationId xmlns:a16="http://schemas.microsoft.com/office/drawing/2014/main" id="{F54DEECD-3213-D597-A5C3-D8EF07DC1ECE}"/>
              </a:ext>
            </a:extLst>
          </p:cNvPr>
          <p:cNvSpPr>
            <a:spLocks noGrp="1"/>
          </p:cNvSpPr>
          <p:nvPr>
            <p:ph idx="1"/>
          </p:nvPr>
        </p:nvSpPr>
        <p:spPr>
          <a:xfrm>
            <a:off x="983432" y="1700808"/>
            <a:ext cx="10225136" cy="4727456"/>
          </a:xfrm>
        </p:spPr>
        <p:txBody>
          <a:bodyPr/>
          <a:lstStyle/>
          <a:p>
            <a:pPr marL="98425" indent="0">
              <a:lnSpc>
                <a:spcPct val="100000"/>
              </a:lnSpc>
              <a:spcBef>
                <a:spcPts val="2400"/>
              </a:spcBef>
              <a:spcAft>
                <a:spcPts val="0"/>
              </a:spcAft>
              <a:buNone/>
            </a:pPr>
            <a:r>
              <a:rPr lang="en-US" sz="2800" dirty="0">
                <a:solidFill>
                  <a:schemeClr val="accent2"/>
                </a:solidFill>
              </a:rPr>
              <a:t>Introduction: </a:t>
            </a:r>
            <a:r>
              <a:rPr lang="en-US" sz="2800" dirty="0">
                <a:solidFill>
                  <a:schemeClr val="tx2"/>
                </a:solidFill>
              </a:rPr>
              <a:t>View from Outer Space</a:t>
            </a:r>
          </a:p>
          <a:p>
            <a:pPr marL="98425" indent="0">
              <a:lnSpc>
                <a:spcPct val="100000"/>
              </a:lnSpc>
              <a:spcBef>
                <a:spcPts val="2400"/>
              </a:spcBef>
              <a:spcAft>
                <a:spcPts val="0"/>
              </a:spcAft>
              <a:buNone/>
            </a:pPr>
            <a:r>
              <a:rPr lang="en-US" sz="2800" dirty="0">
                <a:solidFill>
                  <a:schemeClr val="accent2"/>
                </a:solidFill>
              </a:rPr>
              <a:t>Module 1: </a:t>
            </a:r>
            <a:r>
              <a:rPr lang="en-US" sz="2800" dirty="0">
                <a:solidFill>
                  <a:schemeClr val="tx1"/>
                </a:solidFill>
              </a:rPr>
              <a:t>HR-Positive Breast Cancer </a:t>
            </a:r>
          </a:p>
          <a:p>
            <a:pPr marL="98425" indent="0">
              <a:lnSpc>
                <a:spcPct val="100000"/>
              </a:lnSpc>
              <a:spcBef>
                <a:spcPts val="2400"/>
              </a:spcBef>
              <a:spcAft>
                <a:spcPts val="0"/>
              </a:spcAft>
              <a:buNone/>
            </a:pPr>
            <a:r>
              <a:rPr lang="en-US" sz="2800" dirty="0">
                <a:solidFill>
                  <a:schemeClr val="accent2"/>
                </a:solidFill>
              </a:rPr>
              <a:t>Module 2: </a:t>
            </a:r>
            <a:r>
              <a:rPr lang="en-US" sz="2800" dirty="0">
                <a:solidFill>
                  <a:schemeClr val="tx1"/>
                </a:solidFill>
              </a:rPr>
              <a:t>HER2-Positive Breast Cancer</a:t>
            </a:r>
          </a:p>
          <a:p>
            <a:pPr marL="98425" indent="0">
              <a:lnSpc>
                <a:spcPct val="100000"/>
              </a:lnSpc>
              <a:spcBef>
                <a:spcPts val="2400"/>
              </a:spcBef>
              <a:spcAft>
                <a:spcPts val="0"/>
              </a:spcAft>
              <a:buNone/>
            </a:pPr>
            <a:r>
              <a:rPr lang="en-US" sz="2800" dirty="0">
                <a:solidFill>
                  <a:schemeClr val="bg1"/>
                </a:solidFill>
              </a:rPr>
              <a:t>Module 3: Triple-Negative Breast Cancer</a:t>
            </a:r>
          </a:p>
          <a:p>
            <a:pPr marL="98425" indent="0">
              <a:lnSpc>
                <a:spcPct val="100000"/>
              </a:lnSpc>
              <a:spcBef>
                <a:spcPts val="2400"/>
              </a:spcBef>
              <a:spcAft>
                <a:spcPts val="0"/>
              </a:spcAft>
              <a:buNone/>
            </a:pPr>
            <a:endParaRPr lang="en-US" sz="2800" dirty="0">
              <a:solidFill>
                <a:schemeClr val="tx1"/>
              </a:solidFill>
            </a:endParaRPr>
          </a:p>
        </p:txBody>
      </p:sp>
    </p:spTree>
    <p:custDataLst>
      <p:tags r:id="rId1"/>
    </p:custDataLst>
    <p:extLst>
      <p:ext uri="{BB962C8B-B14F-4D97-AF65-F5344CB8AC3E}">
        <p14:creationId xmlns:p14="http://schemas.microsoft.com/office/powerpoint/2010/main" val="1292538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29A5-1662-FDBC-66C2-C8CE0466266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AD633F-F0C8-8DC4-8646-64846DD96C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4658"/>
          <a:stretch>
            <a:fillRect/>
          </a:stretch>
        </p:blipFill>
        <p:spPr>
          <a:xfrm>
            <a:off x="37255" y="13811"/>
            <a:ext cx="12117491" cy="6512249"/>
          </a:xfrm>
          <a:prstGeom prst="rect">
            <a:avLst/>
          </a:prstGeom>
        </p:spPr>
      </p:pic>
      <p:sp>
        <p:nvSpPr>
          <p:cNvPr id="2" name="Rectangle 1">
            <a:extLst>
              <a:ext uri="{FF2B5EF4-FFF2-40B4-BE49-F238E27FC236}">
                <a16:creationId xmlns:a16="http://schemas.microsoft.com/office/drawing/2014/main" id="{EC8F6468-308C-4FA6-C69A-AA1E578DEC75}"/>
              </a:ext>
            </a:extLst>
          </p:cNvPr>
          <p:cNvSpPr/>
          <p:nvPr/>
        </p:nvSpPr>
        <p:spPr>
          <a:xfrm>
            <a:off x="8677" y="6334699"/>
            <a:ext cx="476065" cy="407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4561C468-745D-1D6E-D6B9-D08E68A392D2}"/>
              </a:ext>
            </a:extLst>
          </p:cNvPr>
          <p:cNvSpPr txBox="1"/>
          <p:nvPr/>
        </p:nvSpPr>
        <p:spPr>
          <a:xfrm>
            <a:off x="9297233" y="6552478"/>
            <a:ext cx="2894767"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Garber JE et al. SABCS 2024; Abstract GS1-09</a:t>
            </a:r>
          </a:p>
        </p:txBody>
      </p:sp>
    </p:spTree>
    <p:extLst>
      <p:ext uri="{BB962C8B-B14F-4D97-AF65-F5344CB8AC3E}">
        <p14:creationId xmlns:p14="http://schemas.microsoft.com/office/powerpoint/2010/main" val="31507218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3C1E-6B30-106A-1EAF-4F60A9837F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F05BB0-209E-BE72-2999-B6D59E70C8A9}"/>
              </a:ext>
            </a:extLst>
          </p:cNvPr>
          <p:cNvPicPr>
            <a:picLocks noChangeAspect="1"/>
          </p:cNvPicPr>
          <p:nvPr/>
        </p:nvPicPr>
        <p:blipFill>
          <a:blip r:embed="rId2"/>
          <a:srcRect b="5818"/>
          <a:stretch>
            <a:fillRect/>
          </a:stretch>
        </p:blipFill>
        <p:spPr>
          <a:xfrm>
            <a:off x="8677" y="23339"/>
            <a:ext cx="12174649" cy="6415040"/>
          </a:xfrm>
          <a:prstGeom prst="rect">
            <a:avLst/>
          </a:prstGeom>
        </p:spPr>
      </p:pic>
      <p:sp>
        <p:nvSpPr>
          <p:cNvPr id="2" name="Rectangle 1">
            <a:extLst>
              <a:ext uri="{FF2B5EF4-FFF2-40B4-BE49-F238E27FC236}">
                <a16:creationId xmlns:a16="http://schemas.microsoft.com/office/drawing/2014/main" id="{36D76133-75C6-F2C0-663D-AAFFF0C48188}"/>
              </a:ext>
            </a:extLst>
          </p:cNvPr>
          <p:cNvSpPr/>
          <p:nvPr/>
        </p:nvSpPr>
        <p:spPr>
          <a:xfrm>
            <a:off x="8677" y="6334699"/>
            <a:ext cx="685386" cy="407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7FA70456-5904-BB87-DBC1-5B90F940023A}"/>
              </a:ext>
            </a:extLst>
          </p:cNvPr>
          <p:cNvSpPr txBox="1"/>
          <p:nvPr/>
        </p:nvSpPr>
        <p:spPr>
          <a:xfrm>
            <a:off x="9297233" y="6552478"/>
            <a:ext cx="2894767"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Garber JE et al. SABCS 2024; Abstract GS1-09</a:t>
            </a:r>
          </a:p>
        </p:txBody>
      </p:sp>
    </p:spTree>
    <p:extLst>
      <p:ext uri="{BB962C8B-B14F-4D97-AF65-F5344CB8AC3E}">
        <p14:creationId xmlns:p14="http://schemas.microsoft.com/office/powerpoint/2010/main" val="4168646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0D42B-BD62-BC24-12D2-3ABED5911B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5DBB22-6413-17BE-20AE-275AFED38A3B}"/>
              </a:ext>
            </a:extLst>
          </p:cNvPr>
          <p:cNvPicPr>
            <a:picLocks noChangeAspect="1"/>
          </p:cNvPicPr>
          <p:nvPr/>
        </p:nvPicPr>
        <p:blipFill>
          <a:blip r:embed="rId2"/>
          <a:srcRect t="3462" r="-200"/>
          <a:stretch>
            <a:fillRect/>
          </a:stretch>
        </p:blipFill>
        <p:spPr>
          <a:xfrm>
            <a:off x="327809" y="396607"/>
            <a:ext cx="11559391" cy="6290399"/>
          </a:xfrm>
          <a:prstGeom prst="rect">
            <a:avLst/>
          </a:prstGeom>
        </p:spPr>
      </p:pic>
      <p:sp>
        <p:nvSpPr>
          <p:cNvPr id="2" name="TextBox 1">
            <a:extLst>
              <a:ext uri="{FF2B5EF4-FFF2-40B4-BE49-F238E27FC236}">
                <a16:creationId xmlns:a16="http://schemas.microsoft.com/office/drawing/2014/main" id="{9C44DB04-4CE4-57FF-CDD7-2EB2820B0BF1}"/>
              </a:ext>
            </a:extLst>
          </p:cNvPr>
          <p:cNvSpPr txBox="1"/>
          <p:nvPr/>
        </p:nvSpPr>
        <p:spPr>
          <a:xfrm>
            <a:off x="9297233" y="6552478"/>
            <a:ext cx="2894767"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Garber JE et al. SABCS 2024; Abstract GS1-09</a:t>
            </a:r>
          </a:p>
        </p:txBody>
      </p:sp>
      <p:pic>
        <p:nvPicPr>
          <p:cNvPr id="4" name="Picture 3">
            <a:extLst>
              <a:ext uri="{FF2B5EF4-FFF2-40B4-BE49-F238E27FC236}">
                <a16:creationId xmlns:a16="http://schemas.microsoft.com/office/drawing/2014/main" id="{F68D6107-5257-BF47-5475-07A473BB8F08}"/>
              </a:ext>
            </a:extLst>
          </p:cNvPr>
          <p:cNvPicPr>
            <a:picLocks noChangeAspect="1"/>
          </p:cNvPicPr>
          <p:nvPr/>
        </p:nvPicPr>
        <p:blipFill>
          <a:blip r:embed="rId3"/>
          <a:srcRect l="83610" t="1204" b="81990"/>
          <a:stretch>
            <a:fillRect/>
          </a:stretch>
        </p:blipFill>
        <p:spPr>
          <a:xfrm>
            <a:off x="10069417" y="198304"/>
            <a:ext cx="1937672" cy="1112703"/>
          </a:xfrm>
          <a:prstGeom prst="rect">
            <a:avLst/>
          </a:prstGeom>
        </p:spPr>
      </p:pic>
    </p:spTree>
    <p:extLst>
      <p:ext uri="{BB962C8B-B14F-4D97-AF65-F5344CB8AC3E}">
        <p14:creationId xmlns:p14="http://schemas.microsoft.com/office/powerpoint/2010/main" val="19863716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FFAB9-6B1E-020C-8920-7AAB002BC0D8}"/>
              </a:ext>
            </a:extLst>
          </p:cNvPr>
          <p:cNvPicPr>
            <a:picLocks noChangeAspect="1"/>
          </p:cNvPicPr>
          <p:nvPr/>
        </p:nvPicPr>
        <p:blipFill>
          <a:blip r:embed="rId2"/>
          <a:srcRect t="1980" b="2558"/>
          <a:stretch>
            <a:fillRect/>
          </a:stretch>
        </p:blipFill>
        <p:spPr>
          <a:xfrm>
            <a:off x="103939" y="231354"/>
            <a:ext cx="11984123" cy="6356733"/>
          </a:xfrm>
          <a:prstGeom prst="rect">
            <a:avLst/>
          </a:prstGeom>
        </p:spPr>
      </p:pic>
      <p:sp>
        <p:nvSpPr>
          <p:cNvPr id="2" name="TextBox 1">
            <a:extLst>
              <a:ext uri="{FF2B5EF4-FFF2-40B4-BE49-F238E27FC236}">
                <a16:creationId xmlns:a16="http://schemas.microsoft.com/office/drawing/2014/main" id="{2DF6B8A2-AEE4-1888-B9F3-6D8B7A8BC8AB}"/>
              </a:ext>
            </a:extLst>
          </p:cNvPr>
          <p:cNvSpPr txBox="1"/>
          <p:nvPr/>
        </p:nvSpPr>
        <p:spPr>
          <a:xfrm>
            <a:off x="9297233" y="6552478"/>
            <a:ext cx="2894767"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Garber JE et al. SABCS 2024; Abstract GS1-09</a:t>
            </a:r>
          </a:p>
        </p:txBody>
      </p:sp>
    </p:spTree>
    <p:extLst>
      <p:ext uri="{BB962C8B-B14F-4D97-AF65-F5344CB8AC3E}">
        <p14:creationId xmlns:p14="http://schemas.microsoft.com/office/powerpoint/2010/main" val="29059454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2"/>
            <a:ext cx="7317879" cy="322957"/>
          </a:xfrm>
        </p:spPr>
        <p:txBody>
          <a:bodyPr/>
          <a:lstStyle/>
          <a:p>
            <a:r>
              <a:rPr lang="en-US" sz="656" b="1" kern="1200" dirty="0">
                <a:latin typeface="Arial" charset="0"/>
                <a:ea typeface="+mn-ea"/>
                <a:cs typeface="+mn-cs"/>
              </a:rPr>
              <a:t>ABCSG 45 Study Design (I)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302" y="151482"/>
            <a:ext cx="11653396" cy="655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2416CF1C-1F6C-3EE9-7747-934113751FE2}"/>
              </a:ext>
            </a:extLst>
          </p:cNvPr>
          <p:cNvSpPr/>
          <p:nvPr/>
        </p:nvSpPr>
        <p:spPr>
          <a:xfrm>
            <a:off x="11135713" y="286439"/>
            <a:ext cx="685386" cy="407624"/>
          </a:xfrm>
          <a:prstGeom prst="rect">
            <a:avLst/>
          </a:prstGeom>
          <a:solidFill>
            <a:srgbClr val="002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dobe Garamond Pro"/>
              <a:ea typeface="+mn-ea"/>
              <a:cs typeface="+mn-cs"/>
            </a:endParaRPr>
          </a:p>
        </p:txBody>
      </p:sp>
      <p:sp>
        <p:nvSpPr>
          <p:cNvPr id="4" name="Rectangle 3">
            <a:extLst>
              <a:ext uri="{FF2B5EF4-FFF2-40B4-BE49-F238E27FC236}">
                <a16:creationId xmlns:a16="http://schemas.microsoft.com/office/drawing/2014/main" id="{834B364F-28D6-D9EA-9BC4-161C9A4ECE18}"/>
              </a:ext>
            </a:extLst>
          </p:cNvPr>
          <p:cNvSpPr/>
          <p:nvPr/>
        </p:nvSpPr>
        <p:spPr>
          <a:xfrm>
            <a:off x="2728913" y="6470602"/>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dobe Garamond Pro"/>
              <a:ea typeface="+mn-ea"/>
              <a:cs typeface="+mn-cs"/>
            </a:endParaRPr>
          </a:p>
        </p:txBody>
      </p:sp>
      <p:sp>
        <p:nvSpPr>
          <p:cNvPr id="6" name="TextBox 5">
            <a:extLst>
              <a:ext uri="{FF2B5EF4-FFF2-40B4-BE49-F238E27FC236}">
                <a16:creationId xmlns:a16="http://schemas.microsoft.com/office/drawing/2014/main" id="{EC86124C-C8C9-4CB6-6077-8FF8B3328FB3}"/>
              </a:ext>
            </a:extLst>
          </p:cNvPr>
          <p:cNvSpPr txBox="1"/>
          <p:nvPr/>
        </p:nvSpPr>
        <p:spPr>
          <a:xfrm>
            <a:off x="3474717" y="6390092"/>
            <a:ext cx="883383"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Abstract 510</a:t>
            </a:r>
          </a:p>
        </p:txBody>
      </p:sp>
    </p:spTree>
    <p:extLst>
      <p:ext uri="{BB962C8B-B14F-4D97-AF65-F5344CB8AC3E}">
        <p14:creationId xmlns:p14="http://schemas.microsoft.com/office/powerpoint/2010/main" val="1332951061"/>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2"/>
            <a:ext cx="7317879" cy="322957"/>
          </a:xfrm>
        </p:spPr>
        <p:txBody>
          <a:bodyPr/>
          <a:lstStyle/>
          <a:p>
            <a:r>
              <a:rPr lang="en-US" sz="656" b="1" kern="1200" dirty="0">
                <a:latin typeface="Arial" charset="0"/>
                <a:ea typeface="+mn-ea"/>
                <a:cs typeface="+mn-cs"/>
              </a:rPr>
              <a:t>RCB 0/I and Tumor BRCA1/2 Status</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9863" y="0"/>
            <a:ext cx="11413764" cy="6420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2BCD4CC-7F22-6688-F206-4B7FE88C74DC}"/>
              </a:ext>
            </a:extLst>
          </p:cNvPr>
          <p:cNvSpPr txBox="1"/>
          <p:nvPr/>
        </p:nvSpPr>
        <p:spPr>
          <a:xfrm>
            <a:off x="5979382" y="1300105"/>
            <a:ext cx="5120639" cy="379656"/>
          </a:xfrm>
          <a:prstGeom prst="rect">
            <a:avLst/>
          </a:prstGeom>
          <a:solidFill>
            <a:srgbClr val="FFFF00"/>
          </a:solidFill>
        </p:spPr>
        <p:txBody>
          <a:bodyPr wrap="squar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Multi-agent chemo needed in the WT group</a:t>
            </a:r>
          </a:p>
        </p:txBody>
      </p:sp>
      <p:sp>
        <p:nvSpPr>
          <p:cNvPr id="4" name="Rectangle 3">
            <a:extLst>
              <a:ext uri="{FF2B5EF4-FFF2-40B4-BE49-F238E27FC236}">
                <a16:creationId xmlns:a16="http://schemas.microsoft.com/office/drawing/2014/main" id="{45558D40-E614-9E06-5D75-223980262107}"/>
              </a:ext>
            </a:extLst>
          </p:cNvPr>
          <p:cNvSpPr/>
          <p:nvPr/>
        </p:nvSpPr>
        <p:spPr>
          <a:xfrm>
            <a:off x="11116751" y="134793"/>
            <a:ext cx="685386" cy="407624"/>
          </a:xfrm>
          <a:prstGeom prst="rect">
            <a:avLst/>
          </a:prstGeom>
          <a:solidFill>
            <a:srgbClr val="002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dobe Garamond Pro"/>
              <a:ea typeface="+mn-ea"/>
              <a:cs typeface="+mn-cs"/>
            </a:endParaRPr>
          </a:p>
        </p:txBody>
      </p:sp>
      <p:sp>
        <p:nvSpPr>
          <p:cNvPr id="6" name="Rectangle 5">
            <a:extLst>
              <a:ext uri="{FF2B5EF4-FFF2-40B4-BE49-F238E27FC236}">
                <a16:creationId xmlns:a16="http://schemas.microsoft.com/office/drawing/2014/main" id="{C5B2F3DB-057E-CDA8-A371-3C0C8D8D0FA3}"/>
              </a:ext>
            </a:extLst>
          </p:cNvPr>
          <p:cNvSpPr/>
          <p:nvPr/>
        </p:nvSpPr>
        <p:spPr>
          <a:xfrm>
            <a:off x="2857502" y="6151824"/>
            <a:ext cx="3986213" cy="18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dobe Garamond Pro"/>
              <a:ea typeface="+mn-ea"/>
              <a:cs typeface="+mn-cs"/>
            </a:endParaRPr>
          </a:p>
        </p:txBody>
      </p:sp>
      <p:sp>
        <p:nvSpPr>
          <p:cNvPr id="8" name="TextBox 7">
            <a:extLst>
              <a:ext uri="{FF2B5EF4-FFF2-40B4-BE49-F238E27FC236}">
                <a16:creationId xmlns:a16="http://schemas.microsoft.com/office/drawing/2014/main" id="{5176862C-B868-01A6-21FF-F972A218F7B9}"/>
              </a:ext>
            </a:extLst>
          </p:cNvPr>
          <p:cNvSpPr txBox="1"/>
          <p:nvPr/>
        </p:nvSpPr>
        <p:spPr>
          <a:xfrm>
            <a:off x="3474717" y="6111097"/>
            <a:ext cx="883383" cy="276999"/>
          </a:xfrm>
          <a:prstGeom prst="rect">
            <a:avLst/>
          </a:prstGeom>
          <a:noFill/>
        </p:spPr>
        <p:txBody>
          <a:bodyPr wrap="none" lIns="0"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Abstract 510</a:t>
            </a:r>
          </a:p>
        </p:txBody>
      </p:sp>
    </p:spTree>
    <p:extLst>
      <p:ext uri="{BB962C8B-B14F-4D97-AF65-F5344CB8AC3E}">
        <p14:creationId xmlns:p14="http://schemas.microsoft.com/office/powerpoint/2010/main" val="327785740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5">
            <a:extLst>
              <a:ext uri="{FF2B5EF4-FFF2-40B4-BE49-F238E27FC236}">
                <a16:creationId xmlns:a16="http://schemas.microsoft.com/office/drawing/2014/main" id="{27EDDF9E-2848-814B-B454-42506D40AA1D}"/>
              </a:ext>
            </a:extLst>
          </p:cNvPr>
          <p:cNvSpPr>
            <a:spLocks noGrp="1"/>
          </p:cNvSpPr>
          <p:nvPr>
            <p:ph type="title"/>
          </p:nvPr>
        </p:nvSpPr>
        <p:spPr/>
        <p:txBody>
          <a:bodyPr>
            <a:normAutofit/>
          </a:bodyPr>
          <a:lstStyle/>
          <a:p>
            <a:r>
              <a:rPr lang="en-US" sz="3733" b="1" dirty="0">
                <a:solidFill>
                  <a:srgbClr val="002060"/>
                </a:solidFill>
                <a:latin typeface="Arial" panose="020B0604020202020204" pitchFamily="34" charset="0"/>
                <a:cs typeface="Arial" panose="020B0604020202020204" pitchFamily="34" charset="0"/>
              </a:rPr>
              <a:t>TROP2-directed ADCs</a:t>
            </a:r>
          </a:p>
        </p:txBody>
      </p:sp>
      <p:graphicFrame>
        <p:nvGraphicFramePr>
          <p:cNvPr id="6" name="Table 6">
            <a:extLst>
              <a:ext uri="{FF2B5EF4-FFF2-40B4-BE49-F238E27FC236}">
                <a16:creationId xmlns:a16="http://schemas.microsoft.com/office/drawing/2014/main" id="{9AB0411D-561E-9A46-AB5D-D63E5AFA57D0}"/>
              </a:ext>
            </a:extLst>
          </p:cNvPr>
          <p:cNvGraphicFramePr>
            <a:graphicFrameLocks noGrp="1"/>
          </p:cNvGraphicFramePr>
          <p:nvPr>
            <p:ph idx="1"/>
          </p:nvPr>
        </p:nvGraphicFramePr>
        <p:xfrm>
          <a:off x="861805" y="1939180"/>
          <a:ext cx="10491996" cy="3559208"/>
        </p:xfrm>
        <a:graphic>
          <a:graphicData uri="http://schemas.openxmlformats.org/drawingml/2006/table">
            <a:tbl>
              <a:tblPr firstRow="1" bandRow="1">
                <a:tableStyleId>{793D81CF-94F2-401A-BA57-92F5A7B2D0C5}</a:tableStyleId>
              </a:tblPr>
              <a:tblGrid>
                <a:gridCol w="1656523">
                  <a:extLst>
                    <a:ext uri="{9D8B030D-6E8A-4147-A177-3AD203B41FA5}">
                      <a16:colId xmlns:a16="http://schemas.microsoft.com/office/drawing/2014/main" val="2565613683"/>
                    </a:ext>
                  </a:extLst>
                </a:gridCol>
                <a:gridCol w="2913651">
                  <a:extLst>
                    <a:ext uri="{9D8B030D-6E8A-4147-A177-3AD203B41FA5}">
                      <a16:colId xmlns:a16="http://schemas.microsoft.com/office/drawing/2014/main" val="648471458"/>
                    </a:ext>
                  </a:extLst>
                </a:gridCol>
                <a:gridCol w="2960911">
                  <a:extLst>
                    <a:ext uri="{9D8B030D-6E8A-4147-A177-3AD203B41FA5}">
                      <a16:colId xmlns:a16="http://schemas.microsoft.com/office/drawing/2014/main" val="613640501"/>
                    </a:ext>
                  </a:extLst>
                </a:gridCol>
                <a:gridCol w="2960911">
                  <a:extLst>
                    <a:ext uri="{9D8B030D-6E8A-4147-A177-3AD203B41FA5}">
                      <a16:colId xmlns:a16="http://schemas.microsoft.com/office/drawing/2014/main" val="2387732507"/>
                    </a:ext>
                  </a:extLst>
                </a:gridCol>
              </a:tblGrid>
              <a:tr h="660400">
                <a:tc>
                  <a:txBody>
                    <a:bodyPr/>
                    <a:lstStyle/>
                    <a:p>
                      <a:pPr algn="ctr"/>
                      <a:endParaRPr lang="en-US" sz="1900" b="1" dirty="0"/>
                    </a:p>
                  </a:txBody>
                  <a:tcPr>
                    <a:solidFill>
                      <a:srgbClr val="002060"/>
                    </a:solidFill>
                  </a:tcPr>
                </a:tc>
                <a:tc>
                  <a:txBody>
                    <a:bodyPr/>
                    <a:lstStyle/>
                    <a:p>
                      <a:pPr algn="ctr"/>
                      <a:r>
                        <a:rPr lang="en-US" sz="1900" dirty="0"/>
                        <a:t>Sacituzumab </a:t>
                      </a:r>
                      <a:r>
                        <a:rPr lang="en-US" sz="1900" dirty="0" err="1"/>
                        <a:t>govitecan</a:t>
                      </a:r>
                      <a:r>
                        <a:rPr lang="en-US" sz="1900" dirty="0"/>
                        <a:t> (IMMU-132)</a:t>
                      </a:r>
                    </a:p>
                  </a:txBody>
                  <a:tcPr>
                    <a:solidFill>
                      <a:srgbClr val="002060"/>
                    </a:solidFill>
                  </a:tcPr>
                </a:tc>
                <a:tc>
                  <a:txBody>
                    <a:bodyPr/>
                    <a:lstStyle/>
                    <a:p>
                      <a:pPr algn="ctr"/>
                      <a:r>
                        <a:rPr lang="en-US" sz="1900" dirty="0" err="1"/>
                        <a:t>Datopotamab</a:t>
                      </a:r>
                      <a:r>
                        <a:rPr lang="en-US" sz="1900" dirty="0"/>
                        <a:t> </a:t>
                      </a:r>
                      <a:r>
                        <a:rPr lang="en-US" sz="1900" dirty="0" err="1"/>
                        <a:t>deruxtecan</a:t>
                      </a:r>
                      <a:r>
                        <a:rPr lang="en-US" sz="1900" dirty="0"/>
                        <a:t> (DS-1062a)</a:t>
                      </a:r>
                    </a:p>
                  </a:txBody>
                  <a:tcPr>
                    <a:solidFill>
                      <a:srgbClr val="002060"/>
                    </a:solidFill>
                  </a:tcPr>
                </a:tc>
                <a:tc>
                  <a:txBody>
                    <a:bodyPr/>
                    <a:lstStyle/>
                    <a:p>
                      <a:pPr algn="ctr"/>
                      <a:r>
                        <a:rPr lang="en-US" sz="1900" dirty="0"/>
                        <a:t>Sacituzumab </a:t>
                      </a:r>
                      <a:r>
                        <a:rPr lang="en-US" sz="1900" dirty="0" err="1"/>
                        <a:t>tirumotecan</a:t>
                      </a:r>
                      <a:r>
                        <a:rPr lang="en-US" sz="1900" dirty="0"/>
                        <a:t> (MK-2870)</a:t>
                      </a:r>
                    </a:p>
                  </a:txBody>
                  <a:tcPr>
                    <a:solidFill>
                      <a:srgbClr val="002060"/>
                    </a:solidFill>
                  </a:tcPr>
                </a:tc>
                <a:extLst>
                  <a:ext uri="{0D108BD9-81ED-4DB2-BD59-A6C34878D82A}">
                    <a16:rowId xmlns:a16="http://schemas.microsoft.com/office/drawing/2014/main" val="1829926428"/>
                  </a:ext>
                </a:extLst>
              </a:tr>
              <a:tr h="579120">
                <a:tc>
                  <a:txBody>
                    <a:bodyPr/>
                    <a:lstStyle/>
                    <a:p>
                      <a:pPr algn="ctr"/>
                      <a:r>
                        <a:rPr lang="en-US" sz="1600" b="1" dirty="0"/>
                        <a:t>Antibody</a:t>
                      </a:r>
                    </a:p>
                  </a:txBody>
                  <a:tcPr anchor="ctr">
                    <a:solidFill>
                      <a:schemeClr val="accent5">
                        <a:lumMod val="20000"/>
                        <a:lumOff val="80000"/>
                      </a:schemeClr>
                    </a:solidFill>
                  </a:tcPr>
                </a:tc>
                <a:tc>
                  <a:txBody>
                    <a:bodyPr/>
                    <a:lstStyle/>
                    <a:p>
                      <a:pPr algn="ctr"/>
                      <a:r>
                        <a:rPr lang="en-US" sz="1600" dirty="0"/>
                        <a:t>hRS7 </a:t>
                      </a:r>
                    </a:p>
                    <a:p>
                      <a:pPr algn="ctr"/>
                      <a:r>
                        <a:rPr lang="en-US" sz="1600" dirty="0"/>
                        <a:t>Humanized IgG1 </a:t>
                      </a:r>
                      <a:r>
                        <a:rPr lang="en-US" sz="1600" dirty="0" err="1"/>
                        <a:t>mAb</a:t>
                      </a:r>
                      <a:endParaRPr lang="en-US" sz="1600" dirty="0"/>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Humanized IgG1 </a:t>
                      </a:r>
                      <a:r>
                        <a:rPr lang="en-US" sz="1600" dirty="0" err="1"/>
                        <a:t>mAb</a:t>
                      </a:r>
                      <a:endParaRPr lang="en-US" sz="1600" dirty="0"/>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hRS7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Humanized IgG1 </a:t>
                      </a:r>
                      <a:r>
                        <a:rPr lang="en-US" sz="1600" dirty="0" err="1"/>
                        <a:t>mAb</a:t>
                      </a:r>
                      <a:endParaRPr lang="en-US" sz="1600" dirty="0"/>
                    </a:p>
                  </a:txBody>
                  <a:tcPr anchor="ctr">
                    <a:solidFill>
                      <a:schemeClr val="accent5">
                        <a:lumMod val="20000"/>
                        <a:lumOff val="80000"/>
                      </a:schemeClr>
                    </a:solidFill>
                  </a:tcPr>
                </a:tc>
                <a:extLst>
                  <a:ext uri="{0D108BD9-81ED-4DB2-BD59-A6C34878D82A}">
                    <a16:rowId xmlns:a16="http://schemas.microsoft.com/office/drawing/2014/main" val="2194189669"/>
                  </a:ext>
                </a:extLst>
              </a:tr>
              <a:tr h="579120">
                <a:tc>
                  <a:txBody>
                    <a:bodyPr/>
                    <a:lstStyle/>
                    <a:p>
                      <a:pPr algn="ctr"/>
                      <a:r>
                        <a:rPr lang="en-US" sz="1600" b="1" dirty="0"/>
                        <a:t>Payload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t>DXd</a:t>
                      </a:r>
                      <a:r>
                        <a:rPr lang="en-US" sz="16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KL610023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(DNA Topoisomerase I inhibitor)</a:t>
                      </a:r>
                    </a:p>
                  </a:txBody>
                  <a:tcPr anchor="ctr"/>
                </a:tc>
                <a:extLst>
                  <a:ext uri="{0D108BD9-81ED-4DB2-BD59-A6C34878D82A}">
                    <a16:rowId xmlns:a16="http://schemas.microsoft.com/office/drawing/2014/main" val="1040251367"/>
                  </a:ext>
                </a:extLst>
              </a:tr>
              <a:tr h="335280">
                <a:tc>
                  <a:txBody>
                    <a:bodyPr/>
                    <a:lstStyle/>
                    <a:p>
                      <a:pPr algn="ctr"/>
                      <a:r>
                        <a:rPr lang="en-US" sz="1600" b="1" dirty="0"/>
                        <a:t>Linker cleavage</a:t>
                      </a:r>
                    </a:p>
                  </a:txBody>
                  <a:tcPr anchor="ctr">
                    <a:solidFill>
                      <a:schemeClr val="accent5">
                        <a:lumMod val="20000"/>
                        <a:lumOff val="80000"/>
                      </a:schemeClr>
                    </a:solidFill>
                  </a:tcPr>
                </a:tc>
                <a:tc>
                  <a:txBody>
                    <a:bodyPr/>
                    <a:lstStyle/>
                    <a:p>
                      <a:pPr algn="ctr"/>
                      <a:r>
                        <a:rPr lang="en-US" sz="1600" dirty="0"/>
                        <a:t>Enzymatic and pH-dependent</a:t>
                      </a:r>
                    </a:p>
                  </a:txBody>
                  <a:tcPr anchor="ctr">
                    <a:solidFill>
                      <a:schemeClr val="accent5">
                        <a:lumMod val="20000"/>
                        <a:lumOff val="80000"/>
                      </a:schemeClr>
                    </a:solidFill>
                  </a:tcPr>
                </a:tc>
                <a:tc>
                  <a:txBody>
                    <a:bodyPr/>
                    <a:lstStyle/>
                    <a:p>
                      <a:pPr algn="ctr"/>
                      <a:r>
                        <a:rPr lang="en-US" sz="1600" dirty="0"/>
                        <a:t>Enzymatic</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Enzymatic and pH-dependent</a:t>
                      </a:r>
                    </a:p>
                  </a:txBody>
                  <a:tcPr anchor="ctr">
                    <a:solidFill>
                      <a:schemeClr val="accent5">
                        <a:lumMod val="20000"/>
                        <a:lumOff val="80000"/>
                      </a:schemeClr>
                    </a:solidFill>
                  </a:tcPr>
                </a:tc>
                <a:extLst>
                  <a:ext uri="{0D108BD9-81ED-4DB2-BD59-A6C34878D82A}">
                    <a16:rowId xmlns:a16="http://schemas.microsoft.com/office/drawing/2014/main" val="4035326942"/>
                  </a:ext>
                </a:extLst>
              </a:tr>
              <a:tr h="389288">
                <a:tc>
                  <a:txBody>
                    <a:bodyPr/>
                    <a:lstStyle/>
                    <a:p>
                      <a:pPr algn="ctr"/>
                      <a:r>
                        <a:rPr lang="en-US" sz="1600" b="1" dirty="0"/>
                        <a:t>Bystander effect</a:t>
                      </a:r>
                    </a:p>
                  </a:txBody>
                  <a:tcPr anchor="ctr"/>
                </a:tc>
                <a:tc>
                  <a:txBody>
                    <a:bodyPr/>
                    <a:lstStyle/>
                    <a:p>
                      <a:pPr algn="ctr"/>
                      <a:r>
                        <a:rPr lang="en-US" sz="1600" dirty="0"/>
                        <a:t>Yes</a:t>
                      </a:r>
                    </a:p>
                  </a:txBody>
                  <a:tcPr anchor="ctr"/>
                </a:tc>
                <a:tc>
                  <a:txBody>
                    <a:bodyPr/>
                    <a:lstStyle/>
                    <a:p>
                      <a:pPr algn="ctr"/>
                      <a:r>
                        <a:rPr lang="en-US" sz="1600" dirty="0"/>
                        <a:t>Yes</a:t>
                      </a:r>
                    </a:p>
                  </a:txBody>
                  <a:tcPr anchor="ctr"/>
                </a:tc>
                <a:tc>
                  <a:txBody>
                    <a:bodyPr/>
                    <a:lstStyle/>
                    <a:p>
                      <a:pPr algn="ctr"/>
                      <a:r>
                        <a:rPr lang="en-US" sz="1600" dirty="0"/>
                        <a:t>Yes</a:t>
                      </a:r>
                    </a:p>
                  </a:txBody>
                  <a:tcPr anchor="ctr"/>
                </a:tc>
                <a:extLst>
                  <a:ext uri="{0D108BD9-81ED-4DB2-BD59-A6C34878D82A}">
                    <a16:rowId xmlns:a16="http://schemas.microsoft.com/office/drawing/2014/main" val="3690695339"/>
                  </a:ext>
                </a:extLst>
              </a:tr>
              <a:tr h="335280">
                <a:tc>
                  <a:txBody>
                    <a:bodyPr/>
                    <a:lstStyle/>
                    <a:p>
                      <a:pPr algn="ctr"/>
                      <a:r>
                        <a:rPr lang="en-US" sz="1600" b="1" dirty="0"/>
                        <a:t>DAR</a:t>
                      </a:r>
                    </a:p>
                  </a:txBody>
                  <a:tcPr anchor="ctr">
                    <a:solidFill>
                      <a:schemeClr val="accent5">
                        <a:lumMod val="20000"/>
                        <a:lumOff val="80000"/>
                      </a:schemeClr>
                    </a:solidFill>
                  </a:tcPr>
                </a:tc>
                <a:tc>
                  <a:txBody>
                    <a:bodyPr/>
                    <a:lstStyle/>
                    <a:p>
                      <a:pPr algn="ctr"/>
                      <a:r>
                        <a:rPr lang="en-US" sz="1600" dirty="0"/>
                        <a:t>7.6</a:t>
                      </a:r>
                    </a:p>
                  </a:txBody>
                  <a:tcPr anchor="ctr">
                    <a:solidFill>
                      <a:schemeClr val="accent5">
                        <a:lumMod val="20000"/>
                        <a:lumOff val="80000"/>
                      </a:schemeClr>
                    </a:solidFill>
                  </a:tcPr>
                </a:tc>
                <a:tc>
                  <a:txBody>
                    <a:bodyPr/>
                    <a:lstStyle/>
                    <a:p>
                      <a:pPr algn="ctr"/>
                      <a:r>
                        <a:rPr lang="en-US" sz="1600" dirty="0"/>
                        <a:t>4</a:t>
                      </a:r>
                    </a:p>
                  </a:txBody>
                  <a:tcPr anchor="ctr">
                    <a:solidFill>
                      <a:schemeClr val="accent5">
                        <a:lumMod val="20000"/>
                        <a:lumOff val="80000"/>
                      </a:schemeClr>
                    </a:solidFill>
                  </a:tcPr>
                </a:tc>
                <a:tc>
                  <a:txBody>
                    <a:bodyPr/>
                    <a:lstStyle/>
                    <a:p>
                      <a:pPr algn="ctr"/>
                      <a:r>
                        <a:rPr lang="en-US" sz="1600" dirty="0"/>
                        <a:t>7.4</a:t>
                      </a:r>
                    </a:p>
                  </a:txBody>
                  <a:tcPr anchor="ctr">
                    <a:solidFill>
                      <a:schemeClr val="accent5">
                        <a:lumMod val="20000"/>
                        <a:lumOff val="80000"/>
                      </a:schemeClr>
                    </a:solidFill>
                  </a:tcPr>
                </a:tc>
                <a:extLst>
                  <a:ext uri="{0D108BD9-81ED-4DB2-BD59-A6C34878D82A}">
                    <a16:rowId xmlns:a16="http://schemas.microsoft.com/office/drawing/2014/main" val="392375522"/>
                  </a:ext>
                </a:extLst>
              </a:tr>
              <a:tr h="335280">
                <a:tc>
                  <a:txBody>
                    <a:bodyPr/>
                    <a:lstStyle/>
                    <a:p>
                      <a:pPr algn="ctr"/>
                      <a:r>
                        <a:rPr lang="en-US" sz="1600" b="1" dirty="0"/>
                        <a:t>Half-life</a:t>
                      </a:r>
                    </a:p>
                  </a:txBody>
                  <a:tcPr anchor="ctr"/>
                </a:tc>
                <a:tc>
                  <a:txBody>
                    <a:bodyPr/>
                    <a:lstStyle/>
                    <a:p>
                      <a:pPr algn="ctr"/>
                      <a:r>
                        <a:rPr lang="en-US" sz="1600" dirty="0"/>
                        <a:t>11-14h</a:t>
                      </a:r>
                    </a:p>
                  </a:txBody>
                  <a:tcPr anchor="ctr"/>
                </a:tc>
                <a:tc>
                  <a:txBody>
                    <a:bodyPr/>
                    <a:lstStyle/>
                    <a:p>
                      <a:pPr algn="ctr"/>
                      <a:r>
                        <a:rPr lang="en-US" sz="1600" dirty="0"/>
                        <a:t>∼5 days</a:t>
                      </a:r>
                    </a:p>
                  </a:txBody>
                  <a:tcPr anchor="ctr"/>
                </a:tc>
                <a:tc>
                  <a:txBody>
                    <a:bodyPr/>
                    <a:lstStyle/>
                    <a:p>
                      <a:pPr algn="ctr"/>
                      <a:r>
                        <a:rPr lang="en-US" sz="1600" dirty="0"/>
                        <a:t>57h</a:t>
                      </a:r>
                    </a:p>
                  </a:txBody>
                  <a:tcPr anchor="ctr"/>
                </a:tc>
                <a:extLst>
                  <a:ext uri="{0D108BD9-81ED-4DB2-BD59-A6C34878D82A}">
                    <a16:rowId xmlns:a16="http://schemas.microsoft.com/office/drawing/2014/main" val="662164579"/>
                  </a:ext>
                </a:extLst>
              </a:tr>
              <a:tr h="335280">
                <a:tc>
                  <a:txBody>
                    <a:bodyPr/>
                    <a:lstStyle/>
                    <a:p>
                      <a:pPr algn="ctr"/>
                      <a:r>
                        <a:rPr lang="en-US" sz="1600" b="1" dirty="0"/>
                        <a:t>Dosing</a:t>
                      </a:r>
                    </a:p>
                  </a:txBody>
                  <a:tcPr anchor="ctr">
                    <a:solidFill>
                      <a:schemeClr val="accent5">
                        <a:lumMod val="20000"/>
                        <a:lumOff val="80000"/>
                      </a:schemeClr>
                    </a:solidFill>
                  </a:tcPr>
                </a:tc>
                <a:tc>
                  <a:txBody>
                    <a:bodyPr/>
                    <a:lstStyle/>
                    <a:p>
                      <a:pPr algn="ctr"/>
                      <a:r>
                        <a:rPr lang="en-US" sz="1600" dirty="0"/>
                        <a:t>D1, D8 of Q3W schedule</a:t>
                      </a:r>
                    </a:p>
                  </a:txBody>
                  <a:tcPr anchor="ctr">
                    <a:solidFill>
                      <a:schemeClr val="accent5">
                        <a:lumMod val="20000"/>
                        <a:lumOff val="80000"/>
                      </a:schemeClr>
                    </a:solidFill>
                  </a:tcPr>
                </a:tc>
                <a:tc>
                  <a:txBody>
                    <a:bodyPr/>
                    <a:lstStyle/>
                    <a:p>
                      <a:pPr algn="ctr"/>
                      <a:r>
                        <a:rPr lang="en-US" sz="1600" dirty="0"/>
                        <a:t>Q3W</a:t>
                      </a:r>
                    </a:p>
                  </a:txBody>
                  <a:tcPr anchor="ctr">
                    <a:solidFill>
                      <a:schemeClr val="accent5">
                        <a:lumMod val="20000"/>
                        <a:lumOff val="80000"/>
                      </a:schemeClr>
                    </a:solidFill>
                  </a:tcPr>
                </a:tc>
                <a:tc>
                  <a:txBody>
                    <a:bodyPr/>
                    <a:lstStyle/>
                    <a:p>
                      <a:pPr algn="ctr"/>
                      <a:r>
                        <a:rPr lang="en-US" sz="1600" dirty="0"/>
                        <a:t>Q2W</a:t>
                      </a:r>
                    </a:p>
                  </a:txBody>
                  <a:tcPr anchor="ctr">
                    <a:solidFill>
                      <a:schemeClr val="accent5">
                        <a:lumMod val="20000"/>
                        <a:lumOff val="80000"/>
                      </a:schemeClr>
                    </a:solidFill>
                  </a:tcPr>
                </a:tc>
                <a:extLst>
                  <a:ext uri="{0D108BD9-81ED-4DB2-BD59-A6C34878D82A}">
                    <a16:rowId xmlns:a16="http://schemas.microsoft.com/office/drawing/2014/main" val="1277999971"/>
                  </a:ext>
                </a:extLst>
              </a:tr>
            </a:tbl>
          </a:graphicData>
        </a:graphic>
      </p:graphicFrame>
      <p:sp>
        <p:nvSpPr>
          <p:cNvPr id="2" name="TextBox 1">
            <a:extLst>
              <a:ext uri="{FF2B5EF4-FFF2-40B4-BE49-F238E27FC236}">
                <a16:creationId xmlns:a16="http://schemas.microsoft.com/office/drawing/2014/main" id="{72959E75-64C6-D5F7-4273-A91825BF67F3}"/>
              </a:ext>
            </a:extLst>
          </p:cNvPr>
          <p:cNvSpPr txBox="1"/>
          <p:nvPr/>
        </p:nvSpPr>
        <p:spPr>
          <a:xfrm>
            <a:off x="6437600" y="6630417"/>
            <a:ext cx="5487400" cy="215444"/>
          </a:xfrm>
          <a:prstGeom prst="rect">
            <a:avLst/>
          </a:prstGeom>
          <a:noFill/>
        </p:spPr>
        <p:txBody>
          <a:bodyPr wrap="none" rtlCol="0">
            <a:spAutoFit/>
          </a:bodyPr>
          <a:lstStyle/>
          <a:p>
            <a:pPr marL="0" marR="0" lvl="0" indent="0" algn="r" defTabSz="4571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Sands J et al. ASCO 2018; </a:t>
            </a:r>
            <a:r>
              <a:rPr kumimoji="0" lang="en-US" sz="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S PGothic" panose="020B0600070205080204" pitchFamily="34" charset="-128"/>
                <a:cs typeface="+mn-cs"/>
              </a:rPr>
              <a:t>Okajima</a:t>
            </a: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 D et al. ASCO 2018; </a:t>
            </a:r>
            <a:r>
              <a:rPr kumimoji="0" lang="en-US" sz="8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S PGothic" panose="020B0600070205080204" pitchFamily="34" charset="-128"/>
                <a:cs typeface="+mn-cs"/>
              </a:rPr>
              <a:t>Bardia</a:t>
            </a:r>
            <a:r>
              <a:rPr kumimoji="0" lang="en-US" sz="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S PGothic" panose="020B0600070205080204" pitchFamily="34" charset="-128"/>
                <a:cs typeface="+mn-cs"/>
              </a:rPr>
              <a:t> A et al. ESMO Breast Cancer 2021; Cheng Y et al. Front Oncol 2022.</a:t>
            </a:r>
          </a:p>
        </p:txBody>
      </p:sp>
    </p:spTree>
    <p:extLst>
      <p:ext uri="{BB962C8B-B14F-4D97-AF65-F5344CB8AC3E}">
        <p14:creationId xmlns:p14="http://schemas.microsoft.com/office/powerpoint/2010/main" val="2278296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4CD73-FD04-E072-052E-5364A78E10D8}"/>
              </a:ext>
            </a:extLst>
          </p:cNvPr>
          <p:cNvSpPr>
            <a:spLocks noGrp="1"/>
          </p:cNvSpPr>
          <p:nvPr>
            <p:ph type="title"/>
          </p:nvPr>
        </p:nvSpPr>
        <p:spPr>
          <a:xfrm>
            <a:off x="640080" y="365124"/>
            <a:ext cx="10972800" cy="848179"/>
          </a:xfrm>
        </p:spPr>
        <p:txBody>
          <a:bodyPr>
            <a:noAutofit/>
          </a:bodyPr>
          <a:lstStyle/>
          <a:p>
            <a:r>
              <a:rPr lang="en-US" dirty="0"/>
              <a:t>ASCENT-04/KEYNOTE-D19 Study Design</a:t>
            </a:r>
          </a:p>
        </p:txBody>
      </p:sp>
      <p:sp>
        <p:nvSpPr>
          <p:cNvPr id="22" name="TextBox 21">
            <a:extLst>
              <a:ext uri="{FF2B5EF4-FFF2-40B4-BE49-F238E27FC236}">
                <a16:creationId xmlns:a16="http://schemas.microsoft.com/office/drawing/2014/main" id="{68214CD4-5D04-1DDE-A5F0-CF8AE18F897E}"/>
              </a:ext>
            </a:extLst>
          </p:cNvPr>
          <p:cNvSpPr txBox="1"/>
          <p:nvPr/>
        </p:nvSpPr>
        <p:spPr>
          <a:xfrm>
            <a:off x="652959" y="5715676"/>
            <a:ext cx="10972800" cy="492443"/>
          </a:xfrm>
          <a:prstGeom prst="rect">
            <a:avLst/>
          </a:prstGeom>
          <a:noFill/>
        </p:spPr>
        <p:txBody>
          <a:bodyPr wrap="square" lIns="0" tIns="0" rIns="0" bIns="0" rtlCol="0" anchor="b"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ClinicalTrials.gov identifier: NCT05382286.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a</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TNBC</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status determined according to standard American Society of Clinical Oncology-College of American Pathologists criteria. </a:t>
            </a: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b</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Dako</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Agilent Technologies. </a:t>
            </a: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c</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Up</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to 35% de novo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mTNBC</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d</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was administered for a maximum of 35 cycles.</a:t>
            </a:r>
            <a:r>
              <a:rPr kumimoji="0" lang="en-US" sz="700" b="0" i="0" u="none" strike="noStrike" kern="1200" cap="none" spc="0" normalizeH="0" baseline="3000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e</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Per</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RECIST v1.1.</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AUC, area under the curve; BICR, blinded independent central review; </a:t>
            </a:r>
            <a:r>
              <a:rPr kumimoji="0" lang="en-US" sz="700" b="0"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chemo, chemotherapy; </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CPS, combined positive score; DOR, duration of response; IV, intravenously; ORR, objective response rate; OS, overall survival; PD-L1, programmed cell death ligand 1;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pembrolizumab; PFS, progression-free survival; QoL, quality of life; R, randomized; RECIST v1.1; Response Evaluation Criteria in Solid Tumors, version 1.1; SG,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govitecan</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TNBC, triple-negative breast cancer; TTR, time-to-response.</a:t>
            </a:r>
          </a:p>
        </p:txBody>
      </p:sp>
      <p:grpSp>
        <p:nvGrpSpPr>
          <p:cNvPr id="7" name="Group 6">
            <a:extLst>
              <a:ext uri="{FF2B5EF4-FFF2-40B4-BE49-F238E27FC236}">
                <a16:creationId xmlns:a16="http://schemas.microsoft.com/office/drawing/2014/main" id="{49DC10E5-7D8E-594F-3016-AB4079727AFE}"/>
              </a:ext>
            </a:extLst>
          </p:cNvPr>
          <p:cNvGrpSpPr/>
          <p:nvPr/>
        </p:nvGrpSpPr>
        <p:grpSpPr>
          <a:xfrm>
            <a:off x="207233" y="1416666"/>
            <a:ext cx="11777539" cy="4103963"/>
            <a:chOff x="436680" y="1416663"/>
            <a:chExt cx="11777539" cy="4103963"/>
          </a:xfrm>
        </p:grpSpPr>
        <p:grpSp>
          <p:nvGrpSpPr>
            <p:cNvPr id="9" name="Group 8">
              <a:extLst>
                <a:ext uri="{FF2B5EF4-FFF2-40B4-BE49-F238E27FC236}">
                  <a16:creationId xmlns:a16="http://schemas.microsoft.com/office/drawing/2014/main" id="{AB6662EF-A24E-2842-C921-A80B764155ED}"/>
                </a:ext>
              </a:extLst>
            </p:cNvPr>
            <p:cNvGrpSpPr/>
            <p:nvPr/>
          </p:nvGrpSpPr>
          <p:grpSpPr>
            <a:xfrm>
              <a:off x="3345253" y="2161886"/>
              <a:ext cx="1506805" cy="1014998"/>
              <a:chOff x="3608391" y="2951688"/>
              <a:chExt cx="1650716" cy="1454275"/>
            </a:xfrm>
          </p:grpSpPr>
          <p:cxnSp>
            <p:nvCxnSpPr>
              <p:cNvPr id="18" name="Elbow Connector 30">
                <a:extLst>
                  <a:ext uri="{FF2B5EF4-FFF2-40B4-BE49-F238E27FC236}">
                    <a16:creationId xmlns:a16="http://schemas.microsoft.com/office/drawing/2014/main" id="{FCA90EFE-5B6D-D530-E62E-A28CA6FF3031}"/>
                  </a:ext>
                </a:extLst>
              </p:cNvPr>
              <p:cNvCxnSpPr>
                <a:cxnSpLocks/>
              </p:cNvCxnSpPr>
              <p:nvPr/>
            </p:nvCxnSpPr>
            <p:spPr>
              <a:xfrm flipV="1">
                <a:off x="3608391" y="2951688"/>
                <a:ext cx="1645921" cy="789222"/>
              </a:xfrm>
              <a:prstGeom prst="bentConnector3">
                <a:avLst>
                  <a:gd name="adj1" fmla="val 78736"/>
                </a:avLst>
              </a:prstGeom>
              <a:noFill/>
              <a:ln w="28575" cap="flat" cmpd="sng" algn="ctr">
                <a:solidFill>
                  <a:srgbClr val="002557"/>
                </a:solidFill>
                <a:prstDash val="solid"/>
                <a:miter lim="800000"/>
                <a:tailEnd type="triangle"/>
              </a:ln>
              <a:effectLst/>
            </p:spPr>
          </p:cxnSp>
          <p:cxnSp>
            <p:nvCxnSpPr>
              <p:cNvPr id="19" name="Elbow Connector 31">
                <a:extLst>
                  <a:ext uri="{FF2B5EF4-FFF2-40B4-BE49-F238E27FC236}">
                    <a16:creationId xmlns:a16="http://schemas.microsoft.com/office/drawing/2014/main" id="{162AE2E0-7181-0FC7-6FC8-37827F7FA659}"/>
                  </a:ext>
                </a:extLst>
              </p:cNvPr>
              <p:cNvCxnSpPr>
                <a:cxnSpLocks/>
              </p:cNvCxnSpPr>
              <p:nvPr/>
            </p:nvCxnSpPr>
            <p:spPr>
              <a:xfrm rot="10800000" flipH="1" flipV="1">
                <a:off x="3613187" y="3740910"/>
                <a:ext cx="1645920" cy="665053"/>
              </a:xfrm>
              <a:prstGeom prst="bentConnector3">
                <a:avLst>
                  <a:gd name="adj1" fmla="val 78368"/>
                </a:avLst>
              </a:prstGeom>
              <a:noFill/>
              <a:ln w="28575" cap="flat" cmpd="sng" algn="ctr">
                <a:solidFill>
                  <a:srgbClr val="002557"/>
                </a:solidFill>
                <a:prstDash val="solid"/>
                <a:miter lim="800000"/>
                <a:tailEnd type="triangle"/>
              </a:ln>
              <a:effectLst/>
            </p:spPr>
          </p:cxnSp>
        </p:grpSp>
        <p:sp>
          <p:nvSpPr>
            <p:cNvPr id="10" name="Rectangle 9">
              <a:extLst>
                <a:ext uri="{FF2B5EF4-FFF2-40B4-BE49-F238E27FC236}">
                  <a16:creationId xmlns:a16="http://schemas.microsoft.com/office/drawing/2014/main" id="{BBFD630A-2F81-F653-C14B-1AFFA513E666}"/>
                </a:ext>
              </a:extLst>
            </p:cNvPr>
            <p:cNvSpPr/>
            <p:nvPr/>
          </p:nvSpPr>
          <p:spPr>
            <a:xfrm>
              <a:off x="4909561" y="1416663"/>
              <a:ext cx="3377926" cy="1241385"/>
            </a:xfrm>
            <a:prstGeom prst="rect">
              <a:avLst/>
            </a:prstGeom>
            <a:solidFill>
              <a:srgbClr val="3C587F"/>
            </a:solidFill>
            <a:ln>
              <a:solidFill>
                <a:srgbClr val="3C587F"/>
              </a:solidFill>
            </a:ln>
            <a:effectLst/>
          </p:spPr>
          <p:txBody>
            <a:bodyPr rtlCol="0" anchor="ctr"/>
            <a:lstStyle/>
            <a:p>
              <a:pPr marL="0" marR="0" lvl="0" indent="0" algn="ctr" defTabSz="914354" rtl="0" eaLnBrk="1" fontAlgn="auto" latinLnBrk="0" hangingPunct="1">
                <a:lnSpc>
                  <a:spcPct val="100000"/>
                </a:lnSpc>
                <a:spcBef>
                  <a:spcPts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SG + </a:t>
              </a:r>
              <a:r>
                <a:rPr kumimoji="0" lang="en-US" sz="1400" b="1" i="0" u="none" strike="noStrike" kern="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pembro</a:t>
              </a:r>
              <a:r>
                <a:rPr kumimoji="0" lang="en-US" sz="1400" b="1" i="0" u="none" strike="noStrike" kern="0" cap="none" spc="0" normalizeH="0" baseline="30000" noProof="0" dirty="0" err="1">
                  <a:ln>
                    <a:noFill/>
                  </a:ln>
                  <a:solidFill>
                    <a:prstClr val="white"/>
                  </a:solidFill>
                  <a:effectLst/>
                  <a:uLnTx/>
                  <a:uFillTx/>
                  <a:latin typeface="Arial"/>
                  <a:ea typeface="MS PGothic" panose="020B0600070205080204" pitchFamily="34" charset="-128"/>
                  <a:cs typeface="Arial"/>
                  <a:sym typeface="Arial"/>
                </a:rPr>
                <a:t>d</a:t>
              </a:r>
              <a:r>
                <a:rPr kumimoji="0" lang="en-US" sz="14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(SG 10 mg/kg IV, days 1 and 8 of 21-day cycles; </a:t>
              </a:r>
              <a:r>
                <a:rPr kumimoji="0" lang="en-US" sz="1200" b="0" i="0" u="none" strike="noStrike" kern="0" cap="none" spc="0" normalizeH="0" baseline="0" noProof="0" dirty="0" err="1">
                  <a:ln>
                    <a:noFill/>
                  </a:ln>
                  <a:solidFill>
                    <a:srgbClr val="FFFFFF"/>
                  </a:solidFill>
                  <a:effectLst/>
                  <a:uLnTx/>
                  <a:uFillTx/>
                  <a:latin typeface="Arial"/>
                  <a:ea typeface="MS PGothic" panose="020B0600070205080204" pitchFamily="34" charset="-128"/>
                  <a:cs typeface="Arial"/>
                  <a:sym typeface="Arial"/>
                </a:rPr>
                <a:t>pembro</a:t>
              </a:r>
              <a:r>
                <a:rPr kumimoji="0" lang="en-US" sz="1200" b="0"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 200 mg, day 1 of 21-day cycles)</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MS PGothic" panose="020B0600070205080204" pitchFamily="34" charset="-128"/>
                  <a:cs typeface="Arial"/>
                  <a:sym typeface="Arial"/>
                </a:rPr>
                <a:t>n = 221</a:t>
              </a:r>
            </a:p>
          </p:txBody>
        </p:sp>
        <p:sp>
          <p:nvSpPr>
            <p:cNvPr id="11" name="Rectangle 10">
              <a:extLst>
                <a:ext uri="{FF2B5EF4-FFF2-40B4-BE49-F238E27FC236}">
                  <a16:creationId xmlns:a16="http://schemas.microsoft.com/office/drawing/2014/main" id="{71C02918-386C-1554-33D0-DB342227514D}"/>
                </a:ext>
              </a:extLst>
            </p:cNvPr>
            <p:cNvSpPr/>
            <p:nvPr/>
          </p:nvSpPr>
          <p:spPr>
            <a:xfrm>
              <a:off x="4909561" y="2755996"/>
              <a:ext cx="3377924" cy="1590921"/>
            </a:xfrm>
            <a:prstGeom prst="rect">
              <a:avLst/>
            </a:prstGeom>
            <a:solidFill>
              <a:srgbClr val="881222"/>
            </a:solidFill>
            <a:ln>
              <a:noFill/>
            </a:ln>
            <a:effectLst/>
          </p:spPr>
          <p:txBody>
            <a:bodyPr rtlCol="0" anchor="ctr"/>
            <a:lstStyle/>
            <a:p>
              <a:pPr marL="0" marR="0" lvl="0" indent="0" algn="ctr" defTabSz="914354" rtl="0" eaLnBrk="1" fontAlgn="auto" latinLnBrk="0" hangingPunct="1">
                <a:lnSpc>
                  <a:spcPct val="100000"/>
                </a:lnSpc>
                <a:spcBef>
                  <a:spcPts val="0"/>
                </a:spcBef>
                <a:spcAft>
                  <a:spcPts val="600"/>
                </a:spcAft>
                <a:buClr>
                  <a:srgbClr val="FFFFFF"/>
                </a:buClr>
                <a:buSzTx/>
                <a:buFontTx/>
                <a:buNone/>
                <a:tabLst/>
                <a:defRPr/>
              </a:pPr>
              <a:r>
                <a:rPr kumimoji="0" lang="en-US" sz="1400"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Chemo* + </a:t>
              </a:r>
              <a:r>
                <a:rPr kumimoji="0" lang="en-US" sz="1400" b="1" i="0" u="none" strike="noStrike" kern="0" cap="none" spc="0" normalizeH="0" baseline="0" noProof="0" dirty="0" err="1">
                  <a:ln>
                    <a:noFill/>
                  </a:ln>
                  <a:solidFill>
                    <a:prstClr val="white"/>
                  </a:solidFill>
                  <a:effectLst/>
                  <a:uLnTx/>
                  <a:uFillTx/>
                  <a:latin typeface="Arial"/>
                  <a:ea typeface="MS PGothic" panose="020B0600070205080204" pitchFamily="34" charset="-128"/>
                  <a:cs typeface="Arial"/>
                  <a:sym typeface="Arial"/>
                </a:rPr>
                <a:t>pembro</a:t>
              </a:r>
              <a:r>
                <a:rPr kumimoji="0" lang="en-US" sz="1400" b="1" i="0" u="none" strike="noStrike" kern="0" cap="none" spc="0" normalizeH="0" baseline="30000" noProof="0" dirty="0" err="1">
                  <a:ln>
                    <a:noFill/>
                  </a:ln>
                  <a:solidFill>
                    <a:prstClr val="white"/>
                  </a:solidFill>
                  <a:effectLst/>
                  <a:uLnTx/>
                  <a:uFillTx/>
                  <a:latin typeface="Arial"/>
                  <a:ea typeface="MS PGothic" panose="020B0600070205080204" pitchFamily="34" charset="-128"/>
                  <a:cs typeface="Arial"/>
                  <a:sym typeface="Arial"/>
                </a:rPr>
                <a:t>d</a:t>
              </a:r>
              <a:r>
                <a:rPr kumimoji="0" lang="en-US" sz="1400" b="1" i="0" u="none" strike="noStrike" kern="0" cap="none" spc="0" normalizeH="0" baseline="30000" noProof="0" dirty="0">
                  <a:ln>
                    <a:noFill/>
                  </a:ln>
                  <a:solidFill>
                    <a:srgbClr val="FF0000"/>
                  </a:solidFill>
                  <a:effectLst/>
                  <a:uLnTx/>
                  <a:uFillTx/>
                  <a:latin typeface="Arial"/>
                  <a:ea typeface="MS PGothic" panose="020B0600070205080204" pitchFamily="34" charset="-128"/>
                  <a:cs typeface="Arial"/>
                  <a:sym typeface="Arial"/>
                </a:rPr>
                <a:t> </a:t>
              </a:r>
            </a:p>
            <a:p>
              <a:pPr marL="0" marR="0" lvl="0" indent="0" algn="ctr" defTabSz="1066773" rtl="0" eaLnBrk="1" fontAlgn="auto" latinLnBrk="0" hangingPunct="1">
                <a:lnSpc>
                  <a:spcPct val="100000"/>
                </a:lnSpc>
                <a:spcBef>
                  <a:spcPts val="0"/>
                </a:spcBef>
                <a:spcAft>
                  <a:spcPts val="0"/>
                </a:spcAft>
                <a:buClr>
                  <a:srgbClr val="FFFFFF"/>
                </a:buClr>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(paclitaxel 90 mg/m</a:t>
              </a:r>
              <a:r>
                <a:rPr kumimoji="0" lang="en-US" sz="1200" b="0" i="0" u="none" strike="noStrike" kern="0" cap="none" spc="0" normalizeH="0" baseline="30000" noProof="0" dirty="0">
                  <a:ln>
                    <a:noFill/>
                  </a:ln>
                  <a:solidFill>
                    <a:prstClr val="white"/>
                  </a:solidFill>
                  <a:effectLst/>
                  <a:uLnTx/>
                  <a:uFillTx/>
                  <a:latin typeface="Arial"/>
                  <a:ea typeface="MS PGothic" panose="020B0600070205080204" pitchFamily="34" charset="-128"/>
                  <a:cs typeface="Arial"/>
                  <a:sym typeface="Arial"/>
                </a:rPr>
                <a:t>2</a:t>
              </a: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 OR nab-paclitaxel </a:t>
              </a:r>
              <a:b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b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100 mg/m</a:t>
              </a:r>
              <a:r>
                <a:rPr kumimoji="0" lang="en-US" sz="1200" b="0" i="0" u="none" strike="noStrike" kern="0" cap="none" spc="0" normalizeH="0" baseline="30000" noProof="0" dirty="0">
                  <a:ln>
                    <a:noFill/>
                  </a:ln>
                  <a:solidFill>
                    <a:prstClr val="white"/>
                  </a:solidFill>
                  <a:effectLst/>
                  <a:uLnTx/>
                  <a:uFillTx/>
                  <a:latin typeface="Arial"/>
                  <a:ea typeface="MS PGothic" panose="020B0600070205080204" pitchFamily="34" charset="-128"/>
                  <a:cs typeface="Arial"/>
                  <a:sym typeface="Arial"/>
                </a:rPr>
                <a:t>2</a:t>
              </a: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 on days 1, 8, &amp; 15 of 28-day cycles, OR gemcitabine 1000 mg/m</a:t>
              </a:r>
              <a:r>
                <a:rPr kumimoji="0" lang="en-US" sz="1200" b="0" i="0" u="none" strike="noStrike" kern="0" cap="none" spc="0" normalizeH="0" baseline="30000" noProof="0" dirty="0">
                  <a:ln>
                    <a:noFill/>
                  </a:ln>
                  <a:solidFill>
                    <a:prstClr val="white"/>
                  </a:solidFill>
                  <a:effectLst/>
                  <a:uLnTx/>
                  <a:uFillTx/>
                  <a:latin typeface="Arial"/>
                  <a:ea typeface="MS PGothic" panose="020B0600070205080204" pitchFamily="34" charset="-128"/>
                  <a:cs typeface="Arial"/>
                  <a:sym typeface="Arial"/>
                </a:rPr>
                <a:t>2 </a:t>
              </a: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 carboplatin AUC 2 on days 1 &amp; 8 of 21-day cycles; </a:t>
              </a:r>
              <a:r>
                <a:rPr kumimoji="0" lang="en-US" sz="1200" b="0" i="0" u="none" strike="noStrike" kern="0" cap="none" spc="0" normalizeH="0" baseline="0" noProof="0" dirty="0" err="1">
                  <a:ln>
                    <a:noFill/>
                  </a:ln>
                  <a:solidFill>
                    <a:prstClr val="white"/>
                  </a:solidFill>
                  <a:effectLst/>
                  <a:uLnTx/>
                  <a:uFillTx/>
                  <a:latin typeface="Arial"/>
                  <a:ea typeface="MS PGothic" panose="020B0600070205080204" pitchFamily="34" charset="-128"/>
                  <a:cs typeface="Arial"/>
                  <a:sym typeface="Arial"/>
                </a:rPr>
                <a:t>pembro</a:t>
              </a:r>
              <a: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 200 mg on day 1 of 21-day cycles)</a:t>
              </a:r>
              <a:br>
                <a:rPr kumimoji="0" lang="en-US" sz="1200" b="0"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br>
              <a:r>
                <a:rPr kumimoji="0" lang="en-US" sz="1400"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a:sym typeface="Arial"/>
                </a:rPr>
                <a:t>n = 222</a:t>
              </a:r>
            </a:p>
          </p:txBody>
        </p:sp>
        <p:sp>
          <p:nvSpPr>
            <p:cNvPr id="12" name="Rectangle 11">
              <a:extLst>
                <a:ext uri="{FF2B5EF4-FFF2-40B4-BE49-F238E27FC236}">
                  <a16:creationId xmlns:a16="http://schemas.microsoft.com/office/drawing/2014/main" id="{8B3A9FAD-397C-73EC-9018-846AB87F95F0}"/>
                </a:ext>
              </a:extLst>
            </p:cNvPr>
            <p:cNvSpPr/>
            <p:nvPr/>
          </p:nvSpPr>
          <p:spPr>
            <a:xfrm>
              <a:off x="436680" y="4101475"/>
              <a:ext cx="4603174" cy="1419151"/>
            </a:xfrm>
            <a:prstGeom prst="rect">
              <a:avLst/>
            </a:prstGeom>
            <a:noFill/>
            <a:ln w="12700" cap="flat" cmpd="sng" algn="ctr">
              <a:noFill/>
              <a:prstDash val="solid"/>
              <a:miter lim="800000"/>
            </a:ln>
            <a:effectLst/>
          </p:spPr>
          <p:txBody>
            <a:bodyPr rtlCol="0" anchor="t"/>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Stratification factors: </a:t>
              </a:r>
            </a:p>
            <a:p>
              <a:pPr marL="231769" marR="0" lvl="1" indent="-231769" algn="l" defTabSz="914354"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De novo </a:t>
              </a:r>
              <a:r>
                <a:rPr kumimoji="0" lang="en-US" sz="1200" b="0" i="0" u="none" strike="noStrike" kern="0" cap="none" spc="0" normalizeH="0" baseline="0" noProof="0" dirty="0" err="1">
                  <a:ln>
                    <a:noFill/>
                  </a:ln>
                  <a:solidFill>
                    <a:prstClr val="black"/>
                  </a:solidFill>
                  <a:effectLst/>
                  <a:uLnTx/>
                  <a:uFillTx/>
                  <a:latin typeface="Arial"/>
                  <a:ea typeface="MS PGothic" panose="020B0600070205080204" pitchFamily="34" charset="-128"/>
                  <a:cs typeface="Arial"/>
                  <a:sym typeface="Arial"/>
                </a:rPr>
                <a:t>mTNBC</a:t>
              </a:r>
              <a:r>
                <a:rPr kumimoji="0" lang="en-US" sz="1200" b="0" i="0" u="none" strike="noStrike" kern="0" cap="none" spc="0" normalizeH="0" baseline="30000" noProof="0" dirty="0" err="1">
                  <a:ln>
                    <a:noFill/>
                  </a:ln>
                  <a:solidFill>
                    <a:prstClr val="black"/>
                  </a:solidFill>
                  <a:effectLst/>
                  <a:uLnTx/>
                  <a:uFillTx/>
                  <a:latin typeface="Arial"/>
                  <a:ea typeface="MS PGothic" panose="020B0600070205080204" pitchFamily="34" charset="-128"/>
                  <a:cs typeface="Arial"/>
                  <a:sym typeface="Arial"/>
                </a:rPr>
                <a:t>c</a:t>
              </a:r>
              <a: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 vs recurrent within 6 to 12 months from completion of treatment in curative setting vs recurrent </a:t>
              </a:r>
              <a:b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br>
              <a: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&gt; 12 months from completion of treatment in curative setting</a:t>
              </a:r>
            </a:p>
            <a:p>
              <a:pPr marL="231769" marR="0" lvl="1" indent="-231769" algn="l" defTabSz="914354"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US/Canada/Western Europe vs the rest of the world</a:t>
              </a:r>
              <a:endParaRPr kumimoji="0" lang="en-US" sz="1200" b="0" i="0" u="none" strike="noStrike" kern="0" cap="none" spc="0" normalizeH="0" baseline="30000" noProof="0" dirty="0">
                <a:ln>
                  <a:noFill/>
                </a:ln>
                <a:solidFill>
                  <a:prstClr val="black"/>
                </a:solidFill>
                <a:effectLst/>
                <a:uLnTx/>
                <a:uFillTx/>
                <a:latin typeface="Arial"/>
                <a:ea typeface="MS PGothic" panose="020B0600070205080204" pitchFamily="34" charset="-128"/>
                <a:cs typeface="Arial"/>
                <a:sym typeface="Arial"/>
              </a:endParaRPr>
            </a:p>
            <a:p>
              <a:pPr marL="231769" marR="0" lvl="1" indent="-231769" algn="l" defTabSz="914354"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Prior exposure to anti-PD-(L)1 (yes vs no)</a:t>
              </a:r>
            </a:p>
          </p:txBody>
        </p:sp>
        <p:sp>
          <p:nvSpPr>
            <p:cNvPr id="13" name="Oval 12">
              <a:extLst>
                <a:ext uri="{FF2B5EF4-FFF2-40B4-BE49-F238E27FC236}">
                  <a16:creationId xmlns:a16="http://schemas.microsoft.com/office/drawing/2014/main" id="{F4530A29-6726-2D70-A023-9AFBDF9874BD}"/>
                </a:ext>
              </a:extLst>
            </p:cNvPr>
            <p:cNvSpPr/>
            <p:nvPr/>
          </p:nvSpPr>
          <p:spPr>
            <a:xfrm>
              <a:off x="3655181" y="2389767"/>
              <a:ext cx="650363" cy="6246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mn-ea"/>
                  <a:cs typeface="+mn-cs"/>
                  <a:sym typeface="Arial"/>
                </a:rPr>
                <a:t>R</a:t>
              </a:r>
              <a:br>
                <a:rPr kumimoji="0" lang="en-US" sz="1400" b="0" i="0" u="none" strike="noStrike" kern="1200" cap="none" spc="0" normalizeH="0" baseline="0" noProof="0" dirty="0">
                  <a:ln>
                    <a:noFill/>
                  </a:ln>
                  <a:solidFill>
                    <a:srgbClr val="FFFFFF"/>
                  </a:solidFill>
                  <a:effectLst/>
                  <a:uLnTx/>
                  <a:uFillTx/>
                  <a:latin typeface="Arial"/>
                  <a:ea typeface="+mn-ea"/>
                  <a:cs typeface="+mn-cs"/>
                  <a:sym typeface="Arial"/>
                </a:rPr>
              </a:br>
              <a:r>
                <a:rPr kumimoji="0" lang="en-US" sz="1400" b="0" i="0" u="none" strike="noStrike" kern="1200" cap="none" spc="0" normalizeH="0" baseline="0" noProof="0" dirty="0">
                  <a:ln>
                    <a:noFill/>
                  </a:ln>
                  <a:solidFill>
                    <a:srgbClr val="FFFFFF"/>
                  </a:solidFill>
                  <a:effectLst/>
                  <a:uLnTx/>
                  <a:uFillTx/>
                  <a:latin typeface="Arial"/>
                  <a:ea typeface="+mn-ea"/>
                  <a:cs typeface="+mn-cs"/>
                  <a:sym typeface="Arial"/>
                </a:rPr>
                <a:t>1:1</a:t>
              </a:r>
            </a:p>
          </p:txBody>
        </p:sp>
        <p:sp>
          <p:nvSpPr>
            <p:cNvPr id="15" name="Rectangle 14">
              <a:extLst>
                <a:ext uri="{FF2B5EF4-FFF2-40B4-BE49-F238E27FC236}">
                  <a16:creationId xmlns:a16="http://schemas.microsoft.com/office/drawing/2014/main" id="{FF5CBF65-8821-5BCD-4012-76BBF6A8F140}"/>
                </a:ext>
              </a:extLst>
            </p:cNvPr>
            <p:cNvSpPr/>
            <p:nvPr/>
          </p:nvSpPr>
          <p:spPr>
            <a:xfrm>
              <a:off x="542191" y="1535989"/>
              <a:ext cx="2803062" cy="2544227"/>
            </a:xfrm>
            <a:prstGeom prst="rect">
              <a:avLst/>
            </a:prstGeom>
            <a:solidFill>
              <a:schemeClr val="bg1"/>
            </a:solidFill>
            <a:ln w="12700" cap="flat" cmpd="sng" algn="ctr">
              <a:solidFill>
                <a:srgbClr val="002557"/>
              </a:solidFill>
              <a:prstDash val="solid"/>
              <a:round/>
              <a:headEnd type="none" w="med" len="med"/>
              <a:tailEnd type="none" w="med" len="med"/>
            </a:ln>
            <a:effectLst/>
          </p:spPr>
          <p:txBody>
            <a:bodyPr lIns="91440" tIns="45720" rIns="91440" bIns="45720" rtlCol="0" anchor="ctr"/>
            <a:lstStyle/>
            <a:p>
              <a:pPr marL="0" marR="0" lvl="0" indent="0" algn="l" defTabSz="914354"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Previously untreated, locally advanced unresectable, or metastatic </a:t>
              </a:r>
              <a:r>
                <a:rPr kumimoji="0" lang="en-US" sz="1400" b="1" i="0" u="none" strike="noStrike" kern="0" cap="none" spc="0" normalizeH="0" baseline="0" noProof="0" dirty="0" err="1">
                  <a:ln>
                    <a:noFill/>
                  </a:ln>
                  <a:solidFill>
                    <a:prstClr val="black"/>
                  </a:solidFill>
                  <a:effectLst/>
                  <a:uLnTx/>
                  <a:uFillTx/>
                  <a:latin typeface="Arial"/>
                  <a:ea typeface="MS PGothic" panose="020B0600070205080204" pitchFamily="34" charset="-128"/>
                  <a:cs typeface="Arial"/>
                  <a:sym typeface="Arial"/>
                </a:rPr>
                <a:t>TNBC</a:t>
              </a:r>
              <a:r>
                <a:rPr kumimoji="0" lang="en-US" sz="1400" b="1" i="0" u="none" strike="noStrike" kern="0" cap="none" spc="0" normalizeH="0" baseline="30000" noProof="0" dirty="0" err="1">
                  <a:ln>
                    <a:noFill/>
                  </a:ln>
                  <a:solidFill>
                    <a:prstClr val="black"/>
                  </a:solidFill>
                  <a:effectLst/>
                  <a:uLnTx/>
                  <a:uFillTx/>
                  <a:latin typeface="Arial"/>
                  <a:ea typeface="MS PGothic" panose="020B0600070205080204" pitchFamily="34" charset="-128"/>
                  <a:cs typeface="Arial"/>
                  <a:sym typeface="Arial"/>
                </a:rPr>
                <a:t>a</a:t>
              </a:r>
              <a:r>
                <a:rPr kumimoji="0" lang="en-US" sz="14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a:t>
              </a:r>
              <a:endParaRPr kumimoji="0" lang="en-US" sz="1400" b="1" i="0" u="none" strike="sng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endParaRPr>
            </a:p>
            <a:p>
              <a:pPr marL="115568" marR="0" lvl="0" indent="0" algn="l" defTabSz="914354" rtl="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endParaRPr>
            </a:p>
            <a:p>
              <a:pPr marL="229865" marR="0" lvl="1" indent="-229865" algn="l" defTabSz="914354"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PD-L1-positive (CPS ≥ 10 by the 22C3 </a:t>
              </a:r>
              <a:r>
                <a:rPr kumimoji="0" lang="en-US" sz="1400" b="0" i="0" u="none" strike="noStrike" kern="0" cap="none" spc="0" normalizeH="0" baseline="0" noProof="0" dirty="0" err="1">
                  <a:ln>
                    <a:noFill/>
                  </a:ln>
                  <a:solidFill>
                    <a:prstClr val="black"/>
                  </a:solidFill>
                  <a:effectLst/>
                  <a:uLnTx/>
                  <a:uFillTx/>
                  <a:latin typeface="Arial"/>
                  <a:ea typeface="MS PGothic" panose="020B0600070205080204" pitchFamily="34" charset="-128"/>
                  <a:cs typeface="Arial"/>
                  <a:sym typeface="Arial"/>
                </a:rPr>
                <a:t>assay</a:t>
              </a:r>
              <a:r>
                <a:rPr kumimoji="0" lang="en-US" sz="1400" b="0" i="0" u="none" strike="noStrike" kern="0" cap="none" spc="0" normalizeH="0" baseline="30000" noProof="0" dirty="0" err="1">
                  <a:ln>
                    <a:noFill/>
                  </a:ln>
                  <a:solidFill>
                    <a:prstClr val="black"/>
                  </a:solidFill>
                  <a:effectLst/>
                  <a:uLnTx/>
                  <a:uFillTx/>
                  <a:latin typeface="Arial"/>
                  <a:ea typeface="MS PGothic" panose="020B0600070205080204" pitchFamily="34" charset="-128"/>
                  <a:cs typeface="Arial"/>
                  <a:sym typeface="Arial"/>
                </a:rPr>
                <a:t>b</a:t>
              </a:r>
              <a:r>
                <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 </a:t>
              </a:r>
              <a:endPar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endParaRPr>
            </a:p>
            <a:p>
              <a:pPr marL="229865" marR="0" lvl="1" indent="-229865" algn="l" defTabSz="914354" rtl="0" eaLnBrk="1" fontAlgn="auto" latinLnBrk="0" hangingPunct="1">
                <a:lnSpc>
                  <a:spcPct val="100000"/>
                </a:lnSpc>
                <a:spcBef>
                  <a:spcPts val="600"/>
                </a:spcBef>
                <a:spcAft>
                  <a:spcPts val="0"/>
                </a:spcAft>
                <a:buClr>
                  <a:srgbClr val="008764"/>
                </a:buClr>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 6 months since treatment in curative setting (prior anti-PD-[L]1 use allowed)</a:t>
              </a:r>
            </a:p>
            <a:p>
              <a:pPr marL="115568" marR="0" lvl="1" indent="0" algn="ctr" defTabSz="914354" rtl="0" eaLnBrk="1" fontAlgn="auto" latinLnBrk="0" hangingPunct="1">
                <a:lnSpc>
                  <a:spcPct val="100000"/>
                </a:lnSpc>
                <a:spcBef>
                  <a:spcPts val="0"/>
                </a:spcBef>
                <a:spcAft>
                  <a:spcPts val="0"/>
                </a:spcAft>
                <a:buClrTx/>
                <a:buSzTx/>
                <a:buFontTx/>
                <a:buNone/>
                <a:tabLst/>
                <a:defRPr/>
              </a:pPr>
              <a:endParaRPr kumimoji="0" lang="en-US" sz="1400" b="0" i="0" u="none" strike="sngStrike" kern="0" cap="none" spc="0" normalizeH="0" baseline="30000" noProof="0" dirty="0">
                <a:ln>
                  <a:noFill/>
                </a:ln>
                <a:solidFill>
                  <a:prstClr val="black"/>
                </a:solidFill>
                <a:effectLst/>
                <a:uLnTx/>
                <a:uFillTx/>
                <a:latin typeface="Arial"/>
                <a:ea typeface="MS PGothic" panose="020B0600070205080204" pitchFamily="34" charset="-128"/>
                <a:cs typeface="Arial"/>
              </a:endParaRPr>
            </a:p>
            <a:p>
              <a:pPr marL="115568" marR="0" lvl="1" indent="0" algn="ctr" defTabSz="914354"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endParaRPr>
            </a:p>
            <a:p>
              <a:pPr marL="115568" marR="0" lvl="1" indent="0" algn="ctr" defTabSz="914354"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sym typeface="Arial"/>
                </a:rPr>
                <a:t>N = 443</a:t>
              </a:r>
              <a:endParaRPr kumimoji="0" lang="en-US" sz="1400" b="0" i="0" u="none" strike="noStrike" kern="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
          <p:nvSpPr>
            <p:cNvPr id="17" name="Rectangle 16">
              <a:extLst>
                <a:ext uri="{FF2B5EF4-FFF2-40B4-BE49-F238E27FC236}">
                  <a16:creationId xmlns:a16="http://schemas.microsoft.com/office/drawing/2014/main" id="{FF853137-E491-CE90-4F04-A4CE62D5E039}"/>
                </a:ext>
              </a:extLst>
            </p:cNvPr>
            <p:cNvSpPr/>
            <p:nvPr/>
          </p:nvSpPr>
          <p:spPr>
            <a:xfrm>
              <a:off x="10559040" y="1437015"/>
              <a:ext cx="1655179" cy="2832446"/>
            </a:xfrm>
            <a:prstGeom prst="rect">
              <a:avLst/>
            </a:prstGeom>
            <a:solidFill>
              <a:schemeClr val="bg2"/>
            </a:solidFill>
            <a:ln>
              <a:solidFill>
                <a:srgbClr val="002557"/>
              </a:solidFill>
            </a:ln>
            <a:effectLst/>
          </p:spPr>
          <p:txBody>
            <a:bodyPr wrap="square" lIns="182880" anchor="ctr">
              <a:noAutofit/>
            </a:bodyPr>
            <a:lstStyle/>
            <a:p>
              <a:pPr marL="0" marR="0" lvl="0" indent="0" algn="l" defTabSz="914354" rtl="0" eaLnBrk="1" fontAlgn="auto" latinLnBrk="0" hangingPunct="1">
                <a:lnSpc>
                  <a:spcPct val="100000"/>
                </a:lnSpc>
                <a:spcBef>
                  <a:spcPct val="10000"/>
                </a:spcBef>
                <a:spcAft>
                  <a:spcPts val="600"/>
                </a:spcAft>
                <a:buClrTx/>
                <a:buSzTx/>
                <a:buFontTx/>
                <a:buNone/>
                <a:tabLst/>
                <a:defRPr/>
              </a:pPr>
              <a:r>
                <a:rPr kumimoji="0" lang="en-US" sz="1400" b="1" i="0" u="sng"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End points</a:t>
              </a:r>
            </a:p>
            <a:p>
              <a:pPr marL="0" marR="0" lvl="0" indent="0" algn="l" defTabSz="914354" rtl="0" eaLnBrk="1" fontAlgn="auto" latinLnBrk="0" hangingPunct="1">
                <a:lnSpc>
                  <a:spcPct val="100000"/>
                </a:lnSpc>
                <a:spcBef>
                  <a:spcPct val="10000"/>
                </a:spcBef>
                <a:spcAft>
                  <a:spcPct val="100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Primary </a:t>
              </a:r>
            </a:p>
            <a:p>
              <a:pPr marL="171442" marR="0" lvl="0" indent="-171442" algn="l" defTabSz="914354" rtl="0" eaLnBrk="1" fontAlgn="auto" latinLnBrk="0" hangingPunct="1">
                <a:lnSpc>
                  <a:spcPct val="100000"/>
                </a:lnSpc>
                <a:spcBef>
                  <a:spcPct val="10000"/>
                </a:spcBef>
                <a:spcAft>
                  <a:spcPct val="100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PFS by </a:t>
              </a:r>
              <a:r>
                <a:rPr kumimoji="0" lang="en-US" sz="1400" b="0" i="0" u="none" strike="noStrike" kern="0" cap="none" spc="0" normalizeH="0" baseline="0" noProof="0" dirty="0" err="1">
                  <a:ln>
                    <a:noFill/>
                  </a:ln>
                  <a:solidFill>
                    <a:prstClr val="black"/>
                  </a:solidFill>
                  <a:effectLst/>
                  <a:uLnTx/>
                  <a:uFillTx/>
                  <a:latin typeface="Arial"/>
                  <a:ea typeface="MS PGothic" pitchFamily="50" charset="-128"/>
                  <a:cs typeface="Arial" panose="020B0604020202020204" pitchFamily="34" charset="0"/>
                  <a:sym typeface="Arial"/>
                </a:rPr>
                <a:t>BICR</a:t>
              </a:r>
              <a:r>
                <a:rPr kumimoji="0" lang="en-US" sz="1400" b="0" i="0" u="none" strike="noStrike" kern="0" cap="none" spc="0" normalizeH="0" baseline="30000" noProof="0" dirty="0" err="1">
                  <a:ln>
                    <a:noFill/>
                  </a:ln>
                  <a:solidFill>
                    <a:prstClr val="black"/>
                  </a:solidFill>
                  <a:effectLst/>
                  <a:uLnTx/>
                  <a:uFillTx/>
                  <a:latin typeface="Arial"/>
                  <a:ea typeface="MS PGothic" pitchFamily="50" charset="-128"/>
                  <a:cs typeface="Arial" panose="020B0604020202020204" pitchFamily="34" charset="0"/>
                  <a:sym typeface="Arial"/>
                </a:rPr>
                <a:t>e</a:t>
              </a:r>
              <a:endParaRPr kumimoji="0" lang="en-US" sz="1400" b="0" i="0" u="none" strike="noStrike" kern="0" cap="none" spc="0" normalizeH="0" baseline="30000" noProof="0" dirty="0">
                <a:ln>
                  <a:noFill/>
                </a:ln>
                <a:solidFill>
                  <a:prstClr val="black"/>
                </a:solidFill>
                <a:effectLst/>
                <a:uLnTx/>
                <a:uFillTx/>
                <a:latin typeface="Arial"/>
                <a:ea typeface="MS PGothic"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ct val="10000"/>
                </a:spcBef>
                <a:spcAft>
                  <a:spcPct val="10000"/>
                </a:spcAft>
                <a:buClrTx/>
                <a:buSzTx/>
                <a:buFontTx/>
                <a:buNone/>
                <a:tabLst/>
                <a:defRPr/>
              </a:pPr>
              <a:endParaRPr kumimoji="0" lang="en-US" sz="1400" b="1"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endParaRPr>
            </a:p>
            <a:p>
              <a:pPr marL="0" marR="0" lvl="0" indent="0" algn="l" defTabSz="914354" rtl="0" eaLnBrk="1" fontAlgn="auto" latinLnBrk="0" hangingPunct="1">
                <a:lnSpc>
                  <a:spcPct val="100000"/>
                </a:lnSpc>
                <a:spcBef>
                  <a:spcPct val="10000"/>
                </a:spcBef>
                <a:spcAft>
                  <a:spcPct val="100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Secondary </a:t>
              </a:r>
              <a:endParaRPr kumimoji="0" lang="en-US" sz="1400" b="0" i="0" u="none" strike="noStrike" kern="0" cap="none" spc="0" normalizeH="0" baseline="0" noProof="0" dirty="0">
                <a:ln>
                  <a:noFill/>
                </a:ln>
                <a:solidFill>
                  <a:prstClr val="black"/>
                </a:solidFill>
                <a:effectLst/>
                <a:uLnTx/>
                <a:uFillTx/>
                <a:latin typeface="Arial"/>
                <a:ea typeface="HGP創英角ｺﾞｼｯｸUB"/>
                <a:cs typeface="Arial" panose="020B0604020202020204" pitchFamily="34" charset="0"/>
                <a:sym typeface="Arial"/>
              </a:endParaRPr>
            </a:p>
            <a:p>
              <a:pPr marL="171442" marR="0" lvl="0" indent="-171442"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OS</a:t>
              </a:r>
            </a:p>
            <a:p>
              <a:pPr marL="171442" marR="0" lvl="0" indent="-171442"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ORR, DOR</a:t>
              </a:r>
              <a:r>
                <a:rPr kumimoji="0" lang="en-US" sz="1400" b="0" i="0" u="none" strike="noStrike" kern="0" cap="none" spc="0" normalizeH="0" baseline="0" noProof="0" dirty="0">
                  <a:ln>
                    <a:noFill/>
                  </a:ln>
                  <a:solidFill>
                    <a:srgbClr val="FF0000"/>
                  </a:solidFill>
                  <a:effectLst/>
                  <a:uLnTx/>
                  <a:uFillTx/>
                  <a:latin typeface="Arial"/>
                  <a:ea typeface="MS PGothic" pitchFamily="50" charset="-128"/>
                  <a:cs typeface="Arial" panose="020B0604020202020204" pitchFamily="34" charset="0"/>
                  <a:sym typeface="Arial"/>
                </a:rPr>
                <a:t> </a:t>
              </a: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by </a:t>
              </a:r>
              <a:r>
                <a:rPr kumimoji="0" lang="en-US" sz="1400" b="0" i="0" u="none" strike="noStrike" kern="0" cap="none" spc="0" normalizeH="0" baseline="0" noProof="0" dirty="0" err="1">
                  <a:ln>
                    <a:noFill/>
                  </a:ln>
                  <a:solidFill>
                    <a:prstClr val="black"/>
                  </a:solidFill>
                  <a:effectLst/>
                  <a:uLnTx/>
                  <a:uFillTx/>
                  <a:latin typeface="Arial"/>
                  <a:ea typeface="MS PGothic" pitchFamily="50" charset="-128"/>
                  <a:cs typeface="Arial" panose="020B0604020202020204" pitchFamily="34" charset="0"/>
                  <a:sym typeface="Arial"/>
                </a:rPr>
                <a:t>BICR</a:t>
              </a:r>
              <a:r>
                <a:rPr kumimoji="0" lang="en-US" sz="1400" b="0" i="0" u="none" strike="noStrike" kern="0" cap="none" spc="0" normalizeH="0" baseline="30000" noProof="0" dirty="0" err="1">
                  <a:ln>
                    <a:noFill/>
                  </a:ln>
                  <a:solidFill>
                    <a:prstClr val="black"/>
                  </a:solidFill>
                  <a:effectLst/>
                  <a:uLnTx/>
                  <a:uFillTx/>
                  <a:latin typeface="Arial"/>
                  <a:ea typeface="MS PGothic" pitchFamily="50" charset="-128"/>
                  <a:cs typeface="Arial" panose="020B0604020202020204" pitchFamily="34" charset="0"/>
                  <a:sym typeface="Arial"/>
                </a:rPr>
                <a:t>e</a:t>
              </a:r>
              <a:r>
                <a:rPr kumimoji="0" lang="en-US" sz="1400" b="0" i="0" u="none" strike="noStrike" kern="0" cap="none" spc="0" normalizeH="0" baseline="30000" noProof="0" dirty="0">
                  <a:ln>
                    <a:noFill/>
                  </a:ln>
                  <a:solidFill>
                    <a:prstClr val="black"/>
                  </a:solidFill>
                  <a:effectLst/>
                  <a:uLnTx/>
                  <a:uFillTx/>
                  <a:latin typeface="Arial"/>
                  <a:ea typeface="MS PGothic" pitchFamily="50" charset="-128"/>
                  <a:cs typeface="Arial" panose="020B0604020202020204" pitchFamily="34" charset="0"/>
                  <a:sym typeface="Arial"/>
                </a:rPr>
                <a:t> </a:t>
              </a:r>
              <a:endPar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endParaRPr>
            </a:p>
            <a:p>
              <a:pPr marL="171442" marR="0" lvl="0" indent="-171442"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Safety</a:t>
              </a:r>
            </a:p>
            <a:p>
              <a:pPr marL="171442" marR="0" lvl="0" indent="-171442" algn="l" defTabSz="91435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QoL</a:t>
              </a:r>
            </a:p>
          </p:txBody>
        </p:sp>
        <p:sp>
          <p:nvSpPr>
            <p:cNvPr id="21" name="TextBox 20">
              <a:extLst>
                <a:ext uri="{FF2B5EF4-FFF2-40B4-BE49-F238E27FC236}">
                  <a16:creationId xmlns:a16="http://schemas.microsoft.com/office/drawing/2014/main" id="{30099CA2-A07F-B16B-4C43-81582FE69DC0}"/>
                </a:ext>
              </a:extLst>
            </p:cNvPr>
            <p:cNvSpPr txBox="1"/>
            <p:nvPr/>
          </p:nvSpPr>
          <p:spPr>
            <a:xfrm>
              <a:off x="4908349" y="4330378"/>
              <a:ext cx="3377923" cy="830997"/>
            </a:xfrm>
            <a:prstGeom prst="rect">
              <a:avLst/>
            </a:prstGeom>
            <a:noFill/>
            <a:ln>
              <a:solidFill>
                <a:srgbClr val="881222"/>
              </a:solidFill>
            </a:ln>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881222"/>
                  </a:solidFill>
                  <a:effectLst/>
                  <a:uLnTx/>
                  <a:uFillTx/>
                  <a:latin typeface="Arial"/>
                  <a:ea typeface="MS PGothic" panose="020B0600070205080204" pitchFamily="34" charset="-128"/>
                  <a:cs typeface="Arial"/>
                  <a:sym typeface="Arial"/>
                </a:rPr>
                <a:t>*Eligible patients who experienced BICR-verified disease progression were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881222"/>
                  </a:solidFill>
                  <a:effectLst/>
                  <a:uLnTx/>
                  <a:uFillTx/>
                  <a:latin typeface="Arial"/>
                  <a:ea typeface="MS PGothic" panose="020B0600070205080204" pitchFamily="34" charset="-128"/>
                  <a:cs typeface="Arial"/>
                  <a:sym typeface="Arial"/>
                </a:rPr>
                <a:t>offered to cross-over to </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881222"/>
                  </a:solidFill>
                  <a:effectLst/>
                  <a:uLnTx/>
                  <a:uFillTx/>
                  <a:latin typeface="Arial"/>
                  <a:ea typeface="MS PGothic" panose="020B0600070205080204" pitchFamily="34" charset="-128"/>
                  <a:cs typeface="Arial"/>
                  <a:sym typeface="Arial"/>
                </a:rPr>
                <a:t>receive 2L SG monotherapy</a:t>
              </a:r>
            </a:p>
          </p:txBody>
        </p:sp>
        <p:cxnSp>
          <p:nvCxnSpPr>
            <p:cNvPr id="4" name="Elbow Connector 30">
              <a:extLst>
                <a:ext uri="{FF2B5EF4-FFF2-40B4-BE49-F238E27FC236}">
                  <a16:creationId xmlns:a16="http://schemas.microsoft.com/office/drawing/2014/main" id="{7BE6AE7C-C043-90CB-1EE0-0E5183B25497}"/>
                </a:ext>
              </a:extLst>
            </p:cNvPr>
            <p:cNvCxnSpPr>
              <a:cxnSpLocks/>
            </p:cNvCxnSpPr>
            <p:nvPr/>
          </p:nvCxnSpPr>
          <p:spPr>
            <a:xfrm flipV="1">
              <a:off x="8298979" y="2671259"/>
              <a:ext cx="605919" cy="591382"/>
            </a:xfrm>
            <a:prstGeom prst="bentConnector3">
              <a:avLst>
                <a:gd name="adj1" fmla="val 50000"/>
              </a:avLst>
            </a:prstGeom>
            <a:noFill/>
            <a:ln w="28575" cap="flat" cmpd="sng" algn="ctr">
              <a:solidFill>
                <a:srgbClr val="002557"/>
              </a:solidFill>
              <a:prstDash val="solid"/>
              <a:miter lim="800000"/>
              <a:tailEnd type="triangle"/>
            </a:ln>
            <a:effectLst/>
          </p:spPr>
        </p:cxnSp>
        <p:cxnSp>
          <p:nvCxnSpPr>
            <p:cNvPr id="6" name="Elbow Connector 30">
              <a:extLst>
                <a:ext uri="{FF2B5EF4-FFF2-40B4-BE49-F238E27FC236}">
                  <a16:creationId xmlns:a16="http://schemas.microsoft.com/office/drawing/2014/main" id="{7DECC935-1F9E-AAAE-2C25-278BC91D8962}"/>
                </a:ext>
              </a:extLst>
            </p:cNvPr>
            <p:cNvCxnSpPr>
              <a:cxnSpLocks/>
            </p:cNvCxnSpPr>
            <p:nvPr/>
          </p:nvCxnSpPr>
          <p:spPr>
            <a:xfrm>
              <a:off x="8298980" y="2077119"/>
              <a:ext cx="605919" cy="591382"/>
            </a:xfrm>
            <a:prstGeom prst="bentConnector3">
              <a:avLst>
                <a:gd name="adj1" fmla="val 50000"/>
              </a:avLst>
            </a:prstGeom>
            <a:noFill/>
            <a:ln w="28575" cap="flat" cmpd="sng" algn="ctr">
              <a:solidFill>
                <a:srgbClr val="002557"/>
              </a:solidFill>
              <a:prstDash val="solid"/>
              <a:miter lim="800000"/>
              <a:tailEnd type="triangle"/>
            </a:ln>
            <a:effectLst/>
          </p:spPr>
        </p:cxnSp>
        <p:sp>
          <p:nvSpPr>
            <p:cNvPr id="5" name="Rectangle 4">
              <a:extLst>
                <a:ext uri="{FF2B5EF4-FFF2-40B4-BE49-F238E27FC236}">
                  <a16:creationId xmlns:a16="http://schemas.microsoft.com/office/drawing/2014/main" id="{72D35ED8-665D-A8F6-39B9-506AC376833F}"/>
                </a:ext>
              </a:extLst>
            </p:cNvPr>
            <p:cNvSpPr/>
            <p:nvPr/>
          </p:nvSpPr>
          <p:spPr>
            <a:xfrm>
              <a:off x="8916392" y="1856251"/>
              <a:ext cx="1479636" cy="1933996"/>
            </a:xfrm>
            <a:prstGeom prst="rect">
              <a:avLst/>
            </a:prstGeom>
            <a:solidFill>
              <a:schemeClr val="bg1"/>
            </a:solidFill>
            <a:ln w="9525">
              <a:solidFill>
                <a:srgbClr val="002557"/>
              </a:solidFill>
            </a:ln>
            <a:effectLst/>
          </p:spPr>
          <p:txBody>
            <a:bodyPr wrap="square" lIns="182880" anchor="ctr">
              <a:noAutofit/>
            </a:bodyPr>
            <a:lstStyle/>
            <a:p>
              <a:pPr marL="0" marR="0" lvl="0" indent="0" algn="ctr" defTabSz="914354" rtl="0" eaLnBrk="1" fontAlgn="auto" latinLnBrk="0" hangingPunct="1">
                <a:lnSpc>
                  <a:spcPct val="100000"/>
                </a:lnSpc>
                <a:spcBef>
                  <a:spcPct val="10000"/>
                </a:spcBef>
                <a:spcAft>
                  <a:spcPts val="6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S PGothic" pitchFamily="50" charset="-128"/>
                  <a:cs typeface="Arial" panose="020B0604020202020204" pitchFamily="34" charset="0"/>
                  <a:sym typeface="Arial"/>
                </a:rPr>
                <a:t>All treatment, including SG or chemo, was continued until BICR-verified disease progression or unacceptable toxicity</a:t>
              </a:r>
            </a:p>
          </p:txBody>
        </p:sp>
      </p:grpSp>
      <p:sp>
        <p:nvSpPr>
          <p:cNvPr id="8" name="TextBox 7">
            <a:extLst>
              <a:ext uri="{FF2B5EF4-FFF2-40B4-BE49-F238E27FC236}">
                <a16:creationId xmlns:a16="http://schemas.microsoft.com/office/drawing/2014/main" id="{497F76B3-D020-5965-EED5-CB6DE8CE0A39}"/>
              </a:ext>
            </a:extLst>
          </p:cNvPr>
          <p:cNvSpPr txBox="1"/>
          <p:nvPr/>
        </p:nvSpPr>
        <p:spPr>
          <a:xfrm>
            <a:off x="8372491" y="4379453"/>
            <a:ext cx="3800224" cy="1449115"/>
          </a:xfrm>
          <a:prstGeom prst="rect">
            <a:avLst/>
          </a:prstGeom>
          <a:noFill/>
        </p:spPr>
        <p:txBody>
          <a:bodyPr wrap="square">
            <a:spAutoFit/>
          </a:bodyPr>
          <a:lstStyle/>
          <a:p>
            <a:pPr marL="684196" marR="0" lvl="1" indent="-341305"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Median follow-up was 14.0 months (range, 0.1-28.6)</a:t>
            </a:r>
            <a:endParaRPr kumimoji="0" 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sym typeface="Arial"/>
            </a:endParaRPr>
          </a:p>
          <a:p>
            <a:pPr marL="684196" marR="0" lvl="1" indent="-341305"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2557"/>
                </a:solidFill>
                <a:effectLst/>
                <a:uLnTx/>
                <a:uFillTx/>
                <a:latin typeface="Arial"/>
                <a:ea typeface="MS PGothic" panose="020B0600070205080204" pitchFamily="34" charset="-128"/>
                <a:cs typeface="Arial" panose="020B0604020202020204" pitchFamily="34" charset="0"/>
                <a:sym typeface="Arial"/>
              </a:rPr>
              <a:t>95 patients (43%) in the SG + </a:t>
            </a:r>
            <a:r>
              <a:rPr kumimoji="0" lang="en-US" sz="1400" b="0" i="0" u="none" strike="noStrike" kern="1200" cap="none" spc="0" normalizeH="0" baseline="0" noProof="0" dirty="0" err="1">
                <a:ln>
                  <a:noFill/>
                </a:ln>
                <a:solidFill>
                  <a:srgbClr val="002557"/>
                </a:solidFill>
                <a:effectLst/>
                <a:uLnTx/>
                <a:uFillTx/>
                <a:latin typeface="Arial"/>
                <a:ea typeface="MS PGothic" panose="020B0600070205080204" pitchFamily="34" charset="-128"/>
                <a:cs typeface="Arial" panose="020B0604020202020204" pitchFamily="34" charset="0"/>
                <a:sym typeface="Arial"/>
              </a:rPr>
              <a:t>pembro</a:t>
            </a:r>
            <a:r>
              <a:rPr kumimoji="0" lang="en-US" sz="1400" b="0" i="0" u="none" strike="noStrike" kern="1200" cap="none" spc="0" normalizeH="0" baseline="0" noProof="0" dirty="0">
                <a:ln>
                  <a:noFill/>
                </a:ln>
                <a:solidFill>
                  <a:srgbClr val="002557"/>
                </a:solidFill>
                <a:effectLst/>
                <a:uLnTx/>
                <a:uFillTx/>
                <a:latin typeface="Arial"/>
                <a:ea typeface="MS PGothic" panose="020B0600070205080204" pitchFamily="34" charset="-128"/>
                <a:cs typeface="Arial" panose="020B0604020202020204" pitchFamily="34" charset="0"/>
                <a:sym typeface="Arial"/>
              </a:rPr>
              <a:t> group and 52 patients (23%) in the chemo + </a:t>
            </a:r>
            <a:r>
              <a:rPr kumimoji="0" lang="en-US" sz="1400" b="0" i="0" u="none" strike="noStrike" kern="1200" cap="none" spc="0" normalizeH="0" baseline="0" noProof="0" dirty="0" err="1">
                <a:ln>
                  <a:noFill/>
                </a:ln>
                <a:solidFill>
                  <a:srgbClr val="002557"/>
                </a:solidFill>
                <a:effectLst/>
                <a:uLnTx/>
                <a:uFillTx/>
                <a:latin typeface="Arial"/>
                <a:ea typeface="MS PGothic" panose="020B0600070205080204" pitchFamily="34" charset="-128"/>
                <a:cs typeface="Arial" panose="020B0604020202020204" pitchFamily="34" charset="0"/>
                <a:sym typeface="Arial"/>
              </a:rPr>
              <a:t>pembro</a:t>
            </a:r>
            <a:r>
              <a:rPr kumimoji="0" lang="en-US" sz="1400" b="0" i="0" u="none" strike="noStrike" kern="1200" cap="none" spc="0" normalizeH="0" baseline="0" noProof="0" dirty="0">
                <a:ln>
                  <a:noFill/>
                </a:ln>
                <a:solidFill>
                  <a:srgbClr val="002557"/>
                </a:solidFill>
                <a:effectLst/>
                <a:uLnTx/>
                <a:uFillTx/>
                <a:latin typeface="Arial"/>
                <a:ea typeface="MS PGothic" panose="020B0600070205080204" pitchFamily="34" charset="-128"/>
                <a:cs typeface="Arial" panose="020B0604020202020204" pitchFamily="34" charset="0"/>
                <a:sym typeface="Arial"/>
              </a:rPr>
              <a:t> group continued to receive study treatment </a:t>
            </a:r>
          </a:p>
        </p:txBody>
      </p:sp>
      <p:sp>
        <p:nvSpPr>
          <p:cNvPr id="3" name="TextBox 2">
            <a:extLst>
              <a:ext uri="{FF2B5EF4-FFF2-40B4-BE49-F238E27FC236}">
                <a16:creationId xmlns:a16="http://schemas.microsoft.com/office/drawing/2014/main" id="{E1E4088F-5BEB-C4D3-7EE6-4FD135EC5811}"/>
              </a:ext>
            </a:extLst>
          </p:cNvPr>
          <p:cNvSpPr txBox="1"/>
          <p:nvPr/>
        </p:nvSpPr>
        <p:spPr>
          <a:xfrm>
            <a:off x="5320553" y="6468090"/>
            <a:ext cx="6871447"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Tolaney SM et al. ASCO 2025;Abstract LBA109 </a:t>
            </a:r>
          </a:p>
        </p:txBody>
      </p:sp>
    </p:spTree>
    <p:extLst>
      <p:ext uri="{BB962C8B-B14F-4D97-AF65-F5344CB8AC3E}">
        <p14:creationId xmlns:p14="http://schemas.microsoft.com/office/powerpoint/2010/main" val="12084148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8">
            <a:extLst>
              <a:ext uri="{FF2B5EF4-FFF2-40B4-BE49-F238E27FC236}">
                <a16:creationId xmlns:a16="http://schemas.microsoft.com/office/drawing/2014/main" id="{14BB2DCD-6B3E-8394-1A3A-DF5607B02FF0}"/>
              </a:ext>
            </a:extLst>
          </p:cNvPr>
          <p:cNvGraphicFramePr>
            <a:graphicFrameLocks/>
          </p:cNvGraphicFramePr>
          <p:nvPr/>
        </p:nvGraphicFramePr>
        <p:xfrm>
          <a:off x="7566324" y="880102"/>
          <a:ext cx="4379977" cy="1776541"/>
        </p:xfrm>
        <a:graphic>
          <a:graphicData uri="http://schemas.openxmlformats.org/drawingml/2006/table">
            <a:tbl>
              <a:tblPr firstRow="1" bandRow="1">
                <a:tableStyleId>{5C22544A-7EE6-4342-B048-85BDC9FD1C3A}</a:tableStyleId>
              </a:tblPr>
              <a:tblGrid>
                <a:gridCol w="2054167">
                  <a:extLst>
                    <a:ext uri="{9D8B030D-6E8A-4147-A177-3AD203B41FA5}">
                      <a16:colId xmlns:a16="http://schemas.microsoft.com/office/drawing/2014/main" val="2275183721"/>
                    </a:ext>
                  </a:extLst>
                </a:gridCol>
                <a:gridCol w="1100391">
                  <a:extLst>
                    <a:ext uri="{9D8B030D-6E8A-4147-A177-3AD203B41FA5}">
                      <a16:colId xmlns:a16="http://schemas.microsoft.com/office/drawing/2014/main" val="20001"/>
                    </a:ext>
                  </a:extLst>
                </a:gridCol>
                <a:gridCol w="1225419">
                  <a:extLst>
                    <a:ext uri="{9D8B030D-6E8A-4147-A177-3AD203B41FA5}">
                      <a16:colId xmlns:a16="http://schemas.microsoft.com/office/drawing/2014/main" val="1563917132"/>
                    </a:ext>
                  </a:extLst>
                </a:gridCol>
              </a:tblGrid>
              <a:tr h="332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100" u="none" strike="noStrike" kern="1200" cap="none" dirty="0">
                          <a:solidFill>
                            <a:schemeClr val="bg1"/>
                          </a:solidFill>
                          <a:latin typeface="+mn-lt"/>
                          <a:ea typeface="+mn-ea"/>
                          <a:cs typeface="+mn-cs"/>
                          <a:sym typeface="Arial"/>
                        </a:rPr>
                        <a:t>SG </a:t>
                      </a:r>
                      <a:r>
                        <a:rPr lang="en-US" sz="1100" b="1" dirty="0">
                          <a:solidFill>
                            <a:schemeClr val="bg1"/>
                          </a:solidFill>
                          <a:effectLst/>
                          <a:latin typeface="+mn-lt"/>
                          <a:ea typeface="Calibri" panose="020F0502020204030204" pitchFamily="34" charset="0"/>
                          <a:cs typeface="Calibri" panose="020F0502020204030204" pitchFamily="34" charset="0"/>
                        </a:rPr>
                        <a:t>+ </a:t>
                      </a:r>
                      <a:r>
                        <a:rPr lang="en-US" sz="1100" b="1" dirty="0" err="1">
                          <a:solidFill>
                            <a:schemeClr val="bg1"/>
                          </a:solidFill>
                          <a:effectLst/>
                          <a:latin typeface="+mn-lt"/>
                          <a:ea typeface="Calibri" panose="020F0502020204030204" pitchFamily="34" charset="0"/>
                          <a:cs typeface="Calibri" panose="020F0502020204030204" pitchFamily="34" charset="0"/>
                        </a:rPr>
                        <a:t>Pembro</a:t>
                      </a:r>
                      <a:r>
                        <a:rPr lang="en-US" sz="1100" b="1" dirty="0">
                          <a:solidFill>
                            <a:schemeClr val="bg1"/>
                          </a:solidFill>
                          <a:effectLst/>
                          <a:latin typeface="+mn-lt"/>
                          <a:ea typeface="Calibri" panose="020F0502020204030204" pitchFamily="34" charset="0"/>
                          <a:cs typeface="Calibri" panose="020F0502020204030204" pitchFamily="34" charset="0"/>
                        </a:rPr>
                        <a:t> </a:t>
                      </a:r>
                    </a:p>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100" u="none" strike="noStrike" kern="1200" cap="none" dirty="0">
                          <a:solidFill>
                            <a:schemeClr val="bg1"/>
                          </a:solidFill>
                          <a:latin typeface="+mn-lt"/>
                          <a:ea typeface="+mn-ea"/>
                          <a:cs typeface="+mn-cs"/>
                          <a:sym typeface="Arial"/>
                        </a:rPr>
                        <a:t>(n = 221)</a:t>
                      </a:r>
                      <a:endParaRPr lang="en-US" sz="11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100" u="none" strike="noStrike" kern="1200" cap="none" dirty="0">
                          <a:solidFill>
                            <a:schemeClr val="bg1"/>
                          </a:solidFill>
                          <a:latin typeface="+mn-lt"/>
                          <a:ea typeface="+mn-ea"/>
                          <a:cs typeface="+mn-cs"/>
                          <a:sym typeface="Arial"/>
                        </a:rPr>
                        <a:t>Chemo </a:t>
                      </a:r>
                      <a:r>
                        <a:rPr lang="en-US" sz="1100" b="1" dirty="0">
                          <a:solidFill>
                            <a:schemeClr val="bg1"/>
                          </a:solidFill>
                          <a:effectLst/>
                          <a:latin typeface="+mn-lt"/>
                          <a:ea typeface="Calibri" panose="020F0502020204030204" pitchFamily="34" charset="0"/>
                          <a:cs typeface="Calibri" panose="020F0502020204030204" pitchFamily="34" charset="0"/>
                        </a:rPr>
                        <a:t>+ </a:t>
                      </a:r>
                      <a:r>
                        <a:rPr lang="en-US" sz="1100" b="1" dirty="0" err="1">
                          <a:solidFill>
                            <a:schemeClr val="bg1"/>
                          </a:solidFill>
                          <a:effectLst/>
                          <a:latin typeface="+mn-lt"/>
                          <a:ea typeface="Calibri" panose="020F0502020204030204" pitchFamily="34" charset="0"/>
                          <a:cs typeface="Calibri" panose="020F0502020204030204" pitchFamily="34" charset="0"/>
                        </a:rPr>
                        <a:t>Pembro</a:t>
                      </a:r>
                      <a:r>
                        <a:rPr lang="en-US" sz="1100" u="none" strike="noStrike" kern="1200" cap="none" dirty="0">
                          <a:solidFill>
                            <a:schemeClr val="bg1"/>
                          </a:solidFill>
                          <a:latin typeface="+mn-lt"/>
                          <a:ea typeface="+mn-ea"/>
                          <a:cs typeface="+mn-cs"/>
                          <a:sym typeface="Arial"/>
                        </a:rPr>
                        <a:t> </a:t>
                      </a:r>
                    </a:p>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100" u="none" strike="noStrike" kern="1200" cap="none" dirty="0">
                          <a:solidFill>
                            <a:schemeClr val="bg1"/>
                          </a:solidFill>
                          <a:latin typeface="+mn-lt"/>
                          <a:ea typeface="+mn-ea"/>
                          <a:cs typeface="+mn-cs"/>
                          <a:sym typeface="Arial"/>
                        </a:rPr>
                        <a:t>(n = 222)</a:t>
                      </a:r>
                      <a:endParaRPr lang="en-US" sz="11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167904">
                <a:tc>
                  <a:txBody>
                    <a:bodyPr/>
                    <a:lstStyle/>
                    <a:p>
                      <a:pPr marL="0" marR="0" lvl="0" indent="0" algn="l" defTabSz="1088264" rtl="0" eaLnBrk="1" fontAlgn="auto" latinLnBrk="0" hangingPunct="1">
                        <a:lnSpc>
                          <a:spcPct val="90000"/>
                        </a:lnSpc>
                        <a:spcBef>
                          <a:spcPts val="0"/>
                        </a:spcBef>
                        <a:spcAft>
                          <a:spcPts val="0"/>
                        </a:spcAft>
                        <a:buClr>
                          <a:srgbClr val="000000"/>
                        </a:buClr>
                        <a:buSzPts val="1400"/>
                        <a:buFont typeface="Arial"/>
                        <a:buNone/>
                        <a:tabLst/>
                        <a:defRPr/>
                      </a:pPr>
                      <a:r>
                        <a:rPr lang="en-US" sz="1100" b="1" u="none" strike="noStrike" kern="1200" cap="none" dirty="0">
                          <a:solidFill>
                            <a:schemeClr val="tx1"/>
                          </a:solidFill>
                          <a:latin typeface="+mn-lt"/>
                          <a:ea typeface="+mn-ea"/>
                          <a:cs typeface="+mn-cs"/>
                        </a:rPr>
                        <a:t>Number of PFS events</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fontAlgn="auto" latinLnBrk="0" hangingPunct="1">
                        <a:lnSpc>
                          <a:spcPct val="90000"/>
                        </a:lnSpc>
                        <a:spcBef>
                          <a:spcPts val="0"/>
                        </a:spcBef>
                        <a:spcAft>
                          <a:spcPts val="0"/>
                        </a:spcAft>
                        <a:buClr>
                          <a:srgbClr val="000000"/>
                        </a:buClr>
                        <a:buSzPts val="1400"/>
                        <a:buFont typeface="Arial"/>
                        <a:buNone/>
                        <a:tabLst/>
                        <a:defRPr/>
                      </a:pPr>
                      <a:r>
                        <a:rPr lang="en-US" sz="1100" b="0" u="none" strike="noStrike" kern="1200" cap="none" dirty="0">
                          <a:solidFill>
                            <a:schemeClr val="tx1"/>
                          </a:solidFill>
                          <a:latin typeface="+mn-lt"/>
                          <a:ea typeface="+mn-ea"/>
                          <a:cs typeface="+mn-cs"/>
                        </a:rPr>
                        <a:t>109</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fontAlgn="auto" latinLnBrk="0" hangingPunct="1">
                        <a:lnSpc>
                          <a:spcPct val="90000"/>
                        </a:lnSpc>
                        <a:spcBef>
                          <a:spcPts val="0"/>
                        </a:spcBef>
                        <a:spcAft>
                          <a:spcPts val="0"/>
                        </a:spcAft>
                        <a:buClr>
                          <a:srgbClr val="000000"/>
                        </a:buClr>
                        <a:buSzPts val="1400"/>
                        <a:buFont typeface="Arial"/>
                        <a:buNone/>
                        <a:tabLst/>
                        <a:defRPr/>
                      </a:pPr>
                      <a:r>
                        <a:rPr lang="en-US" sz="1100" b="0" u="none" strike="noStrike" kern="1200" cap="none" dirty="0">
                          <a:solidFill>
                            <a:schemeClr val="tx1"/>
                          </a:solidFill>
                          <a:latin typeface="+mn-lt"/>
                          <a:ea typeface="+mn-ea"/>
                          <a:cs typeface="+mn-cs"/>
                        </a:rPr>
                        <a:t>140</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349471446"/>
                  </a:ext>
                </a:extLst>
              </a:tr>
              <a:tr h="18416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dirty="0">
                          <a:solidFill>
                            <a:schemeClr val="tx1"/>
                          </a:solidFill>
                          <a:latin typeface="+mn-lt"/>
                          <a:ea typeface="+mn-ea"/>
                          <a:cs typeface="+mn-cs"/>
                        </a:rPr>
                        <a:t>Median PFS, </a:t>
                      </a:r>
                      <a:r>
                        <a:rPr lang="en-US" sz="1100" b="1" u="none" strike="noStrike" kern="1200" cap="none" dirty="0" err="1">
                          <a:solidFill>
                            <a:schemeClr val="tx1"/>
                          </a:solidFill>
                          <a:latin typeface="+mn-lt"/>
                          <a:ea typeface="+mn-ea"/>
                          <a:cs typeface="+mn-cs"/>
                        </a:rPr>
                        <a:t>mo</a:t>
                      </a:r>
                      <a:r>
                        <a:rPr lang="en-US" sz="11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cap="none" normalizeH="0" baseline="0" dirty="0">
                          <a:ln>
                            <a:noFill/>
                          </a:ln>
                          <a:solidFill>
                            <a:schemeClr val="tx1"/>
                          </a:solidFill>
                          <a:effectLst/>
                          <a:latin typeface="+mn-lt"/>
                          <a:ea typeface="MS PGothic"/>
                        </a:rPr>
                        <a:t>11.2 (9.3-16.7)</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100" b="0" u="none" strike="noStrike" kern="1200" cap="none" dirty="0">
                          <a:solidFill>
                            <a:schemeClr val="tx1"/>
                          </a:solidFill>
                          <a:latin typeface="+mn-lt"/>
                          <a:ea typeface="+mn-ea"/>
                          <a:cs typeface="+mn-cs"/>
                        </a:rPr>
                        <a:t>7.8 (7.3-9.3)</a:t>
                      </a:r>
                      <a:endParaRPr kumimoji="0" lang="en-US" sz="11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249077"/>
                  </a:ext>
                </a:extLst>
              </a:tr>
              <a:tr h="18416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0" u="none" strike="noStrike" kern="1200" cap="none" dirty="0">
                          <a:solidFill>
                            <a:schemeClr val="tx1"/>
                          </a:solidFill>
                          <a:latin typeface="+mn-lt"/>
                          <a:ea typeface="+mn-ea"/>
                          <a:cs typeface="+mn-cs"/>
                        </a:rPr>
                        <a:t>0.65 </a:t>
                      </a:r>
                      <a:r>
                        <a:rPr lang="en-US" sz="1100" u="none" strike="noStrike" kern="1200" cap="none" dirty="0">
                          <a:solidFill>
                            <a:schemeClr val="tx1"/>
                          </a:solidFill>
                          <a:latin typeface="+mn-lt"/>
                          <a:ea typeface="+mn-ea"/>
                          <a:cs typeface="+mn-cs"/>
                        </a:rPr>
                        <a:t>(0.51</a:t>
                      </a:r>
                      <a:r>
                        <a:rPr kumimoji="0" lang="en-US" sz="1100" b="0" i="0" u="none" strike="noStrike" cap="none" normalizeH="0" baseline="0" dirty="0">
                          <a:ln>
                            <a:noFill/>
                          </a:ln>
                          <a:solidFill>
                            <a:schemeClr val="tx1"/>
                          </a:solidFill>
                          <a:effectLst/>
                          <a:latin typeface="+mn-lt"/>
                          <a:ea typeface="MS PGothic"/>
                          <a:cs typeface="Arial"/>
                        </a:rPr>
                        <a:t>-</a:t>
                      </a:r>
                      <a:r>
                        <a:rPr kumimoji="0" lang="en-US" sz="1100" b="0" i="0" u="none" strike="noStrike" kern="1200" cap="none" normalizeH="0" baseline="0" dirty="0">
                          <a:ln>
                            <a:noFill/>
                          </a:ln>
                          <a:solidFill>
                            <a:schemeClr val="tx1"/>
                          </a:solidFill>
                          <a:effectLst/>
                          <a:latin typeface="+mn-lt"/>
                          <a:ea typeface="+mn-ea"/>
                          <a:cs typeface="+mn-cs"/>
                        </a:rPr>
                        <a:t>0.84</a:t>
                      </a:r>
                      <a:r>
                        <a:rPr lang="en-US" sz="11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416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0" i="1" u="none" strike="noStrike" kern="1200" cap="none" dirty="0">
                          <a:solidFill>
                            <a:schemeClr val="tx1"/>
                          </a:solidFill>
                          <a:latin typeface="+mn-lt"/>
                          <a:ea typeface="+mn-ea"/>
                          <a:cs typeface="+mn-cs"/>
                        </a:rPr>
                        <a:t>P</a:t>
                      </a:r>
                      <a:r>
                        <a:rPr lang="en-US" sz="1100" b="0" u="none" strike="noStrike" kern="1200" cap="none" dirty="0">
                          <a:solidFill>
                            <a:schemeClr val="tx1"/>
                          </a:solidFill>
                          <a:latin typeface="+mn-lt"/>
                          <a:ea typeface="+mn-ea"/>
                          <a:cs typeface="+mn-cs"/>
                        </a:rPr>
                        <a:t>-</a:t>
                      </a:r>
                      <a:r>
                        <a:rPr lang="en-US" sz="1100" b="0" u="none" strike="noStrike" kern="1200" cap="none" dirty="0" err="1">
                          <a:solidFill>
                            <a:schemeClr val="tx1"/>
                          </a:solidFill>
                          <a:latin typeface="+mn-lt"/>
                          <a:ea typeface="+mn-ea"/>
                          <a:cs typeface="+mn-cs"/>
                        </a:rPr>
                        <a:t>value</a:t>
                      </a:r>
                      <a:r>
                        <a:rPr lang="en-US" sz="1100" b="0" u="none" strike="noStrike" kern="1200" cap="none" baseline="30000" dirty="0" err="1">
                          <a:solidFill>
                            <a:schemeClr val="tx1"/>
                          </a:solidFill>
                          <a:latin typeface="+mn-lt"/>
                          <a:ea typeface="+mn-ea"/>
                          <a:cs typeface="+mn-cs"/>
                        </a:rPr>
                        <a:t>a</a:t>
                      </a:r>
                      <a:endParaRPr lang="en-US" sz="11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0" u="none" strike="noStrike" kern="1200" cap="none" dirty="0">
                          <a:solidFill>
                            <a:schemeClr val="tx1"/>
                          </a:solidFill>
                          <a:latin typeface="+mn-lt"/>
                          <a:ea typeface="+mn-ea"/>
                          <a:cs typeface="+mn-cs"/>
                        </a:rPr>
                        <a:t>&lt; 0.001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b="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369177"/>
                  </a:ext>
                </a:extLst>
              </a:tr>
              <a:tr h="34672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1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0" u="none" strike="noStrike" kern="1200" cap="none" dirty="0">
                          <a:solidFill>
                            <a:schemeClr val="tx1"/>
                          </a:solidFill>
                          <a:latin typeface="+mn-lt"/>
                          <a:ea typeface="+mn-ea"/>
                          <a:cs typeface="+mn-cs"/>
                        </a:rPr>
                        <a:t>72 (65-77)</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100" b="0" u="none" strike="noStrike" kern="1200" cap="none" dirty="0">
                          <a:solidFill>
                            <a:schemeClr val="tx1"/>
                          </a:solidFill>
                          <a:latin typeface="+mn-lt"/>
                          <a:ea typeface="+mn-ea"/>
                          <a:cs typeface="+mn-cs"/>
                        </a:rPr>
                        <a:t>63 (56-69)</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393183535"/>
                  </a:ext>
                </a:extLst>
              </a:tr>
              <a:tr h="346720">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1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100" b="0" u="none" strike="noStrike" kern="1200" cap="none" dirty="0">
                          <a:solidFill>
                            <a:schemeClr val="tx1"/>
                          </a:solidFill>
                          <a:latin typeface="+mn-lt"/>
                          <a:ea typeface="+mn-ea"/>
                          <a:cs typeface="+mn-cs"/>
                        </a:rPr>
                        <a:t>48 (41-56)</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100" b="0" u="none" strike="noStrike" kern="1200" cap="none" dirty="0">
                          <a:solidFill>
                            <a:schemeClr val="tx1"/>
                          </a:solidFill>
                          <a:latin typeface="+mn-lt"/>
                          <a:ea typeface="+mn-ea"/>
                          <a:cs typeface="+mn-cs"/>
                        </a:rPr>
                        <a:t>33 (26-40)</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4162395"/>
                  </a:ext>
                </a:extLst>
              </a:tr>
            </a:tbl>
          </a:graphicData>
        </a:graphic>
      </p:graphicFrame>
      <p:grpSp>
        <p:nvGrpSpPr>
          <p:cNvPr id="7" name="Group 6">
            <a:extLst>
              <a:ext uri="{FF2B5EF4-FFF2-40B4-BE49-F238E27FC236}">
                <a16:creationId xmlns:a16="http://schemas.microsoft.com/office/drawing/2014/main" id="{F2A67038-2ECF-5CEF-6117-BBB339E637E2}"/>
              </a:ext>
            </a:extLst>
          </p:cNvPr>
          <p:cNvGrpSpPr/>
          <p:nvPr/>
        </p:nvGrpSpPr>
        <p:grpSpPr>
          <a:xfrm>
            <a:off x="1789546" y="1204897"/>
            <a:ext cx="9669281" cy="2880131"/>
            <a:chOff x="1789544" y="1204894"/>
            <a:chExt cx="9669281" cy="2880131"/>
          </a:xfrm>
        </p:grpSpPr>
        <p:sp>
          <p:nvSpPr>
            <p:cNvPr id="427" name="Freeform 426">
              <a:extLst>
                <a:ext uri="{FF2B5EF4-FFF2-40B4-BE49-F238E27FC236}">
                  <a16:creationId xmlns:a16="http://schemas.microsoft.com/office/drawing/2014/main" id="{1F8DF469-E87D-6BD4-0E58-5107B864571A}"/>
                </a:ext>
              </a:extLst>
            </p:cNvPr>
            <p:cNvSpPr/>
            <p:nvPr/>
          </p:nvSpPr>
          <p:spPr>
            <a:xfrm>
              <a:off x="1850837" y="1204894"/>
              <a:ext cx="9607988" cy="2821626"/>
            </a:xfrm>
            <a:custGeom>
              <a:avLst/>
              <a:gdLst>
                <a:gd name="connsiteX0" fmla="*/ 0 w 9607988"/>
                <a:gd name="connsiteY0" fmla="*/ 0 h 2821626"/>
                <a:gd name="connsiteX1" fmla="*/ 0 w 9607988"/>
                <a:gd name="connsiteY1" fmla="*/ 2821627 h 2821626"/>
                <a:gd name="connsiteX2" fmla="*/ 9607988 w 9607988"/>
                <a:gd name="connsiteY2" fmla="*/ 2821627 h 2821626"/>
              </a:gdLst>
              <a:ahLst/>
              <a:cxnLst>
                <a:cxn ang="0">
                  <a:pos x="connsiteX0" y="connsiteY0"/>
                </a:cxn>
                <a:cxn ang="0">
                  <a:pos x="connsiteX1" y="connsiteY1"/>
                </a:cxn>
                <a:cxn ang="0">
                  <a:pos x="connsiteX2" y="connsiteY2"/>
                </a:cxn>
              </a:cxnLst>
              <a:rect l="l" t="t" r="r" b="b"/>
              <a:pathLst>
                <a:path w="9607988" h="2821626">
                  <a:moveTo>
                    <a:pt x="0" y="0"/>
                  </a:moveTo>
                  <a:lnTo>
                    <a:pt x="0" y="2821627"/>
                  </a:lnTo>
                  <a:lnTo>
                    <a:pt x="9607988" y="2821627"/>
                  </a:lnTo>
                </a:path>
              </a:pathLst>
            </a:custGeom>
            <a:noFill/>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28" name="Freeform 427">
              <a:extLst>
                <a:ext uri="{FF2B5EF4-FFF2-40B4-BE49-F238E27FC236}">
                  <a16:creationId xmlns:a16="http://schemas.microsoft.com/office/drawing/2014/main" id="{7D020837-792F-47C6-3C65-B00A8C26C265}"/>
                </a:ext>
              </a:extLst>
            </p:cNvPr>
            <p:cNvSpPr/>
            <p:nvPr/>
          </p:nvSpPr>
          <p:spPr>
            <a:xfrm>
              <a:off x="1848160"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29" name="Freeform 428">
              <a:extLst>
                <a:ext uri="{FF2B5EF4-FFF2-40B4-BE49-F238E27FC236}">
                  <a16:creationId xmlns:a16="http://schemas.microsoft.com/office/drawing/2014/main" id="{D0625B54-BEE2-0ABA-9A82-6CDA2603567D}"/>
                </a:ext>
              </a:extLst>
            </p:cNvPr>
            <p:cNvSpPr/>
            <p:nvPr/>
          </p:nvSpPr>
          <p:spPr>
            <a:xfrm>
              <a:off x="2570583"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0" name="Freeform 429">
              <a:extLst>
                <a:ext uri="{FF2B5EF4-FFF2-40B4-BE49-F238E27FC236}">
                  <a16:creationId xmlns:a16="http://schemas.microsoft.com/office/drawing/2014/main" id="{0C386A9F-4945-937D-8120-08FF11D066BA}"/>
                </a:ext>
              </a:extLst>
            </p:cNvPr>
            <p:cNvSpPr/>
            <p:nvPr/>
          </p:nvSpPr>
          <p:spPr>
            <a:xfrm>
              <a:off x="1789544" y="4026138"/>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1" name="Freeform 430">
              <a:extLst>
                <a:ext uri="{FF2B5EF4-FFF2-40B4-BE49-F238E27FC236}">
                  <a16:creationId xmlns:a16="http://schemas.microsoft.com/office/drawing/2014/main" id="{9B6F02A9-C2E8-73B0-414E-C7500264F9D3}"/>
                </a:ext>
              </a:extLst>
            </p:cNvPr>
            <p:cNvSpPr/>
            <p:nvPr/>
          </p:nvSpPr>
          <p:spPr>
            <a:xfrm>
              <a:off x="1789544" y="3744606"/>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2" name="Freeform 431">
              <a:extLst>
                <a:ext uri="{FF2B5EF4-FFF2-40B4-BE49-F238E27FC236}">
                  <a16:creationId xmlns:a16="http://schemas.microsoft.com/office/drawing/2014/main" id="{60365B63-37EF-DD9E-5F01-CDE7B7232106}"/>
                </a:ext>
              </a:extLst>
            </p:cNvPr>
            <p:cNvSpPr/>
            <p:nvPr/>
          </p:nvSpPr>
          <p:spPr>
            <a:xfrm>
              <a:off x="1789544" y="3461449"/>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3" name="Freeform 432">
              <a:extLst>
                <a:ext uri="{FF2B5EF4-FFF2-40B4-BE49-F238E27FC236}">
                  <a16:creationId xmlns:a16="http://schemas.microsoft.com/office/drawing/2014/main" id="{ADF63969-82CE-0943-1180-5061C9AC76DA}"/>
                </a:ext>
              </a:extLst>
            </p:cNvPr>
            <p:cNvSpPr/>
            <p:nvPr/>
          </p:nvSpPr>
          <p:spPr>
            <a:xfrm>
              <a:off x="1789544" y="3178197"/>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4" name="Freeform 433">
              <a:extLst>
                <a:ext uri="{FF2B5EF4-FFF2-40B4-BE49-F238E27FC236}">
                  <a16:creationId xmlns:a16="http://schemas.microsoft.com/office/drawing/2014/main" id="{644ECF02-D849-E455-5D0F-42CF104572DE}"/>
                </a:ext>
              </a:extLst>
            </p:cNvPr>
            <p:cNvSpPr/>
            <p:nvPr/>
          </p:nvSpPr>
          <p:spPr>
            <a:xfrm>
              <a:off x="1789544" y="2898386"/>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5" name="Freeform 434">
              <a:extLst>
                <a:ext uri="{FF2B5EF4-FFF2-40B4-BE49-F238E27FC236}">
                  <a16:creationId xmlns:a16="http://schemas.microsoft.com/office/drawing/2014/main" id="{56406A11-F1D6-CB04-B930-A3716EBD3332}"/>
                </a:ext>
              </a:extLst>
            </p:cNvPr>
            <p:cNvSpPr/>
            <p:nvPr/>
          </p:nvSpPr>
          <p:spPr>
            <a:xfrm>
              <a:off x="1789544" y="2615516"/>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6" name="Freeform 435">
              <a:extLst>
                <a:ext uri="{FF2B5EF4-FFF2-40B4-BE49-F238E27FC236}">
                  <a16:creationId xmlns:a16="http://schemas.microsoft.com/office/drawing/2014/main" id="{233F7304-58E8-4B9E-64A2-268DB01F590C}"/>
                </a:ext>
              </a:extLst>
            </p:cNvPr>
            <p:cNvSpPr/>
            <p:nvPr/>
          </p:nvSpPr>
          <p:spPr>
            <a:xfrm>
              <a:off x="1789544" y="2335705"/>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7" name="Freeform 436">
              <a:extLst>
                <a:ext uri="{FF2B5EF4-FFF2-40B4-BE49-F238E27FC236}">
                  <a16:creationId xmlns:a16="http://schemas.microsoft.com/office/drawing/2014/main" id="{5D1DA028-7F08-BB3F-A07C-FE6942DB21C3}"/>
                </a:ext>
              </a:extLst>
            </p:cNvPr>
            <p:cNvSpPr/>
            <p:nvPr/>
          </p:nvSpPr>
          <p:spPr>
            <a:xfrm>
              <a:off x="1789544" y="2052452"/>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8" name="Freeform 437">
              <a:extLst>
                <a:ext uri="{FF2B5EF4-FFF2-40B4-BE49-F238E27FC236}">
                  <a16:creationId xmlns:a16="http://schemas.microsoft.com/office/drawing/2014/main" id="{F26A8E6E-203D-3A7E-D4D8-9924311B7447}"/>
                </a:ext>
              </a:extLst>
            </p:cNvPr>
            <p:cNvSpPr/>
            <p:nvPr/>
          </p:nvSpPr>
          <p:spPr>
            <a:xfrm>
              <a:off x="1789544" y="1773119"/>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39" name="Freeform 438">
              <a:extLst>
                <a:ext uri="{FF2B5EF4-FFF2-40B4-BE49-F238E27FC236}">
                  <a16:creationId xmlns:a16="http://schemas.microsoft.com/office/drawing/2014/main" id="{1D627B1F-B302-7376-56C5-86927CD58144}"/>
                </a:ext>
              </a:extLst>
            </p:cNvPr>
            <p:cNvSpPr/>
            <p:nvPr/>
          </p:nvSpPr>
          <p:spPr>
            <a:xfrm>
              <a:off x="1789544" y="1490727"/>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0" name="Freeform 439">
              <a:extLst>
                <a:ext uri="{FF2B5EF4-FFF2-40B4-BE49-F238E27FC236}">
                  <a16:creationId xmlns:a16="http://schemas.microsoft.com/office/drawing/2014/main" id="{DF2472E0-DC57-89F7-F7B0-E54C90482121}"/>
                </a:ext>
              </a:extLst>
            </p:cNvPr>
            <p:cNvSpPr/>
            <p:nvPr/>
          </p:nvSpPr>
          <p:spPr>
            <a:xfrm>
              <a:off x="1789544" y="1206710"/>
              <a:ext cx="61006" cy="9559"/>
            </a:xfrm>
            <a:custGeom>
              <a:avLst/>
              <a:gdLst>
                <a:gd name="connsiteX0" fmla="*/ 0 w 61006"/>
                <a:gd name="connsiteY0" fmla="*/ 0 h 9559"/>
                <a:gd name="connsiteX1" fmla="*/ 61007 w 61006"/>
                <a:gd name="connsiteY1" fmla="*/ 0 h 9559"/>
              </a:gdLst>
              <a:ahLst/>
              <a:cxnLst>
                <a:cxn ang="0">
                  <a:pos x="connsiteX0" y="connsiteY0"/>
                </a:cxn>
                <a:cxn ang="0">
                  <a:pos x="connsiteX1" y="connsiteY1"/>
                </a:cxn>
              </a:cxnLst>
              <a:rect l="l" t="t" r="r" b="b"/>
              <a:pathLst>
                <a:path w="61006" h="9559">
                  <a:moveTo>
                    <a:pt x="0" y="0"/>
                  </a:moveTo>
                  <a:lnTo>
                    <a:pt x="61007"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1" name="Freeform 440">
              <a:extLst>
                <a:ext uri="{FF2B5EF4-FFF2-40B4-BE49-F238E27FC236}">
                  <a16:creationId xmlns:a16="http://schemas.microsoft.com/office/drawing/2014/main" id="{EBB340A5-ABA4-9ADB-2D46-B4B50F6A43C5}"/>
                </a:ext>
              </a:extLst>
            </p:cNvPr>
            <p:cNvSpPr/>
            <p:nvPr/>
          </p:nvSpPr>
          <p:spPr>
            <a:xfrm>
              <a:off x="3292241"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2" name="Freeform 441">
              <a:extLst>
                <a:ext uri="{FF2B5EF4-FFF2-40B4-BE49-F238E27FC236}">
                  <a16:creationId xmlns:a16="http://schemas.microsoft.com/office/drawing/2014/main" id="{2BCDD28D-C158-CCD4-863E-8D7FE84FEA9A}"/>
                </a:ext>
              </a:extLst>
            </p:cNvPr>
            <p:cNvSpPr/>
            <p:nvPr/>
          </p:nvSpPr>
          <p:spPr>
            <a:xfrm>
              <a:off x="4735462"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3" name="Freeform 442">
              <a:extLst>
                <a:ext uri="{FF2B5EF4-FFF2-40B4-BE49-F238E27FC236}">
                  <a16:creationId xmlns:a16="http://schemas.microsoft.com/office/drawing/2014/main" id="{B4292F4F-727F-09C9-3530-D34150DC6856}"/>
                </a:ext>
              </a:extLst>
            </p:cNvPr>
            <p:cNvSpPr/>
            <p:nvPr/>
          </p:nvSpPr>
          <p:spPr>
            <a:xfrm>
              <a:off x="4011222"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4" name="Freeform 443">
              <a:extLst>
                <a:ext uri="{FF2B5EF4-FFF2-40B4-BE49-F238E27FC236}">
                  <a16:creationId xmlns:a16="http://schemas.microsoft.com/office/drawing/2014/main" id="{4F8BFADA-7DBF-74AA-8190-A1D858DBD7E1}"/>
                </a:ext>
              </a:extLst>
            </p:cNvPr>
            <p:cNvSpPr/>
            <p:nvPr/>
          </p:nvSpPr>
          <p:spPr>
            <a:xfrm>
              <a:off x="5454538"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5" name="Freeform 444">
              <a:extLst>
                <a:ext uri="{FF2B5EF4-FFF2-40B4-BE49-F238E27FC236}">
                  <a16:creationId xmlns:a16="http://schemas.microsoft.com/office/drawing/2014/main" id="{E91DFEDD-E587-394A-D6D8-6993863A1B9F}"/>
                </a:ext>
              </a:extLst>
            </p:cNvPr>
            <p:cNvSpPr/>
            <p:nvPr/>
          </p:nvSpPr>
          <p:spPr>
            <a:xfrm>
              <a:off x="6176100"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6" name="Freeform 445">
              <a:extLst>
                <a:ext uri="{FF2B5EF4-FFF2-40B4-BE49-F238E27FC236}">
                  <a16:creationId xmlns:a16="http://schemas.microsoft.com/office/drawing/2014/main" id="{38BFEA2E-B7ED-B398-D751-F8C8FB8D2838}"/>
                </a:ext>
              </a:extLst>
            </p:cNvPr>
            <p:cNvSpPr/>
            <p:nvPr/>
          </p:nvSpPr>
          <p:spPr>
            <a:xfrm>
              <a:off x="6900436"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7" name="Freeform 446">
              <a:extLst>
                <a:ext uri="{FF2B5EF4-FFF2-40B4-BE49-F238E27FC236}">
                  <a16:creationId xmlns:a16="http://schemas.microsoft.com/office/drawing/2014/main" id="{D94C8251-0D42-F893-BEA7-BF1ADAFD6B3F}"/>
                </a:ext>
              </a:extLst>
            </p:cNvPr>
            <p:cNvSpPr/>
            <p:nvPr/>
          </p:nvSpPr>
          <p:spPr>
            <a:xfrm>
              <a:off x="7621999"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8" name="Freeform 447">
              <a:extLst>
                <a:ext uri="{FF2B5EF4-FFF2-40B4-BE49-F238E27FC236}">
                  <a16:creationId xmlns:a16="http://schemas.microsoft.com/office/drawing/2014/main" id="{5ED7EEDC-14BE-608D-8922-A41D0FEDBB92}"/>
                </a:ext>
              </a:extLst>
            </p:cNvPr>
            <p:cNvSpPr/>
            <p:nvPr/>
          </p:nvSpPr>
          <p:spPr>
            <a:xfrm>
              <a:off x="8341075"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49" name="Freeform 448">
              <a:extLst>
                <a:ext uri="{FF2B5EF4-FFF2-40B4-BE49-F238E27FC236}">
                  <a16:creationId xmlns:a16="http://schemas.microsoft.com/office/drawing/2014/main" id="{32E371E0-FF69-1B82-120C-05FD71BD352B}"/>
                </a:ext>
              </a:extLst>
            </p:cNvPr>
            <p:cNvSpPr/>
            <p:nvPr/>
          </p:nvSpPr>
          <p:spPr>
            <a:xfrm>
              <a:off x="9065315"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0" name="Freeform 449">
              <a:extLst>
                <a:ext uri="{FF2B5EF4-FFF2-40B4-BE49-F238E27FC236}">
                  <a16:creationId xmlns:a16="http://schemas.microsoft.com/office/drawing/2014/main" id="{7E183176-1A20-86C3-C0CF-3590B995D5E0}"/>
                </a:ext>
              </a:extLst>
            </p:cNvPr>
            <p:cNvSpPr/>
            <p:nvPr/>
          </p:nvSpPr>
          <p:spPr>
            <a:xfrm>
              <a:off x="9786973"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1" name="Freeform 450">
              <a:extLst>
                <a:ext uri="{FF2B5EF4-FFF2-40B4-BE49-F238E27FC236}">
                  <a16:creationId xmlns:a16="http://schemas.microsoft.com/office/drawing/2014/main" id="{CBB44FB7-40ED-CB9D-2EA4-0D1463A6C204}"/>
                </a:ext>
              </a:extLst>
            </p:cNvPr>
            <p:cNvSpPr/>
            <p:nvPr/>
          </p:nvSpPr>
          <p:spPr>
            <a:xfrm>
              <a:off x="10508535"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2" name="Freeform 451">
              <a:extLst>
                <a:ext uri="{FF2B5EF4-FFF2-40B4-BE49-F238E27FC236}">
                  <a16:creationId xmlns:a16="http://schemas.microsoft.com/office/drawing/2014/main" id="{705FEBD8-1AFB-B192-8CFE-535810D7C515}"/>
                </a:ext>
              </a:extLst>
            </p:cNvPr>
            <p:cNvSpPr/>
            <p:nvPr/>
          </p:nvSpPr>
          <p:spPr>
            <a:xfrm>
              <a:off x="11227612" y="4027094"/>
              <a:ext cx="9562" cy="57931"/>
            </a:xfrm>
            <a:custGeom>
              <a:avLst/>
              <a:gdLst>
                <a:gd name="connsiteX0" fmla="*/ 0 w 9562"/>
                <a:gd name="connsiteY0" fmla="*/ 57932 h 57931"/>
                <a:gd name="connsiteX1" fmla="*/ 0 w 9562"/>
                <a:gd name="connsiteY1" fmla="*/ 0 h 57931"/>
              </a:gdLst>
              <a:ahLst/>
              <a:cxnLst>
                <a:cxn ang="0">
                  <a:pos x="connsiteX0" y="connsiteY0"/>
                </a:cxn>
                <a:cxn ang="0">
                  <a:pos x="connsiteX1" y="connsiteY1"/>
                </a:cxn>
              </a:cxnLst>
              <a:rect l="l" t="t" r="r" b="b"/>
              <a:pathLst>
                <a:path w="9562" h="57931">
                  <a:moveTo>
                    <a:pt x="0" y="57932"/>
                  </a:moveTo>
                  <a:lnTo>
                    <a:pt x="0" y="0"/>
                  </a:lnTo>
                </a:path>
              </a:pathLst>
            </a:custGeom>
            <a:ln w="1270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grpSp>
      <p:grpSp>
        <p:nvGrpSpPr>
          <p:cNvPr id="453" name="Graphic 17">
            <a:extLst>
              <a:ext uri="{FF2B5EF4-FFF2-40B4-BE49-F238E27FC236}">
                <a16:creationId xmlns:a16="http://schemas.microsoft.com/office/drawing/2014/main" id="{D0945456-FECF-97C7-5807-216FE1648D5E}"/>
              </a:ext>
            </a:extLst>
          </p:cNvPr>
          <p:cNvGrpSpPr/>
          <p:nvPr/>
        </p:nvGrpSpPr>
        <p:grpSpPr>
          <a:xfrm>
            <a:off x="1823587" y="1185775"/>
            <a:ext cx="8700919" cy="2838260"/>
            <a:chOff x="1823585" y="1131344"/>
            <a:chExt cx="8700919" cy="2838260"/>
          </a:xfrm>
        </p:grpSpPr>
        <p:sp>
          <p:nvSpPr>
            <p:cNvPr id="454" name="Freeform 453">
              <a:extLst>
                <a:ext uri="{FF2B5EF4-FFF2-40B4-BE49-F238E27FC236}">
                  <a16:creationId xmlns:a16="http://schemas.microsoft.com/office/drawing/2014/main" id="{AEA2AD0A-7F89-1CBC-9833-4FDBC479B44B}"/>
                </a:ext>
              </a:extLst>
            </p:cNvPr>
            <p:cNvSpPr/>
            <p:nvPr/>
          </p:nvSpPr>
          <p:spPr>
            <a:xfrm>
              <a:off x="1848064" y="1154861"/>
              <a:ext cx="8676440" cy="2814743"/>
            </a:xfrm>
            <a:custGeom>
              <a:avLst/>
              <a:gdLst>
                <a:gd name="connsiteX0" fmla="*/ 0 w 8676440"/>
                <a:gd name="connsiteY0" fmla="*/ 0 h 2814743"/>
                <a:gd name="connsiteX1" fmla="*/ 11953 w 8676440"/>
                <a:gd name="connsiteY1" fmla="*/ 0 h 2814743"/>
                <a:gd name="connsiteX2" fmla="*/ 71143 w 8676440"/>
                <a:gd name="connsiteY2" fmla="*/ 0 h 2814743"/>
                <a:gd name="connsiteX3" fmla="*/ 71143 w 8676440"/>
                <a:gd name="connsiteY3" fmla="*/ 13001 h 2814743"/>
                <a:gd name="connsiteX4" fmla="*/ 331903 w 8676440"/>
                <a:gd name="connsiteY4" fmla="*/ 13001 h 2814743"/>
                <a:gd name="connsiteX5" fmla="*/ 331903 w 8676440"/>
                <a:gd name="connsiteY5" fmla="*/ 25907 h 2814743"/>
                <a:gd name="connsiteX6" fmla="*/ 343856 w 8676440"/>
                <a:gd name="connsiteY6" fmla="*/ 25907 h 2814743"/>
                <a:gd name="connsiteX7" fmla="*/ 343856 w 8676440"/>
                <a:gd name="connsiteY7" fmla="*/ 39003 h 2814743"/>
                <a:gd name="connsiteX8" fmla="*/ 426760 w 8676440"/>
                <a:gd name="connsiteY8" fmla="*/ 39003 h 2814743"/>
                <a:gd name="connsiteX9" fmla="*/ 426760 w 8676440"/>
                <a:gd name="connsiteY9" fmla="*/ 52005 h 2814743"/>
                <a:gd name="connsiteX10" fmla="*/ 438713 w 8676440"/>
                <a:gd name="connsiteY10" fmla="*/ 52005 h 2814743"/>
                <a:gd name="connsiteX11" fmla="*/ 438713 w 8676440"/>
                <a:gd name="connsiteY11" fmla="*/ 65101 h 2814743"/>
                <a:gd name="connsiteX12" fmla="*/ 462332 w 8676440"/>
                <a:gd name="connsiteY12" fmla="*/ 65101 h 2814743"/>
                <a:gd name="connsiteX13" fmla="*/ 462332 w 8676440"/>
                <a:gd name="connsiteY13" fmla="*/ 78007 h 2814743"/>
                <a:gd name="connsiteX14" fmla="*/ 474284 w 8676440"/>
                <a:gd name="connsiteY14" fmla="*/ 78007 h 2814743"/>
                <a:gd name="connsiteX15" fmla="*/ 474284 w 8676440"/>
                <a:gd name="connsiteY15" fmla="*/ 91103 h 2814743"/>
                <a:gd name="connsiteX16" fmla="*/ 533570 w 8676440"/>
                <a:gd name="connsiteY16" fmla="*/ 91103 h 2814743"/>
                <a:gd name="connsiteX17" fmla="*/ 533570 w 8676440"/>
                <a:gd name="connsiteY17" fmla="*/ 104105 h 2814743"/>
                <a:gd name="connsiteX18" fmla="*/ 557189 w 8676440"/>
                <a:gd name="connsiteY18" fmla="*/ 104105 h 2814743"/>
                <a:gd name="connsiteX19" fmla="*/ 557189 w 8676440"/>
                <a:gd name="connsiteY19" fmla="*/ 117201 h 2814743"/>
                <a:gd name="connsiteX20" fmla="*/ 580903 w 8676440"/>
                <a:gd name="connsiteY20" fmla="*/ 117201 h 2814743"/>
                <a:gd name="connsiteX21" fmla="*/ 580903 w 8676440"/>
                <a:gd name="connsiteY21" fmla="*/ 130202 h 2814743"/>
                <a:gd name="connsiteX22" fmla="*/ 616474 w 8676440"/>
                <a:gd name="connsiteY22" fmla="*/ 130202 h 2814743"/>
                <a:gd name="connsiteX23" fmla="*/ 616474 w 8676440"/>
                <a:gd name="connsiteY23" fmla="*/ 143299 h 2814743"/>
                <a:gd name="connsiteX24" fmla="*/ 663807 w 8676440"/>
                <a:gd name="connsiteY24" fmla="*/ 143299 h 2814743"/>
                <a:gd name="connsiteX25" fmla="*/ 663807 w 8676440"/>
                <a:gd name="connsiteY25" fmla="*/ 169493 h 2814743"/>
                <a:gd name="connsiteX26" fmla="*/ 675664 w 8676440"/>
                <a:gd name="connsiteY26" fmla="*/ 169493 h 2814743"/>
                <a:gd name="connsiteX27" fmla="*/ 675664 w 8676440"/>
                <a:gd name="connsiteY27" fmla="*/ 208783 h 2814743"/>
                <a:gd name="connsiteX28" fmla="*/ 687426 w 8676440"/>
                <a:gd name="connsiteY28" fmla="*/ 208783 h 2814743"/>
                <a:gd name="connsiteX29" fmla="*/ 687426 w 8676440"/>
                <a:gd name="connsiteY29" fmla="*/ 247977 h 2814743"/>
                <a:gd name="connsiteX30" fmla="*/ 699378 w 8676440"/>
                <a:gd name="connsiteY30" fmla="*/ 247977 h 2814743"/>
                <a:gd name="connsiteX31" fmla="*/ 699378 w 8676440"/>
                <a:gd name="connsiteY31" fmla="*/ 261361 h 2814743"/>
                <a:gd name="connsiteX32" fmla="*/ 711331 w 8676440"/>
                <a:gd name="connsiteY32" fmla="*/ 261361 h 2814743"/>
                <a:gd name="connsiteX33" fmla="*/ 711331 w 8676440"/>
                <a:gd name="connsiteY33" fmla="*/ 274553 h 2814743"/>
                <a:gd name="connsiteX34" fmla="*/ 746711 w 8676440"/>
                <a:gd name="connsiteY34" fmla="*/ 274553 h 2814743"/>
                <a:gd name="connsiteX35" fmla="*/ 746711 w 8676440"/>
                <a:gd name="connsiteY35" fmla="*/ 301225 h 2814743"/>
                <a:gd name="connsiteX36" fmla="*/ 758664 w 8676440"/>
                <a:gd name="connsiteY36" fmla="*/ 301225 h 2814743"/>
                <a:gd name="connsiteX37" fmla="*/ 758664 w 8676440"/>
                <a:gd name="connsiteY37" fmla="*/ 314417 h 2814743"/>
                <a:gd name="connsiteX38" fmla="*/ 770521 w 8676440"/>
                <a:gd name="connsiteY38" fmla="*/ 314417 h 2814743"/>
                <a:gd name="connsiteX39" fmla="*/ 770521 w 8676440"/>
                <a:gd name="connsiteY39" fmla="*/ 327800 h 2814743"/>
                <a:gd name="connsiteX40" fmla="*/ 794235 w 8676440"/>
                <a:gd name="connsiteY40" fmla="*/ 327800 h 2814743"/>
                <a:gd name="connsiteX41" fmla="*/ 794235 w 8676440"/>
                <a:gd name="connsiteY41" fmla="*/ 341088 h 2814743"/>
                <a:gd name="connsiteX42" fmla="*/ 912711 w 8676440"/>
                <a:gd name="connsiteY42" fmla="*/ 341088 h 2814743"/>
                <a:gd name="connsiteX43" fmla="*/ 924663 w 8676440"/>
                <a:gd name="connsiteY43" fmla="*/ 341088 h 2814743"/>
                <a:gd name="connsiteX44" fmla="*/ 1007567 w 8676440"/>
                <a:gd name="connsiteY44" fmla="*/ 341088 h 2814743"/>
                <a:gd name="connsiteX45" fmla="*/ 1220996 w 8676440"/>
                <a:gd name="connsiteY45" fmla="*/ 341088 h 2814743"/>
                <a:gd name="connsiteX46" fmla="*/ 1220996 w 8676440"/>
                <a:gd name="connsiteY46" fmla="*/ 354568 h 2814743"/>
                <a:gd name="connsiteX47" fmla="*/ 1256376 w 8676440"/>
                <a:gd name="connsiteY47" fmla="*/ 354568 h 2814743"/>
                <a:gd name="connsiteX48" fmla="*/ 1256376 w 8676440"/>
                <a:gd name="connsiteY48" fmla="*/ 368142 h 2814743"/>
                <a:gd name="connsiteX49" fmla="*/ 1280281 w 8676440"/>
                <a:gd name="connsiteY49" fmla="*/ 368142 h 2814743"/>
                <a:gd name="connsiteX50" fmla="*/ 1280281 w 8676440"/>
                <a:gd name="connsiteY50" fmla="*/ 395196 h 2814743"/>
                <a:gd name="connsiteX51" fmla="*/ 1291947 w 8676440"/>
                <a:gd name="connsiteY51" fmla="*/ 395196 h 2814743"/>
                <a:gd name="connsiteX52" fmla="*/ 1291947 w 8676440"/>
                <a:gd name="connsiteY52" fmla="*/ 408675 h 2814743"/>
                <a:gd name="connsiteX53" fmla="*/ 1303900 w 8676440"/>
                <a:gd name="connsiteY53" fmla="*/ 408675 h 2814743"/>
                <a:gd name="connsiteX54" fmla="*/ 1303900 w 8676440"/>
                <a:gd name="connsiteY54" fmla="*/ 435729 h 2814743"/>
                <a:gd name="connsiteX55" fmla="*/ 1315852 w 8676440"/>
                <a:gd name="connsiteY55" fmla="*/ 435729 h 2814743"/>
                <a:gd name="connsiteX56" fmla="*/ 1315852 w 8676440"/>
                <a:gd name="connsiteY56" fmla="*/ 462783 h 2814743"/>
                <a:gd name="connsiteX57" fmla="*/ 1327614 w 8676440"/>
                <a:gd name="connsiteY57" fmla="*/ 462783 h 2814743"/>
                <a:gd name="connsiteX58" fmla="*/ 1327614 w 8676440"/>
                <a:gd name="connsiteY58" fmla="*/ 489837 h 2814743"/>
                <a:gd name="connsiteX59" fmla="*/ 1339471 w 8676440"/>
                <a:gd name="connsiteY59" fmla="*/ 489837 h 2814743"/>
                <a:gd name="connsiteX60" fmla="*/ 1339471 w 8676440"/>
                <a:gd name="connsiteY60" fmla="*/ 543849 h 2814743"/>
                <a:gd name="connsiteX61" fmla="*/ 1351232 w 8676440"/>
                <a:gd name="connsiteY61" fmla="*/ 543849 h 2814743"/>
                <a:gd name="connsiteX62" fmla="*/ 1363185 w 8676440"/>
                <a:gd name="connsiteY62" fmla="*/ 543849 h 2814743"/>
                <a:gd name="connsiteX63" fmla="*/ 1363185 w 8676440"/>
                <a:gd name="connsiteY63" fmla="*/ 571189 h 2814743"/>
                <a:gd name="connsiteX64" fmla="*/ 1386804 w 8676440"/>
                <a:gd name="connsiteY64" fmla="*/ 571189 h 2814743"/>
                <a:gd name="connsiteX65" fmla="*/ 1386804 w 8676440"/>
                <a:gd name="connsiteY65" fmla="*/ 612296 h 2814743"/>
                <a:gd name="connsiteX66" fmla="*/ 1410518 w 8676440"/>
                <a:gd name="connsiteY66" fmla="*/ 612296 h 2814743"/>
                <a:gd name="connsiteX67" fmla="*/ 1410518 w 8676440"/>
                <a:gd name="connsiteY67" fmla="*/ 625870 h 2814743"/>
                <a:gd name="connsiteX68" fmla="*/ 1434328 w 8676440"/>
                <a:gd name="connsiteY68" fmla="*/ 625870 h 2814743"/>
                <a:gd name="connsiteX69" fmla="*/ 1434328 w 8676440"/>
                <a:gd name="connsiteY69" fmla="*/ 639541 h 2814743"/>
                <a:gd name="connsiteX70" fmla="*/ 1564660 w 8676440"/>
                <a:gd name="connsiteY70" fmla="*/ 639541 h 2814743"/>
                <a:gd name="connsiteX71" fmla="*/ 1564660 w 8676440"/>
                <a:gd name="connsiteY71" fmla="*/ 653307 h 2814743"/>
                <a:gd name="connsiteX72" fmla="*/ 1600232 w 8676440"/>
                <a:gd name="connsiteY72" fmla="*/ 653307 h 2814743"/>
                <a:gd name="connsiteX73" fmla="*/ 1600232 w 8676440"/>
                <a:gd name="connsiteY73" fmla="*/ 666977 h 2814743"/>
                <a:gd name="connsiteX74" fmla="*/ 1659517 w 8676440"/>
                <a:gd name="connsiteY74" fmla="*/ 666977 h 2814743"/>
                <a:gd name="connsiteX75" fmla="*/ 1659517 w 8676440"/>
                <a:gd name="connsiteY75" fmla="*/ 680647 h 2814743"/>
                <a:gd name="connsiteX76" fmla="*/ 1789946 w 8676440"/>
                <a:gd name="connsiteY76" fmla="*/ 680647 h 2814743"/>
                <a:gd name="connsiteX77" fmla="*/ 1789946 w 8676440"/>
                <a:gd name="connsiteY77" fmla="*/ 694318 h 2814743"/>
                <a:gd name="connsiteX78" fmla="*/ 1801707 w 8676440"/>
                <a:gd name="connsiteY78" fmla="*/ 694318 h 2814743"/>
                <a:gd name="connsiteX79" fmla="*/ 1908421 w 8676440"/>
                <a:gd name="connsiteY79" fmla="*/ 694318 h 2814743"/>
                <a:gd name="connsiteX80" fmla="*/ 1908421 w 8676440"/>
                <a:gd name="connsiteY80" fmla="*/ 708083 h 2814743"/>
                <a:gd name="connsiteX81" fmla="*/ 1920182 w 8676440"/>
                <a:gd name="connsiteY81" fmla="*/ 708083 h 2814743"/>
                <a:gd name="connsiteX82" fmla="*/ 1920182 w 8676440"/>
                <a:gd name="connsiteY82" fmla="*/ 735615 h 2814743"/>
                <a:gd name="connsiteX83" fmla="*/ 1932135 w 8676440"/>
                <a:gd name="connsiteY83" fmla="*/ 735615 h 2814743"/>
                <a:gd name="connsiteX84" fmla="*/ 1932135 w 8676440"/>
                <a:gd name="connsiteY84" fmla="*/ 763434 h 2814743"/>
                <a:gd name="connsiteX85" fmla="*/ 1944088 w 8676440"/>
                <a:gd name="connsiteY85" fmla="*/ 763434 h 2814743"/>
                <a:gd name="connsiteX86" fmla="*/ 1944088 w 8676440"/>
                <a:gd name="connsiteY86" fmla="*/ 805496 h 2814743"/>
                <a:gd name="connsiteX87" fmla="*/ 1979468 w 8676440"/>
                <a:gd name="connsiteY87" fmla="*/ 805496 h 2814743"/>
                <a:gd name="connsiteX88" fmla="*/ 1979468 w 8676440"/>
                <a:gd name="connsiteY88" fmla="*/ 833793 h 2814743"/>
                <a:gd name="connsiteX89" fmla="*/ 2003278 w 8676440"/>
                <a:gd name="connsiteY89" fmla="*/ 833793 h 2814743"/>
                <a:gd name="connsiteX90" fmla="*/ 2003278 w 8676440"/>
                <a:gd name="connsiteY90" fmla="*/ 876238 h 2814743"/>
                <a:gd name="connsiteX91" fmla="*/ 2015039 w 8676440"/>
                <a:gd name="connsiteY91" fmla="*/ 876238 h 2814743"/>
                <a:gd name="connsiteX92" fmla="*/ 2015039 w 8676440"/>
                <a:gd name="connsiteY92" fmla="*/ 948031 h 2814743"/>
                <a:gd name="connsiteX93" fmla="*/ 2026992 w 8676440"/>
                <a:gd name="connsiteY93" fmla="*/ 948031 h 2814743"/>
                <a:gd name="connsiteX94" fmla="*/ 2026992 w 8676440"/>
                <a:gd name="connsiteY94" fmla="*/ 976805 h 2814743"/>
                <a:gd name="connsiteX95" fmla="*/ 2038754 w 8676440"/>
                <a:gd name="connsiteY95" fmla="*/ 976805 h 2814743"/>
                <a:gd name="connsiteX96" fmla="*/ 2050611 w 8676440"/>
                <a:gd name="connsiteY96" fmla="*/ 976805 h 2814743"/>
                <a:gd name="connsiteX97" fmla="*/ 2050611 w 8676440"/>
                <a:gd name="connsiteY97" fmla="*/ 991240 h 2814743"/>
                <a:gd name="connsiteX98" fmla="*/ 2062564 w 8676440"/>
                <a:gd name="connsiteY98" fmla="*/ 991240 h 2814743"/>
                <a:gd name="connsiteX99" fmla="*/ 2062564 w 8676440"/>
                <a:gd name="connsiteY99" fmla="*/ 1005675 h 2814743"/>
                <a:gd name="connsiteX100" fmla="*/ 2145468 w 8676440"/>
                <a:gd name="connsiteY100" fmla="*/ 1005675 h 2814743"/>
                <a:gd name="connsiteX101" fmla="*/ 2145468 w 8676440"/>
                <a:gd name="connsiteY101" fmla="*/ 1020111 h 2814743"/>
                <a:gd name="connsiteX102" fmla="*/ 2157229 w 8676440"/>
                <a:gd name="connsiteY102" fmla="*/ 1020111 h 2814743"/>
                <a:gd name="connsiteX103" fmla="*/ 2157229 w 8676440"/>
                <a:gd name="connsiteY103" fmla="*/ 1034737 h 2814743"/>
                <a:gd name="connsiteX104" fmla="*/ 2192801 w 8676440"/>
                <a:gd name="connsiteY104" fmla="*/ 1034737 h 2814743"/>
                <a:gd name="connsiteX105" fmla="*/ 2192801 w 8676440"/>
                <a:gd name="connsiteY105" fmla="*/ 1063607 h 2814743"/>
                <a:gd name="connsiteX106" fmla="*/ 2346943 w 8676440"/>
                <a:gd name="connsiteY106" fmla="*/ 1063607 h 2814743"/>
                <a:gd name="connsiteX107" fmla="*/ 2429847 w 8676440"/>
                <a:gd name="connsiteY107" fmla="*/ 1063607 h 2814743"/>
                <a:gd name="connsiteX108" fmla="*/ 2429847 w 8676440"/>
                <a:gd name="connsiteY108" fmla="*/ 1078233 h 2814743"/>
                <a:gd name="connsiteX109" fmla="*/ 2489133 w 8676440"/>
                <a:gd name="connsiteY109" fmla="*/ 1078233 h 2814743"/>
                <a:gd name="connsiteX110" fmla="*/ 2489133 w 8676440"/>
                <a:gd name="connsiteY110" fmla="*/ 1107390 h 2814743"/>
                <a:gd name="connsiteX111" fmla="*/ 2512943 w 8676440"/>
                <a:gd name="connsiteY111" fmla="*/ 1107390 h 2814743"/>
                <a:gd name="connsiteX112" fmla="*/ 2512943 w 8676440"/>
                <a:gd name="connsiteY112" fmla="*/ 1121921 h 2814743"/>
                <a:gd name="connsiteX113" fmla="*/ 2548418 w 8676440"/>
                <a:gd name="connsiteY113" fmla="*/ 1121921 h 2814743"/>
                <a:gd name="connsiteX114" fmla="*/ 2548418 w 8676440"/>
                <a:gd name="connsiteY114" fmla="*/ 1136643 h 2814743"/>
                <a:gd name="connsiteX115" fmla="*/ 2583990 w 8676440"/>
                <a:gd name="connsiteY115" fmla="*/ 1136643 h 2814743"/>
                <a:gd name="connsiteX116" fmla="*/ 2583990 w 8676440"/>
                <a:gd name="connsiteY116" fmla="*/ 1151173 h 2814743"/>
                <a:gd name="connsiteX117" fmla="*/ 2595942 w 8676440"/>
                <a:gd name="connsiteY117" fmla="*/ 1151173 h 2814743"/>
                <a:gd name="connsiteX118" fmla="*/ 2595942 w 8676440"/>
                <a:gd name="connsiteY118" fmla="*/ 1180330 h 2814743"/>
                <a:gd name="connsiteX119" fmla="*/ 2619561 w 8676440"/>
                <a:gd name="connsiteY119" fmla="*/ 1180330 h 2814743"/>
                <a:gd name="connsiteX120" fmla="*/ 2619561 w 8676440"/>
                <a:gd name="connsiteY120" fmla="*/ 1194957 h 2814743"/>
                <a:gd name="connsiteX121" fmla="*/ 2631514 w 8676440"/>
                <a:gd name="connsiteY121" fmla="*/ 1194957 h 2814743"/>
                <a:gd name="connsiteX122" fmla="*/ 2631514 w 8676440"/>
                <a:gd name="connsiteY122" fmla="*/ 1209583 h 2814743"/>
                <a:gd name="connsiteX123" fmla="*/ 2643275 w 8676440"/>
                <a:gd name="connsiteY123" fmla="*/ 1209583 h 2814743"/>
                <a:gd name="connsiteX124" fmla="*/ 2643275 w 8676440"/>
                <a:gd name="connsiteY124" fmla="*/ 1224209 h 2814743"/>
                <a:gd name="connsiteX125" fmla="*/ 2655132 w 8676440"/>
                <a:gd name="connsiteY125" fmla="*/ 1224209 h 2814743"/>
                <a:gd name="connsiteX126" fmla="*/ 2655132 w 8676440"/>
                <a:gd name="connsiteY126" fmla="*/ 1239122 h 2814743"/>
                <a:gd name="connsiteX127" fmla="*/ 2667085 w 8676440"/>
                <a:gd name="connsiteY127" fmla="*/ 1239122 h 2814743"/>
                <a:gd name="connsiteX128" fmla="*/ 2667085 w 8676440"/>
                <a:gd name="connsiteY128" fmla="*/ 1283670 h 2814743"/>
                <a:gd name="connsiteX129" fmla="*/ 2678846 w 8676440"/>
                <a:gd name="connsiteY129" fmla="*/ 1283670 h 2814743"/>
                <a:gd name="connsiteX130" fmla="*/ 2678846 w 8676440"/>
                <a:gd name="connsiteY130" fmla="*/ 1313687 h 2814743"/>
                <a:gd name="connsiteX131" fmla="*/ 2690799 w 8676440"/>
                <a:gd name="connsiteY131" fmla="*/ 1313687 h 2814743"/>
                <a:gd name="connsiteX132" fmla="*/ 2690799 w 8676440"/>
                <a:gd name="connsiteY132" fmla="*/ 1344661 h 2814743"/>
                <a:gd name="connsiteX133" fmla="*/ 2714418 w 8676440"/>
                <a:gd name="connsiteY133" fmla="*/ 1344661 h 2814743"/>
                <a:gd name="connsiteX134" fmla="*/ 2714418 w 8676440"/>
                <a:gd name="connsiteY134" fmla="*/ 1375921 h 2814743"/>
                <a:gd name="connsiteX135" fmla="*/ 2761751 w 8676440"/>
                <a:gd name="connsiteY135" fmla="*/ 1375921 h 2814743"/>
                <a:gd name="connsiteX136" fmla="*/ 2761751 w 8676440"/>
                <a:gd name="connsiteY136" fmla="*/ 1407276 h 2814743"/>
                <a:gd name="connsiteX137" fmla="*/ 2797322 w 8676440"/>
                <a:gd name="connsiteY137" fmla="*/ 1407276 h 2814743"/>
                <a:gd name="connsiteX138" fmla="*/ 2797322 w 8676440"/>
                <a:gd name="connsiteY138" fmla="*/ 1422859 h 2814743"/>
                <a:gd name="connsiteX139" fmla="*/ 2832989 w 8676440"/>
                <a:gd name="connsiteY139" fmla="*/ 1422859 h 2814743"/>
                <a:gd name="connsiteX140" fmla="*/ 2998797 w 8676440"/>
                <a:gd name="connsiteY140" fmla="*/ 1422859 h 2814743"/>
                <a:gd name="connsiteX141" fmla="*/ 3034369 w 8676440"/>
                <a:gd name="connsiteY141" fmla="*/ 1422859 h 2814743"/>
                <a:gd name="connsiteX142" fmla="*/ 3034369 w 8676440"/>
                <a:gd name="connsiteY142" fmla="*/ 1438823 h 2814743"/>
                <a:gd name="connsiteX143" fmla="*/ 3081893 w 8676440"/>
                <a:gd name="connsiteY143" fmla="*/ 1438823 h 2814743"/>
                <a:gd name="connsiteX144" fmla="*/ 3081893 w 8676440"/>
                <a:gd name="connsiteY144" fmla="*/ 1454883 h 2814743"/>
                <a:gd name="connsiteX145" fmla="*/ 3152940 w 8676440"/>
                <a:gd name="connsiteY145" fmla="*/ 1454883 h 2814743"/>
                <a:gd name="connsiteX146" fmla="*/ 3152940 w 8676440"/>
                <a:gd name="connsiteY146" fmla="*/ 1470944 h 2814743"/>
                <a:gd name="connsiteX147" fmla="*/ 3176749 w 8676440"/>
                <a:gd name="connsiteY147" fmla="*/ 1470944 h 2814743"/>
                <a:gd name="connsiteX148" fmla="*/ 3176749 w 8676440"/>
                <a:gd name="connsiteY148" fmla="*/ 1486813 h 2814743"/>
                <a:gd name="connsiteX149" fmla="*/ 3247796 w 8676440"/>
                <a:gd name="connsiteY149" fmla="*/ 1486813 h 2814743"/>
                <a:gd name="connsiteX150" fmla="*/ 3247796 w 8676440"/>
                <a:gd name="connsiteY150" fmla="*/ 1503064 h 2814743"/>
                <a:gd name="connsiteX151" fmla="*/ 3259749 w 8676440"/>
                <a:gd name="connsiteY151" fmla="*/ 1503064 h 2814743"/>
                <a:gd name="connsiteX152" fmla="*/ 3259749 w 8676440"/>
                <a:gd name="connsiteY152" fmla="*/ 1519220 h 2814743"/>
                <a:gd name="connsiteX153" fmla="*/ 3283368 w 8676440"/>
                <a:gd name="connsiteY153" fmla="*/ 1519220 h 2814743"/>
                <a:gd name="connsiteX154" fmla="*/ 3283368 w 8676440"/>
                <a:gd name="connsiteY154" fmla="*/ 1535376 h 2814743"/>
                <a:gd name="connsiteX155" fmla="*/ 3295320 w 8676440"/>
                <a:gd name="connsiteY155" fmla="*/ 1535376 h 2814743"/>
                <a:gd name="connsiteX156" fmla="*/ 3307082 w 8676440"/>
                <a:gd name="connsiteY156" fmla="*/ 1535376 h 2814743"/>
                <a:gd name="connsiteX157" fmla="*/ 3307082 w 8676440"/>
                <a:gd name="connsiteY157" fmla="*/ 1584704 h 2814743"/>
                <a:gd name="connsiteX158" fmla="*/ 3318939 w 8676440"/>
                <a:gd name="connsiteY158" fmla="*/ 1584704 h 2814743"/>
                <a:gd name="connsiteX159" fmla="*/ 3330701 w 8676440"/>
                <a:gd name="connsiteY159" fmla="*/ 1584704 h 2814743"/>
                <a:gd name="connsiteX160" fmla="*/ 3342653 w 8676440"/>
                <a:gd name="connsiteY160" fmla="*/ 1584704 h 2814743"/>
                <a:gd name="connsiteX161" fmla="*/ 3342653 w 8676440"/>
                <a:gd name="connsiteY161" fmla="*/ 1618354 h 2814743"/>
                <a:gd name="connsiteX162" fmla="*/ 3354606 w 8676440"/>
                <a:gd name="connsiteY162" fmla="*/ 1618354 h 2814743"/>
                <a:gd name="connsiteX163" fmla="*/ 3354606 w 8676440"/>
                <a:gd name="connsiteY163" fmla="*/ 1635752 h 2814743"/>
                <a:gd name="connsiteX164" fmla="*/ 3366272 w 8676440"/>
                <a:gd name="connsiteY164" fmla="*/ 1635752 h 2814743"/>
                <a:gd name="connsiteX165" fmla="*/ 3366272 w 8676440"/>
                <a:gd name="connsiteY165" fmla="*/ 1653246 h 2814743"/>
                <a:gd name="connsiteX166" fmla="*/ 3378225 w 8676440"/>
                <a:gd name="connsiteY166" fmla="*/ 1653246 h 2814743"/>
                <a:gd name="connsiteX167" fmla="*/ 3389986 w 8676440"/>
                <a:gd name="connsiteY167" fmla="*/ 1653246 h 2814743"/>
                <a:gd name="connsiteX168" fmla="*/ 3389986 w 8676440"/>
                <a:gd name="connsiteY168" fmla="*/ 1671123 h 2814743"/>
                <a:gd name="connsiteX169" fmla="*/ 3401939 w 8676440"/>
                <a:gd name="connsiteY169" fmla="*/ 1671123 h 2814743"/>
                <a:gd name="connsiteX170" fmla="*/ 3496700 w 8676440"/>
                <a:gd name="connsiteY170" fmla="*/ 1671123 h 2814743"/>
                <a:gd name="connsiteX171" fmla="*/ 3496700 w 8676440"/>
                <a:gd name="connsiteY171" fmla="*/ 1689573 h 2814743"/>
                <a:gd name="connsiteX172" fmla="*/ 3555986 w 8676440"/>
                <a:gd name="connsiteY172" fmla="*/ 1689573 h 2814743"/>
                <a:gd name="connsiteX173" fmla="*/ 3555986 w 8676440"/>
                <a:gd name="connsiteY173" fmla="*/ 1708023 h 2814743"/>
                <a:gd name="connsiteX174" fmla="*/ 3567747 w 8676440"/>
                <a:gd name="connsiteY174" fmla="*/ 1708023 h 2814743"/>
                <a:gd name="connsiteX175" fmla="*/ 3567747 w 8676440"/>
                <a:gd name="connsiteY175" fmla="*/ 1726569 h 2814743"/>
                <a:gd name="connsiteX176" fmla="*/ 3793032 w 8676440"/>
                <a:gd name="connsiteY176" fmla="*/ 1726569 h 2814743"/>
                <a:gd name="connsiteX177" fmla="*/ 3828604 w 8676440"/>
                <a:gd name="connsiteY177" fmla="*/ 1726569 h 2814743"/>
                <a:gd name="connsiteX178" fmla="*/ 3828604 w 8676440"/>
                <a:gd name="connsiteY178" fmla="*/ 1745210 h 2814743"/>
                <a:gd name="connsiteX179" fmla="*/ 3887889 w 8676440"/>
                <a:gd name="connsiteY179" fmla="*/ 1745210 h 2814743"/>
                <a:gd name="connsiteX180" fmla="*/ 3887889 w 8676440"/>
                <a:gd name="connsiteY180" fmla="*/ 1764329 h 2814743"/>
                <a:gd name="connsiteX181" fmla="*/ 3911603 w 8676440"/>
                <a:gd name="connsiteY181" fmla="*/ 1764329 h 2814743"/>
                <a:gd name="connsiteX182" fmla="*/ 3911603 w 8676440"/>
                <a:gd name="connsiteY182" fmla="*/ 1783449 h 2814743"/>
                <a:gd name="connsiteX183" fmla="*/ 3923460 w 8676440"/>
                <a:gd name="connsiteY183" fmla="*/ 1783449 h 2814743"/>
                <a:gd name="connsiteX184" fmla="*/ 3923460 w 8676440"/>
                <a:gd name="connsiteY184" fmla="*/ 1802568 h 2814743"/>
                <a:gd name="connsiteX185" fmla="*/ 3935222 w 8676440"/>
                <a:gd name="connsiteY185" fmla="*/ 1802568 h 2814743"/>
                <a:gd name="connsiteX186" fmla="*/ 3970793 w 8676440"/>
                <a:gd name="connsiteY186" fmla="*/ 1802568 h 2814743"/>
                <a:gd name="connsiteX187" fmla="*/ 3982746 w 8676440"/>
                <a:gd name="connsiteY187" fmla="*/ 1802568 h 2814743"/>
                <a:gd name="connsiteX188" fmla="*/ 3982746 w 8676440"/>
                <a:gd name="connsiteY188" fmla="*/ 1822835 h 2814743"/>
                <a:gd name="connsiteX189" fmla="*/ 3994507 w 8676440"/>
                <a:gd name="connsiteY189" fmla="*/ 1822835 h 2814743"/>
                <a:gd name="connsiteX190" fmla="*/ 3994507 w 8676440"/>
                <a:gd name="connsiteY190" fmla="*/ 1843005 h 2814743"/>
                <a:gd name="connsiteX191" fmla="*/ 4006460 w 8676440"/>
                <a:gd name="connsiteY191" fmla="*/ 1843005 h 2814743"/>
                <a:gd name="connsiteX192" fmla="*/ 4030079 w 8676440"/>
                <a:gd name="connsiteY192" fmla="*/ 1843005 h 2814743"/>
                <a:gd name="connsiteX193" fmla="*/ 4065650 w 8676440"/>
                <a:gd name="connsiteY193" fmla="*/ 1843005 h 2814743"/>
                <a:gd name="connsiteX194" fmla="*/ 4077603 w 8676440"/>
                <a:gd name="connsiteY194" fmla="*/ 1843005 h 2814743"/>
                <a:gd name="connsiteX195" fmla="*/ 4077603 w 8676440"/>
                <a:gd name="connsiteY195" fmla="*/ 1865662 h 2814743"/>
                <a:gd name="connsiteX196" fmla="*/ 4089364 w 8676440"/>
                <a:gd name="connsiteY196" fmla="*/ 1865662 h 2814743"/>
                <a:gd name="connsiteX197" fmla="*/ 4279078 w 8676440"/>
                <a:gd name="connsiteY197" fmla="*/ 1865662 h 2814743"/>
                <a:gd name="connsiteX198" fmla="*/ 4279078 w 8676440"/>
                <a:gd name="connsiteY198" fmla="*/ 1888796 h 2814743"/>
                <a:gd name="connsiteX199" fmla="*/ 4338364 w 8676440"/>
                <a:gd name="connsiteY199" fmla="*/ 1888796 h 2814743"/>
                <a:gd name="connsiteX200" fmla="*/ 4504172 w 8676440"/>
                <a:gd name="connsiteY200" fmla="*/ 1888796 h 2814743"/>
                <a:gd name="connsiteX201" fmla="*/ 4599029 w 8676440"/>
                <a:gd name="connsiteY201" fmla="*/ 1888796 h 2814743"/>
                <a:gd name="connsiteX202" fmla="*/ 4646553 w 8676440"/>
                <a:gd name="connsiteY202" fmla="*/ 1888796 h 2814743"/>
                <a:gd name="connsiteX203" fmla="*/ 4646553 w 8676440"/>
                <a:gd name="connsiteY203" fmla="*/ 1938793 h 2814743"/>
                <a:gd name="connsiteX204" fmla="*/ 4658315 w 8676440"/>
                <a:gd name="connsiteY204" fmla="*/ 1938793 h 2814743"/>
                <a:gd name="connsiteX205" fmla="*/ 4658315 w 8676440"/>
                <a:gd name="connsiteY205" fmla="*/ 1963935 h 2814743"/>
                <a:gd name="connsiteX206" fmla="*/ 4681933 w 8676440"/>
                <a:gd name="connsiteY206" fmla="*/ 1963935 h 2814743"/>
                <a:gd name="connsiteX207" fmla="*/ 4741219 w 8676440"/>
                <a:gd name="connsiteY207" fmla="*/ 1963935 h 2814743"/>
                <a:gd name="connsiteX208" fmla="*/ 4741219 w 8676440"/>
                <a:gd name="connsiteY208" fmla="*/ 1989650 h 2814743"/>
                <a:gd name="connsiteX209" fmla="*/ 4776790 w 8676440"/>
                <a:gd name="connsiteY209" fmla="*/ 1989650 h 2814743"/>
                <a:gd name="connsiteX210" fmla="*/ 4776790 w 8676440"/>
                <a:gd name="connsiteY210" fmla="*/ 2015461 h 2814743"/>
                <a:gd name="connsiteX211" fmla="*/ 4824314 w 8676440"/>
                <a:gd name="connsiteY211" fmla="*/ 2015461 h 2814743"/>
                <a:gd name="connsiteX212" fmla="*/ 4942885 w 8676440"/>
                <a:gd name="connsiteY212" fmla="*/ 2015461 h 2814743"/>
                <a:gd name="connsiteX213" fmla="*/ 4942885 w 8676440"/>
                <a:gd name="connsiteY213" fmla="*/ 2042133 h 2814743"/>
                <a:gd name="connsiteX214" fmla="*/ 5239122 w 8676440"/>
                <a:gd name="connsiteY214" fmla="*/ 2042133 h 2814743"/>
                <a:gd name="connsiteX215" fmla="*/ 5298407 w 8676440"/>
                <a:gd name="connsiteY215" fmla="*/ 2042133 h 2814743"/>
                <a:gd name="connsiteX216" fmla="*/ 5345740 w 8676440"/>
                <a:gd name="connsiteY216" fmla="*/ 2042133 h 2814743"/>
                <a:gd name="connsiteX217" fmla="*/ 5357693 w 8676440"/>
                <a:gd name="connsiteY217" fmla="*/ 2042133 h 2814743"/>
                <a:gd name="connsiteX218" fmla="*/ 5357693 w 8676440"/>
                <a:gd name="connsiteY218" fmla="*/ 2071863 h 2814743"/>
                <a:gd name="connsiteX219" fmla="*/ 5381312 w 8676440"/>
                <a:gd name="connsiteY219" fmla="*/ 2071863 h 2814743"/>
                <a:gd name="connsiteX220" fmla="*/ 5405026 w 8676440"/>
                <a:gd name="connsiteY220" fmla="*/ 2071863 h 2814743"/>
                <a:gd name="connsiteX221" fmla="*/ 5440597 w 8676440"/>
                <a:gd name="connsiteY221" fmla="*/ 2071863 h 2814743"/>
                <a:gd name="connsiteX222" fmla="*/ 5464311 w 8676440"/>
                <a:gd name="connsiteY222" fmla="*/ 2071863 h 2814743"/>
                <a:gd name="connsiteX223" fmla="*/ 5879310 w 8676440"/>
                <a:gd name="connsiteY223" fmla="*/ 2071863 h 2814743"/>
                <a:gd name="connsiteX224" fmla="*/ 5926643 w 8676440"/>
                <a:gd name="connsiteY224" fmla="*/ 2071863 h 2814743"/>
                <a:gd name="connsiteX225" fmla="*/ 5950262 w 8676440"/>
                <a:gd name="connsiteY225" fmla="*/ 2071863 h 2814743"/>
                <a:gd name="connsiteX226" fmla="*/ 5997785 w 8676440"/>
                <a:gd name="connsiteY226" fmla="*/ 2071863 h 2814743"/>
                <a:gd name="connsiteX227" fmla="*/ 6080785 w 8676440"/>
                <a:gd name="connsiteY227" fmla="*/ 2071863 h 2814743"/>
                <a:gd name="connsiteX228" fmla="*/ 6128118 w 8676440"/>
                <a:gd name="connsiteY228" fmla="*/ 2071863 h 2814743"/>
                <a:gd name="connsiteX229" fmla="*/ 6128118 w 8676440"/>
                <a:gd name="connsiteY229" fmla="*/ 2121287 h 2814743"/>
                <a:gd name="connsiteX230" fmla="*/ 6222975 w 8676440"/>
                <a:gd name="connsiteY230" fmla="*/ 2121287 h 2814743"/>
                <a:gd name="connsiteX231" fmla="*/ 6222975 w 8676440"/>
                <a:gd name="connsiteY231" fmla="*/ 2170806 h 2814743"/>
                <a:gd name="connsiteX232" fmla="*/ 6590450 w 8676440"/>
                <a:gd name="connsiteY232" fmla="*/ 2170806 h 2814743"/>
                <a:gd name="connsiteX233" fmla="*/ 6590450 w 8676440"/>
                <a:gd name="connsiteY233" fmla="*/ 2220420 h 2814743"/>
                <a:gd name="connsiteX234" fmla="*/ 6602116 w 8676440"/>
                <a:gd name="connsiteY234" fmla="*/ 2220420 h 2814743"/>
                <a:gd name="connsiteX235" fmla="*/ 6649640 w 8676440"/>
                <a:gd name="connsiteY235" fmla="*/ 2220420 h 2814743"/>
                <a:gd name="connsiteX236" fmla="*/ 6708925 w 8676440"/>
                <a:gd name="connsiteY236" fmla="*/ 2220420 h 2814743"/>
                <a:gd name="connsiteX237" fmla="*/ 6732640 w 8676440"/>
                <a:gd name="connsiteY237" fmla="*/ 2220420 h 2814743"/>
                <a:gd name="connsiteX238" fmla="*/ 7692683 w 8676440"/>
                <a:gd name="connsiteY238" fmla="*/ 2220420 h 2814743"/>
                <a:gd name="connsiteX239" fmla="*/ 7858778 w 8676440"/>
                <a:gd name="connsiteY239" fmla="*/ 2220420 h 2814743"/>
                <a:gd name="connsiteX240" fmla="*/ 8569917 w 8676440"/>
                <a:gd name="connsiteY240" fmla="*/ 2220420 h 2814743"/>
                <a:gd name="connsiteX241" fmla="*/ 8581583 w 8676440"/>
                <a:gd name="connsiteY241" fmla="*/ 2220420 h 2814743"/>
                <a:gd name="connsiteX242" fmla="*/ 8581583 w 8676440"/>
                <a:gd name="connsiteY242" fmla="*/ 2418496 h 2814743"/>
                <a:gd name="connsiteX243" fmla="*/ 8593536 w 8676440"/>
                <a:gd name="connsiteY243" fmla="*/ 2418496 h 2814743"/>
                <a:gd name="connsiteX244" fmla="*/ 8676440 w 8676440"/>
                <a:gd name="connsiteY244" fmla="*/ 2418496 h 2814743"/>
                <a:gd name="connsiteX245" fmla="*/ 8676440 w 8676440"/>
                <a:gd name="connsiteY245" fmla="*/ 2814744 h 28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8676440" h="2814743">
                  <a:moveTo>
                    <a:pt x="0" y="0"/>
                  </a:moveTo>
                  <a:lnTo>
                    <a:pt x="11953" y="0"/>
                  </a:lnTo>
                  <a:lnTo>
                    <a:pt x="71143" y="0"/>
                  </a:lnTo>
                  <a:lnTo>
                    <a:pt x="71143" y="13001"/>
                  </a:lnTo>
                  <a:lnTo>
                    <a:pt x="331903" y="13001"/>
                  </a:lnTo>
                  <a:lnTo>
                    <a:pt x="331903" y="25907"/>
                  </a:lnTo>
                  <a:lnTo>
                    <a:pt x="343856" y="25907"/>
                  </a:lnTo>
                  <a:lnTo>
                    <a:pt x="343856" y="39003"/>
                  </a:lnTo>
                  <a:lnTo>
                    <a:pt x="426760" y="39003"/>
                  </a:lnTo>
                  <a:lnTo>
                    <a:pt x="426760" y="52005"/>
                  </a:lnTo>
                  <a:lnTo>
                    <a:pt x="438713" y="52005"/>
                  </a:lnTo>
                  <a:lnTo>
                    <a:pt x="438713" y="65101"/>
                  </a:lnTo>
                  <a:lnTo>
                    <a:pt x="462332" y="65101"/>
                  </a:lnTo>
                  <a:lnTo>
                    <a:pt x="462332" y="78007"/>
                  </a:lnTo>
                  <a:lnTo>
                    <a:pt x="474284" y="78007"/>
                  </a:lnTo>
                  <a:lnTo>
                    <a:pt x="474284" y="91103"/>
                  </a:lnTo>
                  <a:lnTo>
                    <a:pt x="533570" y="91103"/>
                  </a:lnTo>
                  <a:lnTo>
                    <a:pt x="533570" y="104105"/>
                  </a:lnTo>
                  <a:lnTo>
                    <a:pt x="557189" y="104105"/>
                  </a:lnTo>
                  <a:lnTo>
                    <a:pt x="557189" y="117201"/>
                  </a:lnTo>
                  <a:lnTo>
                    <a:pt x="580903" y="117201"/>
                  </a:lnTo>
                  <a:lnTo>
                    <a:pt x="580903" y="130202"/>
                  </a:lnTo>
                  <a:lnTo>
                    <a:pt x="616474" y="130202"/>
                  </a:lnTo>
                  <a:lnTo>
                    <a:pt x="616474" y="143299"/>
                  </a:lnTo>
                  <a:lnTo>
                    <a:pt x="663807" y="143299"/>
                  </a:lnTo>
                  <a:lnTo>
                    <a:pt x="663807" y="169493"/>
                  </a:lnTo>
                  <a:lnTo>
                    <a:pt x="675664" y="169493"/>
                  </a:lnTo>
                  <a:lnTo>
                    <a:pt x="675664" y="208783"/>
                  </a:lnTo>
                  <a:lnTo>
                    <a:pt x="687426" y="208783"/>
                  </a:lnTo>
                  <a:lnTo>
                    <a:pt x="687426" y="247977"/>
                  </a:lnTo>
                  <a:lnTo>
                    <a:pt x="699378" y="247977"/>
                  </a:lnTo>
                  <a:lnTo>
                    <a:pt x="699378" y="261361"/>
                  </a:lnTo>
                  <a:lnTo>
                    <a:pt x="711331" y="261361"/>
                  </a:lnTo>
                  <a:lnTo>
                    <a:pt x="711331" y="274553"/>
                  </a:lnTo>
                  <a:lnTo>
                    <a:pt x="746711" y="274553"/>
                  </a:lnTo>
                  <a:lnTo>
                    <a:pt x="746711" y="301225"/>
                  </a:lnTo>
                  <a:lnTo>
                    <a:pt x="758664" y="301225"/>
                  </a:lnTo>
                  <a:lnTo>
                    <a:pt x="758664" y="314417"/>
                  </a:lnTo>
                  <a:lnTo>
                    <a:pt x="770521" y="314417"/>
                  </a:lnTo>
                  <a:lnTo>
                    <a:pt x="770521" y="327800"/>
                  </a:lnTo>
                  <a:lnTo>
                    <a:pt x="794235" y="327800"/>
                  </a:lnTo>
                  <a:lnTo>
                    <a:pt x="794235" y="341088"/>
                  </a:lnTo>
                  <a:lnTo>
                    <a:pt x="912711" y="341088"/>
                  </a:lnTo>
                  <a:lnTo>
                    <a:pt x="924663" y="341088"/>
                  </a:lnTo>
                  <a:lnTo>
                    <a:pt x="1007567" y="341088"/>
                  </a:lnTo>
                  <a:lnTo>
                    <a:pt x="1220996" y="341088"/>
                  </a:lnTo>
                  <a:lnTo>
                    <a:pt x="1220996" y="354568"/>
                  </a:lnTo>
                  <a:lnTo>
                    <a:pt x="1256376" y="354568"/>
                  </a:lnTo>
                  <a:lnTo>
                    <a:pt x="1256376" y="368142"/>
                  </a:lnTo>
                  <a:lnTo>
                    <a:pt x="1280281" y="368142"/>
                  </a:lnTo>
                  <a:lnTo>
                    <a:pt x="1280281" y="395196"/>
                  </a:lnTo>
                  <a:lnTo>
                    <a:pt x="1291947" y="395196"/>
                  </a:lnTo>
                  <a:lnTo>
                    <a:pt x="1291947" y="408675"/>
                  </a:lnTo>
                  <a:lnTo>
                    <a:pt x="1303900" y="408675"/>
                  </a:lnTo>
                  <a:lnTo>
                    <a:pt x="1303900" y="435729"/>
                  </a:lnTo>
                  <a:lnTo>
                    <a:pt x="1315852" y="435729"/>
                  </a:lnTo>
                  <a:lnTo>
                    <a:pt x="1315852" y="462783"/>
                  </a:lnTo>
                  <a:lnTo>
                    <a:pt x="1327614" y="462783"/>
                  </a:lnTo>
                  <a:lnTo>
                    <a:pt x="1327614" y="489837"/>
                  </a:lnTo>
                  <a:lnTo>
                    <a:pt x="1339471" y="489837"/>
                  </a:lnTo>
                  <a:lnTo>
                    <a:pt x="1339471" y="543849"/>
                  </a:lnTo>
                  <a:lnTo>
                    <a:pt x="1351232" y="543849"/>
                  </a:lnTo>
                  <a:lnTo>
                    <a:pt x="1363185" y="543849"/>
                  </a:lnTo>
                  <a:lnTo>
                    <a:pt x="1363185" y="571189"/>
                  </a:lnTo>
                  <a:lnTo>
                    <a:pt x="1386804" y="571189"/>
                  </a:lnTo>
                  <a:lnTo>
                    <a:pt x="1386804" y="612296"/>
                  </a:lnTo>
                  <a:lnTo>
                    <a:pt x="1410518" y="612296"/>
                  </a:lnTo>
                  <a:lnTo>
                    <a:pt x="1410518" y="625870"/>
                  </a:lnTo>
                  <a:lnTo>
                    <a:pt x="1434328" y="625870"/>
                  </a:lnTo>
                  <a:lnTo>
                    <a:pt x="1434328" y="639541"/>
                  </a:lnTo>
                  <a:lnTo>
                    <a:pt x="1564660" y="639541"/>
                  </a:lnTo>
                  <a:lnTo>
                    <a:pt x="1564660" y="653307"/>
                  </a:lnTo>
                  <a:lnTo>
                    <a:pt x="1600232" y="653307"/>
                  </a:lnTo>
                  <a:lnTo>
                    <a:pt x="1600232" y="666977"/>
                  </a:lnTo>
                  <a:lnTo>
                    <a:pt x="1659517" y="666977"/>
                  </a:lnTo>
                  <a:lnTo>
                    <a:pt x="1659517" y="680647"/>
                  </a:lnTo>
                  <a:lnTo>
                    <a:pt x="1789946" y="680647"/>
                  </a:lnTo>
                  <a:lnTo>
                    <a:pt x="1789946" y="694318"/>
                  </a:lnTo>
                  <a:lnTo>
                    <a:pt x="1801707" y="694318"/>
                  </a:lnTo>
                  <a:lnTo>
                    <a:pt x="1908421" y="694318"/>
                  </a:lnTo>
                  <a:lnTo>
                    <a:pt x="1908421" y="708083"/>
                  </a:lnTo>
                  <a:lnTo>
                    <a:pt x="1920182" y="708083"/>
                  </a:lnTo>
                  <a:lnTo>
                    <a:pt x="1920182" y="735615"/>
                  </a:lnTo>
                  <a:lnTo>
                    <a:pt x="1932135" y="735615"/>
                  </a:lnTo>
                  <a:lnTo>
                    <a:pt x="1932135" y="763434"/>
                  </a:lnTo>
                  <a:lnTo>
                    <a:pt x="1944088" y="763434"/>
                  </a:lnTo>
                  <a:lnTo>
                    <a:pt x="1944088" y="805496"/>
                  </a:lnTo>
                  <a:lnTo>
                    <a:pt x="1979468" y="805496"/>
                  </a:lnTo>
                  <a:lnTo>
                    <a:pt x="1979468" y="833793"/>
                  </a:lnTo>
                  <a:lnTo>
                    <a:pt x="2003278" y="833793"/>
                  </a:lnTo>
                  <a:lnTo>
                    <a:pt x="2003278" y="876238"/>
                  </a:lnTo>
                  <a:lnTo>
                    <a:pt x="2015039" y="876238"/>
                  </a:lnTo>
                  <a:lnTo>
                    <a:pt x="2015039" y="948031"/>
                  </a:lnTo>
                  <a:lnTo>
                    <a:pt x="2026992" y="948031"/>
                  </a:lnTo>
                  <a:lnTo>
                    <a:pt x="2026992" y="976805"/>
                  </a:lnTo>
                  <a:lnTo>
                    <a:pt x="2038754" y="976805"/>
                  </a:lnTo>
                  <a:lnTo>
                    <a:pt x="2050611" y="976805"/>
                  </a:lnTo>
                  <a:lnTo>
                    <a:pt x="2050611" y="991240"/>
                  </a:lnTo>
                  <a:lnTo>
                    <a:pt x="2062564" y="991240"/>
                  </a:lnTo>
                  <a:lnTo>
                    <a:pt x="2062564" y="1005675"/>
                  </a:lnTo>
                  <a:lnTo>
                    <a:pt x="2145468" y="1005675"/>
                  </a:lnTo>
                  <a:lnTo>
                    <a:pt x="2145468" y="1020111"/>
                  </a:lnTo>
                  <a:lnTo>
                    <a:pt x="2157229" y="1020111"/>
                  </a:lnTo>
                  <a:lnTo>
                    <a:pt x="2157229" y="1034737"/>
                  </a:lnTo>
                  <a:lnTo>
                    <a:pt x="2192801" y="1034737"/>
                  </a:lnTo>
                  <a:lnTo>
                    <a:pt x="2192801" y="1063607"/>
                  </a:lnTo>
                  <a:lnTo>
                    <a:pt x="2346943" y="1063607"/>
                  </a:lnTo>
                  <a:lnTo>
                    <a:pt x="2429847" y="1063607"/>
                  </a:lnTo>
                  <a:lnTo>
                    <a:pt x="2429847" y="1078233"/>
                  </a:lnTo>
                  <a:lnTo>
                    <a:pt x="2489133" y="1078233"/>
                  </a:lnTo>
                  <a:lnTo>
                    <a:pt x="2489133" y="1107390"/>
                  </a:lnTo>
                  <a:lnTo>
                    <a:pt x="2512943" y="1107390"/>
                  </a:lnTo>
                  <a:lnTo>
                    <a:pt x="2512943" y="1121921"/>
                  </a:lnTo>
                  <a:lnTo>
                    <a:pt x="2548418" y="1121921"/>
                  </a:lnTo>
                  <a:lnTo>
                    <a:pt x="2548418" y="1136643"/>
                  </a:lnTo>
                  <a:lnTo>
                    <a:pt x="2583990" y="1136643"/>
                  </a:lnTo>
                  <a:lnTo>
                    <a:pt x="2583990" y="1151173"/>
                  </a:lnTo>
                  <a:lnTo>
                    <a:pt x="2595942" y="1151173"/>
                  </a:lnTo>
                  <a:lnTo>
                    <a:pt x="2595942" y="1180330"/>
                  </a:lnTo>
                  <a:lnTo>
                    <a:pt x="2619561" y="1180330"/>
                  </a:lnTo>
                  <a:lnTo>
                    <a:pt x="2619561" y="1194957"/>
                  </a:lnTo>
                  <a:lnTo>
                    <a:pt x="2631514" y="1194957"/>
                  </a:lnTo>
                  <a:lnTo>
                    <a:pt x="2631514" y="1209583"/>
                  </a:lnTo>
                  <a:lnTo>
                    <a:pt x="2643275" y="1209583"/>
                  </a:lnTo>
                  <a:lnTo>
                    <a:pt x="2643275" y="1224209"/>
                  </a:lnTo>
                  <a:lnTo>
                    <a:pt x="2655132" y="1224209"/>
                  </a:lnTo>
                  <a:lnTo>
                    <a:pt x="2655132" y="1239122"/>
                  </a:lnTo>
                  <a:lnTo>
                    <a:pt x="2667085" y="1239122"/>
                  </a:lnTo>
                  <a:lnTo>
                    <a:pt x="2667085" y="1283670"/>
                  </a:lnTo>
                  <a:lnTo>
                    <a:pt x="2678846" y="1283670"/>
                  </a:lnTo>
                  <a:lnTo>
                    <a:pt x="2678846" y="1313687"/>
                  </a:lnTo>
                  <a:lnTo>
                    <a:pt x="2690799" y="1313687"/>
                  </a:lnTo>
                  <a:lnTo>
                    <a:pt x="2690799" y="1344661"/>
                  </a:lnTo>
                  <a:lnTo>
                    <a:pt x="2714418" y="1344661"/>
                  </a:lnTo>
                  <a:lnTo>
                    <a:pt x="2714418" y="1375921"/>
                  </a:lnTo>
                  <a:lnTo>
                    <a:pt x="2761751" y="1375921"/>
                  </a:lnTo>
                  <a:lnTo>
                    <a:pt x="2761751" y="1407276"/>
                  </a:lnTo>
                  <a:lnTo>
                    <a:pt x="2797322" y="1407276"/>
                  </a:lnTo>
                  <a:lnTo>
                    <a:pt x="2797322" y="1422859"/>
                  </a:lnTo>
                  <a:lnTo>
                    <a:pt x="2832989" y="1422859"/>
                  </a:lnTo>
                  <a:lnTo>
                    <a:pt x="2998797" y="1422859"/>
                  </a:lnTo>
                  <a:lnTo>
                    <a:pt x="3034369" y="1422859"/>
                  </a:lnTo>
                  <a:lnTo>
                    <a:pt x="3034369" y="1438823"/>
                  </a:lnTo>
                  <a:lnTo>
                    <a:pt x="3081893" y="1438823"/>
                  </a:lnTo>
                  <a:lnTo>
                    <a:pt x="3081893" y="1454883"/>
                  </a:lnTo>
                  <a:lnTo>
                    <a:pt x="3152940" y="1454883"/>
                  </a:lnTo>
                  <a:lnTo>
                    <a:pt x="3152940" y="1470944"/>
                  </a:lnTo>
                  <a:lnTo>
                    <a:pt x="3176749" y="1470944"/>
                  </a:lnTo>
                  <a:lnTo>
                    <a:pt x="3176749" y="1486813"/>
                  </a:lnTo>
                  <a:lnTo>
                    <a:pt x="3247796" y="1486813"/>
                  </a:lnTo>
                  <a:lnTo>
                    <a:pt x="3247796" y="1503064"/>
                  </a:lnTo>
                  <a:lnTo>
                    <a:pt x="3259749" y="1503064"/>
                  </a:lnTo>
                  <a:lnTo>
                    <a:pt x="3259749" y="1519220"/>
                  </a:lnTo>
                  <a:lnTo>
                    <a:pt x="3283368" y="1519220"/>
                  </a:lnTo>
                  <a:lnTo>
                    <a:pt x="3283368" y="1535376"/>
                  </a:lnTo>
                  <a:lnTo>
                    <a:pt x="3295320" y="1535376"/>
                  </a:lnTo>
                  <a:lnTo>
                    <a:pt x="3307082" y="1535376"/>
                  </a:lnTo>
                  <a:lnTo>
                    <a:pt x="3307082" y="1584704"/>
                  </a:lnTo>
                  <a:lnTo>
                    <a:pt x="3318939" y="1584704"/>
                  </a:lnTo>
                  <a:lnTo>
                    <a:pt x="3330701" y="1584704"/>
                  </a:lnTo>
                  <a:lnTo>
                    <a:pt x="3342653" y="1584704"/>
                  </a:lnTo>
                  <a:lnTo>
                    <a:pt x="3342653" y="1618354"/>
                  </a:lnTo>
                  <a:lnTo>
                    <a:pt x="3354606" y="1618354"/>
                  </a:lnTo>
                  <a:lnTo>
                    <a:pt x="3354606" y="1635752"/>
                  </a:lnTo>
                  <a:lnTo>
                    <a:pt x="3366272" y="1635752"/>
                  </a:lnTo>
                  <a:lnTo>
                    <a:pt x="3366272" y="1653246"/>
                  </a:lnTo>
                  <a:lnTo>
                    <a:pt x="3378225" y="1653246"/>
                  </a:lnTo>
                  <a:lnTo>
                    <a:pt x="3389986" y="1653246"/>
                  </a:lnTo>
                  <a:lnTo>
                    <a:pt x="3389986" y="1671123"/>
                  </a:lnTo>
                  <a:lnTo>
                    <a:pt x="3401939" y="1671123"/>
                  </a:lnTo>
                  <a:lnTo>
                    <a:pt x="3496700" y="1671123"/>
                  </a:lnTo>
                  <a:lnTo>
                    <a:pt x="3496700" y="1689573"/>
                  </a:lnTo>
                  <a:lnTo>
                    <a:pt x="3555986" y="1689573"/>
                  </a:lnTo>
                  <a:lnTo>
                    <a:pt x="3555986" y="1708023"/>
                  </a:lnTo>
                  <a:lnTo>
                    <a:pt x="3567747" y="1708023"/>
                  </a:lnTo>
                  <a:lnTo>
                    <a:pt x="3567747" y="1726569"/>
                  </a:lnTo>
                  <a:lnTo>
                    <a:pt x="3793032" y="1726569"/>
                  </a:lnTo>
                  <a:lnTo>
                    <a:pt x="3828604" y="1726569"/>
                  </a:lnTo>
                  <a:lnTo>
                    <a:pt x="3828604" y="1745210"/>
                  </a:lnTo>
                  <a:lnTo>
                    <a:pt x="3887889" y="1745210"/>
                  </a:lnTo>
                  <a:lnTo>
                    <a:pt x="3887889" y="1764329"/>
                  </a:lnTo>
                  <a:lnTo>
                    <a:pt x="3911603" y="1764329"/>
                  </a:lnTo>
                  <a:lnTo>
                    <a:pt x="3911603" y="1783449"/>
                  </a:lnTo>
                  <a:lnTo>
                    <a:pt x="3923460" y="1783449"/>
                  </a:lnTo>
                  <a:lnTo>
                    <a:pt x="3923460" y="1802568"/>
                  </a:lnTo>
                  <a:lnTo>
                    <a:pt x="3935222" y="1802568"/>
                  </a:lnTo>
                  <a:lnTo>
                    <a:pt x="3970793" y="1802568"/>
                  </a:lnTo>
                  <a:lnTo>
                    <a:pt x="3982746" y="1802568"/>
                  </a:lnTo>
                  <a:lnTo>
                    <a:pt x="3982746" y="1822835"/>
                  </a:lnTo>
                  <a:lnTo>
                    <a:pt x="3994507" y="1822835"/>
                  </a:lnTo>
                  <a:lnTo>
                    <a:pt x="3994507" y="1843005"/>
                  </a:lnTo>
                  <a:lnTo>
                    <a:pt x="4006460" y="1843005"/>
                  </a:lnTo>
                  <a:lnTo>
                    <a:pt x="4030079" y="1843005"/>
                  </a:lnTo>
                  <a:lnTo>
                    <a:pt x="4065650" y="1843005"/>
                  </a:lnTo>
                  <a:lnTo>
                    <a:pt x="4077603" y="1843005"/>
                  </a:lnTo>
                  <a:lnTo>
                    <a:pt x="4077603" y="1865662"/>
                  </a:lnTo>
                  <a:lnTo>
                    <a:pt x="4089364" y="1865662"/>
                  </a:lnTo>
                  <a:lnTo>
                    <a:pt x="4279078" y="1865662"/>
                  </a:lnTo>
                  <a:lnTo>
                    <a:pt x="4279078" y="1888796"/>
                  </a:lnTo>
                  <a:lnTo>
                    <a:pt x="4338364" y="1888796"/>
                  </a:lnTo>
                  <a:lnTo>
                    <a:pt x="4504172" y="1888796"/>
                  </a:lnTo>
                  <a:lnTo>
                    <a:pt x="4599029" y="1888796"/>
                  </a:lnTo>
                  <a:lnTo>
                    <a:pt x="4646553" y="1888796"/>
                  </a:lnTo>
                  <a:lnTo>
                    <a:pt x="4646553" y="1938793"/>
                  </a:lnTo>
                  <a:lnTo>
                    <a:pt x="4658315" y="1938793"/>
                  </a:lnTo>
                  <a:lnTo>
                    <a:pt x="4658315" y="1963935"/>
                  </a:lnTo>
                  <a:lnTo>
                    <a:pt x="4681933" y="1963935"/>
                  </a:lnTo>
                  <a:lnTo>
                    <a:pt x="4741219" y="1963935"/>
                  </a:lnTo>
                  <a:lnTo>
                    <a:pt x="4741219" y="1989650"/>
                  </a:lnTo>
                  <a:lnTo>
                    <a:pt x="4776790" y="1989650"/>
                  </a:lnTo>
                  <a:lnTo>
                    <a:pt x="4776790" y="2015461"/>
                  </a:lnTo>
                  <a:lnTo>
                    <a:pt x="4824314" y="2015461"/>
                  </a:lnTo>
                  <a:lnTo>
                    <a:pt x="4942885" y="2015461"/>
                  </a:lnTo>
                  <a:lnTo>
                    <a:pt x="4942885" y="2042133"/>
                  </a:lnTo>
                  <a:lnTo>
                    <a:pt x="5239122" y="2042133"/>
                  </a:lnTo>
                  <a:lnTo>
                    <a:pt x="5298407" y="2042133"/>
                  </a:lnTo>
                  <a:lnTo>
                    <a:pt x="5345740" y="2042133"/>
                  </a:lnTo>
                  <a:lnTo>
                    <a:pt x="5357693" y="2042133"/>
                  </a:lnTo>
                  <a:lnTo>
                    <a:pt x="5357693" y="2071863"/>
                  </a:lnTo>
                  <a:lnTo>
                    <a:pt x="5381312" y="2071863"/>
                  </a:lnTo>
                  <a:lnTo>
                    <a:pt x="5405026" y="2071863"/>
                  </a:lnTo>
                  <a:lnTo>
                    <a:pt x="5440597" y="2071863"/>
                  </a:lnTo>
                  <a:lnTo>
                    <a:pt x="5464311" y="2071863"/>
                  </a:lnTo>
                  <a:lnTo>
                    <a:pt x="5879310" y="2071863"/>
                  </a:lnTo>
                  <a:lnTo>
                    <a:pt x="5926643" y="2071863"/>
                  </a:lnTo>
                  <a:lnTo>
                    <a:pt x="5950262" y="2071863"/>
                  </a:lnTo>
                  <a:lnTo>
                    <a:pt x="5997785" y="2071863"/>
                  </a:lnTo>
                  <a:lnTo>
                    <a:pt x="6080785" y="2071863"/>
                  </a:lnTo>
                  <a:lnTo>
                    <a:pt x="6128118" y="2071863"/>
                  </a:lnTo>
                  <a:lnTo>
                    <a:pt x="6128118" y="2121287"/>
                  </a:lnTo>
                  <a:lnTo>
                    <a:pt x="6222975" y="2121287"/>
                  </a:lnTo>
                  <a:lnTo>
                    <a:pt x="6222975" y="2170806"/>
                  </a:lnTo>
                  <a:lnTo>
                    <a:pt x="6590450" y="2170806"/>
                  </a:lnTo>
                  <a:lnTo>
                    <a:pt x="6590450" y="2220420"/>
                  </a:lnTo>
                  <a:lnTo>
                    <a:pt x="6602116" y="2220420"/>
                  </a:lnTo>
                  <a:lnTo>
                    <a:pt x="6649640" y="2220420"/>
                  </a:lnTo>
                  <a:lnTo>
                    <a:pt x="6708925" y="2220420"/>
                  </a:lnTo>
                  <a:lnTo>
                    <a:pt x="6732640" y="2220420"/>
                  </a:lnTo>
                  <a:lnTo>
                    <a:pt x="7692683" y="2220420"/>
                  </a:lnTo>
                  <a:lnTo>
                    <a:pt x="7858778" y="2220420"/>
                  </a:lnTo>
                  <a:lnTo>
                    <a:pt x="8569917" y="2220420"/>
                  </a:lnTo>
                  <a:lnTo>
                    <a:pt x="8581583" y="2220420"/>
                  </a:lnTo>
                  <a:lnTo>
                    <a:pt x="8581583" y="2418496"/>
                  </a:lnTo>
                  <a:lnTo>
                    <a:pt x="8593536" y="2418496"/>
                  </a:lnTo>
                  <a:lnTo>
                    <a:pt x="8676440" y="2418496"/>
                  </a:lnTo>
                  <a:lnTo>
                    <a:pt x="8676440" y="2814744"/>
                  </a:lnTo>
                </a:path>
              </a:pathLst>
            </a:custGeom>
            <a:noFill/>
            <a:ln w="14616" cap="flat">
              <a:solidFill>
                <a:srgbClr val="881222"/>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5" name="Freeform 454">
              <a:extLst>
                <a:ext uri="{FF2B5EF4-FFF2-40B4-BE49-F238E27FC236}">
                  <a16:creationId xmlns:a16="http://schemas.microsoft.com/office/drawing/2014/main" id="{5531A526-0CFC-B821-49B7-415D8B44C7CD}"/>
                </a:ext>
              </a:extLst>
            </p:cNvPr>
            <p:cNvSpPr/>
            <p:nvPr/>
          </p:nvSpPr>
          <p:spPr>
            <a:xfrm>
              <a:off x="1823585" y="1131344"/>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6" name="Freeform 455">
              <a:extLst>
                <a:ext uri="{FF2B5EF4-FFF2-40B4-BE49-F238E27FC236}">
                  <a16:creationId xmlns:a16="http://schemas.microsoft.com/office/drawing/2014/main" id="{1A775C72-3975-0C51-A858-BBEB25F95641}"/>
                </a:ext>
              </a:extLst>
            </p:cNvPr>
            <p:cNvSpPr/>
            <p:nvPr/>
          </p:nvSpPr>
          <p:spPr>
            <a:xfrm>
              <a:off x="1823585" y="1131344"/>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7" name="Freeform 456">
              <a:extLst>
                <a:ext uri="{FF2B5EF4-FFF2-40B4-BE49-F238E27FC236}">
                  <a16:creationId xmlns:a16="http://schemas.microsoft.com/office/drawing/2014/main" id="{DE1D5683-9336-F2E6-5BDF-A65F4C41AD11}"/>
                </a:ext>
              </a:extLst>
            </p:cNvPr>
            <p:cNvSpPr/>
            <p:nvPr/>
          </p:nvSpPr>
          <p:spPr>
            <a:xfrm>
              <a:off x="1823585" y="1131344"/>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8" name="Freeform 457">
              <a:extLst>
                <a:ext uri="{FF2B5EF4-FFF2-40B4-BE49-F238E27FC236}">
                  <a16:creationId xmlns:a16="http://schemas.microsoft.com/office/drawing/2014/main" id="{5883B7DA-9DD8-407F-809D-72479155CA84}"/>
                </a:ext>
              </a:extLst>
            </p:cNvPr>
            <p:cNvSpPr/>
            <p:nvPr/>
          </p:nvSpPr>
          <p:spPr>
            <a:xfrm>
              <a:off x="1823585" y="1131344"/>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59" name="Freeform 458">
              <a:extLst>
                <a:ext uri="{FF2B5EF4-FFF2-40B4-BE49-F238E27FC236}">
                  <a16:creationId xmlns:a16="http://schemas.microsoft.com/office/drawing/2014/main" id="{67184DD7-3FBC-DE68-1830-06BE59C782F9}"/>
                </a:ext>
              </a:extLst>
            </p:cNvPr>
            <p:cNvSpPr/>
            <p:nvPr/>
          </p:nvSpPr>
          <p:spPr>
            <a:xfrm>
              <a:off x="1823585" y="1131344"/>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0" name="Freeform 459">
              <a:extLst>
                <a:ext uri="{FF2B5EF4-FFF2-40B4-BE49-F238E27FC236}">
                  <a16:creationId xmlns:a16="http://schemas.microsoft.com/office/drawing/2014/main" id="{96364656-E78D-150A-4756-57D8C724DC5E}"/>
                </a:ext>
              </a:extLst>
            </p:cNvPr>
            <p:cNvSpPr/>
            <p:nvPr/>
          </p:nvSpPr>
          <p:spPr>
            <a:xfrm>
              <a:off x="2143631" y="1157251"/>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1" name="Freeform 460">
              <a:extLst>
                <a:ext uri="{FF2B5EF4-FFF2-40B4-BE49-F238E27FC236}">
                  <a16:creationId xmlns:a16="http://schemas.microsoft.com/office/drawing/2014/main" id="{349BB40C-5D88-1090-04FA-B0C5BBE5A0B5}"/>
                </a:ext>
              </a:extLst>
            </p:cNvPr>
            <p:cNvSpPr/>
            <p:nvPr/>
          </p:nvSpPr>
          <p:spPr>
            <a:xfrm>
              <a:off x="2428202" y="1274643"/>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2" name="Freeform 461">
              <a:extLst>
                <a:ext uri="{FF2B5EF4-FFF2-40B4-BE49-F238E27FC236}">
                  <a16:creationId xmlns:a16="http://schemas.microsoft.com/office/drawing/2014/main" id="{C2ED911B-91F3-19BF-5759-45E062FE2FA7}"/>
                </a:ext>
              </a:extLst>
            </p:cNvPr>
            <p:cNvSpPr/>
            <p:nvPr/>
          </p:nvSpPr>
          <p:spPr>
            <a:xfrm>
              <a:off x="2499153" y="1379417"/>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3" name="Freeform 462">
              <a:extLst>
                <a:ext uri="{FF2B5EF4-FFF2-40B4-BE49-F238E27FC236}">
                  <a16:creationId xmlns:a16="http://schemas.microsoft.com/office/drawing/2014/main" id="{CD8290C8-6B34-24C1-9105-FA37BC2033DF}"/>
                </a:ext>
              </a:extLst>
            </p:cNvPr>
            <p:cNvSpPr/>
            <p:nvPr/>
          </p:nvSpPr>
          <p:spPr>
            <a:xfrm>
              <a:off x="2499153" y="1379417"/>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4" name="Freeform 463">
              <a:extLst>
                <a:ext uri="{FF2B5EF4-FFF2-40B4-BE49-F238E27FC236}">
                  <a16:creationId xmlns:a16="http://schemas.microsoft.com/office/drawing/2014/main" id="{0F99F91D-1F71-F5ED-D57F-2C41E7FE4E85}"/>
                </a:ext>
              </a:extLst>
            </p:cNvPr>
            <p:cNvSpPr/>
            <p:nvPr/>
          </p:nvSpPr>
          <p:spPr>
            <a:xfrm>
              <a:off x="2499153" y="1379417"/>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5" name="Freeform 464">
              <a:extLst>
                <a:ext uri="{FF2B5EF4-FFF2-40B4-BE49-F238E27FC236}">
                  <a16:creationId xmlns:a16="http://schemas.microsoft.com/office/drawing/2014/main" id="{DA0EFB88-69A0-8593-EEE8-674821D061A4}"/>
                </a:ext>
              </a:extLst>
            </p:cNvPr>
            <p:cNvSpPr/>
            <p:nvPr/>
          </p:nvSpPr>
          <p:spPr>
            <a:xfrm>
              <a:off x="2724438" y="1472528"/>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6" name="Freeform 465">
              <a:extLst>
                <a:ext uri="{FF2B5EF4-FFF2-40B4-BE49-F238E27FC236}">
                  <a16:creationId xmlns:a16="http://schemas.microsoft.com/office/drawing/2014/main" id="{8ACA8F75-3CE7-2D61-E368-A7E23E714A15}"/>
                </a:ext>
              </a:extLst>
            </p:cNvPr>
            <p:cNvSpPr/>
            <p:nvPr/>
          </p:nvSpPr>
          <p:spPr>
            <a:xfrm>
              <a:off x="2736391" y="1472528"/>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7" name="Freeform 466">
              <a:extLst>
                <a:ext uri="{FF2B5EF4-FFF2-40B4-BE49-F238E27FC236}">
                  <a16:creationId xmlns:a16="http://schemas.microsoft.com/office/drawing/2014/main" id="{3D71543A-C8A0-49CD-A259-9837B415AAC0}"/>
                </a:ext>
              </a:extLst>
            </p:cNvPr>
            <p:cNvSpPr/>
            <p:nvPr/>
          </p:nvSpPr>
          <p:spPr>
            <a:xfrm>
              <a:off x="2819295" y="1472528"/>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8" name="Freeform 467">
              <a:extLst>
                <a:ext uri="{FF2B5EF4-FFF2-40B4-BE49-F238E27FC236}">
                  <a16:creationId xmlns:a16="http://schemas.microsoft.com/office/drawing/2014/main" id="{25860B96-FE2D-C005-E48E-29C1C6E44410}"/>
                </a:ext>
              </a:extLst>
            </p:cNvPr>
            <p:cNvSpPr/>
            <p:nvPr/>
          </p:nvSpPr>
          <p:spPr>
            <a:xfrm>
              <a:off x="3162960" y="1675288"/>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69" name="Freeform 468">
              <a:extLst>
                <a:ext uri="{FF2B5EF4-FFF2-40B4-BE49-F238E27FC236}">
                  <a16:creationId xmlns:a16="http://schemas.microsoft.com/office/drawing/2014/main" id="{6F66FE16-2694-327B-539C-D7E36778D4FA}"/>
                </a:ext>
              </a:extLst>
            </p:cNvPr>
            <p:cNvSpPr/>
            <p:nvPr/>
          </p:nvSpPr>
          <p:spPr>
            <a:xfrm>
              <a:off x="3162960" y="1675288"/>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0" name="Freeform 469">
              <a:extLst>
                <a:ext uri="{FF2B5EF4-FFF2-40B4-BE49-F238E27FC236}">
                  <a16:creationId xmlns:a16="http://schemas.microsoft.com/office/drawing/2014/main" id="{E92C6C81-598C-6F00-C007-7A03A548F703}"/>
                </a:ext>
              </a:extLst>
            </p:cNvPr>
            <p:cNvSpPr/>
            <p:nvPr/>
          </p:nvSpPr>
          <p:spPr>
            <a:xfrm>
              <a:off x="3613339" y="1825662"/>
              <a:ext cx="72768" cy="46937"/>
            </a:xfrm>
            <a:custGeom>
              <a:avLst/>
              <a:gdLst>
                <a:gd name="connsiteX0" fmla="*/ 36432 w 72768"/>
                <a:gd name="connsiteY0" fmla="*/ 0 h 46937"/>
                <a:gd name="connsiteX1" fmla="*/ 0 w 72768"/>
                <a:gd name="connsiteY1" fmla="*/ 46938 h 46937"/>
                <a:gd name="connsiteX2" fmla="*/ 72768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8" y="46938"/>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1" name="Freeform 470">
              <a:extLst>
                <a:ext uri="{FF2B5EF4-FFF2-40B4-BE49-F238E27FC236}">
                  <a16:creationId xmlns:a16="http://schemas.microsoft.com/office/drawing/2014/main" id="{9B385810-3A3F-F922-3A5E-B91542ACD123}"/>
                </a:ext>
              </a:extLst>
            </p:cNvPr>
            <p:cNvSpPr/>
            <p:nvPr/>
          </p:nvSpPr>
          <p:spPr>
            <a:xfrm>
              <a:off x="3731910" y="1866959"/>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2" name="Freeform 471">
              <a:extLst>
                <a:ext uri="{FF2B5EF4-FFF2-40B4-BE49-F238E27FC236}">
                  <a16:creationId xmlns:a16="http://schemas.microsoft.com/office/drawing/2014/main" id="{5DCD97B1-0505-85D3-1E83-D16F11956AEC}"/>
                </a:ext>
              </a:extLst>
            </p:cNvPr>
            <p:cNvSpPr/>
            <p:nvPr/>
          </p:nvSpPr>
          <p:spPr>
            <a:xfrm>
              <a:off x="3743863" y="1894778"/>
              <a:ext cx="72672" cy="47033"/>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3" name="Freeform 472">
              <a:extLst>
                <a:ext uri="{FF2B5EF4-FFF2-40B4-BE49-F238E27FC236}">
                  <a16:creationId xmlns:a16="http://schemas.microsoft.com/office/drawing/2014/main" id="{CD62762D-4528-2F48-3C01-F573DF90100C}"/>
                </a:ext>
              </a:extLst>
            </p:cNvPr>
            <p:cNvSpPr/>
            <p:nvPr/>
          </p:nvSpPr>
          <p:spPr>
            <a:xfrm>
              <a:off x="3743863" y="1894778"/>
              <a:ext cx="72672" cy="47033"/>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4" name="Freeform 473">
              <a:extLst>
                <a:ext uri="{FF2B5EF4-FFF2-40B4-BE49-F238E27FC236}">
                  <a16:creationId xmlns:a16="http://schemas.microsoft.com/office/drawing/2014/main" id="{B5EFA563-FE40-E9B0-B1B1-135AF9A54A25}"/>
                </a:ext>
              </a:extLst>
            </p:cNvPr>
            <p:cNvSpPr/>
            <p:nvPr/>
          </p:nvSpPr>
          <p:spPr>
            <a:xfrm>
              <a:off x="3755720" y="1936841"/>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5" name="Freeform 474">
              <a:extLst>
                <a:ext uri="{FF2B5EF4-FFF2-40B4-BE49-F238E27FC236}">
                  <a16:creationId xmlns:a16="http://schemas.microsoft.com/office/drawing/2014/main" id="{2FD617B4-D22E-1532-A4E4-169AEF871197}"/>
                </a:ext>
              </a:extLst>
            </p:cNvPr>
            <p:cNvSpPr/>
            <p:nvPr/>
          </p:nvSpPr>
          <p:spPr>
            <a:xfrm>
              <a:off x="3815006" y="2007582"/>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6" name="Freeform 475">
              <a:extLst>
                <a:ext uri="{FF2B5EF4-FFF2-40B4-BE49-F238E27FC236}">
                  <a16:creationId xmlns:a16="http://schemas.microsoft.com/office/drawing/2014/main" id="{9006EDBB-9B25-F71A-0D81-2504E61FD668}"/>
                </a:ext>
              </a:extLst>
            </p:cNvPr>
            <p:cNvSpPr/>
            <p:nvPr/>
          </p:nvSpPr>
          <p:spPr>
            <a:xfrm>
              <a:off x="3815006" y="2007582"/>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7" name="Freeform 476">
              <a:extLst>
                <a:ext uri="{FF2B5EF4-FFF2-40B4-BE49-F238E27FC236}">
                  <a16:creationId xmlns:a16="http://schemas.microsoft.com/office/drawing/2014/main" id="{349BDDFA-BDD5-06BB-6AF5-6E29470963A7}"/>
                </a:ext>
              </a:extLst>
            </p:cNvPr>
            <p:cNvSpPr/>
            <p:nvPr/>
          </p:nvSpPr>
          <p:spPr>
            <a:xfrm>
              <a:off x="3850386" y="2108149"/>
              <a:ext cx="72768" cy="47033"/>
            </a:xfrm>
            <a:custGeom>
              <a:avLst/>
              <a:gdLst>
                <a:gd name="connsiteX0" fmla="*/ 36432 w 72768"/>
                <a:gd name="connsiteY0" fmla="*/ 0 h 47033"/>
                <a:gd name="connsiteX1" fmla="*/ 0 w 72768"/>
                <a:gd name="connsiteY1" fmla="*/ 47034 h 47033"/>
                <a:gd name="connsiteX2" fmla="*/ 72768 w 72768"/>
                <a:gd name="connsiteY2" fmla="*/ 47034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4"/>
                  </a:lnTo>
                  <a:lnTo>
                    <a:pt x="72768" y="47034"/>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8" name="Freeform 477">
              <a:extLst>
                <a:ext uri="{FF2B5EF4-FFF2-40B4-BE49-F238E27FC236}">
                  <a16:creationId xmlns:a16="http://schemas.microsoft.com/office/drawing/2014/main" id="{3326092E-1517-6F1A-8C88-7ABC172088CB}"/>
                </a:ext>
              </a:extLst>
            </p:cNvPr>
            <p:cNvSpPr/>
            <p:nvPr/>
          </p:nvSpPr>
          <p:spPr>
            <a:xfrm>
              <a:off x="4158671" y="2194951"/>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79" name="Freeform 478">
              <a:extLst>
                <a:ext uri="{FF2B5EF4-FFF2-40B4-BE49-F238E27FC236}">
                  <a16:creationId xmlns:a16="http://schemas.microsoft.com/office/drawing/2014/main" id="{AF82F219-C647-6898-C722-A92A50EBFC73}"/>
                </a:ext>
              </a:extLst>
            </p:cNvPr>
            <p:cNvSpPr/>
            <p:nvPr/>
          </p:nvSpPr>
          <p:spPr>
            <a:xfrm>
              <a:off x="4443241" y="2340927"/>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0" name="Freeform 479">
              <a:extLst>
                <a:ext uri="{FF2B5EF4-FFF2-40B4-BE49-F238E27FC236}">
                  <a16:creationId xmlns:a16="http://schemas.microsoft.com/office/drawing/2014/main" id="{DA9EC34A-8517-EDB0-52DD-A414E4315264}"/>
                </a:ext>
              </a:extLst>
            </p:cNvPr>
            <p:cNvSpPr/>
            <p:nvPr/>
          </p:nvSpPr>
          <p:spPr>
            <a:xfrm>
              <a:off x="4454907" y="2355553"/>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1" name="Freeform 480">
              <a:extLst>
                <a:ext uri="{FF2B5EF4-FFF2-40B4-BE49-F238E27FC236}">
                  <a16:creationId xmlns:a16="http://schemas.microsoft.com/office/drawing/2014/main" id="{E2479E12-892E-9DDD-6111-175D85949C2D}"/>
                </a:ext>
              </a:extLst>
            </p:cNvPr>
            <p:cNvSpPr/>
            <p:nvPr/>
          </p:nvSpPr>
          <p:spPr>
            <a:xfrm>
              <a:off x="4478621" y="2415110"/>
              <a:ext cx="72672" cy="46937"/>
            </a:xfrm>
            <a:custGeom>
              <a:avLst/>
              <a:gdLst>
                <a:gd name="connsiteX0" fmla="*/ 36528 w 72672"/>
                <a:gd name="connsiteY0" fmla="*/ 0 h 46937"/>
                <a:gd name="connsiteX1" fmla="*/ 0 w 72672"/>
                <a:gd name="connsiteY1" fmla="*/ 46938 h 46937"/>
                <a:gd name="connsiteX2" fmla="*/ 72673 w 72672"/>
                <a:gd name="connsiteY2" fmla="*/ 46938 h 46937"/>
                <a:gd name="connsiteX3" fmla="*/ 36528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528" y="0"/>
                  </a:moveTo>
                  <a:lnTo>
                    <a:pt x="0" y="46938"/>
                  </a:lnTo>
                  <a:lnTo>
                    <a:pt x="72673" y="46938"/>
                  </a:lnTo>
                  <a:lnTo>
                    <a:pt x="36528"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2" name="Freeform 481">
              <a:extLst>
                <a:ext uri="{FF2B5EF4-FFF2-40B4-BE49-F238E27FC236}">
                  <a16:creationId xmlns:a16="http://schemas.microsoft.com/office/drawing/2014/main" id="{19DA825B-67C2-C315-D2A9-B408C14C9EF9}"/>
                </a:ext>
              </a:extLst>
            </p:cNvPr>
            <p:cNvSpPr/>
            <p:nvPr/>
          </p:nvSpPr>
          <p:spPr>
            <a:xfrm>
              <a:off x="4490574" y="2445032"/>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3" name="Freeform 482">
              <a:extLst>
                <a:ext uri="{FF2B5EF4-FFF2-40B4-BE49-F238E27FC236}">
                  <a16:creationId xmlns:a16="http://schemas.microsoft.com/office/drawing/2014/main" id="{105F5DBF-C318-1D96-B18D-AF09F27D3D0E}"/>
                </a:ext>
              </a:extLst>
            </p:cNvPr>
            <p:cNvSpPr/>
            <p:nvPr/>
          </p:nvSpPr>
          <p:spPr>
            <a:xfrm>
              <a:off x="4490574" y="2445032"/>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4" name="Freeform 483">
              <a:extLst>
                <a:ext uri="{FF2B5EF4-FFF2-40B4-BE49-F238E27FC236}">
                  <a16:creationId xmlns:a16="http://schemas.microsoft.com/office/drawing/2014/main" id="{AAD4884B-BED2-9235-06C8-C9532C22049C}"/>
                </a:ext>
              </a:extLst>
            </p:cNvPr>
            <p:cNvSpPr/>
            <p:nvPr/>
          </p:nvSpPr>
          <p:spPr>
            <a:xfrm>
              <a:off x="4490574" y="2445032"/>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5" name="Freeform 484">
              <a:extLst>
                <a:ext uri="{FF2B5EF4-FFF2-40B4-BE49-F238E27FC236}">
                  <a16:creationId xmlns:a16="http://schemas.microsoft.com/office/drawing/2014/main" id="{63822AA8-7544-2C34-ADB4-B4D3C1BF249A}"/>
                </a:ext>
              </a:extLst>
            </p:cNvPr>
            <p:cNvSpPr/>
            <p:nvPr/>
          </p:nvSpPr>
          <p:spPr>
            <a:xfrm>
              <a:off x="4502431" y="2476005"/>
              <a:ext cx="72768" cy="47033"/>
            </a:xfrm>
            <a:custGeom>
              <a:avLst/>
              <a:gdLst>
                <a:gd name="connsiteX0" fmla="*/ 36432 w 72768"/>
                <a:gd name="connsiteY0" fmla="*/ 0 h 47033"/>
                <a:gd name="connsiteX1" fmla="*/ 0 w 72768"/>
                <a:gd name="connsiteY1" fmla="*/ 47034 h 47033"/>
                <a:gd name="connsiteX2" fmla="*/ 72768 w 72768"/>
                <a:gd name="connsiteY2" fmla="*/ 47034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4"/>
                  </a:lnTo>
                  <a:lnTo>
                    <a:pt x="72768" y="47034"/>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6" name="Freeform 485">
              <a:extLst>
                <a:ext uri="{FF2B5EF4-FFF2-40B4-BE49-F238E27FC236}">
                  <a16:creationId xmlns:a16="http://schemas.microsoft.com/office/drawing/2014/main" id="{D48BDF2E-4CBF-B418-F0CC-2EB414AD750A}"/>
                </a:ext>
              </a:extLst>
            </p:cNvPr>
            <p:cNvSpPr/>
            <p:nvPr/>
          </p:nvSpPr>
          <p:spPr>
            <a:xfrm>
              <a:off x="4644621" y="2554203"/>
              <a:ext cx="72768" cy="46937"/>
            </a:xfrm>
            <a:custGeom>
              <a:avLst/>
              <a:gdLst>
                <a:gd name="connsiteX0" fmla="*/ 36432 w 72768"/>
                <a:gd name="connsiteY0" fmla="*/ 0 h 46937"/>
                <a:gd name="connsiteX1" fmla="*/ 0 w 72768"/>
                <a:gd name="connsiteY1" fmla="*/ 46938 h 46937"/>
                <a:gd name="connsiteX2" fmla="*/ 72768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8" y="46938"/>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7" name="Freeform 486">
              <a:extLst>
                <a:ext uri="{FF2B5EF4-FFF2-40B4-BE49-F238E27FC236}">
                  <a16:creationId xmlns:a16="http://schemas.microsoft.com/office/drawing/2014/main" id="{76022634-EDD6-08CD-DD55-CFEF6CA348B2}"/>
                </a:ext>
              </a:extLst>
            </p:cNvPr>
            <p:cNvSpPr/>
            <p:nvPr/>
          </p:nvSpPr>
          <p:spPr>
            <a:xfrm>
              <a:off x="4810525" y="2554203"/>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8" name="Freeform 487">
              <a:extLst>
                <a:ext uri="{FF2B5EF4-FFF2-40B4-BE49-F238E27FC236}">
                  <a16:creationId xmlns:a16="http://schemas.microsoft.com/office/drawing/2014/main" id="{39A333AF-3E4B-40C5-438F-B47B9C85E3F3}"/>
                </a:ext>
              </a:extLst>
            </p:cNvPr>
            <p:cNvSpPr/>
            <p:nvPr/>
          </p:nvSpPr>
          <p:spPr>
            <a:xfrm>
              <a:off x="4988477" y="2618157"/>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89" name="Freeform 488">
              <a:extLst>
                <a:ext uri="{FF2B5EF4-FFF2-40B4-BE49-F238E27FC236}">
                  <a16:creationId xmlns:a16="http://schemas.microsoft.com/office/drawing/2014/main" id="{AA6B131B-9358-E608-A93C-F3A4B237ABB5}"/>
                </a:ext>
              </a:extLst>
            </p:cNvPr>
            <p:cNvSpPr/>
            <p:nvPr/>
          </p:nvSpPr>
          <p:spPr>
            <a:xfrm>
              <a:off x="5107048" y="2666816"/>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0" name="Freeform 489">
              <a:extLst>
                <a:ext uri="{FF2B5EF4-FFF2-40B4-BE49-F238E27FC236}">
                  <a16:creationId xmlns:a16="http://schemas.microsoft.com/office/drawing/2014/main" id="{51EA2E97-7B1C-29DB-49D4-727DA0E7ACDF}"/>
                </a:ext>
              </a:extLst>
            </p:cNvPr>
            <p:cNvSpPr/>
            <p:nvPr/>
          </p:nvSpPr>
          <p:spPr>
            <a:xfrm>
              <a:off x="5130667" y="2716048"/>
              <a:ext cx="72672" cy="47033"/>
            </a:xfrm>
            <a:custGeom>
              <a:avLst/>
              <a:gdLst>
                <a:gd name="connsiteX0" fmla="*/ 36336 w 72672"/>
                <a:gd name="connsiteY0" fmla="*/ 0 h 47033"/>
                <a:gd name="connsiteX1" fmla="*/ 0 w 72672"/>
                <a:gd name="connsiteY1" fmla="*/ 47034 h 47033"/>
                <a:gd name="connsiteX2" fmla="*/ 72673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3"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1" name="Freeform 490">
              <a:extLst>
                <a:ext uri="{FF2B5EF4-FFF2-40B4-BE49-F238E27FC236}">
                  <a16:creationId xmlns:a16="http://schemas.microsoft.com/office/drawing/2014/main" id="{CA66757B-BC3F-6F00-370E-ABAA31B1C607}"/>
                </a:ext>
              </a:extLst>
            </p:cNvPr>
            <p:cNvSpPr/>
            <p:nvPr/>
          </p:nvSpPr>
          <p:spPr>
            <a:xfrm>
              <a:off x="5142428" y="2716048"/>
              <a:ext cx="72672" cy="47033"/>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2" name="Freeform 491">
              <a:extLst>
                <a:ext uri="{FF2B5EF4-FFF2-40B4-BE49-F238E27FC236}">
                  <a16:creationId xmlns:a16="http://schemas.microsoft.com/office/drawing/2014/main" id="{B4DD68CE-AC17-1645-853F-7367BA273C27}"/>
                </a:ext>
              </a:extLst>
            </p:cNvPr>
            <p:cNvSpPr/>
            <p:nvPr/>
          </p:nvSpPr>
          <p:spPr>
            <a:xfrm>
              <a:off x="5154381" y="274969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3" name="Freeform 492">
              <a:extLst>
                <a:ext uri="{FF2B5EF4-FFF2-40B4-BE49-F238E27FC236}">
                  <a16:creationId xmlns:a16="http://schemas.microsoft.com/office/drawing/2014/main" id="{0841AD01-8689-6CDC-82C1-508DEB017EEC}"/>
                </a:ext>
              </a:extLst>
            </p:cNvPr>
            <p:cNvSpPr/>
            <p:nvPr/>
          </p:nvSpPr>
          <p:spPr>
            <a:xfrm>
              <a:off x="5154381" y="274969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4" name="Freeform 493">
              <a:extLst>
                <a:ext uri="{FF2B5EF4-FFF2-40B4-BE49-F238E27FC236}">
                  <a16:creationId xmlns:a16="http://schemas.microsoft.com/office/drawing/2014/main" id="{DD53A584-F374-7EFE-6EE2-B4BFC069D0EE}"/>
                </a:ext>
              </a:extLst>
            </p:cNvPr>
            <p:cNvSpPr/>
            <p:nvPr/>
          </p:nvSpPr>
          <p:spPr>
            <a:xfrm>
              <a:off x="5166238" y="2767096"/>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5" name="Freeform 494">
              <a:extLst>
                <a:ext uri="{FF2B5EF4-FFF2-40B4-BE49-F238E27FC236}">
                  <a16:creationId xmlns:a16="http://schemas.microsoft.com/office/drawing/2014/main" id="{E8D176E0-CA9E-7545-F444-B7B0BC27A3E1}"/>
                </a:ext>
              </a:extLst>
            </p:cNvPr>
            <p:cNvSpPr/>
            <p:nvPr/>
          </p:nvSpPr>
          <p:spPr>
            <a:xfrm>
              <a:off x="5189952" y="2784591"/>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6" name="Freeform 495">
              <a:extLst>
                <a:ext uri="{FF2B5EF4-FFF2-40B4-BE49-F238E27FC236}">
                  <a16:creationId xmlns:a16="http://schemas.microsoft.com/office/drawing/2014/main" id="{E3F0A413-B1FE-0602-9B90-85F00EA31E7A}"/>
                </a:ext>
              </a:extLst>
            </p:cNvPr>
            <p:cNvSpPr/>
            <p:nvPr/>
          </p:nvSpPr>
          <p:spPr>
            <a:xfrm>
              <a:off x="5201714" y="2802467"/>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7" name="Freeform 496">
              <a:extLst>
                <a:ext uri="{FF2B5EF4-FFF2-40B4-BE49-F238E27FC236}">
                  <a16:creationId xmlns:a16="http://schemas.microsoft.com/office/drawing/2014/main" id="{DFEE0540-03C2-9E77-8BE1-79357BD3BF90}"/>
                </a:ext>
              </a:extLst>
            </p:cNvPr>
            <p:cNvSpPr/>
            <p:nvPr/>
          </p:nvSpPr>
          <p:spPr>
            <a:xfrm>
              <a:off x="5213571" y="2802467"/>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8" name="Freeform 497">
              <a:extLst>
                <a:ext uri="{FF2B5EF4-FFF2-40B4-BE49-F238E27FC236}">
                  <a16:creationId xmlns:a16="http://schemas.microsoft.com/office/drawing/2014/main" id="{EC8781F9-0B4E-55AD-0A7E-27FC90FCA1CC}"/>
                </a:ext>
              </a:extLst>
            </p:cNvPr>
            <p:cNvSpPr/>
            <p:nvPr/>
          </p:nvSpPr>
          <p:spPr>
            <a:xfrm>
              <a:off x="5604760" y="2857913"/>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499" name="Freeform 498">
              <a:extLst>
                <a:ext uri="{FF2B5EF4-FFF2-40B4-BE49-F238E27FC236}">
                  <a16:creationId xmlns:a16="http://schemas.microsoft.com/office/drawing/2014/main" id="{8B081AFB-4A77-3337-8C1D-A237E98AFC60}"/>
                </a:ext>
              </a:extLst>
            </p:cNvPr>
            <p:cNvSpPr/>
            <p:nvPr/>
          </p:nvSpPr>
          <p:spPr>
            <a:xfrm>
              <a:off x="5640331" y="2876650"/>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0" name="Freeform 499">
              <a:extLst>
                <a:ext uri="{FF2B5EF4-FFF2-40B4-BE49-F238E27FC236}">
                  <a16:creationId xmlns:a16="http://schemas.microsoft.com/office/drawing/2014/main" id="{30A5B267-D8F1-AA7A-9546-2CC094571814}"/>
                </a:ext>
              </a:extLst>
            </p:cNvPr>
            <p:cNvSpPr/>
            <p:nvPr/>
          </p:nvSpPr>
          <p:spPr>
            <a:xfrm>
              <a:off x="5746949" y="2933912"/>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1" name="Freeform 500">
              <a:extLst>
                <a:ext uri="{FF2B5EF4-FFF2-40B4-BE49-F238E27FC236}">
                  <a16:creationId xmlns:a16="http://schemas.microsoft.com/office/drawing/2014/main" id="{CFC71F44-2763-9A9C-9C8E-0F2CC6E27229}"/>
                </a:ext>
              </a:extLst>
            </p:cNvPr>
            <p:cNvSpPr/>
            <p:nvPr/>
          </p:nvSpPr>
          <p:spPr>
            <a:xfrm>
              <a:off x="5782521" y="2933912"/>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2" name="Freeform 501">
              <a:extLst>
                <a:ext uri="{FF2B5EF4-FFF2-40B4-BE49-F238E27FC236}">
                  <a16:creationId xmlns:a16="http://schemas.microsoft.com/office/drawing/2014/main" id="{D900C18D-EF27-8C24-E0B1-2520E997D5BB}"/>
                </a:ext>
              </a:extLst>
            </p:cNvPr>
            <p:cNvSpPr/>
            <p:nvPr/>
          </p:nvSpPr>
          <p:spPr>
            <a:xfrm>
              <a:off x="5782521" y="2933912"/>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3" name="Freeform 502">
              <a:extLst>
                <a:ext uri="{FF2B5EF4-FFF2-40B4-BE49-F238E27FC236}">
                  <a16:creationId xmlns:a16="http://schemas.microsoft.com/office/drawing/2014/main" id="{88472AF6-2435-B184-C06A-71F18FE4ADCF}"/>
                </a:ext>
              </a:extLst>
            </p:cNvPr>
            <p:cNvSpPr/>
            <p:nvPr/>
          </p:nvSpPr>
          <p:spPr>
            <a:xfrm>
              <a:off x="5806235" y="2974350"/>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4" name="Freeform 503">
              <a:extLst>
                <a:ext uri="{FF2B5EF4-FFF2-40B4-BE49-F238E27FC236}">
                  <a16:creationId xmlns:a16="http://schemas.microsoft.com/office/drawing/2014/main" id="{3E98D7B2-A776-8BCC-5BB5-BB996999466D}"/>
                </a:ext>
              </a:extLst>
            </p:cNvPr>
            <p:cNvSpPr/>
            <p:nvPr/>
          </p:nvSpPr>
          <p:spPr>
            <a:xfrm>
              <a:off x="5818092" y="2974350"/>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5" name="Freeform 504">
              <a:extLst>
                <a:ext uri="{FF2B5EF4-FFF2-40B4-BE49-F238E27FC236}">
                  <a16:creationId xmlns:a16="http://schemas.microsoft.com/office/drawing/2014/main" id="{9FA5F5D5-0DF7-7BDD-1A97-00246F51977B}"/>
                </a:ext>
              </a:extLst>
            </p:cNvPr>
            <p:cNvSpPr/>
            <p:nvPr/>
          </p:nvSpPr>
          <p:spPr>
            <a:xfrm>
              <a:off x="5841806" y="2974350"/>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6" name="Freeform 505">
              <a:extLst>
                <a:ext uri="{FF2B5EF4-FFF2-40B4-BE49-F238E27FC236}">
                  <a16:creationId xmlns:a16="http://schemas.microsoft.com/office/drawing/2014/main" id="{4642358B-A022-1CEC-725F-74C59E262B8A}"/>
                </a:ext>
              </a:extLst>
            </p:cNvPr>
            <p:cNvSpPr/>
            <p:nvPr/>
          </p:nvSpPr>
          <p:spPr>
            <a:xfrm>
              <a:off x="5877378" y="2974350"/>
              <a:ext cx="72768" cy="47033"/>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7" name="Freeform 506">
              <a:extLst>
                <a:ext uri="{FF2B5EF4-FFF2-40B4-BE49-F238E27FC236}">
                  <a16:creationId xmlns:a16="http://schemas.microsoft.com/office/drawing/2014/main" id="{0720FB7E-5925-F5A9-C07C-B8F0B6045344}"/>
                </a:ext>
              </a:extLst>
            </p:cNvPr>
            <p:cNvSpPr/>
            <p:nvPr/>
          </p:nvSpPr>
          <p:spPr>
            <a:xfrm>
              <a:off x="5877378" y="2974350"/>
              <a:ext cx="72768" cy="47033"/>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8" name="Freeform 507">
              <a:extLst>
                <a:ext uri="{FF2B5EF4-FFF2-40B4-BE49-F238E27FC236}">
                  <a16:creationId xmlns:a16="http://schemas.microsoft.com/office/drawing/2014/main" id="{48241A4F-8F38-1EB2-8BEB-D778AEA53C64}"/>
                </a:ext>
              </a:extLst>
            </p:cNvPr>
            <p:cNvSpPr/>
            <p:nvPr/>
          </p:nvSpPr>
          <p:spPr>
            <a:xfrm>
              <a:off x="5901092" y="2997006"/>
              <a:ext cx="72672" cy="47033"/>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09" name="Freeform 508">
              <a:extLst>
                <a:ext uri="{FF2B5EF4-FFF2-40B4-BE49-F238E27FC236}">
                  <a16:creationId xmlns:a16="http://schemas.microsoft.com/office/drawing/2014/main" id="{E9B33C33-B67A-EE6D-3C13-4E32B9D6D320}"/>
                </a:ext>
              </a:extLst>
            </p:cNvPr>
            <p:cNvSpPr/>
            <p:nvPr/>
          </p:nvSpPr>
          <p:spPr>
            <a:xfrm>
              <a:off x="6149996" y="3020140"/>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0" name="Freeform 509">
              <a:extLst>
                <a:ext uri="{FF2B5EF4-FFF2-40B4-BE49-F238E27FC236}">
                  <a16:creationId xmlns:a16="http://schemas.microsoft.com/office/drawing/2014/main" id="{367F2730-301F-8EF5-5624-7DDA1C16D088}"/>
                </a:ext>
              </a:extLst>
            </p:cNvPr>
            <p:cNvSpPr/>
            <p:nvPr/>
          </p:nvSpPr>
          <p:spPr>
            <a:xfrm>
              <a:off x="6315899" y="3020140"/>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1" name="Freeform 510">
              <a:extLst>
                <a:ext uri="{FF2B5EF4-FFF2-40B4-BE49-F238E27FC236}">
                  <a16:creationId xmlns:a16="http://schemas.microsoft.com/office/drawing/2014/main" id="{C981E2C0-24A3-A6EF-B33B-1C4C57221E62}"/>
                </a:ext>
              </a:extLst>
            </p:cNvPr>
            <p:cNvSpPr/>
            <p:nvPr/>
          </p:nvSpPr>
          <p:spPr>
            <a:xfrm>
              <a:off x="6410756" y="3020140"/>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2" name="Freeform 511">
              <a:extLst>
                <a:ext uri="{FF2B5EF4-FFF2-40B4-BE49-F238E27FC236}">
                  <a16:creationId xmlns:a16="http://schemas.microsoft.com/office/drawing/2014/main" id="{4AC4DA32-0C46-D1FE-7A6A-8E58BEE321EB}"/>
                </a:ext>
              </a:extLst>
            </p:cNvPr>
            <p:cNvSpPr/>
            <p:nvPr/>
          </p:nvSpPr>
          <p:spPr>
            <a:xfrm>
              <a:off x="6493661" y="3095279"/>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3" name="Freeform 512">
              <a:extLst>
                <a:ext uri="{FF2B5EF4-FFF2-40B4-BE49-F238E27FC236}">
                  <a16:creationId xmlns:a16="http://schemas.microsoft.com/office/drawing/2014/main" id="{1A604B35-B92A-226D-EBFC-E122077046ED}"/>
                </a:ext>
              </a:extLst>
            </p:cNvPr>
            <p:cNvSpPr/>
            <p:nvPr/>
          </p:nvSpPr>
          <p:spPr>
            <a:xfrm>
              <a:off x="6636042" y="3146806"/>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4" name="Freeform 513">
              <a:extLst>
                <a:ext uri="{FF2B5EF4-FFF2-40B4-BE49-F238E27FC236}">
                  <a16:creationId xmlns:a16="http://schemas.microsoft.com/office/drawing/2014/main" id="{D76A4F62-FC21-AFC8-E8A1-6232DB2594A6}"/>
                </a:ext>
              </a:extLst>
            </p:cNvPr>
            <p:cNvSpPr/>
            <p:nvPr/>
          </p:nvSpPr>
          <p:spPr>
            <a:xfrm>
              <a:off x="7050849" y="3173477"/>
              <a:ext cx="72768" cy="47033"/>
            </a:xfrm>
            <a:custGeom>
              <a:avLst/>
              <a:gdLst>
                <a:gd name="connsiteX0" fmla="*/ 36337 w 72768"/>
                <a:gd name="connsiteY0" fmla="*/ 0 h 47033"/>
                <a:gd name="connsiteX1" fmla="*/ 0 w 72768"/>
                <a:gd name="connsiteY1" fmla="*/ 47033 h 47033"/>
                <a:gd name="connsiteX2" fmla="*/ 72769 w 72768"/>
                <a:gd name="connsiteY2" fmla="*/ 47033 h 47033"/>
                <a:gd name="connsiteX3" fmla="*/ 36337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7" y="0"/>
                  </a:moveTo>
                  <a:lnTo>
                    <a:pt x="0" y="47033"/>
                  </a:lnTo>
                  <a:lnTo>
                    <a:pt x="72769" y="47033"/>
                  </a:lnTo>
                  <a:lnTo>
                    <a:pt x="36337"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5" name="Freeform 514">
              <a:extLst>
                <a:ext uri="{FF2B5EF4-FFF2-40B4-BE49-F238E27FC236}">
                  <a16:creationId xmlns:a16="http://schemas.microsoft.com/office/drawing/2014/main" id="{55BD11DE-5742-7C15-7474-1C1A88EEE23D}"/>
                </a:ext>
              </a:extLst>
            </p:cNvPr>
            <p:cNvSpPr/>
            <p:nvPr/>
          </p:nvSpPr>
          <p:spPr>
            <a:xfrm>
              <a:off x="7110135" y="3173477"/>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6" name="Freeform 515">
              <a:extLst>
                <a:ext uri="{FF2B5EF4-FFF2-40B4-BE49-F238E27FC236}">
                  <a16:creationId xmlns:a16="http://schemas.microsoft.com/office/drawing/2014/main" id="{3D4DA585-F4AA-0FFD-C835-B2C7C4CE924C}"/>
                </a:ext>
              </a:extLst>
            </p:cNvPr>
            <p:cNvSpPr/>
            <p:nvPr/>
          </p:nvSpPr>
          <p:spPr>
            <a:xfrm>
              <a:off x="7157468" y="3173477"/>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7" name="Freeform 516">
              <a:extLst>
                <a:ext uri="{FF2B5EF4-FFF2-40B4-BE49-F238E27FC236}">
                  <a16:creationId xmlns:a16="http://schemas.microsoft.com/office/drawing/2014/main" id="{2EF3BB3E-5416-4A5F-3939-EFAC32A7EC1D}"/>
                </a:ext>
              </a:extLst>
            </p:cNvPr>
            <p:cNvSpPr/>
            <p:nvPr/>
          </p:nvSpPr>
          <p:spPr>
            <a:xfrm>
              <a:off x="7193039" y="3203208"/>
              <a:ext cx="72768" cy="47033"/>
            </a:xfrm>
            <a:custGeom>
              <a:avLst/>
              <a:gdLst>
                <a:gd name="connsiteX0" fmla="*/ 36336 w 72768"/>
                <a:gd name="connsiteY0" fmla="*/ 0 h 47033"/>
                <a:gd name="connsiteX1" fmla="*/ 0 w 72768"/>
                <a:gd name="connsiteY1" fmla="*/ 47033 h 47033"/>
                <a:gd name="connsiteX2" fmla="*/ 72768 w 72768"/>
                <a:gd name="connsiteY2" fmla="*/ 47033 h 47033"/>
                <a:gd name="connsiteX3" fmla="*/ 36336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336" y="0"/>
                  </a:moveTo>
                  <a:lnTo>
                    <a:pt x="0" y="47033"/>
                  </a:lnTo>
                  <a:lnTo>
                    <a:pt x="72768"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8" name="Freeform 517">
              <a:extLst>
                <a:ext uri="{FF2B5EF4-FFF2-40B4-BE49-F238E27FC236}">
                  <a16:creationId xmlns:a16="http://schemas.microsoft.com/office/drawing/2014/main" id="{52628131-9192-2DFC-54C7-0F4D37EF257D}"/>
                </a:ext>
              </a:extLst>
            </p:cNvPr>
            <p:cNvSpPr/>
            <p:nvPr/>
          </p:nvSpPr>
          <p:spPr>
            <a:xfrm>
              <a:off x="7216753" y="320320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19" name="Freeform 518">
              <a:extLst>
                <a:ext uri="{FF2B5EF4-FFF2-40B4-BE49-F238E27FC236}">
                  <a16:creationId xmlns:a16="http://schemas.microsoft.com/office/drawing/2014/main" id="{20816E89-AEEE-0924-38C1-EC30B2086919}"/>
                </a:ext>
              </a:extLst>
            </p:cNvPr>
            <p:cNvSpPr/>
            <p:nvPr/>
          </p:nvSpPr>
          <p:spPr>
            <a:xfrm>
              <a:off x="7252324" y="3203208"/>
              <a:ext cx="72672" cy="47033"/>
            </a:xfrm>
            <a:custGeom>
              <a:avLst/>
              <a:gdLst>
                <a:gd name="connsiteX0" fmla="*/ 36337 w 72672"/>
                <a:gd name="connsiteY0" fmla="*/ 0 h 47033"/>
                <a:gd name="connsiteX1" fmla="*/ 0 w 72672"/>
                <a:gd name="connsiteY1" fmla="*/ 47033 h 47033"/>
                <a:gd name="connsiteX2" fmla="*/ 72673 w 72672"/>
                <a:gd name="connsiteY2" fmla="*/ 47033 h 47033"/>
                <a:gd name="connsiteX3" fmla="*/ 36337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7" y="0"/>
                  </a:moveTo>
                  <a:lnTo>
                    <a:pt x="0" y="47033"/>
                  </a:lnTo>
                  <a:lnTo>
                    <a:pt x="72673" y="47033"/>
                  </a:lnTo>
                  <a:lnTo>
                    <a:pt x="36337"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0" name="Freeform 519">
              <a:extLst>
                <a:ext uri="{FF2B5EF4-FFF2-40B4-BE49-F238E27FC236}">
                  <a16:creationId xmlns:a16="http://schemas.microsoft.com/office/drawing/2014/main" id="{FA47C780-D4F5-42E5-6B34-35A92B75389D}"/>
                </a:ext>
              </a:extLst>
            </p:cNvPr>
            <p:cNvSpPr/>
            <p:nvPr/>
          </p:nvSpPr>
          <p:spPr>
            <a:xfrm>
              <a:off x="7275943" y="3203208"/>
              <a:ext cx="72768" cy="47033"/>
            </a:xfrm>
            <a:custGeom>
              <a:avLst/>
              <a:gdLst>
                <a:gd name="connsiteX0" fmla="*/ 36432 w 72768"/>
                <a:gd name="connsiteY0" fmla="*/ 0 h 47033"/>
                <a:gd name="connsiteX1" fmla="*/ 0 w 72768"/>
                <a:gd name="connsiteY1" fmla="*/ 47033 h 47033"/>
                <a:gd name="connsiteX2" fmla="*/ 72768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8"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1" name="Freeform 520">
              <a:extLst>
                <a:ext uri="{FF2B5EF4-FFF2-40B4-BE49-F238E27FC236}">
                  <a16:creationId xmlns:a16="http://schemas.microsoft.com/office/drawing/2014/main" id="{5E9E8FF4-8EB2-BDE7-D7A4-C4BD0BC4D871}"/>
                </a:ext>
              </a:extLst>
            </p:cNvPr>
            <p:cNvSpPr/>
            <p:nvPr/>
          </p:nvSpPr>
          <p:spPr>
            <a:xfrm>
              <a:off x="7691037" y="3203208"/>
              <a:ext cx="72672" cy="47033"/>
            </a:xfrm>
            <a:custGeom>
              <a:avLst/>
              <a:gdLst>
                <a:gd name="connsiteX0" fmla="*/ 36336 w 72672"/>
                <a:gd name="connsiteY0" fmla="*/ 0 h 47033"/>
                <a:gd name="connsiteX1" fmla="*/ 0 w 72672"/>
                <a:gd name="connsiteY1" fmla="*/ 47033 h 47033"/>
                <a:gd name="connsiteX2" fmla="*/ 72673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3"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2" name="Freeform 521">
              <a:extLst>
                <a:ext uri="{FF2B5EF4-FFF2-40B4-BE49-F238E27FC236}">
                  <a16:creationId xmlns:a16="http://schemas.microsoft.com/office/drawing/2014/main" id="{B39A47B7-65EB-D516-06DB-6B5BA58A74AA}"/>
                </a:ext>
              </a:extLst>
            </p:cNvPr>
            <p:cNvSpPr/>
            <p:nvPr/>
          </p:nvSpPr>
          <p:spPr>
            <a:xfrm>
              <a:off x="7738370" y="320320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3" name="Freeform 522">
              <a:extLst>
                <a:ext uri="{FF2B5EF4-FFF2-40B4-BE49-F238E27FC236}">
                  <a16:creationId xmlns:a16="http://schemas.microsoft.com/office/drawing/2014/main" id="{8961267B-4F7B-5584-C6F6-08F12D50A7A6}"/>
                </a:ext>
              </a:extLst>
            </p:cNvPr>
            <p:cNvSpPr/>
            <p:nvPr/>
          </p:nvSpPr>
          <p:spPr>
            <a:xfrm>
              <a:off x="7761989" y="320320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4" name="Freeform 523">
              <a:extLst>
                <a:ext uri="{FF2B5EF4-FFF2-40B4-BE49-F238E27FC236}">
                  <a16:creationId xmlns:a16="http://schemas.microsoft.com/office/drawing/2014/main" id="{E94F2B7C-3C48-4F2E-F89C-39C2393222E3}"/>
                </a:ext>
              </a:extLst>
            </p:cNvPr>
            <p:cNvSpPr/>
            <p:nvPr/>
          </p:nvSpPr>
          <p:spPr>
            <a:xfrm>
              <a:off x="7809513" y="320320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5" name="Freeform 524">
              <a:extLst>
                <a:ext uri="{FF2B5EF4-FFF2-40B4-BE49-F238E27FC236}">
                  <a16:creationId xmlns:a16="http://schemas.microsoft.com/office/drawing/2014/main" id="{EE9C462E-BB92-71E4-166C-CCF4836FFE63}"/>
                </a:ext>
              </a:extLst>
            </p:cNvPr>
            <p:cNvSpPr/>
            <p:nvPr/>
          </p:nvSpPr>
          <p:spPr>
            <a:xfrm>
              <a:off x="7809513" y="3203208"/>
              <a:ext cx="72672" cy="47033"/>
            </a:xfrm>
            <a:custGeom>
              <a:avLst/>
              <a:gdLst>
                <a:gd name="connsiteX0" fmla="*/ 36336 w 72672"/>
                <a:gd name="connsiteY0" fmla="*/ 0 h 47033"/>
                <a:gd name="connsiteX1" fmla="*/ 0 w 72672"/>
                <a:gd name="connsiteY1" fmla="*/ 47033 h 47033"/>
                <a:gd name="connsiteX2" fmla="*/ 72672 w 72672"/>
                <a:gd name="connsiteY2" fmla="*/ 47033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3"/>
                  </a:lnTo>
                  <a:lnTo>
                    <a:pt x="72672" y="47033"/>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6" name="Freeform 525">
              <a:extLst>
                <a:ext uri="{FF2B5EF4-FFF2-40B4-BE49-F238E27FC236}">
                  <a16:creationId xmlns:a16="http://schemas.microsoft.com/office/drawing/2014/main" id="{9A28CF75-5C08-91DE-A680-E30DEE3D704E}"/>
                </a:ext>
              </a:extLst>
            </p:cNvPr>
            <p:cNvSpPr/>
            <p:nvPr/>
          </p:nvSpPr>
          <p:spPr>
            <a:xfrm>
              <a:off x="7892417" y="3203208"/>
              <a:ext cx="72768" cy="47033"/>
            </a:xfrm>
            <a:custGeom>
              <a:avLst/>
              <a:gdLst>
                <a:gd name="connsiteX0" fmla="*/ 36432 w 72768"/>
                <a:gd name="connsiteY0" fmla="*/ 0 h 47033"/>
                <a:gd name="connsiteX1" fmla="*/ 0 w 72768"/>
                <a:gd name="connsiteY1" fmla="*/ 47033 h 47033"/>
                <a:gd name="connsiteX2" fmla="*/ 72769 w 72768"/>
                <a:gd name="connsiteY2" fmla="*/ 47033 h 47033"/>
                <a:gd name="connsiteX3" fmla="*/ 36432 w 72768"/>
                <a:gd name="connsiteY3" fmla="*/ 0 h 47033"/>
              </a:gdLst>
              <a:ahLst/>
              <a:cxnLst>
                <a:cxn ang="0">
                  <a:pos x="connsiteX0" y="connsiteY0"/>
                </a:cxn>
                <a:cxn ang="0">
                  <a:pos x="connsiteX1" y="connsiteY1"/>
                </a:cxn>
                <a:cxn ang="0">
                  <a:pos x="connsiteX2" y="connsiteY2"/>
                </a:cxn>
                <a:cxn ang="0">
                  <a:pos x="connsiteX3" y="connsiteY3"/>
                </a:cxn>
              </a:cxnLst>
              <a:rect l="l" t="t" r="r" b="b"/>
              <a:pathLst>
                <a:path w="72768" h="47033">
                  <a:moveTo>
                    <a:pt x="36432" y="0"/>
                  </a:moveTo>
                  <a:lnTo>
                    <a:pt x="0" y="47033"/>
                  </a:lnTo>
                  <a:lnTo>
                    <a:pt x="72769" y="47033"/>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7" name="Freeform 526">
              <a:extLst>
                <a:ext uri="{FF2B5EF4-FFF2-40B4-BE49-F238E27FC236}">
                  <a16:creationId xmlns:a16="http://schemas.microsoft.com/office/drawing/2014/main" id="{492B168E-0DEF-4DDA-DDDA-E713853EF360}"/>
                </a:ext>
              </a:extLst>
            </p:cNvPr>
            <p:cNvSpPr/>
            <p:nvPr/>
          </p:nvSpPr>
          <p:spPr>
            <a:xfrm>
              <a:off x="8413843" y="3351765"/>
              <a:ext cx="72768" cy="46937"/>
            </a:xfrm>
            <a:custGeom>
              <a:avLst/>
              <a:gdLst>
                <a:gd name="connsiteX0" fmla="*/ 36336 w 72768"/>
                <a:gd name="connsiteY0" fmla="*/ 0 h 46937"/>
                <a:gd name="connsiteX1" fmla="*/ 0 w 72768"/>
                <a:gd name="connsiteY1" fmla="*/ 46938 h 46937"/>
                <a:gd name="connsiteX2" fmla="*/ 72768 w 72768"/>
                <a:gd name="connsiteY2" fmla="*/ 46938 h 46937"/>
                <a:gd name="connsiteX3" fmla="*/ 36336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6" y="0"/>
                  </a:moveTo>
                  <a:lnTo>
                    <a:pt x="0" y="46938"/>
                  </a:lnTo>
                  <a:lnTo>
                    <a:pt x="72768"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8" name="Freeform 527">
              <a:extLst>
                <a:ext uri="{FF2B5EF4-FFF2-40B4-BE49-F238E27FC236}">
                  <a16:creationId xmlns:a16="http://schemas.microsoft.com/office/drawing/2014/main" id="{44E4D13E-73C3-4073-34A3-7A06023E63F7}"/>
                </a:ext>
              </a:extLst>
            </p:cNvPr>
            <p:cNvSpPr/>
            <p:nvPr/>
          </p:nvSpPr>
          <p:spPr>
            <a:xfrm>
              <a:off x="8461367" y="3351765"/>
              <a:ext cx="72768" cy="46937"/>
            </a:xfrm>
            <a:custGeom>
              <a:avLst/>
              <a:gdLst>
                <a:gd name="connsiteX0" fmla="*/ 36337 w 72768"/>
                <a:gd name="connsiteY0" fmla="*/ 0 h 46937"/>
                <a:gd name="connsiteX1" fmla="*/ 0 w 72768"/>
                <a:gd name="connsiteY1" fmla="*/ 46938 h 46937"/>
                <a:gd name="connsiteX2" fmla="*/ 72769 w 72768"/>
                <a:gd name="connsiteY2" fmla="*/ 46938 h 46937"/>
                <a:gd name="connsiteX3" fmla="*/ 36337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7" y="0"/>
                  </a:moveTo>
                  <a:lnTo>
                    <a:pt x="0" y="46938"/>
                  </a:lnTo>
                  <a:lnTo>
                    <a:pt x="72769" y="46938"/>
                  </a:lnTo>
                  <a:lnTo>
                    <a:pt x="36337"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29" name="Freeform 528">
              <a:extLst>
                <a:ext uri="{FF2B5EF4-FFF2-40B4-BE49-F238E27FC236}">
                  <a16:creationId xmlns:a16="http://schemas.microsoft.com/office/drawing/2014/main" id="{41F5F55E-0939-7B86-99F4-D40844BA334E}"/>
                </a:ext>
              </a:extLst>
            </p:cNvPr>
            <p:cNvSpPr/>
            <p:nvPr/>
          </p:nvSpPr>
          <p:spPr>
            <a:xfrm>
              <a:off x="8461367" y="3351765"/>
              <a:ext cx="72768" cy="46937"/>
            </a:xfrm>
            <a:custGeom>
              <a:avLst/>
              <a:gdLst>
                <a:gd name="connsiteX0" fmla="*/ 36337 w 72768"/>
                <a:gd name="connsiteY0" fmla="*/ 0 h 46937"/>
                <a:gd name="connsiteX1" fmla="*/ 0 w 72768"/>
                <a:gd name="connsiteY1" fmla="*/ 46938 h 46937"/>
                <a:gd name="connsiteX2" fmla="*/ 72769 w 72768"/>
                <a:gd name="connsiteY2" fmla="*/ 46938 h 46937"/>
                <a:gd name="connsiteX3" fmla="*/ 36337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337" y="0"/>
                  </a:moveTo>
                  <a:lnTo>
                    <a:pt x="0" y="46938"/>
                  </a:lnTo>
                  <a:lnTo>
                    <a:pt x="72769" y="46938"/>
                  </a:lnTo>
                  <a:lnTo>
                    <a:pt x="36337"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0" name="Freeform 529">
              <a:extLst>
                <a:ext uri="{FF2B5EF4-FFF2-40B4-BE49-F238E27FC236}">
                  <a16:creationId xmlns:a16="http://schemas.microsoft.com/office/drawing/2014/main" id="{EAC7914A-AB4D-242E-D8F8-511CCDB4E576}"/>
                </a:ext>
              </a:extLst>
            </p:cNvPr>
            <p:cNvSpPr/>
            <p:nvPr/>
          </p:nvSpPr>
          <p:spPr>
            <a:xfrm>
              <a:off x="8520653" y="3351765"/>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1" name="Freeform 530">
              <a:extLst>
                <a:ext uri="{FF2B5EF4-FFF2-40B4-BE49-F238E27FC236}">
                  <a16:creationId xmlns:a16="http://schemas.microsoft.com/office/drawing/2014/main" id="{CF11C262-C910-7E7F-E917-86E2C2074AC0}"/>
                </a:ext>
              </a:extLst>
            </p:cNvPr>
            <p:cNvSpPr/>
            <p:nvPr/>
          </p:nvSpPr>
          <p:spPr>
            <a:xfrm>
              <a:off x="8544367" y="3351765"/>
              <a:ext cx="72672" cy="46937"/>
            </a:xfrm>
            <a:custGeom>
              <a:avLst/>
              <a:gdLst>
                <a:gd name="connsiteX0" fmla="*/ 36337 w 72672"/>
                <a:gd name="connsiteY0" fmla="*/ 0 h 46937"/>
                <a:gd name="connsiteX1" fmla="*/ 0 w 72672"/>
                <a:gd name="connsiteY1" fmla="*/ 46938 h 46937"/>
                <a:gd name="connsiteX2" fmla="*/ 72673 w 72672"/>
                <a:gd name="connsiteY2" fmla="*/ 46938 h 46937"/>
                <a:gd name="connsiteX3" fmla="*/ 36337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7" y="0"/>
                  </a:moveTo>
                  <a:lnTo>
                    <a:pt x="0" y="46938"/>
                  </a:lnTo>
                  <a:lnTo>
                    <a:pt x="72673" y="46938"/>
                  </a:lnTo>
                  <a:lnTo>
                    <a:pt x="36337"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2" name="Freeform 531">
              <a:extLst>
                <a:ext uri="{FF2B5EF4-FFF2-40B4-BE49-F238E27FC236}">
                  <a16:creationId xmlns:a16="http://schemas.microsoft.com/office/drawing/2014/main" id="{5B01225C-9600-FD7B-6B3A-31EA2836C9F2}"/>
                </a:ext>
              </a:extLst>
            </p:cNvPr>
            <p:cNvSpPr/>
            <p:nvPr/>
          </p:nvSpPr>
          <p:spPr>
            <a:xfrm>
              <a:off x="9504410" y="3351765"/>
              <a:ext cx="72672" cy="46937"/>
            </a:xfrm>
            <a:custGeom>
              <a:avLst/>
              <a:gdLst>
                <a:gd name="connsiteX0" fmla="*/ 36336 w 72672"/>
                <a:gd name="connsiteY0" fmla="*/ 0 h 46937"/>
                <a:gd name="connsiteX1" fmla="*/ 0 w 72672"/>
                <a:gd name="connsiteY1" fmla="*/ 46938 h 46937"/>
                <a:gd name="connsiteX2" fmla="*/ 72672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2"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3" name="Freeform 532">
              <a:extLst>
                <a:ext uri="{FF2B5EF4-FFF2-40B4-BE49-F238E27FC236}">
                  <a16:creationId xmlns:a16="http://schemas.microsoft.com/office/drawing/2014/main" id="{EA4826DC-4769-716B-67EC-32BD46172BC3}"/>
                </a:ext>
              </a:extLst>
            </p:cNvPr>
            <p:cNvSpPr/>
            <p:nvPr/>
          </p:nvSpPr>
          <p:spPr>
            <a:xfrm>
              <a:off x="9670505" y="3351765"/>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4" name="Freeform 533">
              <a:extLst>
                <a:ext uri="{FF2B5EF4-FFF2-40B4-BE49-F238E27FC236}">
                  <a16:creationId xmlns:a16="http://schemas.microsoft.com/office/drawing/2014/main" id="{847C3C9D-D3D2-2E9B-AF95-40FCFA47DD9C}"/>
                </a:ext>
              </a:extLst>
            </p:cNvPr>
            <p:cNvSpPr/>
            <p:nvPr/>
          </p:nvSpPr>
          <p:spPr>
            <a:xfrm>
              <a:off x="9670505" y="3351765"/>
              <a:ext cx="72672" cy="46937"/>
            </a:xfrm>
            <a:custGeom>
              <a:avLst/>
              <a:gdLst>
                <a:gd name="connsiteX0" fmla="*/ 36336 w 72672"/>
                <a:gd name="connsiteY0" fmla="*/ 0 h 46937"/>
                <a:gd name="connsiteX1" fmla="*/ 0 w 72672"/>
                <a:gd name="connsiteY1" fmla="*/ 46938 h 46937"/>
                <a:gd name="connsiteX2" fmla="*/ 72673 w 72672"/>
                <a:gd name="connsiteY2" fmla="*/ 46938 h 46937"/>
                <a:gd name="connsiteX3" fmla="*/ 36336 w 72672"/>
                <a:gd name="connsiteY3" fmla="*/ 0 h 46937"/>
              </a:gdLst>
              <a:ahLst/>
              <a:cxnLst>
                <a:cxn ang="0">
                  <a:pos x="connsiteX0" y="connsiteY0"/>
                </a:cxn>
                <a:cxn ang="0">
                  <a:pos x="connsiteX1" y="connsiteY1"/>
                </a:cxn>
                <a:cxn ang="0">
                  <a:pos x="connsiteX2" y="connsiteY2"/>
                </a:cxn>
                <a:cxn ang="0">
                  <a:pos x="connsiteX3" y="connsiteY3"/>
                </a:cxn>
              </a:cxnLst>
              <a:rect l="l" t="t" r="r" b="b"/>
              <a:pathLst>
                <a:path w="72672" h="46937">
                  <a:moveTo>
                    <a:pt x="36336" y="0"/>
                  </a:moveTo>
                  <a:lnTo>
                    <a:pt x="0" y="46938"/>
                  </a:lnTo>
                  <a:lnTo>
                    <a:pt x="72673" y="46938"/>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5" name="Freeform 534">
              <a:extLst>
                <a:ext uri="{FF2B5EF4-FFF2-40B4-BE49-F238E27FC236}">
                  <a16:creationId xmlns:a16="http://schemas.microsoft.com/office/drawing/2014/main" id="{569DEBC4-4760-A478-73A9-902F7EAF89A4}"/>
                </a:ext>
              </a:extLst>
            </p:cNvPr>
            <p:cNvSpPr/>
            <p:nvPr/>
          </p:nvSpPr>
          <p:spPr>
            <a:xfrm>
              <a:off x="10381549" y="3351765"/>
              <a:ext cx="72768" cy="46937"/>
            </a:xfrm>
            <a:custGeom>
              <a:avLst/>
              <a:gdLst>
                <a:gd name="connsiteX0" fmla="*/ 36432 w 72768"/>
                <a:gd name="connsiteY0" fmla="*/ 0 h 46937"/>
                <a:gd name="connsiteX1" fmla="*/ 0 w 72768"/>
                <a:gd name="connsiteY1" fmla="*/ 46938 h 46937"/>
                <a:gd name="connsiteX2" fmla="*/ 72769 w 72768"/>
                <a:gd name="connsiteY2" fmla="*/ 46938 h 46937"/>
                <a:gd name="connsiteX3" fmla="*/ 36432 w 72768"/>
                <a:gd name="connsiteY3" fmla="*/ 0 h 46937"/>
              </a:gdLst>
              <a:ahLst/>
              <a:cxnLst>
                <a:cxn ang="0">
                  <a:pos x="connsiteX0" y="connsiteY0"/>
                </a:cxn>
                <a:cxn ang="0">
                  <a:pos x="connsiteX1" y="connsiteY1"/>
                </a:cxn>
                <a:cxn ang="0">
                  <a:pos x="connsiteX2" y="connsiteY2"/>
                </a:cxn>
                <a:cxn ang="0">
                  <a:pos x="connsiteX3" y="connsiteY3"/>
                </a:cxn>
              </a:cxnLst>
              <a:rect l="l" t="t" r="r" b="b"/>
              <a:pathLst>
                <a:path w="72768" h="46937">
                  <a:moveTo>
                    <a:pt x="36432" y="0"/>
                  </a:moveTo>
                  <a:lnTo>
                    <a:pt x="0" y="46938"/>
                  </a:lnTo>
                  <a:lnTo>
                    <a:pt x="72769" y="46938"/>
                  </a:lnTo>
                  <a:lnTo>
                    <a:pt x="36432"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36" name="Freeform 535">
              <a:extLst>
                <a:ext uri="{FF2B5EF4-FFF2-40B4-BE49-F238E27FC236}">
                  <a16:creationId xmlns:a16="http://schemas.microsoft.com/office/drawing/2014/main" id="{7FDB89A6-95CF-D57F-39A0-D6804EED5279}"/>
                </a:ext>
              </a:extLst>
            </p:cNvPr>
            <p:cNvSpPr/>
            <p:nvPr/>
          </p:nvSpPr>
          <p:spPr>
            <a:xfrm>
              <a:off x="10405264" y="3549841"/>
              <a:ext cx="72672" cy="47033"/>
            </a:xfrm>
            <a:custGeom>
              <a:avLst/>
              <a:gdLst>
                <a:gd name="connsiteX0" fmla="*/ 36336 w 72672"/>
                <a:gd name="connsiteY0" fmla="*/ 0 h 47033"/>
                <a:gd name="connsiteX1" fmla="*/ 0 w 72672"/>
                <a:gd name="connsiteY1" fmla="*/ 47034 h 47033"/>
                <a:gd name="connsiteX2" fmla="*/ 72672 w 72672"/>
                <a:gd name="connsiteY2" fmla="*/ 47034 h 47033"/>
                <a:gd name="connsiteX3" fmla="*/ 36336 w 72672"/>
                <a:gd name="connsiteY3" fmla="*/ 0 h 47033"/>
              </a:gdLst>
              <a:ahLst/>
              <a:cxnLst>
                <a:cxn ang="0">
                  <a:pos x="connsiteX0" y="connsiteY0"/>
                </a:cxn>
                <a:cxn ang="0">
                  <a:pos x="connsiteX1" y="connsiteY1"/>
                </a:cxn>
                <a:cxn ang="0">
                  <a:pos x="connsiteX2" y="connsiteY2"/>
                </a:cxn>
                <a:cxn ang="0">
                  <a:pos x="connsiteX3" y="connsiteY3"/>
                </a:cxn>
              </a:cxnLst>
              <a:rect l="l" t="t" r="r" b="b"/>
              <a:pathLst>
                <a:path w="72672" h="47033">
                  <a:moveTo>
                    <a:pt x="36336" y="0"/>
                  </a:moveTo>
                  <a:lnTo>
                    <a:pt x="0" y="47034"/>
                  </a:lnTo>
                  <a:lnTo>
                    <a:pt x="72672" y="47034"/>
                  </a:lnTo>
                  <a:lnTo>
                    <a:pt x="36336" y="0"/>
                  </a:lnTo>
                  <a:close/>
                </a:path>
              </a:pathLst>
            </a:custGeom>
            <a:solidFill>
              <a:srgbClr val="881222"/>
            </a:solidFill>
            <a:ln w="0"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grpSp>
      <p:grpSp>
        <p:nvGrpSpPr>
          <p:cNvPr id="537" name="Graphic 17">
            <a:extLst>
              <a:ext uri="{FF2B5EF4-FFF2-40B4-BE49-F238E27FC236}">
                <a16:creationId xmlns:a16="http://schemas.microsoft.com/office/drawing/2014/main" id="{0767F57D-5263-CAE0-DA82-B9347804244A}"/>
              </a:ext>
            </a:extLst>
          </p:cNvPr>
          <p:cNvGrpSpPr/>
          <p:nvPr/>
        </p:nvGrpSpPr>
        <p:grpSpPr>
          <a:xfrm>
            <a:off x="1834103" y="1185969"/>
            <a:ext cx="9191268" cy="2243745"/>
            <a:chOff x="1834103" y="1131535"/>
            <a:chExt cx="9191268" cy="2243745"/>
          </a:xfrm>
        </p:grpSpPr>
        <p:sp>
          <p:nvSpPr>
            <p:cNvPr id="538" name="Freeform 537">
              <a:extLst>
                <a:ext uri="{FF2B5EF4-FFF2-40B4-BE49-F238E27FC236}">
                  <a16:creationId xmlns:a16="http://schemas.microsoft.com/office/drawing/2014/main" id="{A594ACDD-3066-30FB-6C11-E216867864CA}"/>
                </a:ext>
              </a:extLst>
            </p:cNvPr>
            <p:cNvSpPr/>
            <p:nvPr/>
          </p:nvSpPr>
          <p:spPr>
            <a:xfrm>
              <a:off x="1848064" y="1154861"/>
              <a:ext cx="9150724" cy="2198337"/>
            </a:xfrm>
            <a:custGeom>
              <a:avLst/>
              <a:gdLst>
                <a:gd name="connsiteX0" fmla="*/ 0 w 9150724"/>
                <a:gd name="connsiteY0" fmla="*/ 0 h 2198337"/>
                <a:gd name="connsiteX1" fmla="*/ 11953 w 9150724"/>
                <a:gd name="connsiteY1" fmla="*/ 0 h 2198337"/>
                <a:gd name="connsiteX2" fmla="*/ 177761 w 9150724"/>
                <a:gd name="connsiteY2" fmla="*/ 0 h 2198337"/>
                <a:gd name="connsiteX3" fmla="*/ 177761 w 9150724"/>
                <a:gd name="connsiteY3" fmla="*/ 25811 h 2198337"/>
                <a:gd name="connsiteX4" fmla="*/ 213332 w 9150724"/>
                <a:gd name="connsiteY4" fmla="*/ 25811 h 2198337"/>
                <a:gd name="connsiteX5" fmla="*/ 213332 w 9150724"/>
                <a:gd name="connsiteY5" fmla="*/ 38812 h 2198337"/>
                <a:gd name="connsiteX6" fmla="*/ 308189 w 9150724"/>
                <a:gd name="connsiteY6" fmla="*/ 38812 h 2198337"/>
                <a:gd name="connsiteX7" fmla="*/ 308189 w 9150724"/>
                <a:gd name="connsiteY7" fmla="*/ 51622 h 2198337"/>
                <a:gd name="connsiteX8" fmla="*/ 486046 w 9150724"/>
                <a:gd name="connsiteY8" fmla="*/ 51622 h 2198337"/>
                <a:gd name="connsiteX9" fmla="*/ 486046 w 9150724"/>
                <a:gd name="connsiteY9" fmla="*/ 64623 h 2198337"/>
                <a:gd name="connsiteX10" fmla="*/ 497903 w 9150724"/>
                <a:gd name="connsiteY10" fmla="*/ 64623 h 2198337"/>
                <a:gd name="connsiteX11" fmla="*/ 497903 w 9150724"/>
                <a:gd name="connsiteY11" fmla="*/ 77433 h 2198337"/>
                <a:gd name="connsiteX12" fmla="*/ 557189 w 9150724"/>
                <a:gd name="connsiteY12" fmla="*/ 77433 h 2198337"/>
                <a:gd name="connsiteX13" fmla="*/ 557189 w 9150724"/>
                <a:gd name="connsiteY13" fmla="*/ 90434 h 2198337"/>
                <a:gd name="connsiteX14" fmla="*/ 568950 w 9150724"/>
                <a:gd name="connsiteY14" fmla="*/ 90434 h 2198337"/>
                <a:gd name="connsiteX15" fmla="*/ 616474 w 9150724"/>
                <a:gd name="connsiteY15" fmla="*/ 90434 h 2198337"/>
                <a:gd name="connsiteX16" fmla="*/ 628236 w 9150724"/>
                <a:gd name="connsiteY16" fmla="*/ 90434 h 2198337"/>
                <a:gd name="connsiteX17" fmla="*/ 628236 w 9150724"/>
                <a:gd name="connsiteY17" fmla="*/ 116628 h 2198337"/>
                <a:gd name="connsiteX18" fmla="*/ 663807 w 9150724"/>
                <a:gd name="connsiteY18" fmla="*/ 116628 h 2198337"/>
                <a:gd name="connsiteX19" fmla="*/ 663807 w 9150724"/>
                <a:gd name="connsiteY19" fmla="*/ 142821 h 2198337"/>
                <a:gd name="connsiteX20" fmla="*/ 687426 w 9150724"/>
                <a:gd name="connsiteY20" fmla="*/ 142821 h 2198337"/>
                <a:gd name="connsiteX21" fmla="*/ 734950 w 9150724"/>
                <a:gd name="connsiteY21" fmla="*/ 142821 h 2198337"/>
                <a:gd name="connsiteX22" fmla="*/ 734950 w 9150724"/>
                <a:gd name="connsiteY22" fmla="*/ 156014 h 2198337"/>
                <a:gd name="connsiteX23" fmla="*/ 746711 w 9150724"/>
                <a:gd name="connsiteY23" fmla="*/ 156014 h 2198337"/>
                <a:gd name="connsiteX24" fmla="*/ 758664 w 9150724"/>
                <a:gd name="connsiteY24" fmla="*/ 156014 h 2198337"/>
                <a:gd name="connsiteX25" fmla="*/ 758664 w 9150724"/>
                <a:gd name="connsiteY25" fmla="*/ 182589 h 2198337"/>
                <a:gd name="connsiteX26" fmla="*/ 829807 w 9150724"/>
                <a:gd name="connsiteY26" fmla="*/ 182589 h 2198337"/>
                <a:gd name="connsiteX27" fmla="*/ 1031282 w 9150724"/>
                <a:gd name="connsiteY27" fmla="*/ 182589 h 2198337"/>
                <a:gd name="connsiteX28" fmla="*/ 1031282 w 9150724"/>
                <a:gd name="connsiteY28" fmla="*/ 195973 h 2198337"/>
                <a:gd name="connsiteX29" fmla="*/ 1066853 w 9150724"/>
                <a:gd name="connsiteY29" fmla="*/ 195973 h 2198337"/>
                <a:gd name="connsiteX30" fmla="*/ 1066853 w 9150724"/>
                <a:gd name="connsiteY30" fmla="*/ 209356 h 2198337"/>
                <a:gd name="connsiteX31" fmla="*/ 1137900 w 9150724"/>
                <a:gd name="connsiteY31" fmla="*/ 209356 h 2198337"/>
                <a:gd name="connsiteX32" fmla="*/ 1137900 w 9150724"/>
                <a:gd name="connsiteY32" fmla="*/ 222644 h 2198337"/>
                <a:gd name="connsiteX33" fmla="*/ 1173471 w 9150724"/>
                <a:gd name="connsiteY33" fmla="*/ 222644 h 2198337"/>
                <a:gd name="connsiteX34" fmla="*/ 1173471 w 9150724"/>
                <a:gd name="connsiteY34" fmla="*/ 236028 h 2198337"/>
                <a:gd name="connsiteX35" fmla="*/ 1232757 w 9150724"/>
                <a:gd name="connsiteY35" fmla="*/ 236028 h 2198337"/>
                <a:gd name="connsiteX36" fmla="*/ 1232757 w 9150724"/>
                <a:gd name="connsiteY36" fmla="*/ 249316 h 2198337"/>
                <a:gd name="connsiteX37" fmla="*/ 1256376 w 9150724"/>
                <a:gd name="connsiteY37" fmla="*/ 249316 h 2198337"/>
                <a:gd name="connsiteX38" fmla="*/ 1256376 w 9150724"/>
                <a:gd name="connsiteY38" fmla="*/ 262795 h 2198337"/>
                <a:gd name="connsiteX39" fmla="*/ 1291947 w 9150724"/>
                <a:gd name="connsiteY39" fmla="*/ 262795 h 2198337"/>
                <a:gd name="connsiteX40" fmla="*/ 1291947 w 9150724"/>
                <a:gd name="connsiteY40" fmla="*/ 276178 h 2198337"/>
                <a:gd name="connsiteX41" fmla="*/ 1303900 w 9150724"/>
                <a:gd name="connsiteY41" fmla="*/ 276178 h 2198337"/>
                <a:gd name="connsiteX42" fmla="*/ 1303900 w 9150724"/>
                <a:gd name="connsiteY42" fmla="*/ 289466 h 2198337"/>
                <a:gd name="connsiteX43" fmla="*/ 1327614 w 9150724"/>
                <a:gd name="connsiteY43" fmla="*/ 289466 h 2198337"/>
                <a:gd name="connsiteX44" fmla="*/ 1327614 w 9150724"/>
                <a:gd name="connsiteY44" fmla="*/ 302850 h 2198337"/>
                <a:gd name="connsiteX45" fmla="*/ 1339471 w 9150724"/>
                <a:gd name="connsiteY45" fmla="*/ 302850 h 2198337"/>
                <a:gd name="connsiteX46" fmla="*/ 1339471 w 9150724"/>
                <a:gd name="connsiteY46" fmla="*/ 343000 h 2198337"/>
                <a:gd name="connsiteX47" fmla="*/ 1351232 w 9150724"/>
                <a:gd name="connsiteY47" fmla="*/ 343000 h 2198337"/>
                <a:gd name="connsiteX48" fmla="*/ 1363185 w 9150724"/>
                <a:gd name="connsiteY48" fmla="*/ 343000 h 2198337"/>
                <a:gd name="connsiteX49" fmla="*/ 1363185 w 9150724"/>
                <a:gd name="connsiteY49" fmla="*/ 383724 h 2198337"/>
                <a:gd name="connsiteX50" fmla="*/ 1410518 w 9150724"/>
                <a:gd name="connsiteY50" fmla="*/ 383724 h 2198337"/>
                <a:gd name="connsiteX51" fmla="*/ 1410518 w 9150724"/>
                <a:gd name="connsiteY51" fmla="*/ 397299 h 2198337"/>
                <a:gd name="connsiteX52" fmla="*/ 1422471 w 9150724"/>
                <a:gd name="connsiteY52" fmla="*/ 397299 h 2198337"/>
                <a:gd name="connsiteX53" fmla="*/ 1422471 w 9150724"/>
                <a:gd name="connsiteY53" fmla="*/ 410874 h 2198337"/>
                <a:gd name="connsiteX54" fmla="*/ 1434328 w 9150724"/>
                <a:gd name="connsiteY54" fmla="*/ 410874 h 2198337"/>
                <a:gd name="connsiteX55" fmla="*/ 1434328 w 9150724"/>
                <a:gd name="connsiteY55" fmla="*/ 438214 h 2198337"/>
                <a:gd name="connsiteX56" fmla="*/ 1458042 w 9150724"/>
                <a:gd name="connsiteY56" fmla="*/ 438214 h 2198337"/>
                <a:gd name="connsiteX57" fmla="*/ 1458042 w 9150724"/>
                <a:gd name="connsiteY57" fmla="*/ 465459 h 2198337"/>
                <a:gd name="connsiteX58" fmla="*/ 1540946 w 9150724"/>
                <a:gd name="connsiteY58" fmla="*/ 465459 h 2198337"/>
                <a:gd name="connsiteX59" fmla="*/ 1540946 w 9150724"/>
                <a:gd name="connsiteY59" fmla="*/ 479130 h 2198337"/>
                <a:gd name="connsiteX60" fmla="*/ 1576518 w 9150724"/>
                <a:gd name="connsiteY60" fmla="*/ 479130 h 2198337"/>
                <a:gd name="connsiteX61" fmla="*/ 1576518 w 9150724"/>
                <a:gd name="connsiteY61" fmla="*/ 492704 h 2198337"/>
                <a:gd name="connsiteX62" fmla="*/ 1849231 w 9150724"/>
                <a:gd name="connsiteY62" fmla="*/ 492704 h 2198337"/>
                <a:gd name="connsiteX63" fmla="*/ 1849231 w 9150724"/>
                <a:gd name="connsiteY63" fmla="*/ 506470 h 2198337"/>
                <a:gd name="connsiteX64" fmla="*/ 1872850 w 9150724"/>
                <a:gd name="connsiteY64" fmla="*/ 506470 h 2198337"/>
                <a:gd name="connsiteX65" fmla="*/ 1872850 w 9150724"/>
                <a:gd name="connsiteY65" fmla="*/ 520141 h 2198337"/>
                <a:gd name="connsiteX66" fmla="*/ 1944088 w 9150724"/>
                <a:gd name="connsiteY66" fmla="*/ 520141 h 2198337"/>
                <a:gd name="connsiteX67" fmla="*/ 1944088 w 9150724"/>
                <a:gd name="connsiteY67" fmla="*/ 533715 h 2198337"/>
                <a:gd name="connsiteX68" fmla="*/ 1955754 w 9150724"/>
                <a:gd name="connsiteY68" fmla="*/ 533715 h 2198337"/>
                <a:gd name="connsiteX69" fmla="*/ 1955754 w 9150724"/>
                <a:gd name="connsiteY69" fmla="*/ 547481 h 2198337"/>
                <a:gd name="connsiteX70" fmla="*/ 1967707 w 9150724"/>
                <a:gd name="connsiteY70" fmla="*/ 547481 h 2198337"/>
                <a:gd name="connsiteX71" fmla="*/ 1967707 w 9150724"/>
                <a:gd name="connsiteY71" fmla="*/ 561056 h 2198337"/>
                <a:gd name="connsiteX72" fmla="*/ 1979468 w 9150724"/>
                <a:gd name="connsiteY72" fmla="*/ 561056 h 2198337"/>
                <a:gd name="connsiteX73" fmla="*/ 1979468 w 9150724"/>
                <a:gd name="connsiteY73" fmla="*/ 574726 h 2198337"/>
                <a:gd name="connsiteX74" fmla="*/ 1991421 w 9150724"/>
                <a:gd name="connsiteY74" fmla="*/ 574726 h 2198337"/>
                <a:gd name="connsiteX75" fmla="*/ 1991421 w 9150724"/>
                <a:gd name="connsiteY75" fmla="*/ 588588 h 2198337"/>
                <a:gd name="connsiteX76" fmla="*/ 2003278 w 9150724"/>
                <a:gd name="connsiteY76" fmla="*/ 588588 h 2198337"/>
                <a:gd name="connsiteX77" fmla="*/ 2003278 w 9150724"/>
                <a:gd name="connsiteY77" fmla="*/ 630077 h 2198337"/>
                <a:gd name="connsiteX78" fmla="*/ 2015039 w 9150724"/>
                <a:gd name="connsiteY78" fmla="*/ 630077 h 2198337"/>
                <a:gd name="connsiteX79" fmla="*/ 2015039 w 9150724"/>
                <a:gd name="connsiteY79" fmla="*/ 657704 h 2198337"/>
                <a:gd name="connsiteX80" fmla="*/ 2026992 w 9150724"/>
                <a:gd name="connsiteY80" fmla="*/ 657704 h 2198337"/>
                <a:gd name="connsiteX81" fmla="*/ 2026992 w 9150724"/>
                <a:gd name="connsiteY81" fmla="*/ 685714 h 2198337"/>
                <a:gd name="connsiteX82" fmla="*/ 2050611 w 9150724"/>
                <a:gd name="connsiteY82" fmla="*/ 685714 h 2198337"/>
                <a:gd name="connsiteX83" fmla="*/ 2050611 w 9150724"/>
                <a:gd name="connsiteY83" fmla="*/ 742116 h 2198337"/>
                <a:gd name="connsiteX84" fmla="*/ 2062564 w 9150724"/>
                <a:gd name="connsiteY84" fmla="*/ 742116 h 2198337"/>
                <a:gd name="connsiteX85" fmla="*/ 2062564 w 9150724"/>
                <a:gd name="connsiteY85" fmla="*/ 756169 h 2198337"/>
                <a:gd name="connsiteX86" fmla="*/ 2097944 w 9150724"/>
                <a:gd name="connsiteY86" fmla="*/ 756169 h 2198337"/>
                <a:gd name="connsiteX87" fmla="*/ 2097944 w 9150724"/>
                <a:gd name="connsiteY87" fmla="*/ 784561 h 2198337"/>
                <a:gd name="connsiteX88" fmla="*/ 2145468 w 9150724"/>
                <a:gd name="connsiteY88" fmla="*/ 784561 h 2198337"/>
                <a:gd name="connsiteX89" fmla="*/ 2145468 w 9150724"/>
                <a:gd name="connsiteY89" fmla="*/ 798805 h 2198337"/>
                <a:gd name="connsiteX90" fmla="*/ 2240325 w 9150724"/>
                <a:gd name="connsiteY90" fmla="*/ 798805 h 2198337"/>
                <a:gd name="connsiteX91" fmla="*/ 2252086 w 9150724"/>
                <a:gd name="connsiteY91" fmla="*/ 798805 h 2198337"/>
                <a:gd name="connsiteX92" fmla="*/ 2252086 w 9150724"/>
                <a:gd name="connsiteY92" fmla="*/ 813048 h 2198337"/>
                <a:gd name="connsiteX93" fmla="*/ 2287657 w 9150724"/>
                <a:gd name="connsiteY93" fmla="*/ 813048 h 2198337"/>
                <a:gd name="connsiteX94" fmla="*/ 2358896 w 9150724"/>
                <a:gd name="connsiteY94" fmla="*/ 813048 h 2198337"/>
                <a:gd name="connsiteX95" fmla="*/ 2382514 w 9150724"/>
                <a:gd name="connsiteY95" fmla="*/ 813048 h 2198337"/>
                <a:gd name="connsiteX96" fmla="*/ 2548418 w 9150724"/>
                <a:gd name="connsiteY96" fmla="*/ 813048 h 2198337"/>
                <a:gd name="connsiteX97" fmla="*/ 2572228 w 9150724"/>
                <a:gd name="connsiteY97" fmla="*/ 813048 h 2198337"/>
                <a:gd name="connsiteX98" fmla="*/ 2583990 w 9150724"/>
                <a:gd name="connsiteY98" fmla="*/ 813048 h 2198337"/>
                <a:gd name="connsiteX99" fmla="*/ 2583990 w 9150724"/>
                <a:gd name="connsiteY99" fmla="*/ 828057 h 2198337"/>
                <a:gd name="connsiteX100" fmla="*/ 2595942 w 9150724"/>
                <a:gd name="connsiteY100" fmla="*/ 828057 h 2198337"/>
                <a:gd name="connsiteX101" fmla="*/ 2631514 w 9150724"/>
                <a:gd name="connsiteY101" fmla="*/ 828057 h 2198337"/>
                <a:gd name="connsiteX102" fmla="*/ 2631514 w 9150724"/>
                <a:gd name="connsiteY102" fmla="*/ 843066 h 2198337"/>
                <a:gd name="connsiteX103" fmla="*/ 2643275 w 9150724"/>
                <a:gd name="connsiteY103" fmla="*/ 843066 h 2198337"/>
                <a:gd name="connsiteX104" fmla="*/ 2643275 w 9150724"/>
                <a:gd name="connsiteY104" fmla="*/ 873657 h 2198337"/>
                <a:gd name="connsiteX105" fmla="*/ 2667085 w 9150724"/>
                <a:gd name="connsiteY105" fmla="*/ 873657 h 2198337"/>
                <a:gd name="connsiteX106" fmla="*/ 2667085 w 9150724"/>
                <a:gd name="connsiteY106" fmla="*/ 904534 h 2198337"/>
                <a:gd name="connsiteX107" fmla="*/ 2678846 w 9150724"/>
                <a:gd name="connsiteY107" fmla="*/ 904534 h 2198337"/>
                <a:gd name="connsiteX108" fmla="*/ 2678846 w 9150724"/>
                <a:gd name="connsiteY108" fmla="*/ 920021 h 2198337"/>
                <a:gd name="connsiteX109" fmla="*/ 2690799 w 9150724"/>
                <a:gd name="connsiteY109" fmla="*/ 920021 h 2198337"/>
                <a:gd name="connsiteX110" fmla="*/ 2702465 w 9150724"/>
                <a:gd name="connsiteY110" fmla="*/ 920021 h 2198337"/>
                <a:gd name="connsiteX111" fmla="*/ 2702465 w 9150724"/>
                <a:gd name="connsiteY111" fmla="*/ 951568 h 2198337"/>
                <a:gd name="connsiteX112" fmla="*/ 2714418 w 9150724"/>
                <a:gd name="connsiteY112" fmla="*/ 951568 h 2198337"/>
                <a:gd name="connsiteX113" fmla="*/ 2714418 w 9150724"/>
                <a:gd name="connsiteY113" fmla="*/ 983401 h 2198337"/>
                <a:gd name="connsiteX114" fmla="*/ 2726370 w 9150724"/>
                <a:gd name="connsiteY114" fmla="*/ 983401 h 2198337"/>
                <a:gd name="connsiteX115" fmla="*/ 2726370 w 9150724"/>
                <a:gd name="connsiteY115" fmla="*/ 999366 h 2198337"/>
                <a:gd name="connsiteX116" fmla="*/ 2738132 w 9150724"/>
                <a:gd name="connsiteY116" fmla="*/ 999366 h 2198337"/>
                <a:gd name="connsiteX117" fmla="*/ 2738132 w 9150724"/>
                <a:gd name="connsiteY117" fmla="*/ 1015331 h 2198337"/>
                <a:gd name="connsiteX118" fmla="*/ 2749989 w 9150724"/>
                <a:gd name="connsiteY118" fmla="*/ 1015331 h 2198337"/>
                <a:gd name="connsiteX119" fmla="*/ 2749989 w 9150724"/>
                <a:gd name="connsiteY119" fmla="*/ 1031773 h 2198337"/>
                <a:gd name="connsiteX120" fmla="*/ 2761751 w 9150724"/>
                <a:gd name="connsiteY120" fmla="*/ 1031773 h 2198337"/>
                <a:gd name="connsiteX121" fmla="*/ 2761751 w 9150724"/>
                <a:gd name="connsiteY121" fmla="*/ 1048120 h 2198337"/>
                <a:gd name="connsiteX122" fmla="*/ 2773703 w 9150724"/>
                <a:gd name="connsiteY122" fmla="*/ 1048120 h 2198337"/>
                <a:gd name="connsiteX123" fmla="*/ 2821036 w 9150724"/>
                <a:gd name="connsiteY123" fmla="*/ 1048120 h 2198337"/>
                <a:gd name="connsiteX124" fmla="*/ 2927846 w 9150724"/>
                <a:gd name="connsiteY124" fmla="*/ 1048120 h 2198337"/>
                <a:gd name="connsiteX125" fmla="*/ 2927846 w 9150724"/>
                <a:gd name="connsiteY125" fmla="*/ 1064945 h 2198337"/>
                <a:gd name="connsiteX126" fmla="*/ 3046321 w 9150724"/>
                <a:gd name="connsiteY126" fmla="*/ 1064945 h 2198337"/>
                <a:gd name="connsiteX127" fmla="*/ 3105607 w 9150724"/>
                <a:gd name="connsiteY127" fmla="*/ 1064945 h 2198337"/>
                <a:gd name="connsiteX128" fmla="*/ 3105607 w 9150724"/>
                <a:gd name="connsiteY128" fmla="*/ 1081961 h 2198337"/>
                <a:gd name="connsiteX129" fmla="*/ 3271415 w 9150724"/>
                <a:gd name="connsiteY129" fmla="*/ 1081961 h 2198337"/>
                <a:gd name="connsiteX130" fmla="*/ 3283368 w 9150724"/>
                <a:gd name="connsiteY130" fmla="*/ 1081961 h 2198337"/>
                <a:gd name="connsiteX131" fmla="*/ 3283368 w 9150724"/>
                <a:gd name="connsiteY131" fmla="*/ 1099264 h 2198337"/>
                <a:gd name="connsiteX132" fmla="*/ 3295320 w 9150724"/>
                <a:gd name="connsiteY132" fmla="*/ 1099264 h 2198337"/>
                <a:gd name="connsiteX133" fmla="*/ 3295320 w 9150724"/>
                <a:gd name="connsiteY133" fmla="*/ 1116950 h 2198337"/>
                <a:gd name="connsiteX134" fmla="*/ 3307082 w 9150724"/>
                <a:gd name="connsiteY134" fmla="*/ 1116950 h 2198337"/>
                <a:gd name="connsiteX135" fmla="*/ 3318939 w 9150724"/>
                <a:gd name="connsiteY135" fmla="*/ 1116950 h 2198337"/>
                <a:gd name="connsiteX136" fmla="*/ 3318939 w 9150724"/>
                <a:gd name="connsiteY136" fmla="*/ 1153181 h 2198337"/>
                <a:gd name="connsiteX137" fmla="*/ 3330701 w 9150724"/>
                <a:gd name="connsiteY137" fmla="*/ 1153181 h 2198337"/>
                <a:gd name="connsiteX138" fmla="*/ 3330701 w 9150724"/>
                <a:gd name="connsiteY138" fmla="*/ 1189603 h 2198337"/>
                <a:gd name="connsiteX139" fmla="*/ 3342653 w 9150724"/>
                <a:gd name="connsiteY139" fmla="*/ 1189603 h 2198337"/>
                <a:gd name="connsiteX140" fmla="*/ 3342653 w 9150724"/>
                <a:gd name="connsiteY140" fmla="*/ 1226025 h 2198337"/>
                <a:gd name="connsiteX141" fmla="*/ 3354606 w 9150724"/>
                <a:gd name="connsiteY141" fmla="*/ 1226025 h 2198337"/>
                <a:gd name="connsiteX142" fmla="*/ 3354606 w 9150724"/>
                <a:gd name="connsiteY142" fmla="*/ 1245049 h 2198337"/>
                <a:gd name="connsiteX143" fmla="*/ 3366272 w 9150724"/>
                <a:gd name="connsiteY143" fmla="*/ 1245049 h 2198337"/>
                <a:gd name="connsiteX144" fmla="*/ 3366272 w 9150724"/>
                <a:gd name="connsiteY144" fmla="*/ 1264168 h 2198337"/>
                <a:gd name="connsiteX145" fmla="*/ 3461129 w 9150724"/>
                <a:gd name="connsiteY145" fmla="*/ 1264168 h 2198337"/>
                <a:gd name="connsiteX146" fmla="*/ 3461129 w 9150724"/>
                <a:gd name="connsiteY146" fmla="*/ 1283575 h 2198337"/>
                <a:gd name="connsiteX147" fmla="*/ 3555986 w 9150724"/>
                <a:gd name="connsiteY147" fmla="*/ 1283575 h 2198337"/>
                <a:gd name="connsiteX148" fmla="*/ 3555986 w 9150724"/>
                <a:gd name="connsiteY148" fmla="*/ 1302885 h 2198337"/>
                <a:gd name="connsiteX149" fmla="*/ 3615271 w 9150724"/>
                <a:gd name="connsiteY149" fmla="*/ 1302885 h 2198337"/>
                <a:gd name="connsiteX150" fmla="*/ 3958936 w 9150724"/>
                <a:gd name="connsiteY150" fmla="*/ 1302885 h 2198337"/>
                <a:gd name="connsiteX151" fmla="*/ 3982746 w 9150724"/>
                <a:gd name="connsiteY151" fmla="*/ 1302885 h 2198337"/>
                <a:gd name="connsiteX152" fmla="*/ 3982746 w 9150724"/>
                <a:gd name="connsiteY152" fmla="*/ 1322865 h 2198337"/>
                <a:gd name="connsiteX153" fmla="*/ 3994507 w 9150724"/>
                <a:gd name="connsiteY153" fmla="*/ 1322865 h 2198337"/>
                <a:gd name="connsiteX154" fmla="*/ 4006460 w 9150724"/>
                <a:gd name="connsiteY154" fmla="*/ 1322865 h 2198337"/>
                <a:gd name="connsiteX155" fmla="*/ 4006460 w 9150724"/>
                <a:gd name="connsiteY155" fmla="*/ 1343896 h 2198337"/>
                <a:gd name="connsiteX156" fmla="*/ 4018126 w 9150724"/>
                <a:gd name="connsiteY156" fmla="*/ 1343896 h 2198337"/>
                <a:gd name="connsiteX157" fmla="*/ 4018126 w 9150724"/>
                <a:gd name="connsiteY157" fmla="*/ 1365214 h 2198337"/>
                <a:gd name="connsiteX158" fmla="*/ 4030079 w 9150724"/>
                <a:gd name="connsiteY158" fmla="*/ 1365214 h 2198337"/>
                <a:gd name="connsiteX159" fmla="*/ 4042031 w 9150724"/>
                <a:gd name="connsiteY159" fmla="*/ 1365214 h 2198337"/>
                <a:gd name="connsiteX160" fmla="*/ 4042031 w 9150724"/>
                <a:gd name="connsiteY160" fmla="*/ 1387488 h 2198337"/>
                <a:gd name="connsiteX161" fmla="*/ 4053793 w 9150724"/>
                <a:gd name="connsiteY161" fmla="*/ 1387488 h 2198337"/>
                <a:gd name="connsiteX162" fmla="*/ 4053793 w 9150724"/>
                <a:gd name="connsiteY162" fmla="*/ 1409762 h 2198337"/>
                <a:gd name="connsiteX163" fmla="*/ 4065650 w 9150724"/>
                <a:gd name="connsiteY163" fmla="*/ 1409762 h 2198337"/>
                <a:gd name="connsiteX164" fmla="*/ 4065650 w 9150724"/>
                <a:gd name="connsiteY164" fmla="*/ 1432036 h 2198337"/>
                <a:gd name="connsiteX165" fmla="*/ 4089364 w 9150724"/>
                <a:gd name="connsiteY165" fmla="*/ 1432036 h 2198337"/>
                <a:gd name="connsiteX166" fmla="*/ 4207840 w 9150724"/>
                <a:gd name="connsiteY166" fmla="*/ 1432036 h 2198337"/>
                <a:gd name="connsiteX167" fmla="*/ 4207840 w 9150724"/>
                <a:gd name="connsiteY167" fmla="*/ 1455170 h 2198337"/>
                <a:gd name="connsiteX168" fmla="*/ 4326411 w 9150724"/>
                <a:gd name="connsiteY168" fmla="*/ 1455170 h 2198337"/>
                <a:gd name="connsiteX169" fmla="*/ 4575410 w 9150724"/>
                <a:gd name="connsiteY169" fmla="*/ 1455170 h 2198337"/>
                <a:gd name="connsiteX170" fmla="*/ 4587268 w 9150724"/>
                <a:gd name="connsiteY170" fmla="*/ 1455170 h 2198337"/>
                <a:gd name="connsiteX171" fmla="*/ 4599029 w 9150724"/>
                <a:gd name="connsiteY171" fmla="*/ 1455170 h 2198337"/>
                <a:gd name="connsiteX172" fmla="*/ 4622743 w 9150724"/>
                <a:gd name="connsiteY172" fmla="*/ 1455170 h 2198337"/>
                <a:gd name="connsiteX173" fmla="*/ 4658315 w 9150724"/>
                <a:gd name="connsiteY173" fmla="*/ 1455170 h 2198337"/>
                <a:gd name="connsiteX174" fmla="*/ 4670267 w 9150724"/>
                <a:gd name="connsiteY174" fmla="*/ 1455170 h 2198337"/>
                <a:gd name="connsiteX175" fmla="*/ 4670267 w 9150724"/>
                <a:gd name="connsiteY175" fmla="*/ 1482320 h 2198337"/>
                <a:gd name="connsiteX176" fmla="*/ 4693886 w 9150724"/>
                <a:gd name="connsiteY176" fmla="*/ 1482320 h 2198337"/>
                <a:gd name="connsiteX177" fmla="*/ 4741219 w 9150724"/>
                <a:gd name="connsiteY177" fmla="*/ 1482320 h 2198337"/>
                <a:gd name="connsiteX178" fmla="*/ 4753172 w 9150724"/>
                <a:gd name="connsiteY178" fmla="*/ 1482320 h 2198337"/>
                <a:gd name="connsiteX179" fmla="*/ 4871647 w 9150724"/>
                <a:gd name="connsiteY179" fmla="*/ 1482320 h 2198337"/>
                <a:gd name="connsiteX180" fmla="*/ 4871647 w 9150724"/>
                <a:gd name="connsiteY180" fmla="*/ 1513293 h 2198337"/>
                <a:gd name="connsiteX181" fmla="*/ 5096932 w 9150724"/>
                <a:gd name="connsiteY181" fmla="*/ 1513293 h 2198337"/>
                <a:gd name="connsiteX182" fmla="*/ 5310169 w 9150724"/>
                <a:gd name="connsiteY182" fmla="*/ 1513293 h 2198337"/>
                <a:gd name="connsiteX183" fmla="*/ 5310169 w 9150724"/>
                <a:gd name="connsiteY183" fmla="*/ 1545031 h 2198337"/>
                <a:gd name="connsiteX184" fmla="*/ 5322122 w 9150724"/>
                <a:gd name="connsiteY184" fmla="*/ 1545031 h 2198337"/>
                <a:gd name="connsiteX185" fmla="*/ 5345740 w 9150724"/>
                <a:gd name="connsiteY185" fmla="*/ 1545031 h 2198337"/>
                <a:gd name="connsiteX186" fmla="*/ 5393264 w 9150724"/>
                <a:gd name="connsiteY186" fmla="*/ 1545031 h 2198337"/>
                <a:gd name="connsiteX187" fmla="*/ 5416978 w 9150724"/>
                <a:gd name="connsiteY187" fmla="*/ 1545031 h 2198337"/>
                <a:gd name="connsiteX188" fmla="*/ 5488121 w 9150724"/>
                <a:gd name="connsiteY188" fmla="*/ 1545031 h 2198337"/>
                <a:gd name="connsiteX189" fmla="*/ 5843739 w 9150724"/>
                <a:gd name="connsiteY189" fmla="*/ 1545031 h 2198337"/>
                <a:gd name="connsiteX190" fmla="*/ 5985928 w 9150724"/>
                <a:gd name="connsiteY190" fmla="*/ 1545031 h 2198337"/>
                <a:gd name="connsiteX191" fmla="*/ 5985928 w 9150724"/>
                <a:gd name="connsiteY191" fmla="*/ 1583461 h 2198337"/>
                <a:gd name="connsiteX192" fmla="*/ 5997785 w 9150724"/>
                <a:gd name="connsiteY192" fmla="*/ 1583461 h 2198337"/>
                <a:gd name="connsiteX193" fmla="*/ 5997785 w 9150724"/>
                <a:gd name="connsiteY193" fmla="*/ 1623229 h 2198337"/>
                <a:gd name="connsiteX194" fmla="*/ 6021500 w 9150724"/>
                <a:gd name="connsiteY194" fmla="*/ 1623229 h 2198337"/>
                <a:gd name="connsiteX195" fmla="*/ 6021500 w 9150724"/>
                <a:gd name="connsiteY195" fmla="*/ 1665674 h 2198337"/>
                <a:gd name="connsiteX196" fmla="*/ 6057071 w 9150724"/>
                <a:gd name="connsiteY196" fmla="*/ 1665674 h 2198337"/>
                <a:gd name="connsiteX197" fmla="*/ 6068832 w 9150724"/>
                <a:gd name="connsiteY197" fmla="*/ 1665674 h 2198337"/>
                <a:gd name="connsiteX198" fmla="*/ 6068832 w 9150724"/>
                <a:gd name="connsiteY198" fmla="*/ 1713663 h 2198337"/>
                <a:gd name="connsiteX199" fmla="*/ 6092451 w 9150724"/>
                <a:gd name="connsiteY199" fmla="*/ 1713663 h 2198337"/>
                <a:gd name="connsiteX200" fmla="*/ 6614068 w 9150724"/>
                <a:gd name="connsiteY200" fmla="*/ 1713663 h 2198337"/>
                <a:gd name="connsiteX201" fmla="*/ 6614068 w 9150724"/>
                <a:gd name="connsiteY201" fmla="*/ 1763756 h 2198337"/>
                <a:gd name="connsiteX202" fmla="*/ 6673354 w 9150724"/>
                <a:gd name="connsiteY202" fmla="*/ 1763756 h 2198337"/>
                <a:gd name="connsiteX203" fmla="*/ 6708925 w 9150724"/>
                <a:gd name="connsiteY203" fmla="*/ 1763756 h 2198337"/>
                <a:gd name="connsiteX204" fmla="*/ 6708925 w 9150724"/>
                <a:gd name="connsiteY204" fmla="*/ 1819011 h 2198337"/>
                <a:gd name="connsiteX205" fmla="*/ 6720687 w 9150724"/>
                <a:gd name="connsiteY205" fmla="*/ 1819011 h 2198337"/>
                <a:gd name="connsiteX206" fmla="*/ 6732640 w 9150724"/>
                <a:gd name="connsiteY206" fmla="*/ 1819011 h 2198337"/>
                <a:gd name="connsiteX207" fmla="*/ 6934019 w 9150724"/>
                <a:gd name="connsiteY207" fmla="*/ 1819011 h 2198337"/>
                <a:gd name="connsiteX208" fmla="*/ 6969686 w 9150724"/>
                <a:gd name="connsiteY208" fmla="*/ 1819011 h 2198337"/>
                <a:gd name="connsiteX209" fmla="*/ 6981543 w 9150724"/>
                <a:gd name="connsiteY209" fmla="*/ 1819011 h 2198337"/>
                <a:gd name="connsiteX210" fmla="*/ 6981543 w 9150724"/>
                <a:gd name="connsiteY210" fmla="*/ 1890134 h 2198337"/>
                <a:gd name="connsiteX211" fmla="*/ 7254257 w 9150724"/>
                <a:gd name="connsiteY211" fmla="*/ 1890134 h 2198337"/>
                <a:gd name="connsiteX212" fmla="*/ 7491303 w 9150724"/>
                <a:gd name="connsiteY212" fmla="*/ 1890134 h 2198337"/>
                <a:gd name="connsiteX213" fmla="*/ 7645350 w 9150724"/>
                <a:gd name="connsiteY213" fmla="*/ 1890134 h 2198337"/>
                <a:gd name="connsiteX214" fmla="*/ 7645350 w 9150724"/>
                <a:gd name="connsiteY214" fmla="*/ 1992901 h 2198337"/>
                <a:gd name="connsiteX215" fmla="*/ 7657112 w 9150724"/>
                <a:gd name="connsiteY215" fmla="*/ 1992901 h 2198337"/>
                <a:gd name="connsiteX216" fmla="*/ 7657112 w 9150724"/>
                <a:gd name="connsiteY216" fmla="*/ 2095571 h 2198337"/>
                <a:gd name="connsiteX217" fmla="*/ 7692683 w 9150724"/>
                <a:gd name="connsiteY217" fmla="*/ 2095571 h 2198337"/>
                <a:gd name="connsiteX218" fmla="*/ 7692683 w 9150724"/>
                <a:gd name="connsiteY218" fmla="*/ 2198338 h 2198337"/>
                <a:gd name="connsiteX219" fmla="*/ 8214300 w 9150724"/>
                <a:gd name="connsiteY219" fmla="*/ 2198338 h 2198337"/>
                <a:gd name="connsiteX220" fmla="*/ 8581583 w 9150724"/>
                <a:gd name="connsiteY220" fmla="*/ 2198338 h 2198337"/>
                <a:gd name="connsiteX221" fmla="*/ 8629107 w 9150724"/>
                <a:gd name="connsiteY221" fmla="*/ 2198338 h 2198337"/>
                <a:gd name="connsiteX222" fmla="*/ 8664775 w 9150724"/>
                <a:gd name="connsiteY222" fmla="*/ 2198338 h 2198337"/>
                <a:gd name="connsiteX223" fmla="*/ 9150725 w 9150724"/>
                <a:gd name="connsiteY223" fmla="*/ 2198338 h 21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150724" h="2198337">
                  <a:moveTo>
                    <a:pt x="0" y="0"/>
                  </a:moveTo>
                  <a:lnTo>
                    <a:pt x="11953" y="0"/>
                  </a:lnTo>
                  <a:lnTo>
                    <a:pt x="177761" y="0"/>
                  </a:lnTo>
                  <a:lnTo>
                    <a:pt x="177761" y="25811"/>
                  </a:lnTo>
                  <a:lnTo>
                    <a:pt x="213332" y="25811"/>
                  </a:lnTo>
                  <a:lnTo>
                    <a:pt x="213332" y="38812"/>
                  </a:lnTo>
                  <a:lnTo>
                    <a:pt x="308189" y="38812"/>
                  </a:lnTo>
                  <a:lnTo>
                    <a:pt x="308189" y="51622"/>
                  </a:lnTo>
                  <a:lnTo>
                    <a:pt x="486046" y="51622"/>
                  </a:lnTo>
                  <a:lnTo>
                    <a:pt x="486046" y="64623"/>
                  </a:lnTo>
                  <a:lnTo>
                    <a:pt x="497903" y="64623"/>
                  </a:lnTo>
                  <a:lnTo>
                    <a:pt x="497903" y="77433"/>
                  </a:lnTo>
                  <a:lnTo>
                    <a:pt x="557189" y="77433"/>
                  </a:lnTo>
                  <a:lnTo>
                    <a:pt x="557189" y="90434"/>
                  </a:lnTo>
                  <a:lnTo>
                    <a:pt x="568950" y="90434"/>
                  </a:lnTo>
                  <a:lnTo>
                    <a:pt x="616474" y="90434"/>
                  </a:lnTo>
                  <a:lnTo>
                    <a:pt x="628236" y="90434"/>
                  </a:lnTo>
                  <a:lnTo>
                    <a:pt x="628236" y="116628"/>
                  </a:lnTo>
                  <a:lnTo>
                    <a:pt x="663807" y="116628"/>
                  </a:lnTo>
                  <a:lnTo>
                    <a:pt x="663807" y="142821"/>
                  </a:lnTo>
                  <a:lnTo>
                    <a:pt x="687426" y="142821"/>
                  </a:lnTo>
                  <a:lnTo>
                    <a:pt x="734950" y="142821"/>
                  </a:lnTo>
                  <a:lnTo>
                    <a:pt x="734950" y="156014"/>
                  </a:lnTo>
                  <a:lnTo>
                    <a:pt x="746711" y="156014"/>
                  </a:lnTo>
                  <a:lnTo>
                    <a:pt x="758664" y="156014"/>
                  </a:lnTo>
                  <a:lnTo>
                    <a:pt x="758664" y="182589"/>
                  </a:lnTo>
                  <a:lnTo>
                    <a:pt x="829807" y="182589"/>
                  </a:lnTo>
                  <a:lnTo>
                    <a:pt x="1031282" y="182589"/>
                  </a:lnTo>
                  <a:lnTo>
                    <a:pt x="1031282" y="195973"/>
                  </a:lnTo>
                  <a:lnTo>
                    <a:pt x="1066853" y="195973"/>
                  </a:lnTo>
                  <a:lnTo>
                    <a:pt x="1066853" y="209356"/>
                  </a:lnTo>
                  <a:lnTo>
                    <a:pt x="1137900" y="209356"/>
                  </a:lnTo>
                  <a:lnTo>
                    <a:pt x="1137900" y="222644"/>
                  </a:lnTo>
                  <a:lnTo>
                    <a:pt x="1173471" y="222644"/>
                  </a:lnTo>
                  <a:lnTo>
                    <a:pt x="1173471" y="236028"/>
                  </a:lnTo>
                  <a:lnTo>
                    <a:pt x="1232757" y="236028"/>
                  </a:lnTo>
                  <a:lnTo>
                    <a:pt x="1232757" y="249316"/>
                  </a:lnTo>
                  <a:lnTo>
                    <a:pt x="1256376" y="249316"/>
                  </a:lnTo>
                  <a:lnTo>
                    <a:pt x="1256376" y="262795"/>
                  </a:lnTo>
                  <a:lnTo>
                    <a:pt x="1291947" y="262795"/>
                  </a:lnTo>
                  <a:lnTo>
                    <a:pt x="1291947" y="276178"/>
                  </a:lnTo>
                  <a:lnTo>
                    <a:pt x="1303900" y="276178"/>
                  </a:lnTo>
                  <a:lnTo>
                    <a:pt x="1303900" y="289466"/>
                  </a:lnTo>
                  <a:lnTo>
                    <a:pt x="1327614" y="289466"/>
                  </a:lnTo>
                  <a:lnTo>
                    <a:pt x="1327614" y="302850"/>
                  </a:lnTo>
                  <a:lnTo>
                    <a:pt x="1339471" y="302850"/>
                  </a:lnTo>
                  <a:lnTo>
                    <a:pt x="1339471" y="343000"/>
                  </a:lnTo>
                  <a:lnTo>
                    <a:pt x="1351232" y="343000"/>
                  </a:lnTo>
                  <a:lnTo>
                    <a:pt x="1363185" y="343000"/>
                  </a:lnTo>
                  <a:lnTo>
                    <a:pt x="1363185" y="383724"/>
                  </a:lnTo>
                  <a:lnTo>
                    <a:pt x="1410518" y="383724"/>
                  </a:lnTo>
                  <a:lnTo>
                    <a:pt x="1410518" y="397299"/>
                  </a:lnTo>
                  <a:lnTo>
                    <a:pt x="1422471" y="397299"/>
                  </a:lnTo>
                  <a:lnTo>
                    <a:pt x="1422471" y="410874"/>
                  </a:lnTo>
                  <a:lnTo>
                    <a:pt x="1434328" y="410874"/>
                  </a:lnTo>
                  <a:lnTo>
                    <a:pt x="1434328" y="438214"/>
                  </a:lnTo>
                  <a:lnTo>
                    <a:pt x="1458042" y="438214"/>
                  </a:lnTo>
                  <a:lnTo>
                    <a:pt x="1458042" y="465459"/>
                  </a:lnTo>
                  <a:lnTo>
                    <a:pt x="1540946" y="465459"/>
                  </a:lnTo>
                  <a:lnTo>
                    <a:pt x="1540946" y="479130"/>
                  </a:lnTo>
                  <a:lnTo>
                    <a:pt x="1576518" y="479130"/>
                  </a:lnTo>
                  <a:lnTo>
                    <a:pt x="1576518" y="492704"/>
                  </a:lnTo>
                  <a:lnTo>
                    <a:pt x="1849231" y="492704"/>
                  </a:lnTo>
                  <a:lnTo>
                    <a:pt x="1849231" y="506470"/>
                  </a:lnTo>
                  <a:lnTo>
                    <a:pt x="1872850" y="506470"/>
                  </a:lnTo>
                  <a:lnTo>
                    <a:pt x="1872850" y="520141"/>
                  </a:lnTo>
                  <a:lnTo>
                    <a:pt x="1944088" y="520141"/>
                  </a:lnTo>
                  <a:lnTo>
                    <a:pt x="1944088" y="533715"/>
                  </a:lnTo>
                  <a:lnTo>
                    <a:pt x="1955754" y="533715"/>
                  </a:lnTo>
                  <a:lnTo>
                    <a:pt x="1955754" y="547481"/>
                  </a:lnTo>
                  <a:lnTo>
                    <a:pt x="1967707" y="547481"/>
                  </a:lnTo>
                  <a:lnTo>
                    <a:pt x="1967707" y="561056"/>
                  </a:lnTo>
                  <a:lnTo>
                    <a:pt x="1979468" y="561056"/>
                  </a:lnTo>
                  <a:lnTo>
                    <a:pt x="1979468" y="574726"/>
                  </a:lnTo>
                  <a:lnTo>
                    <a:pt x="1991421" y="574726"/>
                  </a:lnTo>
                  <a:lnTo>
                    <a:pt x="1991421" y="588588"/>
                  </a:lnTo>
                  <a:lnTo>
                    <a:pt x="2003278" y="588588"/>
                  </a:lnTo>
                  <a:lnTo>
                    <a:pt x="2003278" y="630077"/>
                  </a:lnTo>
                  <a:lnTo>
                    <a:pt x="2015039" y="630077"/>
                  </a:lnTo>
                  <a:lnTo>
                    <a:pt x="2015039" y="657704"/>
                  </a:lnTo>
                  <a:lnTo>
                    <a:pt x="2026992" y="657704"/>
                  </a:lnTo>
                  <a:lnTo>
                    <a:pt x="2026992" y="685714"/>
                  </a:lnTo>
                  <a:lnTo>
                    <a:pt x="2050611" y="685714"/>
                  </a:lnTo>
                  <a:lnTo>
                    <a:pt x="2050611" y="742116"/>
                  </a:lnTo>
                  <a:lnTo>
                    <a:pt x="2062564" y="742116"/>
                  </a:lnTo>
                  <a:lnTo>
                    <a:pt x="2062564" y="756169"/>
                  </a:lnTo>
                  <a:lnTo>
                    <a:pt x="2097944" y="756169"/>
                  </a:lnTo>
                  <a:lnTo>
                    <a:pt x="2097944" y="784561"/>
                  </a:lnTo>
                  <a:lnTo>
                    <a:pt x="2145468" y="784561"/>
                  </a:lnTo>
                  <a:lnTo>
                    <a:pt x="2145468" y="798805"/>
                  </a:lnTo>
                  <a:lnTo>
                    <a:pt x="2240325" y="798805"/>
                  </a:lnTo>
                  <a:lnTo>
                    <a:pt x="2252086" y="798805"/>
                  </a:lnTo>
                  <a:lnTo>
                    <a:pt x="2252086" y="813048"/>
                  </a:lnTo>
                  <a:lnTo>
                    <a:pt x="2287657" y="813048"/>
                  </a:lnTo>
                  <a:lnTo>
                    <a:pt x="2358896" y="813048"/>
                  </a:lnTo>
                  <a:lnTo>
                    <a:pt x="2382514" y="813048"/>
                  </a:lnTo>
                  <a:lnTo>
                    <a:pt x="2548418" y="813048"/>
                  </a:lnTo>
                  <a:lnTo>
                    <a:pt x="2572228" y="813048"/>
                  </a:lnTo>
                  <a:lnTo>
                    <a:pt x="2583990" y="813048"/>
                  </a:lnTo>
                  <a:lnTo>
                    <a:pt x="2583990" y="828057"/>
                  </a:lnTo>
                  <a:lnTo>
                    <a:pt x="2595942" y="828057"/>
                  </a:lnTo>
                  <a:lnTo>
                    <a:pt x="2631514" y="828057"/>
                  </a:lnTo>
                  <a:lnTo>
                    <a:pt x="2631514" y="843066"/>
                  </a:lnTo>
                  <a:lnTo>
                    <a:pt x="2643275" y="843066"/>
                  </a:lnTo>
                  <a:lnTo>
                    <a:pt x="2643275" y="873657"/>
                  </a:lnTo>
                  <a:lnTo>
                    <a:pt x="2667085" y="873657"/>
                  </a:lnTo>
                  <a:lnTo>
                    <a:pt x="2667085" y="904534"/>
                  </a:lnTo>
                  <a:lnTo>
                    <a:pt x="2678846" y="904534"/>
                  </a:lnTo>
                  <a:lnTo>
                    <a:pt x="2678846" y="920021"/>
                  </a:lnTo>
                  <a:lnTo>
                    <a:pt x="2690799" y="920021"/>
                  </a:lnTo>
                  <a:lnTo>
                    <a:pt x="2702465" y="920021"/>
                  </a:lnTo>
                  <a:lnTo>
                    <a:pt x="2702465" y="951568"/>
                  </a:lnTo>
                  <a:lnTo>
                    <a:pt x="2714418" y="951568"/>
                  </a:lnTo>
                  <a:lnTo>
                    <a:pt x="2714418" y="983401"/>
                  </a:lnTo>
                  <a:lnTo>
                    <a:pt x="2726370" y="983401"/>
                  </a:lnTo>
                  <a:lnTo>
                    <a:pt x="2726370" y="999366"/>
                  </a:lnTo>
                  <a:lnTo>
                    <a:pt x="2738132" y="999366"/>
                  </a:lnTo>
                  <a:lnTo>
                    <a:pt x="2738132" y="1015331"/>
                  </a:lnTo>
                  <a:lnTo>
                    <a:pt x="2749989" y="1015331"/>
                  </a:lnTo>
                  <a:lnTo>
                    <a:pt x="2749989" y="1031773"/>
                  </a:lnTo>
                  <a:lnTo>
                    <a:pt x="2761751" y="1031773"/>
                  </a:lnTo>
                  <a:lnTo>
                    <a:pt x="2761751" y="1048120"/>
                  </a:lnTo>
                  <a:lnTo>
                    <a:pt x="2773703" y="1048120"/>
                  </a:lnTo>
                  <a:lnTo>
                    <a:pt x="2821036" y="1048120"/>
                  </a:lnTo>
                  <a:lnTo>
                    <a:pt x="2927846" y="1048120"/>
                  </a:lnTo>
                  <a:lnTo>
                    <a:pt x="2927846" y="1064945"/>
                  </a:lnTo>
                  <a:lnTo>
                    <a:pt x="3046321" y="1064945"/>
                  </a:lnTo>
                  <a:lnTo>
                    <a:pt x="3105607" y="1064945"/>
                  </a:lnTo>
                  <a:lnTo>
                    <a:pt x="3105607" y="1081961"/>
                  </a:lnTo>
                  <a:lnTo>
                    <a:pt x="3271415" y="1081961"/>
                  </a:lnTo>
                  <a:lnTo>
                    <a:pt x="3283368" y="1081961"/>
                  </a:lnTo>
                  <a:lnTo>
                    <a:pt x="3283368" y="1099264"/>
                  </a:lnTo>
                  <a:lnTo>
                    <a:pt x="3295320" y="1099264"/>
                  </a:lnTo>
                  <a:lnTo>
                    <a:pt x="3295320" y="1116950"/>
                  </a:lnTo>
                  <a:lnTo>
                    <a:pt x="3307082" y="1116950"/>
                  </a:lnTo>
                  <a:lnTo>
                    <a:pt x="3318939" y="1116950"/>
                  </a:lnTo>
                  <a:lnTo>
                    <a:pt x="3318939" y="1153181"/>
                  </a:lnTo>
                  <a:lnTo>
                    <a:pt x="3330701" y="1153181"/>
                  </a:lnTo>
                  <a:lnTo>
                    <a:pt x="3330701" y="1189603"/>
                  </a:lnTo>
                  <a:lnTo>
                    <a:pt x="3342653" y="1189603"/>
                  </a:lnTo>
                  <a:lnTo>
                    <a:pt x="3342653" y="1226025"/>
                  </a:lnTo>
                  <a:lnTo>
                    <a:pt x="3354606" y="1226025"/>
                  </a:lnTo>
                  <a:lnTo>
                    <a:pt x="3354606" y="1245049"/>
                  </a:lnTo>
                  <a:lnTo>
                    <a:pt x="3366272" y="1245049"/>
                  </a:lnTo>
                  <a:lnTo>
                    <a:pt x="3366272" y="1264168"/>
                  </a:lnTo>
                  <a:lnTo>
                    <a:pt x="3461129" y="1264168"/>
                  </a:lnTo>
                  <a:lnTo>
                    <a:pt x="3461129" y="1283575"/>
                  </a:lnTo>
                  <a:lnTo>
                    <a:pt x="3555986" y="1283575"/>
                  </a:lnTo>
                  <a:lnTo>
                    <a:pt x="3555986" y="1302885"/>
                  </a:lnTo>
                  <a:lnTo>
                    <a:pt x="3615271" y="1302885"/>
                  </a:lnTo>
                  <a:lnTo>
                    <a:pt x="3958936" y="1302885"/>
                  </a:lnTo>
                  <a:lnTo>
                    <a:pt x="3982746" y="1302885"/>
                  </a:lnTo>
                  <a:lnTo>
                    <a:pt x="3982746" y="1322865"/>
                  </a:lnTo>
                  <a:lnTo>
                    <a:pt x="3994507" y="1322865"/>
                  </a:lnTo>
                  <a:lnTo>
                    <a:pt x="4006460" y="1322865"/>
                  </a:lnTo>
                  <a:lnTo>
                    <a:pt x="4006460" y="1343896"/>
                  </a:lnTo>
                  <a:lnTo>
                    <a:pt x="4018126" y="1343896"/>
                  </a:lnTo>
                  <a:lnTo>
                    <a:pt x="4018126" y="1365214"/>
                  </a:lnTo>
                  <a:lnTo>
                    <a:pt x="4030079" y="1365214"/>
                  </a:lnTo>
                  <a:lnTo>
                    <a:pt x="4042031" y="1365214"/>
                  </a:lnTo>
                  <a:lnTo>
                    <a:pt x="4042031" y="1387488"/>
                  </a:lnTo>
                  <a:lnTo>
                    <a:pt x="4053793" y="1387488"/>
                  </a:lnTo>
                  <a:lnTo>
                    <a:pt x="4053793" y="1409762"/>
                  </a:lnTo>
                  <a:lnTo>
                    <a:pt x="4065650" y="1409762"/>
                  </a:lnTo>
                  <a:lnTo>
                    <a:pt x="4065650" y="1432036"/>
                  </a:lnTo>
                  <a:lnTo>
                    <a:pt x="4089364" y="1432036"/>
                  </a:lnTo>
                  <a:lnTo>
                    <a:pt x="4207840" y="1432036"/>
                  </a:lnTo>
                  <a:lnTo>
                    <a:pt x="4207840" y="1455170"/>
                  </a:lnTo>
                  <a:lnTo>
                    <a:pt x="4326411" y="1455170"/>
                  </a:lnTo>
                  <a:lnTo>
                    <a:pt x="4575410" y="1455170"/>
                  </a:lnTo>
                  <a:lnTo>
                    <a:pt x="4587268" y="1455170"/>
                  </a:lnTo>
                  <a:lnTo>
                    <a:pt x="4599029" y="1455170"/>
                  </a:lnTo>
                  <a:lnTo>
                    <a:pt x="4622743" y="1455170"/>
                  </a:lnTo>
                  <a:lnTo>
                    <a:pt x="4658315" y="1455170"/>
                  </a:lnTo>
                  <a:lnTo>
                    <a:pt x="4670267" y="1455170"/>
                  </a:lnTo>
                  <a:lnTo>
                    <a:pt x="4670267" y="1482320"/>
                  </a:lnTo>
                  <a:lnTo>
                    <a:pt x="4693886" y="1482320"/>
                  </a:lnTo>
                  <a:lnTo>
                    <a:pt x="4741219" y="1482320"/>
                  </a:lnTo>
                  <a:lnTo>
                    <a:pt x="4753172" y="1482320"/>
                  </a:lnTo>
                  <a:lnTo>
                    <a:pt x="4871647" y="1482320"/>
                  </a:lnTo>
                  <a:lnTo>
                    <a:pt x="4871647" y="1513293"/>
                  </a:lnTo>
                  <a:lnTo>
                    <a:pt x="5096932" y="1513293"/>
                  </a:lnTo>
                  <a:lnTo>
                    <a:pt x="5310169" y="1513293"/>
                  </a:lnTo>
                  <a:lnTo>
                    <a:pt x="5310169" y="1545031"/>
                  </a:lnTo>
                  <a:lnTo>
                    <a:pt x="5322122" y="1545031"/>
                  </a:lnTo>
                  <a:lnTo>
                    <a:pt x="5345740" y="1545031"/>
                  </a:lnTo>
                  <a:lnTo>
                    <a:pt x="5393264" y="1545031"/>
                  </a:lnTo>
                  <a:lnTo>
                    <a:pt x="5416978" y="1545031"/>
                  </a:lnTo>
                  <a:lnTo>
                    <a:pt x="5488121" y="1545031"/>
                  </a:lnTo>
                  <a:lnTo>
                    <a:pt x="5843739" y="1545031"/>
                  </a:lnTo>
                  <a:lnTo>
                    <a:pt x="5985928" y="1545031"/>
                  </a:lnTo>
                  <a:lnTo>
                    <a:pt x="5985928" y="1583461"/>
                  </a:lnTo>
                  <a:lnTo>
                    <a:pt x="5997785" y="1583461"/>
                  </a:lnTo>
                  <a:lnTo>
                    <a:pt x="5997785" y="1623229"/>
                  </a:lnTo>
                  <a:lnTo>
                    <a:pt x="6021500" y="1623229"/>
                  </a:lnTo>
                  <a:lnTo>
                    <a:pt x="6021500" y="1665674"/>
                  </a:lnTo>
                  <a:lnTo>
                    <a:pt x="6057071" y="1665674"/>
                  </a:lnTo>
                  <a:lnTo>
                    <a:pt x="6068832" y="1665674"/>
                  </a:lnTo>
                  <a:lnTo>
                    <a:pt x="6068832" y="1713663"/>
                  </a:lnTo>
                  <a:lnTo>
                    <a:pt x="6092451" y="1713663"/>
                  </a:lnTo>
                  <a:lnTo>
                    <a:pt x="6614068" y="1713663"/>
                  </a:lnTo>
                  <a:lnTo>
                    <a:pt x="6614068" y="1763756"/>
                  </a:lnTo>
                  <a:lnTo>
                    <a:pt x="6673354" y="1763756"/>
                  </a:lnTo>
                  <a:lnTo>
                    <a:pt x="6708925" y="1763756"/>
                  </a:lnTo>
                  <a:lnTo>
                    <a:pt x="6708925" y="1819011"/>
                  </a:lnTo>
                  <a:lnTo>
                    <a:pt x="6720687" y="1819011"/>
                  </a:lnTo>
                  <a:lnTo>
                    <a:pt x="6732640" y="1819011"/>
                  </a:lnTo>
                  <a:lnTo>
                    <a:pt x="6934019" y="1819011"/>
                  </a:lnTo>
                  <a:lnTo>
                    <a:pt x="6969686" y="1819011"/>
                  </a:lnTo>
                  <a:lnTo>
                    <a:pt x="6981543" y="1819011"/>
                  </a:lnTo>
                  <a:lnTo>
                    <a:pt x="6981543" y="1890134"/>
                  </a:lnTo>
                  <a:lnTo>
                    <a:pt x="7254257" y="1890134"/>
                  </a:lnTo>
                  <a:lnTo>
                    <a:pt x="7491303" y="1890134"/>
                  </a:lnTo>
                  <a:lnTo>
                    <a:pt x="7645350" y="1890134"/>
                  </a:lnTo>
                  <a:lnTo>
                    <a:pt x="7645350" y="1992901"/>
                  </a:lnTo>
                  <a:lnTo>
                    <a:pt x="7657112" y="1992901"/>
                  </a:lnTo>
                  <a:lnTo>
                    <a:pt x="7657112" y="2095571"/>
                  </a:lnTo>
                  <a:lnTo>
                    <a:pt x="7692683" y="2095571"/>
                  </a:lnTo>
                  <a:lnTo>
                    <a:pt x="7692683" y="2198338"/>
                  </a:lnTo>
                  <a:lnTo>
                    <a:pt x="8214300" y="2198338"/>
                  </a:lnTo>
                  <a:lnTo>
                    <a:pt x="8581583" y="2198338"/>
                  </a:lnTo>
                  <a:lnTo>
                    <a:pt x="8629107" y="2198338"/>
                  </a:lnTo>
                  <a:lnTo>
                    <a:pt x="8664775" y="2198338"/>
                  </a:lnTo>
                  <a:lnTo>
                    <a:pt x="9150725" y="2198338"/>
                  </a:lnTo>
                </a:path>
              </a:pathLst>
            </a:custGeom>
            <a:noFill/>
            <a:ln w="14616"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grpSp>
          <p:nvGrpSpPr>
            <p:cNvPr id="539" name="Graphic 17">
              <a:extLst>
                <a:ext uri="{FF2B5EF4-FFF2-40B4-BE49-F238E27FC236}">
                  <a16:creationId xmlns:a16="http://schemas.microsoft.com/office/drawing/2014/main" id="{283A1AB0-6796-0D76-8B2C-9F62F5020852}"/>
                </a:ext>
              </a:extLst>
            </p:cNvPr>
            <p:cNvGrpSpPr/>
            <p:nvPr/>
          </p:nvGrpSpPr>
          <p:grpSpPr>
            <a:xfrm>
              <a:off x="1834103" y="1131535"/>
              <a:ext cx="9191268" cy="2243745"/>
              <a:chOff x="1834103" y="1131535"/>
              <a:chExt cx="9191268" cy="2243745"/>
            </a:xfrm>
            <a:solidFill>
              <a:srgbClr val="3C587F"/>
            </a:solidFill>
          </p:grpSpPr>
          <p:sp>
            <p:nvSpPr>
              <p:cNvPr id="540" name="Freeform 539">
                <a:extLst>
                  <a:ext uri="{FF2B5EF4-FFF2-40B4-BE49-F238E27FC236}">
                    <a16:creationId xmlns:a16="http://schemas.microsoft.com/office/drawing/2014/main" id="{15791074-B5F1-8375-ECC3-CD213A1C9E3C}"/>
                  </a:ext>
                </a:extLst>
              </p:cNvPr>
              <p:cNvSpPr/>
              <p:nvPr/>
            </p:nvSpPr>
            <p:spPr>
              <a:xfrm>
                <a:off x="1834103" y="1131535"/>
                <a:ext cx="48767" cy="46842"/>
              </a:xfrm>
              <a:custGeom>
                <a:avLst/>
                <a:gdLst>
                  <a:gd name="connsiteX0" fmla="*/ 48767 w 48767"/>
                  <a:gd name="connsiteY0" fmla="*/ 23517 h 46842"/>
                  <a:gd name="connsiteX1" fmla="*/ 24384 w 48767"/>
                  <a:gd name="connsiteY1" fmla="*/ 0 h 46842"/>
                  <a:gd name="connsiteX2" fmla="*/ 0 w 48767"/>
                  <a:gd name="connsiteY2" fmla="*/ 23517 h 46842"/>
                  <a:gd name="connsiteX3" fmla="*/ 24384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4" y="0"/>
                    </a:cubicBezTo>
                    <a:cubicBezTo>
                      <a:pt x="10805" y="0"/>
                      <a:pt x="0" y="10420"/>
                      <a:pt x="0" y="23517"/>
                    </a:cubicBezTo>
                    <a:cubicBezTo>
                      <a:pt x="0" y="36613"/>
                      <a:pt x="10901" y="46842"/>
                      <a:pt x="24384"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1" name="Freeform 540">
                <a:extLst>
                  <a:ext uri="{FF2B5EF4-FFF2-40B4-BE49-F238E27FC236}">
                    <a16:creationId xmlns:a16="http://schemas.microsoft.com/office/drawing/2014/main" id="{B108AD01-DC33-CD7E-BB5C-400490DAD950}"/>
                  </a:ext>
                </a:extLst>
              </p:cNvPr>
              <p:cNvSpPr/>
              <p:nvPr/>
            </p:nvSpPr>
            <p:spPr>
              <a:xfrm>
                <a:off x="1834103" y="1131535"/>
                <a:ext cx="48767" cy="46842"/>
              </a:xfrm>
              <a:custGeom>
                <a:avLst/>
                <a:gdLst>
                  <a:gd name="connsiteX0" fmla="*/ 48767 w 48767"/>
                  <a:gd name="connsiteY0" fmla="*/ 23517 h 46842"/>
                  <a:gd name="connsiteX1" fmla="*/ 24384 w 48767"/>
                  <a:gd name="connsiteY1" fmla="*/ 0 h 46842"/>
                  <a:gd name="connsiteX2" fmla="*/ 0 w 48767"/>
                  <a:gd name="connsiteY2" fmla="*/ 23517 h 46842"/>
                  <a:gd name="connsiteX3" fmla="*/ 24384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4" y="0"/>
                    </a:cubicBezTo>
                    <a:cubicBezTo>
                      <a:pt x="10805" y="0"/>
                      <a:pt x="0" y="10420"/>
                      <a:pt x="0" y="23517"/>
                    </a:cubicBezTo>
                    <a:cubicBezTo>
                      <a:pt x="0" y="36613"/>
                      <a:pt x="10901" y="46842"/>
                      <a:pt x="24384"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2" name="Freeform 541">
                <a:extLst>
                  <a:ext uri="{FF2B5EF4-FFF2-40B4-BE49-F238E27FC236}">
                    <a16:creationId xmlns:a16="http://schemas.microsoft.com/office/drawing/2014/main" id="{59280A04-D1C4-2873-C153-FD6FFB1A47D6}"/>
                  </a:ext>
                </a:extLst>
              </p:cNvPr>
              <p:cNvSpPr/>
              <p:nvPr/>
            </p:nvSpPr>
            <p:spPr>
              <a:xfrm>
                <a:off x="1834103" y="1131535"/>
                <a:ext cx="48767" cy="46842"/>
              </a:xfrm>
              <a:custGeom>
                <a:avLst/>
                <a:gdLst>
                  <a:gd name="connsiteX0" fmla="*/ 48767 w 48767"/>
                  <a:gd name="connsiteY0" fmla="*/ 23517 h 46842"/>
                  <a:gd name="connsiteX1" fmla="*/ 24384 w 48767"/>
                  <a:gd name="connsiteY1" fmla="*/ 0 h 46842"/>
                  <a:gd name="connsiteX2" fmla="*/ 0 w 48767"/>
                  <a:gd name="connsiteY2" fmla="*/ 23517 h 46842"/>
                  <a:gd name="connsiteX3" fmla="*/ 24384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4" y="0"/>
                    </a:cubicBezTo>
                    <a:cubicBezTo>
                      <a:pt x="10805" y="0"/>
                      <a:pt x="0" y="10420"/>
                      <a:pt x="0" y="23517"/>
                    </a:cubicBezTo>
                    <a:cubicBezTo>
                      <a:pt x="0" y="36613"/>
                      <a:pt x="10901" y="46842"/>
                      <a:pt x="24384"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3" name="Freeform 542">
                <a:extLst>
                  <a:ext uri="{FF2B5EF4-FFF2-40B4-BE49-F238E27FC236}">
                    <a16:creationId xmlns:a16="http://schemas.microsoft.com/office/drawing/2014/main" id="{36A4271D-4E28-B291-1657-793853F7D77F}"/>
                  </a:ext>
                </a:extLst>
              </p:cNvPr>
              <p:cNvSpPr/>
              <p:nvPr/>
            </p:nvSpPr>
            <p:spPr>
              <a:xfrm>
                <a:off x="2388423" y="1219675"/>
                <a:ext cx="48767" cy="47033"/>
              </a:xfrm>
              <a:custGeom>
                <a:avLst/>
                <a:gdLst>
                  <a:gd name="connsiteX0" fmla="*/ 48767 w 48767"/>
                  <a:gd name="connsiteY0" fmla="*/ 23517 h 47033"/>
                  <a:gd name="connsiteX1" fmla="*/ 24384 w 48767"/>
                  <a:gd name="connsiteY1" fmla="*/ 0 h 47033"/>
                  <a:gd name="connsiteX2" fmla="*/ 0 w 48767"/>
                  <a:gd name="connsiteY2" fmla="*/ 23517 h 47033"/>
                  <a:gd name="connsiteX3" fmla="*/ 24384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384" y="0"/>
                    </a:cubicBezTo>
                    <a:cubicBezTo>
                      <a:pt x="10805" y="0"/>
                      <a:pt x="0" y="10420"/>
                      <a:pt x="0" y="23517"/>
                    </a:cubicBezTo>
                    <a:cubicBezTo>
                      <a:pt x="0" y="36613"/>
                      <a:pt x="10901" y="47033"/>
                      <a:pt x="24384"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4" name="Freeform 543">
                <a:extLst>
                  <a:ext uri="{FF2B5EF4-FFF2-40B4-BE49-F238E27FC236}">
                    <a16:creationId xmlns:a16="http://schemas.microsoft.com/office/drawing/2014/main" id="{62C79A26-9ED8-CB48-CB91-A9275E5E7E61}"/>
                  </a:ext>
                </a:extLst>
              </p:cNvPr>
              <p:cNvSpPr/>
              <p:nvPr/>
            </p:nvSpPr>
            <p:spPr>
              <a:xfrm>
                <a:off x="2443023" y="1219675"/>
                <a:ext cx="48767" cy="47033"/>
              </a:xfrm>
              <a:custGeom>
                <a:avLst/>
                <a:gdLst>
                  <a:gd name="connsiteX0" fmla="*/ 48767 w 48767"/>
                  <a:gd name="connsiteY0" fmla="*/ 23517 h 47033"/>
                  <a:gd name="connsiteX1" fmla="*/ 24384 w 48767"/>
                  <a:gd name="connsiteY1" fmla="*/ 0 h 47033"/>
                  <a:gd name="connsiteX2" fmla="*/ 0 w 48767"/>
                  <a:gd name="connsiteY2" fmla="*/ 23517 h 47033"/>
                  <a:gd name="connsiteX3" fmla="*/ 24384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384" y="0"/>
                    </a:cubicBezTo>
                    <a:cubicBezTo>
                      <a:pt x="10805" y="0"/>
                      <a:pt x="0" y="10420"/>
                      <a:pt x="0" y="23517"/>
                    </a:cubicBezTo>
                    <a:cubicBezTo>
                      <a:pt x="0" y="36613"/>
                      <a:pt x="10901" y="47033"/>
                      <a:pt x="24384"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5" name="Freeform 544">
                <a:extLst>
                  <a:ext uri="{FF2B5EF4-FFF2-40B4-BE49-F238E27FC236}">
                    <a16:creationId xmlns:a16="http://schemas.microsoft.com/office/drawing/2014/main" id="{2EC9751D-569E-DE36-3954-4F1D3A0EE353}"/>
                  </a:ext>
                </a:extLst>
              </p:cNvPr>
              <p:cNvSpPr/>
              <p:nvPr/>
            </p:nvSpPr>
            <p:spPr>
              <a:xfrm>
                <a:off x="2443023" y="1219675"/>
                <a:ext cx="48767" cy="47033"/>
              </a:xfrm>
              <a:custGeom>
                <a:avLst/>
                <a:gdLst>
                  <a:gd name="connsiteX0" fmla="*/ 48767 w 48767"/>
                  <a:gd name="connsiteY0" fmla="*/ 23517 h 47033"/>
                  <a:gd name="connsiteX1" fmla="*/ 24384 w 48767"/>
                  <a:gd name="connsiteY1" fmla="*/ 0 h 47033"/>
                  <a:gd name="connsiteX2" fmla="*/ 0 w 48767"/>
                  <a:gd name="connsiteY2" fmla="*/ 23517 h 47033"/>
                  <a:gd name="connsiteX3" fmla="*/ 24384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384" y="0"/>
                    </a:cubicBezTo>
                    <a:cubicBezTo>
                      <a:pt x="10805" y="0"/>
                      <a:pt x="0" y="10420"/>
                      <a:pt x="0" y="23517"/>
                    </a:cubicBezTo>
                    <a:cubicBezTo>
                      <a:pt x="0" y="36613"/>
                      <a:pt x="10901" y="47033"/>
                      <a:pt x="24384"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6" name="Freeform 545">
                <a:extLst>
                  <a:ext uri="{FF2B5EF4-FFF2-40B4-BE49-F238E27FC236}">
                    <a16:creationId xmlns:a16="http://schemas.microsoft.com/office/drawing/2014/main" id="{7C084548-4134-304A-6040-65EF1709E9A7}"/>
                  </a:ext>
                </a:extLst>
              </p:cNvPr>
              <p:cNvSpPr/>
              <p:nvPr/>
            </p:nvSpPr>
            <p:spPr>
              <a:xfrm>
                <a:off x="2488444" y="1272445"/>
                <a:ext cx="48767" cy="47129"/>
              </a:xfrm>
              <a:custGeom>
                <a:avLst/>
                <a:gdLst>
                  <a:gd name="connsiteX0" fmla="*/ 48767 w 48767"/>
                  <a:gd name="connsiteY0" fmla="*/ 23612 h 47129"/>
                  <a:gd name="connsiteX1" fmla="*/ 24479 w 48767"/>
                  <a:gd name="connsiteY1" fmla="*/ 0 h 47129"/>
                  <a:gd name="connsiteX2" fmla="*/ 0 w 48767"/>
                  <a:gd name="connsiteY2" fmla="*/ 23612 h 47129"/>
                  <a:gd name="connsiteX3" fmla="*/ 24479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479" y="0"/>
                    </a:cubicBezTo>
                    <a:cubicBezTo>
                      <a:pt x="10997" y="0"/>
                      <a:pt x="0" y="10516"/>
                      <a:pt x="0" y="23612"/>
                    </a:cubicBezTo>
                    <a:cubicBezTo>
                      <a:pt x="0" y="36709"/>
                      <a:pt x="10901" y="47129"/>
                      <a:pt x="24479" y="47129"/>
                    </a:cubicBezTo>
                    <a:cubicBezTo>
                      <a:pt x="38058"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7" name="Freeform 546">
                <a:extLst>
                  <a:ext uri="{FF2B5EF4-FFF2-40B4-BE49-F238E27FC236}">
                    <a16:creationId xmlns:a16="http://schemas.microsoft.com/office/drawing/2014/main" id="{07501D15-E001-4757-166C-EA7AFD985028}"/>
                  </a:ext>
                </a:extLst>
              </p:cNvPr>
              <p:cNvSpPr/>
              <p:nvPr/>
            </p:nvSpPr>
            <p:spPr>
              <a:xfrm>
                <a:off x="2506612" y="1272445"/>
                <a:ext cx="48767" cy="47129"/>
              </a:xfrm>
              <a:custGeom>
                <a:avLst/>
                <a:gdLst>
                  <a:gd name="connsiteX0" fmla="*/ 48767 w 48767"/>
                  <a:gd name="connsiteY0" fmla="*/ 23612 h 47129"/>
                  <a:gd name="connsiteX1" fmla="*/ 24479 w 48767"/>
                  <a:gd name="connsiteY1" fmla="*/ 0 h 47129"/>
                  <a:gd name="connsiteX2" fmla="*/ 0 w 48767"/>
                  <a:gd name="connsiteY2" fmla="*/ 23612 h 47129"/>
                  <a:gd name="connsiteX3" fmla="*/ 24479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479" y="0"/>
                    </a:cubicBezTo>
                    <a:cubicBezTo>
                      <a:pt x="10997" y="0"/>
                      <a:pt x="0" y="10516"/>
                      <a:pt x="0" y="23612"/>
                    </a:cubicBezTo>
                    <a:cubicBezTo>
                      <a:pt x="0" y="36709"/>
                      <a:pt x="10901" y="47129"/>
                      <a:pt x="24479" y="47129"/>
                    </a:cubicBezTo>
                    <a:cubicBezTo>
                      <a:pt x="38058"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8" name="Freeform 547">
                <a:extLst>
                  <a:ext uri="{FF2B5EF4-FFF2-40B4-BE49-F238E27FC236}">
                    <a16:creationId xmlns:a16="http://schemas.microsoft.com/office/drawing/2014/main" id="{F850F648-E58F-14E7-2A65-FB9669F68458}"/>
                  </a:ext>
                </a:extLst>
              </p:cNvPr>
              <p:cNvSpPr/>
              <p:nvPr/>
            </p:nvSpPr>
            <p:spPr>
              <a:xfrm>
                <a:off x="2570392" y="1290034"/>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866" y="0"/>
                      <a:pt x="24288" y="0"/>
                    </a:cubicBezTo>
                    <a:cubicBezTo>
                      <a:pt x="10710"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49" name="Freeform 548">
                <a:extLst>
                  <a:ext uri="{FF2B5EF4-FFF2-40B4-BE49-F238E27FC236}">
                    <a16:creationId xmlns:a16="http://schemas.microsoft.com/office/drawing/2014/main" id="{B68A6142-451B-7B74-5E35-E03F5EBF3392}"/>
                  </a:ext>
                </a:extLst>
              </p:cNvPr>
              <p:cNvSpPr/>
              <p:nvPr/>
            </p:nvSpPr>
            <p:spPr>
              <a:xfrm>
                <a:off x="2652053" y="1313647"/>
                <a:ext cx="48767" cy="47033"/>
              </a:xfrm>
              <a:custGeom>
                <a:avLst/>
                <a:gdLst>
                  <a:gd name="connsiteX0" fmla="*/ 48767 w 48767"/>
                  <a:gd name="connsiteY0" fmla="*/ 23517 h 47033"/>
                  <a:gd name="connsiteX1" fmla="*/ 24288 w 48767"/>
                  <a:gd name="connsiteY1" fmla="*/ 0 h 47033"/>
                  <a:gd name="connsiteX2" fmla="*/ 0 w 48767"/>
                  <a:gd name="connsiteY2" fmla="*/ 23517 h 47033"/>
                  <a:gd name="connsiteX3" fmla="*/ 24288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866" y="0"/>
                      <a:pt x="24288" y="0"/>
                    </a:cubicBezTo>
                    <a:cubicBezTo>
                      <a:pt x="10710" y="0"/>
                      <a:pt x="0" y="10420"/>
                      <a:pt x="0" y="23517"/>
                    </a:cubicBezTo>
                    <a:cubicBezTo>
                      <a:pt x="0" y="36613"/>
                      <a:pt x="10901" y="47033"/>
                      <a:pt x="24288" y="47033"/>
                    </a:cubicBezTo>
                    <a:cubicBezTo>
                      <a:pt x="37675"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0" name="Freeform 549">
                <a:extLst>
                  <a:ext uri="{FF2B5EF4-FFF2-40B4-BE49-F238E27FC236}">
                    <a16:creationId xmlns:a16="http://schemas.microsoft.com/office/drawing/2014/main" id="{8D318A87-2A3C-DFB8-74B8-0385A5EF9EBB}"/>
                  </a:ext>
                </a:extLst>
              </p:cNvPr>
              <p:cNvSpPr/>
              <p:nvPr/>
            </p:nvSpPr>
            <p:spPr>
              <a:xfrm>
                <a:off x="3179312" y="1472146"/>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866" y="0"/>
                      <a:pt x="24288" y="0"/>
                    </a:cubicBezTo>
                    <a:cubicBezTo>
                      <a:pt x="10710"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1" name="Freeform 550">
                <a:extLst>
                  <a:ext uri="{FF2B5EF4-FFF2-40B4-BE49-F238E27FC236}">
                    <a16:creationId xmlns:a16="http://schemas.microsoft.com/office/drawing/2014/main" id="{A57AFE01-20EF-B558-70D0-5B1BDAD07787}"/>
                  </a:ext>
                </a:extLst>
              </p:cNvPr>
              <p:cNvSpPr/>
              <p:nvPr/>
            </p:nvSpPr>
            <p:spPr>
              <a:xfrm>
                <a:off x="3179312" y="1472146"/>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866" y="0"/>
                      <a:pt x="24288" y="0"/>
                    </a:cubicBezTo>
                    <a:cubicBezTo>
                      <a:pt x="10710"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2" name="Freeform 551">
                <a:extLst>
                  <a:ext uri="{FF2B5EF4-FFF2-40B4-BE49-F238E27FC236}">
                    <a16:creationId xmlns:a16="http://schemas.microsoft.com/office/drawing/2014/main" id="{C9666C4C-A35A-526B-9ADB-FF24FC2E20EF}"/>
                  </a:ext>
                </a:extLst>
              </p:cNvPr>
              <p:cNvSpPr/>
              <p:nvPr/>
            </p:nvSpPr>
            <p:spPr>
              <a:xfrm>
                <a:off x="3242709" y="1542792"/>
                <a:ext cx="48767" cy="46937"/>
              </a:xfrm>
              <a:custGeom>
                <a:avLst/>
                <a:gdLst>
                  <a:gd name="connsiteX0" fmla="*/ 48767 w 48767"/>
                  <a:gd name="connsiteY0" fmla="*/ 23326 h 46937"/>
                  <a:gd name="connsiteX1" fmla="*/ 24479 w 48767"/>
                  <a:gd name="connsiteY1" fmla="*/ 0 h 46937"/>
                  <a:gd name="connsiteX2" fmla="*/ 0 w 48767"/>
                  <a:gd name="connsiteY2" fmla="*/ 23326 h 46937"/>
                  <a:gd name="connsiteX3" fmla="*/ 24479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479" y="0"/>
                    </a:cubicBezTo>
                    <a:cubicBezTo>
                      <a:pt x="10996" y="0"/>
                      <a:pt x="0" y="10420"/>
                      <a:pt x="0" y="23326"/>
                    </a:cubicBezTo>
                    <a:cubicBezTo>
                      <a:pt x="0" y="36231"/>
                      <a:pt x="10901" y="46938"/>
                      <a:pt x="24479" y="46938"/>
                    </a:cubicBezTo>
                    <a:cubicBezTo>
                      <a:pt x="38057"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3" name="Freeform 552">
                <a:extLst>
                  <a:ext uri="{FF2B5EF4-FFF2-40B4-BE49-F238E27FC236}">
                    <a16:creationId xmlns:a16="http://schemas.microsoft.com/office/drawing/2014/main" id="{33B5C2E1-27B3-4531-DEF3-58361A4822EF}"/>
                  </a:ext>
                </a:extLst>
              </p:cNvPr>
              <p:cNvSpPr/>
              <p:nvPr/>
            </p:nvSpPr>
            <p:spPr>
              <a:xfrm>
                <a:off x="3806304" y="1707218"/>
                <a:ext cx="48767" cy="46937"/>
              </a:xfrm>
              <a:custGeom>
                <a:avLst/>
                <a:gdLst>
                  <a:gd name="connsiteX0" fmla="*/ 48767 w 48767"/>
                  <a:gd name="connsiteY0" fmla="*/ 23326 h 46937"/>
                  <a:gd name="connsiteX1" fmla="*/ 24288 w 48767"/>
                  <a:gd name="connsiteY1" fmla="*/ 0 h 46937"/>
                  <a:gd name="connsiteX2" fmla="*/ 0 w 48767"/>
                  <a:gd name="connsiteY2" fmla="*/ 23326 h 46937"/>
                  <a:gd name="connsiteX3" fmla="*/ 24288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288" y="0"/>
                    </a:cubicBezTo>
                    <a:cubicBezTo>
                      <a:pt x="10614" y="0"/>
                      <a:pt x="0" y="10420"/>
                      <a:pt x="0" y="23326"/>
                    </a:cubicBezTo>
                    <a:cubicBezTo>
                      <a:pt x="0" y="36231"/>
                      <a:pt x="10805" y="46938"/>
                      <a:pt x="24288" y="46938"/>
                    </a:cubicBezTo>
                    <a:cubicBezTo>
                      <a:pt x="37771"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4" name="Freeform 553">
                <a:extLst>
                  <a:ext uri="{FF2B5EF4-FFF2-40B4-BE49-F238E27FC236}">
                    <a16:creationId xmlns:a16="http://schemas.microsoft.com/office/drawing/2014/main" id="{C0069A06-FDA1-6497-1DCC-C4C06011498F}"/>
                  </a:ext>
                </a:extLst>
              </p:cNvPr>
              <p:cNvSpPr/>
              <p:nvPr/>
            </p:nvSpPr>
            <p:spPr>
              <a:xfrm>
                <a:off x="3806304" y="1707218"/>
                <a:ext cx="48767" cy="46937"/>
              </a:xfrm>
              <a:custGeom>
                <a:avLst/>
                <a:gdLst>
                  <a:gd name="connsiteX0" fmla="*/ 48767 w 48767"/>
                  <a:gd name="connsiteY0" fmla="*/ 23326 h 46937"/>
                  <a:gd name="connsiteX1" fmla="*/ 24288 w 48767"/>
                  <a:gd name="connsiteY1" fmla="*/ 0 h 46937"/>
                  <a:gd name="connsiteX2" fmla="*/ 0 w 48767"/>
                  <a:gd name="connsiteY2" fmla="*/ 23326 h 46937"/>
                  <a:gd name="connsiteX3" fmla="*/ 24288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288" y="0"/>
                    </a:cubicBezTo>
                    <a:cubicBezTo>
                      <a:pt x="10614" y="0"/>
                      <a:pt x="0" y="10420"/>
                      <a:pt x="0" y="23326"/>
                    </a:cubicBezTo>
                    <a:cubicBezTo>
                      <a:pt x="0" y="36231"/>
                      <a:pt x="10805" y="46938"/>
                      <a:pt x="24288" y="46938"/>
                    </a:cubicBezTo>
                    <a:cubicBezTo>
                      <a:pt x="37771"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5" name="Freeform 554">
                <a:extLst>
                  <a:ext uri="{FF2B5EF4-FFF2-40B4-BE49-F238E27FC236}">
                    <a16:creationId xmlns:a16="http://schemas.microsoft.com/office/drawing/2014/main" id="{084EA853-A623-BFDD-5B52-B4448777BC5B}"/>
                  </a:ext>
                </a:extLst>
              </p:cNvPr>
              <p:cNvSpPr/>
              <p:nvPr/>
            </p:nvSpPr>
            <p:spPr>
              <a:xfrm>
                <a:off x="3842545" y="1789431"/>
                <a:ext cx="48767" cy="47033"/>
              </a:xfrm>
              <a:custGeom>
                <a:avLst/>
                <a:gdLst>
                  <a:gd name="connsiteX0" fmla="*/ 48767 w 48767"/>
                  <a:gd name="connsiteY0" fmla="*/ 23517 h 47033"/>
                  <a:gd name="connsiteX1" fmla="*/ 24384 w 48767"/>
                  <a:gd name="connsiteY1" fmla="*/ 0 h 47033"/>
                  <a:gd name="connsiteX2" fmla="*/ 0 w 48767"/>
                  <a:gd name="connsiteY2" fmla="*/ 23517 h 47033"/>
                  <a:gd name="connsiteX3" fmla="*/ 24384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384" y="0"/>
                    </a:cubicBezTo>
                    <a:cubicBezTo>
                      <a:pt x="10805" y="0"/>
                      <a:pt x="0" y="10420"/>
                      <a:pt x="0" y="23517"/>
                    </a:cubicBezTo>
                    <a:cubicBezTo>
                      <a:pt x="0" y="36613"/>
                      <a:pt x="10901" y="47033"/>
                      <a:pt x="24384"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6" name="Freeform 555">
                <a:extLst>
                  <a:ext uri="{FF2B5EF4-FFF2-40B4-BE49-F238E27FC236}">
                    <a16:creationId xmlns:a16="http://schemas.microsoft.com/office/drawing/2014/main" id="{89E3B3F9-2E42-E551-1096-567E7DA5E756}"/>
                  </a:ext>
                </a:extLst>
              </p:cNvPr>
              <p:cNvSpPr/>
              <p:nvPr/>
            </p:nvSpPr>
            <p:spPr>
              <a:xfrm>
                <a:off x="3842545" y="1789431"/>
                <a:ext cx="48767" cy="47033"/>
              </a:xfrm>
              <a:custGeom>
                <a:avLst/>
                <a:gdLst>
                  <a:gd name="connsiteX0" fmla="*/ 48767 w 48767"/>
                  <a:gd name="connsiteY0" fmla="*/ 23517 h 47033"/>
                  <a:gd name="connsiteX1" fmla="*/ 24384 w 48767"/>
                  <a:gd name="connsiteY1" fmla="*/ 0 h 47033"/>
                  <a:gd name="connsiteX2" fmla="*/ 0 w 48767"/>
                  <a:gd name="connsiteY2" fmla="*/ 23517 h 47033"/>
                  <a:gd name="connsiteX3" fmla="*/ 24384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384" y="0"/>
                    </a:cubicBezTo>
                    <a:cubicBezTo>
                      <a:pt x="10805" y="0"/>
                      <a:pt x="0" y="10420"/>
                      <a:pt x="0" y="23517"/>
                    </a:cubicBezTo>
                    <a:cubicBezTo>
                      <a:pt x="0" y="36613"/>
                      <a:pt x="10901" y="47033"/>
                      <a:pt x="24384"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7" name="Freeform 556">
                <a:extLst>
                  <a:ext uri="{FF2B5EF4-FFF2-40B4-BE49-F238E27FC236}">
                    <a16:creationId xmlns:a16="http://schemas.microsoft.com/office/drawing/2014/main" id="{8C50DE14-74AA-E549-5634-CD9F2B16F53C}"/>
                  </a:ext>
                </a:extLst>
              </p:cNvPr>
              <p:cNvSpPr/>
              <p:nvPr/>
            </p:nvSpPr>
            <p:spPr>
              <a:xfrm>
                <a:off x="3851629" y="1818874"/>
                <a:ext cx="48767" cy="46937"/>
              </a:xfrm>
              <a:custGeom>
                <a:avLst/>
                <a:gdLst>
                  <a:gd name="connsiteX0" fmla="*/ 48767 w 48767"/>
                  <a:gd name="connsiteY0" fmla="*/ 23326 h 46937"/>
                  <a:gd name="connsiteX1" fmla="*/ 24479 w 48767"/>
                  <a:gd name="connsiteY1" fmla="*/ 0 h 46937"/>
                  <a:gd name="connsiteX2" fmla="*/ 0 w 48767"/>
                  <a:gd name="connsiteY2" fmla="*/ 23326 h 46937"/>
                  <a:gd name="connsiteX3" fmla="*/ 24479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479" y="0"/>
                    </a:cubicBezTo>
                    <a:cubicBezTo>
                      <a:pt x="10997" y="0"/>
                      <a:pt x="0" y="10420"/>
                      <a:pt x="0" y="23326"/>
                    </a:cubicBezTo>
                    <a:cubicBezTo>
                      <a:pt x="0" y="36231"/>
                      <a:pt x="10901" y="46938"/>
                      <a:pt x="24479" y="46938"/>
                    </a:cubicBezTo>
                    <a:cubicBezTo>
                      <a:pt x="38058"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8" name="Freeform 557">
                <a:extLst>
                  <a:ext uri="{FF2B5EF4-FFF2-40B4-BE49-F238E27FC236}">
                    <a16:creationId xmlns:a16="http://schemas.microsoft.com/office/drawing/2014/main" id="{CF71C358-B886-8D5B-A945-A03EE3AFBC73}"/>
                  </a:ext>
                </a:extLst>
              </p:cNvPr>
              <p:cNvSpPr/>
              <p:nvPr/>
            </p:nvSpPr>
            <p:spPr>
              <a:xfrm>
                <a:off x="3888156" y="1889329"/>
                <a:ext cx="48767" cy="46937"/>
              </a:xfrm>
              <a:custGeom>
                <a:avLst/>
                <a:gdLst>
                  <a:gd name="connsiteX0" fmla="*/ 48767 w 48767"/>
                  <a:gd name="connsiteY0" fmla="*/ 23326 h 46937"/>
                  <a:gd name="connsiteX1" fmla="*/ 24288 w 48767"/>
                  <a:gd name="connsiteY1" fmla="*/ 0 h 46937"/>
                  <a:gd name="connsiteX2" fmla="*/ 0 w 48767"/>
                  <a:gd name="connsiteY2" fmla="*/ 23326 h 46937"/>
                  <a:gd name="connsiteX3" fmla="*/ 24288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866" y="0"/>
                      <a:pt x="24288" y="0"/>
                    </a:cubicBezTo>
                    <a:cubicBezTo>
                      <a:pt x="10710" y="0"/>
                      <a:pt x="0" y="10420"/>
                      <a:pt x="0" y="23326"/>
                    </a:cubicBezTo>
                    <a:cubicBezTo>
                      <a:pt x="0" y="36231"/>
                      <a:pt x="10805" y="46938"/>
                      <a:pt x="24288" y="46938"/>
                    </a:cubicBezTo>
                    <a:cubicBezTo>
                      <a:pt x="37771"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59" name="Freeform 558">
                <a:extLst>
                  <a:ext uri="{FF2B5EF4-FFF2-40B4-BE49-F238E27FC236}">
                    <a16:creationId xmlns:a16="http://schemas.microsoft.com/office/drawing/2014/main" id="{75937F63-D70E-39ED-4A9A-92CAEDC528C5}"/>
                  </a:ext>
                </a:extLst>
              </p:cNvPr>
              <p:cNvSpPr/>
              <p:nvPr/>
            </p:nvSpPr>
            <p:spPr>
              <a:xfrm>
                <a:off x="4060754" y="1930244"/>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288" y="0"/>
                    </a:cubicBezTo>
                    <a:cubicBezTo>
                      <a:pt x="10614"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0" name="Freeform 559">
                <a:extLst>
                  <a:ext uri="{FF2B5EF4-FFF2-40B4-BE49-F238E27FC236}">
                    <a16:creationId xmlns:a16="http://schemas.microsoft.com/office/drawing/2014/main" id="{8D5BE47A-C3CD-44E1-DDC6-9429877D0377}"/>
                  </a:ext>
                </a:extLst>
              </p:cNvPr>
              <p:cNvSpPr/>
              <p:nvPr/>
            </p:nvSpPr>
            <p:spPr>
              <a:xfrm>
                <a:off x="4078826" y="1942098"/>
                <a:ext cx="48767" cy="46842"/>
              </a:xfrm>
              <a:custGeom>
                <a:avLst/>
                <a:gdLst>
                  <a:gd name="connsiteX0" fmla="*/ 48767 w 48767"/>
                  <a:gd name="connsiteY0" fmla="*/ 23517 h 46842"/>
                  <a:gd name="connsiteX1" fmla="*/ 24479 w 48767"/>
                  <a:gd name="connsiteY1" fmla="*/ 0 h 46842"/>
                  <a:gd name="connsiteX2" fmla="*/ 0 w 48767"/>
                  <a:gd name="connsiteY2" fmla="*/ 23517 h 46842"/>
                  <a:gd name="connsiteX3" fmla="*/ 24479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479" y="0"/>
                    </a:cubicBezTo>
                    <a:cubicBezTo>
                      <a:pt x="10996" y="0"/>
                      <a:pt x="0" y="10420"/>
                      <a:pt x="0" y="23517"/>
                    </a:cubicBezTo>
                    <a:cubicBezTo>
                      <a:pt x="0" y="36613"/>
                      <a:pt x="10901" y="46842"/>
                      <a:pt x="24479" y="46842"/>
                    </a:cubicBezTo>
                    <a:cubicBezTo>
                      <a:pt x="38057"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1" name="Freeform 560">
                <a:extLst>
                  <a:ext uri="{FF2B5EF4-FFF2-40B4-BE49-F238E27FC236}">
                    <a16:creationId xmlns:a16="http://schemas.microsoft.com/office/drawing/2014/main" id="{EB853E08-A584-3F55-8A72-14E7C1AC6DC1}"/>
                  </a:ext>
                </a:extLst>
              </p:cNvPr>
              <p:cNvSpPr/>
              <p:nvPr/>
            </p:nvSpPr>
            <p:spPr>
              <a:xfrm>
                <a:off x="4115354" y="1942098"/>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866" y="0"/>
                      <a:pt x="24288" y="0"/>
                    </a:cubicBezTo>
                    <a:cubicBezTo>
                      <a:pt x="10710"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2" name="Freeform 561">
                <a:extLst>
                  <a:ext uri="{FF2B5EF4-FFF2-40B4-BE49-F238E27FC236}">
                    <a16:creationId xmlns:a16="http://schemas.microsoft.com/office/drawing/2014/main" id="{D39BEF09-0B78-093F-04D0-2743E114E6AA}"/>
                  </a:ext>
                </a:extLst>
              </p:cNvPr>
              <p:cNvSpPr/>
              <p:nvPr/>
            </p:nvSpPr>
            <p:spPr>
              <a:xfrm>
                <a:off x="4178751" y="1942098"/>
                <a:ext cx="48767" cy="46842"/>
              </a:xfrm>
              <a:custGeom>
                <a:avLst/>
                <a:gdLst>
                  <a:gd name="connsiteX0" fmla="*/ 48767 w 48767"/>
                  <a:gd name="connsiteY0" fmla="*/ 23517 h 46842"/>
                  <a:gd name="connsiteX1" fmla="*/ 24479 w 48767"/>
                  <a:gd name="connsiteY1" fmla="*/ 0 h 46842"/>
                  <a:gd name="connsiteX2" fmla="*/ 0 w 48767"/>
                  <a:gd name="connsiteY2" fmla="*/ 23517 h 46842"/>
                  <a:gd name="connsiteX3" fmla="*/ 24479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479" y="0"/>
                    </a:cubicBezTo>
                    <a:cubicBezTo>
                      <a:pt x="10996" y="0"/>
                      <a:pt x="0" y="10420"/>
                      <a:pt x="0" y="23517"/>
                    </a:cubicBezTo>
                    <a:cubicBezTo>
                      <a:pt x="0" y="36613"/>
                      <a:pt x="10901" y="46842"/>
                      <a:pt x="24479" y="46842"/>
                    </a:cubicBezTo>
                    <a:cubicBezTo>
                      <a:pt x="38057"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3" name="Freeform 562">
                <a:extLst>
                  <a:ext uri="{FF2B5EF4-FFF2-40B4-BE49-F238E27FC236}">
                    <a16:creationId xmlns:a16="http://schemas.microsoft.com/office/drawing/2014/main" id="{71FDD762-D18F-7888-B405-7DA9704A7757}"/>
                  </a:ext>
                </a:extLst>
              </p:cNvPr>
              <p:cNvSpPr/>
              <p:nvPr/>
            </p:nvSpPr>
            <p:spPr>
              <a:xfrm>
                <a:off x="4206003" y="1942098"/>
                <a:ext cx="48767" cy="46842"/>
              </a:xfrm>
              <a:custGeom>
                <a:avLst/>
                <a:gdLst>
                  <a:gd name="connsiteX0" fmla="*/ 48767 w 48767"/>
                  <a:gd name="connsiteY0" fmla="*/ 23517 h 46842"/>
                  <a:gd name="connsiteX1" fmla="*/ 24383 w 48767"/>
                  <a:gd name="connsiteY1" fmla="*/ 0 h 46842"/>
                  <a:gd name="connsiteX2" fmla="*/ 0 w 48767"/>
                  <a:gd name="connsiteY2" fmla="*/ 23517 h 46842"/>
                  <a:gd name="connsiteX3" fmla="*/ 24383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3" y="0"/>
                    </a:cubicBezTo>
                    <a:cubicBezTo>
                      <a:pt x="10805" y="0"/>
                      <a:pt x="0" y="10420"/>
                      <a:pt x="0" y="23517"/>
                    </a:cubicBezTo>
                    <a:cubicBezTo>
                      <a:pt x="0" y="36613"/>
                      <a:pt x="10901" y="46842"/>
                      <a:pt x="24383"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4" name="Freeform 563">
                <a:extLst>
                  <a:ext uri="{FF2B5EF4-FFF2-40B4-BE49-F238E27FC236}">
                    <a16:creationId xmlns:a16="http://schemas.microsoft.com/office/drawing/2014/main" id="{157B14DC-46C0-8E99-FE64-8F16FF3260CE}"/>
                  </a:ext>
                </a:extLst>
              </p:cNvPr>
              <p:cNvSpPr/>
              <p:nvPr/>
            </p:nvSpPr>
            <p:spPr>
              <a:xfrm>
                <a:off x="4369708" y="1942098"/>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866" y="0"/>
                      <a:pt x="24288" y="0"/>
                    </a:cubicBezTo>
                    <a:cubicBezTo>
                      <a:pt x="10710" y="0"/>
                      <a:pt x="0" y="10420"/>
                      <a:pt x="0" y="23517"/>
                    </a:cubicBezTo>
                    <a:cubicBezTo>
                      <a:pt x="0" y="36613"/>
                      <a:pt x="10901" y="46842"/>
                      <a:pt x="24288" y="46842"/>
                    </a:cubicBezTo>
                    <a:cubicBezTo>
                      <a:pt x="37675"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5" name="Freeform 564">
                <a:extLst>
                  <a:ext uri="{FF2B5EF4-FFF2-40B4-BE49-F238E27FC236}">
                    <a16:creationId xmlns:a16="http://schemas.microsoft.com/office/drawing/2014/main" id="{A0C006AE-24A8-1D09-1272-4C5D2BB4A63F}"/>
                  </a:ext>
                </a:extLst>
              </p:cNvPr>
              <p:cNvSpPr/>
              <p:nvPr/>
            </p:nvSpPr>
            <p:spPr>
              <a:xfrm>
                <a:off x="4396865" y="1942098"/>
                <a:ext cx="48766" cy="46842"/>
              </a:xfrm>
              <a:custGeom>
                <a:avLst/>
                <a:gdLst>
                  <a:gd name="connsiteX0" fmla="*/ 48767 w 48766"/>
                  <a:gd name="connsiteY0" fmla="*/ 23517 h 46842"/>
                  <a:gd name="connsiteX1" fmla="*/ 24383 w 48766"/>
                  <a:gd name="connsiteY1" fmla="*/ 0 h 46842"/>
                  <a:gd name="connsiteX2" fmla="*/ 0 w 48766"/>
                  <a:gd name="connsiteY2" fmla="*/ 23517 h 46842"/>
                  <a:gd name="connsiteX3" fmla="*/ 24383 w 48766"/>
                  <a:gd name="connsiteY3" fmla="*/ 46842 h 46842"/>
                  <a:gd name="connsiteX4" fmla="*/ 48767 w 48766"/>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517"/>
                    </a:moveTo>
                    <a:cubicBezTo>
                      <a:pt x="48767" y="10420"/>
                      <a:pt x="37962" y="0"/>
                      <a:pt x="24383" y="0"/>
                    </a:cubicBezTo>
                    <a:cubicBezTo>
                      <a:pt x="10805" y="0"/>
                      <a:pt x="0" y="10420"/>
                      <a:pt x="0" y="23517"/>
                    </a:cubicBezTo>
                    <a:cubicBezTo>
                      <a:pt x="0" y="36613"/>
                      <a:pt x="10901" y="46842"/>
                      <a:pt x="24383"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6" name="Freeform 565">
                <a:extLst>
                  <a:ext uri="{FF2B5EF4-FFF2-40B4-BE49-F238E27FC236}">
                    <a16:creationId xmlns:a16="http://schemas.microsoft.com/office/drawing/2014/main" id="{617DD950-E569-D865-8950-211BD4B843AC}"/>
                  </a:ext>
                </a:extLst>
              </p:cNvPr>
              <p:cNvSpPr/>
              <p:nvPr/>
            </p:nvSpPr>
            <p:spPr>
              <a:xfrm>
                <a:off x="4415128" y="1959688"/>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288" y="0"/>
                    </a:cubicBezTo>
                    <a:cubicBezTo>
                      <a:pt x="10614"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7" name="Freeform 566">
                <a:extLst>
                  <a:ext uri="{FF2B5EF4-FFF2-40B4-BE49-F238E27FC236}">
                    <a16:creationId xmlns:a16="http://schemas.microsoft.com/office/drawing/2014/main" id="{97E4B66B-0CE1-4142-245E-0388551DB68F}"/>
                  </a:ext>
                </a:extLst>
              </p:cNvPr>
              <p:cNvSpPr/>
              <p:nvPr/>
            </p:nvSpPr>
            <p:spPr>
              <a:xfrm>
                <a:off x="4439416" y="1977373"/>
                <a:ext cx="72672" cy="46842"/>
              </a:xfrm>
              <a:custGeom>
                <a:avLst/>
                <a:gdLst>
                  <a:gd name="connsiteX0" fmla="*/ 72673 w 72672"/>
                  <a:gd name="connsiteY0" fmla="*/ 23517 h 46842"/>
                  <a:gd name="connsiteX1" fmla="*/ 36336 w 72672"/>
                  <a:gd name="connsiteY1" fmla="*/ 0 h 46842"/>
                  <a:gd name="connsiteX2" fmla="*/ 0 w 72672"/>
                  <a:gd name="connsiteY2" fmla="*/ 23517 h 46842"/>
                  <a:gd name="connsiteX3" fmla="*/ 36336 w 72672"/>
                  <a:gd name="connsiteY3" fmla="*/ 46842 h 46842"/>
                  <a:gd name="connsiteX4" fmla="*/ 72673 w 72672"/>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842">
                    <a:moveTo>
                      <a:pt x="72673" y="23517"/>
                    </a:moveTo>
                    <a:cubicBezTo>
                      <a:pt x="72673" y="10420"/>
                      <a:pt x="56608" y="0"/>
                      <a:pt x="36336" y="0"/>
                    </a:cubicBezTo>
                    <a:cubicBezTo>
                      <a:pt x="16064" y="0"/>
                      <a:pt x="0" y="10420"/>
                      <a:pt x="0" y="23517"/>
                    </a:cubicBezTo>
                    <a:cubicBezTo>
                      <a:pt x="0" y="36613"/>
                      <a:pt x="16256" y="46842"/>
                      <a:pt x="36336" y="46842"/>
                    </a:cubicBezTo>
                    <a:cubicBezTo>
                      <a:pt x="56417" y="46842"/>
                      <a:pt x="72673" y="36422"/>
                      <a:pt x="72673"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8" name="Freeform 567">
                <a:extLst>
                  <a:ext uri="{FF2B5EF4-FFF2-40B4-BE49-F238E27FC236}">
                    <a16:creationId xmlns:a16="http://schemas.microsoft.com/office/drawing/2014/main" id="{59184E1E-931A-4D48-4C39-78430AC6EF6C}"/>
                  </a:ext>
                </a:extLst>
              </p:cNvPr>
              <p:cNvSpPr/>
              <p:nvPr/>
            </p:nvSpPr>
            <p:spPr>
              <a:xfrm>
                <a:off x="4451369" y="1977373"/>
                <a:ext cx="48767" cy="46842"/>
              </a:xfrm>
              <a:custGeom>
                <a:avLst/>
                <a:gdLst>
                  <a:gd name="connsiteX0" fmla="*/ 48767 w 48767"/>
                  <a:gd name="connsiteY0" fmla="*/ 23517 h 46842"/>
                  <a:gd name="connsiteX1" fmla="*/ 24384 w 48767"/>
                  <a:gd name="connsiteY1" fmla="*/ 0 h 46842"/>
                  <a:gd name="connsiteX2" fmla="*/ 0 w 48767"/>
                  <a:gd name="connsiteY2" fmla="*/ 23517 h 46842"/>
                  <a:gd name="connsiteX3" fmla="*/ 24384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4" y="0"/>
                    </a:cubicBezTo>
                    <a:cubicBezTo>
                      <a:pt x="10805" y="0"/>
                      <a:pt x="0" y="10420"/>
                      <a:pt x="0" y="23517"/>
                    </a:cubicBezTo>
                    <a:cubicBezTo>
                      <a:pt x="0" y="36613"/>
                      <a:pt x="10901" y="46842"/>
                      <a:pt x="24384"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69" name="Freeform 568">
                <a:extLst>
                  <a:ext uri="{FF2B5EF4-FFF2-40B4-BE49-F238E27FC236}">
                    <a16:creationId xmlns:a16="http://schemas.microsoft.com/office/drawing/2014/main" id="{9608CB9F-3DE3-99FD-FCE2-E779B96A2977}"/>
                  </a:ext>
                </a:extLst>
              </p:cNvPr>
              <p:cNvSpPr/>
              <p:nvPr/>
            </p:nvSpPr>
            <p:spPr>
              <a:xfrm>
                <a:off x="4469633" y="2006626"/>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866" y="0"/>
                      <a:pt x="24288" y="0"/>
                    </a:cubicBezTo>
                    <a:cubicBezTo>
                      <a:pt x="10710" y="0"/>
                      <a:pt x="0" y="10516"/>
                      <a:pt x="0" y="23612"/>
                    </a:cubicBezTo>
                    <a:cubicBezTo>
                      <a:pt x="0" y="36709"/>
                      <a:pt x="10901" y="47129"/>
                      <a:pt x="24288" y="47129"/>
                    </a:cubicBezTo>
                    <a:cubicBezTo>
                      <a:pt x="37675"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0" name="Freeform 569">
                <a:extLst>
                  <a:ext uri="{FF2B5EF4-FFF2-40B4-BE49-F238E27FC236}">
                    <a16:creationId xmlns:a16="http://schemas.microsoft.com/office/drawing/2014/main" id="{75537C09-EC3D-4C2F-4ACA-4E4803BAF5BF}"/>
                  </a:ext>
                </a:extLst>
              </p:cNvPr>
              <p:cNvSpPr/>
              <p:nvPr/>
            </p:nvSpPr>
            <p:spPr>
              <a:xfrm>
                <a:off x="4487801" y="2036165"/>
                <a:ext cx="48767" cy="46937"/>
              </a:xfrm>
              <a:custGeom>
                <a:avLst/>
                <a:gdLst>
                  <a:gd name="connsiteX0" fmla="*/ 48767 w 48767"/>
                  <a:gd name="connsiteY0" fmla="*/ 23326 h 46937"/>
                  <a:gd name="connsiteX1" fmla="*/ 24384 w 48767"/>
                  <a:gd name="connsiteY1" fmla="*/ 0 h 46937"/>
                  <a:gd name="connsiteX2" fmla="*/ 0 w 48767"/>
                  <a:gd name="connsiteY2" fmla="*/ 23326 h 46937"/>
                  <a:gd name="connsiteX3" fmla="*/ 24384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384" y="0"/>
                    </a:cubicBezTo>
                    <a:cubicBezTo>
                      <a:pt x="10805" y="0"/>
                      <a:pt x="0" y="10420"/>
                      <a:pt x="0" y="23326"/>
                    </a:cubicBezTo>
                    <a:cubicBezTo>
                      <a:pt x="0" y="36231"/>
                      <a:pt x="10901" y="46938"/>
                      <a:pt x="24384" y="46938"/>
                    </a:cubicBezTo>
                    <a:cubicBezTo>
                      <a:pt x="37866"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1" name="Freeform 570">
                <a:extLst>
                  <a:ext uri="{FF2B5EF4-FFF2-40B4-BE49-F238E27FC236}">
                    <a16:creationId xmlns:a16="http://schemas.microsoft.com/office/drawing/2014/main" id="{27402261-32C2-530C-5D4A-4173396BDCC6}"/>
                  </a:ext>
                </a:extLst>
              </p:cNvPr>
              <p:cNvSpPr/>
              <p:nvPr/>
            </p:nvSpPr>
            <p:spPr>
              <a:xfrm>
                <a:off x="4515149" y="2053755"/>
                <a:ext cx="48767" cy="46937"/>
              </a:xfrm>
              <a:custGeom>
                <a:avLst/>
                <a:gdLst>
                  <a:gd name="connsiteX0" fmla="*/ 48767 w 48767"/>
                  <a:gd name="connsiteY0" fmla="*/ 23326 h 46937"/>
                  <a:gd name="connsiteX1" fmla="*/ 24288 w 48767"/>
                  <a:gd name="connsiteY1" fmla="*/ 0 h 46937"/>
                  <a:gd name="connsiteX2" fmla="*/ 0 w 48767"/>
                  <a:gd name="connsiteY2" fmla="*/ 23326 h 46937"/>
                  <a:gd name="connsiteX3" fmla="*/ 24288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288" y="0"/>
                    </a:cubicBezTo>
                    <a:cubicBezTo>
                      <a:pt x="10614" y="0"/>
                      <a:pt x="0" y="10420"/>
                      <a:pt x="0" y="23326"/>
                    </a:cubicBezTo>
                    <a:cubicBezTo>
                      <a:pt x="0" y="36231"/>
                      <a:pt x="10805" y="46938"/>
                      <a:pt x="24288" y="46938"/>
                    </a:cubicBezTo>
                    <a:cubicBezTo>
                      <a:pt x="37770"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2" name="Freeform 571">
                <a:extLst>
                  <a:ext uri="{FF2B5EF4-FFF2-40B4-BE49-F238E27FC236}">
                    <a16:creationId xmlns:a16="http://schemas.microsoft.com/office/drawing/2014/main" id="{94A64828-29DB-F898-6417-27355096181D}"/>
                  </a:ext>
                </a:extLst>
              </p:cNvPr>
              <p:cNvSpPr/>
              <p:nvPr/>
            </p:nvSpPr>
            <p:spPr>
              <a:xfrm>
                <a:off x="4524137" y="2083103"/>
                <a:ext cx="48766" cy="47033"/>
              </a:xfrm>
              <a:custGeom>
                <a:avLst/>
                <a:gdLst>
                  <a:gd name="connsiteX0" fmla="*/ 48767 w 48766"/>
                  <a:gd name="connsiteY0" fmla="*/ 23517 h 47033"/>
                  <a:gd name="connsiteX1" fmla="*/ 24383 w 48766"/>
                  <a:gd name="connsiteY1" fmla="*/ 0 h 47033"/>
                  <a:gd name="connsiteX2" fmla="*/ 0 w 48766"/>
                  <a:gd name="connsiteY2" fmla="*/ 23517 h 47033"/>
                  <a:gd name="connsiteX3" fmla="*/ 24383 w 48766"/>
                  <a:gd name="connsiteY3" fmla="*/ 47033 h 47033"/>
                  <a:gd name="connsiteX4" fmla="*/ 48767 w 48766"/>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033">
                    <a:moveTo>
                      <a:pt x="48767" y="23517"/>
                    </a:moveTo>
                    <a:cubicBezTo>
                      <a:pt x="48767" y="10420"/>
                      <a:pt x="37962" y="0"/>
                      <a:pt x="24383" y="0"/>
                    </a:cubicBezTo>
                    <a:cubicBezTo>
                      <a:pt x="10805" y="0"/>
                      <a:pt x="0" y="10420"/>
                      <a:pt x="0" y="23517"/>
                    </a:cubicBezTo>
                    <a:cubicBezTo>
                      <a:pt x="0" y="36613"/>
                      <a:pt x="10901" y="47033"/>
                      <a:pt x="24383" y="47033"/>
                    </a:cubicBezTo>
                    <a:cubicBezTo>
                      <a:pt x="37866"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3" name="Freeform 572">
                <a:extLst>
                  <a:ext uri="{FF2B5EF4-FFF2-40B4-BE49-F238E27FC236}">
                    <a16:creationId xmlns:a16="http://schemas.microsoft.com/office/drawing/2014/main" id="{D759AF32-82D3-522A-1746-51C9553AA7B5}"/>
                  </a:ext>
                </a:extLst>
              </p:cNvPr>
              <p:cNvSpPr/>
              <p:nvPr/>
            </p:nvSpPr>
            <p:spPr>
              <a:xfrm>
                <a:off x="4551389" y="2130137"/>
                <a:ext cx="48767" cy="46937"/>
              </a:xfrm>
              <a:custGeom>
                <a:avLst/>
                <a:gdLst>
                  <a:gd name="connsiteX0" fmla="*/ 48767 w 48767"/>
                  <a:gd name="connsiteY0" fmla="*/ 23326 h 46937"/>
                  <a:gd name="connsiteX1" fmla="*/ 24384 w 48767"/>
                  <a:gd name="connsiteY1" fmla="*/ 0 h 46937"/>
                  <a:gd name="connsiteX2" fmla="*/ 0 w 48767"/>
                  <a:gd name="connsiteY2" fmla="*/ 23326 h 46937"/>
                  <a:gd name="connsiteX3" fmla="*/ 24384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384" y="0"/>
                    </a:cubicBezTo>
                    <a:cubicBezTo>
                      <a:pt x="10805" y="0"/>
                      <a:pt x="0" y="10420"/>
                      <a:pt x="0" y="23326"/>
                    </a:cubicBezTo>
                    <a:cubicBezTo>
                      <a:pt x="0" y="36231"/>
                      <a:pt x="10901" y="46938"/>
                      <a:pt x="24384" y="46938"/>
                    </a:cubicBezTo>
                    <a:cubicBezTo>
                      <a:pt x="37866"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4" name="Freeform 573">
                <a:extLst>
                  <a:ext uri="{FF2B5EF4-FFF2-40B4-BE49-F238E27FC236}">
                    <a16:creationId xmlns:a16="http://schemas.microsoft.com/office/drawing/2014/main" id="{AD23DBAC-0D7B-EB27-E01A-57322FE6F13A}"/>
                  </a:ext>
                </a:extLst>
              </p:cNvPr>
              <p:cNvSpPr/>
              <p:nvPr/>
            </p:nvSpPr>
            <p:spPr>
              <a:xfrm>
                <a:off x="4560474" y="2147726"/>
                <a:ext cx="48767" cy="46937"/>
              </a:xfrm>
              <a:custGeom>
                <a:avLst/>
                <a:gdLst>
                  <a:gd name="connsiteX0" fmla="*/ 48767 w 48767"/>
                  <a:gd name="connsiteY0" fmla="*/ 23326 h 46937"/>
                  <a:gd name="connsiteX1" fmla="*/ 24383 w 48767"/>
                  <a:gd name="connsiteY1" fmla="*/ 0 h 46937"/>
                  <a:gd name="connsiteX2" fmla="*/ 0 w 48767"/>
                  <a:gd name="connsiteY2" fmla="*/ 23326 h 46937"/>
                  <a:gd name="connsiteX3" fmla="*/ 24383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383" y="0"/>
                    </a:cubicBezTo>
                    <a:cubicBezTo>
                      <a:pt x="10805" y="0"/>
                      <a:pt x="0" y="10420"/>
                      <a:pt x="0" y="23326"/>
                    </a:cubicBezTo>
                    <a:cubicBezTo>
                      <a:pt x="0" y="36231"/>
                      <a:pt x="10901" y="46938"/>
                      <a:pt x="24383" y="46938"/>
                    </a:cubicBezTo>
                    <a:cubicBezTo>
                      <a:pt x="37866"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5" name="Freeform 574">
                <a:extLst>
                  <a:ext uri="{FF2B5EF4-FFF2-40B4-BE49-F238E27FC236}">
                    <a16:creationId xmlns:a16="http://schemas.microsoft.com/office/drawing/2014/main" id="{98330A3D-1983-9D2F-C6EB-CAE57E09F1CE}"/>
                  </a:ext>
                </a:extLst>
              </p:cNvPr>
              <p:cNvSpPr/>
              <p:nvPr/>
            </p:nvSpPr>
            <p:spPr>
              <a:xfrm>
                <a:off x="4587726" y="2177075"/>
                <a:ext cx="48767" cy="46842"/>
              </a:xfrm>
              <a:custGeom>
                <a:avLst/>
                <a:gdLst>
                  <a:gd name="connsiteX0" fmla="*/ 48767 w 48767"/>
                  <a:gd name="connsiteY0" fmla="*/ 23517 h 46842"/>
                  <a:gd name="connsiteX1" fmla="*/ 24383 w 48767"/>
                  <a:gd name="connsiteY1" fmla="*/ 0 h 46842"/>
                  <a:gd name="connsiteX2" fmla="*/ 0 w 48767"/>
                  <a:gd name="connsiteY2" fmla="*/ 23517 h 46842"/>
                  <a:gd name="connsiteX3" fmla="*/ 24383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3" y="0"/>
                    </a:cubicBezTo>
                    <a:cubicBezTo>
                      <a:pt x="10805" y="0"/>
                      <a:pt x="0" y="10420"/>
                      <a:pt x="0" y="23517"/>
                    </a:cubicBezTo>
                    <a:cubicBezTo>
                      <a:pt x="0" y="36613"/>
                      <a:pt x="10901" y="46842"/>
                      <a:pt x="24383"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6" name="Freeform 575">
                <a:extLst>
                  <a:ext uri="{FF2B5EF4-FFF2-40B4-BE49-F238E27FC236}">
                    <a16:creationId xmlns:a16="http://schemas.microsoft.com/office/drawing/2014/main" id="{B5892089-1CC8-557D-6003-C9DC5057CD48}"/>
                  </a:ext>
                </a:extLst>
              </p:cNvPr>
              <p:cNvSpPr/>
              <p:nvPr/>
            </p:nvSpPr>
            <p:spPr>
              <a:xfrm>
                <a:off x="4596905" y="2177075"/>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866" y="0"/>
                      <a:pt x="24288" y="0"/>
                    </a:cubicBezTo>
                    <a:cubicBezTo>
                      <a:pt x="10710" y="0"/>
                      <a:pt x="0" y="10420"/>
                      <a:pt x="0" y="23517"/>
                    </a:cubicBezTo>
                    <a:cubicBezTo>
                      <a:pt x="0" y="36613"/>
                      <a:pt x="10901" y="46842"/>
                      <a:pt x="24288" y="46842"/>
                    </a:cubicBezTo>
                    <a:cubicBezTo>
                      <a:pt x="37675"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7" name="Freeform 576">
                <a:extLst>
                  <a:ext uri="{FF2B5EF4-FFF2-40B4-BE49-F238E27FC236}">
                    <a16:creationId xmlns:a16="http://schemas.microsoft.com/office/drawing/2014/main" id="{F4620B72-E651-B1BA-920A-1D47A5E577C6}"/>
                  </a:ext>
                </a:extLst>
              </p:cNvPr>
              <p:cNvSpPr/>
              <p:nvPr/>
            </p:nvSpPr>
            <p:spPr>
              <a:xfrm>
                <a:off x="4642326" y="2177075"/>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288" y="0"/>
                    </a:cubicBezTo>
                    <a:cubicBezTo>
                      <a:pt x="10614"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8" name="Freeform 577">
                <a:extLst>
                  <a:ext uri="{FF2B5EF4-FFF2-40B4-BE49-F238E27FC236}">
                    <a16:creationId xmlns:a16="http://schemas.microsoft.com/office/drawing/2014/main" id="{BE1AFD5E-A190-1928-57EE-978D035B6499}"/>
                  </a:ext>
                </a:extLst>
              </p:cNvPr>
              <p:cNvSpPr/>
              <p:nvPr/>
            </p:nvSpPr>
            <p:spPr>
              <a:xfrm>
                <a:off x="4869619" y="2194664"/>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866" y="0"/>
                      <a:pt x="24288" y="0"/>
                    </a:cubicBezTo>
                    <a:cubicBezTo>
                      <a:pt x="10710"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79" name="Freeform 578">
                <a:extLst>
                  <a:ext uri="{FF2B5EF4-FFF2-40B4-BE49-F238E27FC236}">
                    <a16:creationId xmlns:a16="http://schemas.microsoft.com/office/drawing/2014/main" id="{7D5B8154-6F00-6FC8-432B-621F80D83477}"/>
                  </a:ext>
                </a:extLst>
              </p:cNvPr>
              <p:cNvSpPr/>
              <p:nvPr/>
            </p:nvSpPr>
            <p:spPr>
              <a:xfrm>
                <a:off x="4933112" y="2212254"/>
                <a:ext cx="48767" cy="47033"/>
              </a:xfrm>
              <a:custGeom>
                <a:avLst/>
                <a:gdLst>
                  <a:gd name="connsiteX0" fmla="*/ 48767 w 48767"/>
                  <a:gd name="connsiteY0" fmla="*/ 23517 h 47033"/>
                  <a:gd name="connsiteX1" fmla="*/ 24479 w 48767"/>
                  <a:gd name="connsiteY1" fmla="*/ 0 h 47033"/>
                  <a:gd name="connsiteX2" fmla="*/ 0 w 48767"/>
                  <a:gd name="connsiteY2" fmla="*/ 23517 h 47033"/>
                  <a:gd name="connsiteX3" fmla="*/ 24479 w 48767"/>
                  <a:gd name="connsiteY3" fmla="*/ 47034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479" y="0"/>
                    </a:cubicBezTo>
                    <a:cubicBezTo>
                      <a:pt x="10996" y="0"/>
                      <a:pt x="0" y="10420"/>
                      <a:pt x="0" y="23517"/>
                    </a:cubicBezTo>
                    <a:cubicBezTo>
                      <a:pt x="0" y="36613"/>
                      <a:pt x="10901" y="47034"/>
                      <a:pt x="24479" y="47034"/>
                    </a:cubicBezTo>
                    <a:cubicBezTo>
                      <a:pt x="38058" y="47034"/>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0" name="Freeform 579">
                <a:extLst>
                  <a:ext uri="{FF2B5EF4-FFF2-40B4-BE49-F238E27FC236}">
                    <a16:creationId xmlns:a16="http://schemas.microsoft.com/office/drawing/2014/main" id="{6DCEDE55-A54C-DABF-7E23-2FA41778B04B}"/>
                  </a:ext>
                </a:extLst>
              </p:cNvPr>
              <p:cNvSpPr/>
              <p:nvPr/>
            </p:nvSpPr>
            <p:spPr>
              <a:xfrm>
                <a:off x="5096721" y="2212254"/>
                <a:ext cx="48767" cy="47033"/>
              </a:xfrm>
              <a:custGeom>
                <a:avLst/>
                <a:gdLst>
                  <a:gd name="connsiteX0" fmla="*/ 48767 w 48767"/>
                  <a:gd name="connsiteY0" fmla="*/ 23517 h 47033"/>
                  <a:gd name="connsiteX1" fmla="*/ 24288 w 48767"/>
                  <a:gd name="connsiteY1" fmla="*/ 0 h 47033"/>
                  <a:gd name="connsiteX2" fmla="*/ 0 w 48767"/>
                  <a:gd name="connsiteY2" fmla="*/ 23517 h 47033"/>
                  <a:gd name="connsiteX3" fmla="*/ 24288 w 48767"/>
                  <a:gd name="connsiteY3" fmla="*/ 47034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866" y="0"/>
                      <a:pt x="24288" y="0"/>
                    </a:cubicBezTo>
                    <a:cubicBezTo>
                      <a:pt x="10710" y="0"/>
                      <a:pt x="0" y="10420"/>
                      <a:pt x="0" y="23517"/>
                    </a:cubicBezTo>
                    <a:cubicBezTo>
                      <a:pt x="0" y="36613"/>
                      <a:pt x="10901" y="47034"/>
                      <a:pt x="24288" y="47034"/>
                    </a:cubicBezTo>
                    <a:cubicBezTo>
                      <a:pt x="37675" y="47034"/>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1" name="Freeform 580">
                <a:extLst>
                  <a:ext uri="{FF2B5EF4-FFF2-40B4-BE49-F238E27FC236}">
                    <a16:creationId xmlns:a16="http://schemas.microsoft.com/office/drawing/2014/main" id="{1401147C-CAF0-13BB-5CF6-4C63B6552605}"/>
                  </a:ext>
                </a:extLst>
              </p:cNvPr>
              <p:cNvSpPr/>
              <p:nvPr/>
            </p:nvSpPr>
            <p:spPr>
              <a:xfrm>
                <a:off x="5093757" y="2229939"/>
                <a:ext cx="72672" cy="47033"/>
              </a:xfrm>
              <a:custGeom>
                <a:avLst/>
                <a:gdLst>
                  <a:gd name="connsiteX0" fmla="*/ 72673 w 72672"/>
                  <a:gd name="connsiteY0" fmla="*/ 23517 h 47033"/>
                  <a:gd name="connsiteX1" fmla="*/ 36528 w 72672"/>
                  <a:gd name="connsiteY1" fmla="*/ 0 h 47033"/>
                  <a:gd name="connsiteX2" fmla="*/ 0 w 72672"/>
                  <a:gd name="connsiteY2" fmla="*/ 23517 h 47033"/>
                  <a:gd name="connsiteX3" fmla="*/ 36528 w 72672"/>
                  <a:gd name="connsiteY3" fmla="*/ 47033 h 47033"/>
                  <a:gd name="connsiteX4" fmla="*/ 72673 w 72672"/>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7033">
                    <a:moveTo>
                      <a:pt x="72673" y="23517"/>
                    </a:moveTo>
                    <a:cubicBezTo>
                      <a:pt x="72673" y="10420"/>
                      <a:pt x="56608" y="0"/>
                      <a:pt x="36528" y="0"/>
                    </a:cubicBezTo>
                    <a:cubicBezTo>
                      <a:pt x="16447" y="0"/>
                      <a:pt x="0" y="10420"/>
                      <a:pt x="0" y="23517"/>
                    </a:cubicBezTo>
                    <a:cubicBezTo>
                      <a:pt x="0" y="36613"/>
                      <a:pt x="16256" y="47033"/>
                      <a:pt x="36528" y="47033"/>
                    </a:cubicBezTo>
                    <a:cubicBezTo>
                      <a:pt x="56799" y="47033"/>
                      <a:pt x="72673" y="36518"/>
                      <a:pt x="72673"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2" name="Freeform 581">
                <a:extLst>
                  <a:ext uri="{FF2B5EF4-FFF2-40B4-BE49-F238E27FC236}">
                    <a16:creationId xmlns:a16="http://schemas.microsoft.com/office/drawing/2014/main" id="{9D144BD3-795C-3E00-2B15-DA46217D16F2}"/>
                  </a:ext>
                </a:extLst>
              </p:cNvPr>
              <p:cNvSpPr/>
              <p:nvPr/>
            </p:nvSpPr>
            <p:spPr>
              <a:xfrm>
                <a:off x="5105709" y="2229939"/>
                <a:ext cx="48767" cy="47033"/>
              </a:xfrm>
              <a:custGeom>
                <a:avLst/>
                <a:gdLst>
                  <a:gd name="connsiteX0" fmla="*/ 48767 w 48767"/>
                  <a:gd name="connsiteY0" fmla="*/ 23517 h 47033"/>
                  <a:gd name="connsiteX1" fmla="*/ 24479 w 48767"/>
                  <a:gd name="connsiteY1" fmla="*/ 0 h 47033"/>
                  <a:gd name="connsiteX2" fmla="*/ 0 w 48767"/>
                  <a:gd name="connsiteY2" fmla="*/ 23517 h 47033"/>
                  <a:gd name="connsiteX3" fmla="*/ 24479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479" y="0"/>
                    </a:cubicBezTo>
                    <a:cubicBezTo>
                      <a:pt x="10997" y="0"/>
                      <a:pt x="0" y="10420"/>
                      <a:pt x="0" y="23517"/>
                    </a:cubicBezTo>
                    <a:cubicBezTo>
                      <a:pt x="0" y="36613"/>
                      <a:pt x="10901" y="47033"/>
                      <a:pt x="24479" y="47033"/>
                    </a:cubicBezTo>
                    <a:cubicBezTo>
                      <a:pt x="38058"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3" name="Freeform 582">
                <a:extLst>
                  <a:ext uri="{FF2B5EF4-FFF2-40B4-BE49-F238E27FC236}">
                    <a16:creationId xmlns:a16="http://schemas.microsoft.com/office/drawing/2014/main" id="{AF7A07F4-573C-87F1-2B52-4AC6A399621C}"/>
                  </a:ext>
                </a:extLst>
              </p:cNvPr>
              <p:cNvSpPr/>
              <p:nvPr/>
            </p:nvSpPr>
            <p:spPr>
              <a:xfrm>
                <a:off x="5121009" y="2247529"/>
                <a:ext cx="72672" cy="47033"/>
              </a:xfrm>
              <a:custGeom>
                <a:avLst/>
                <a:gdLst>
                  <a:gd name="connsiteX0" fmla="*/ 72673 w 72672"/>
                  <a:gd name="connsiteY0" fmla="*/ 23517 h 47033"/>
                  <a:gd name="connsiteX1" fmla="*/ 36528 w 72672"/>
                  <a:gd name="connsiteY1" fmla="*/ 0 h 47033"/>
                  <a:gd name="connsiteX2" fmla="*/ 0 w 72672"/>
                  <a:gd name="connsiteY2" fmla="*/ 23517 h 47033"/>
                  <a:gd name="connsiteX3" fmla="*/ 36528 w 72672"/>
                  <a:gd name="connsiteY3" fmla="*/ 47033 h 47033"/>
                  <a:gd name="connsiteX4" fmla="*/ 72673 w 72672"/>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7033">
                    <a:moveTo>
                      <a:pt x="72673" y="23517"/>
                    </a:moveTo>
                    <a:cubicBezTo>
                      <a:pt x="72673" y="10420"/>
                      <a:pt x="56608" y="0"/>
                      <a:pt x="36528" y="0"/>
                    </a:cubicBezTo>
                    <a:cubicBezTo>
                      <a:pt x="16447" y="0"/>
                      <a:pt x="0" y="10420"/>
                      <a:pt x="0" y="23517"/>
                    </a:cubicBezTo>
                    <a:cubicBezTo>
                      <a:pt x="0" y="36613"/>
                      <a:pt x="16256" y="47033"/>
                      <a:pt x="36528" y="47033"/>
                    </a:cubicBezTo>
                    <a:cubicBezTo>
                      <a:pt x="56799" y="47033"/>
                      <a:pt x="72673" y="36518"/>
                      <a:pt x="72673"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4" name="Freeform 583">
                <a:extLst>
                  <a:ext uri="{FF2B5EF4-FFF2-40B4-BE49-F238E27FC236}">
                    <a16:creationId xmlns:a16="http://schemas.microsoft.com/office/drawing/2014/main" id="{F595BBFC-EF03-4948-7A6D-03E2E2C81A4F}"/>
                  </a:ext>
                </a:extLst>
              </p:cNvPr>
              <p:cNvSpPr/>
              <p:nvPr/>
            </p:nvSpPr>
            <p:spPr>
              <a:xfrm>
                <a:off x="5132962" y="2247529"/>
                <a:ext cx="48767" cy="47033"/>
              </a:xfrm>
              <a:custGeom>
                <a:avLst/>
                <a:gdLst>
                  <a:gd name="connsiteX0" fmla="*/ 48767 w 48767"/>
                  <a:gd name="connsiteY0" fmla="*/ 23517 h 47033"/>
                  <a:gd name="connsiteX1" fmla="*/ 24479 w 48767"/>
                  <a:gd name="connsiteY1" fmla="*/ 0 h 47033"/>
                  <a:gd name="connsiteX2" fmla="*/ 0 w 48767"/>
                  <a:gd name="connsiteY2" fmla="*/ 23517 h 47033"/>
                  <a:gd name="connsiteX3" fmla="*/ 24479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479" y="0"/>
                    </a:cubicBezTo>
                    <a:cubicBezTo>
                      <a:pt x="10996" y="0"/>
                      <a:pt x="0" y="10420"/>
                      <a:pt x="0" y="23517"/>
                    </a:cubicBezTo>
                    <a:cubicBezTo>
                      <a:pt x="0" y="36613"/>
                      <a:pt x="10901" y="47033"/>
                      <a:pt x="24479" y="47033"/>
                    </a:cubicBezTo>
                    <a:cubicBezTo>
                      <a:pt x="38058"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5" name="Freeform 584">
                <a:extLst>
                  <a:ext uri="{FF2B5EF4-FFF2-40B4-BE49-F238E27FC236}">
                    <a16:creationId xmlns:a16="http://schemas.microsoft.com/office/drawing/2014/main" id="{51560271-30A1-222A-8EA2-7E450B4EF29D}"/>
                  </a:ext>
                </a:extLst>
              </p:cNvPr>
              <p:cNvSpPr/>
              <p:nvPr/>
            </p:nvSpPr>
            <p:spPr>
              <a:xfrm>
                <a:off x="5142141" y="2282709"/>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288" y="0"/>
                    </a:cubicBezTo>
                    <a:cubicBezTo>
                      <a:pt x="10614"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6" name="Freeform 585">
                <a:extLst>
                  <a:ext uri="{FF2B5EF4-FFF2-40B4-BE49-F238E27FC236}">
                    <a16:creationId xmlns:a16="http://schemas.microsoft.com/office/drawing/2014/main" id="{444A2AE9-5A01-7035-EEE1-F9B275242B4B}"/>
                  </a:ext>
                </a:extLst>
              </p:cNvPr>
              <p:cNvSpPr/>
              <p:nvPr/>
            </p:nvSpPr>
            <p:spPr>
              <a:xfrm>
                <a:off x="5157632" y="2359090"/>
                <a:ext cx="72481" cy="47033"/>
              </a:xfrm>
              <a:custGeom>
                <a:avLst/>
                <a:gdLst>
                  <a:gd name="connsiteX0" fmla="*/ 72481 w 72481"/>
                  <a:gd name="connsiteY0" fmla="*/ 23517 h 47033"/>
                  <a:gd name="connsiteX1" fmla="*/ 36145 w 72481"/>
                  <a:gd name="connsiteY1" fmla="*/ 0 h 47033"/>
                  <a:gd name="connsiteX2" fmla="*/ 0 w 72481"/>
                  <a:gd name="connsiteY2" fmla="*/ 23517 h 47033"/>
                  <a:gd name="connsiteX3" fmla="*/ 36145 w 72481"/>
                  <a:gd name="connsiteY3" fmla="*/ 47033 h 47033"/>
                  <a:gd name="connsiteX4" fmla="*/ 72481 w 72481"/>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7033">
                    <a:moveTo>
                      <a:pt x="72481" y="23517"/>
                    </a:moveTo>
                    <a:cubicBezTo>
                      <a:pt x="72481" y="10420"/>
                      <a:pt x="56417" y="0"/>
                      <a:pt x="36145" y="0"/>
                    </a:cubicBezTo>
                    <a:cubicBezTo>
                      <a:pt x="15873" y="0"/>
                      <a:pt x="0" y="10420"/>
                      <a:pt x="0" y="23517"/>
                    </a:cubicBezTo>
                    <a:cubicBezTo>
                      <a:pt x="0" y="36613"/>
                      <a:pt x="16064" y="47033"/>
                      <a:pt x="36145" y="47033"/>
                    </a:cubicBezTo>
                    <a:cubicBezTo>
                      <a:pt x="56225" y="47033"/>
                      <a:pt x="72481" y="36518"/>
                      <a:pt x="72481"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7" name="Freeform 586">
                <a:extLst>
                  <a:ext uri="{FF2B5EF4-FFF2-40B4-BE49-F238E27FC236}">
                    <a16:creationId xmlns:a16="http://schemas.microsoft.com/office/drawing/2014/main" id="{A8DADB9F-05BB-0205-13A7-E509243D7A5B}"/>
                  </a:ext>
                </a:extLst>
              </p:cNvPr>
              <p:cNvSpPr/>
              <p:nvPr/>
            </p:nvSpPr>
            <p:spPr>
              <a:xfrm>
                <a:off x="5157632" y="2359090"/>
                <a:ext cx="72481" cy="47033"/>
              </a:xfrm>
              <a:custGeom>
                <a:avLst/>
                <a:gdLst>
                  <a:gd name="connsiteX0" fmla="*/ 72481 w 72481"/>
                  <a:gd name="connsiteY0" fmla="*/ 23517 h 47033"/>
                  <a:gd name="connsiteX1" fmla="*/ 36145 w 72481"/>
                  <a:gd name="connsiteY1" fmla="*/ 0 h 47033"/>
                  <a:gd name="connsiteX2" fmla="*/ 0 w 72481"/>
                  <a:gd name="connsiteY2" fmla="*/ 23517 h 47033"/>
                  <a:gd name="connsiteX3" fmla="*/ 36145 w 72481"/>
                  <a:gd name="connsiteY3" fmla="*/ 47033 h 47033"/>
                  <a:gd name="connsiteX4" fmla="*/ 72481 w 72481"/>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7033">
                    <a:moveTo>
                      <a:pt x="72481" y="23517"/>
                    </a:moveTo>
                    <a:cubicBezTo>
                      <a:pt x="72481" y="10420"/>
                      <a:pt x="56417" y="0"/>
                      <a:pt x="36145" y="0"/>
                    </a:cubicBezTo>
                    <a:cubicBezTo>
                      <a:pt x="15873" y="0"/>
                      <a:pt x="0" y="10420"/>
                      <a:pt x="0" y="23517"/>
                    </a:cubicBezTo>
                    <a:cubicBezTo>
                      <a:pt x="0" y="36613"/>
                      <a:pt x="16064" y="47033"/>
                      <a:pt x="36145" y="47033"/>
                    </a:cubicBezTo>
                    <a:cubicBezTo>
                      <a:pt x="56225" y="47033"/>
                      <a:pt x="72481" y="36518"/>
                      <a:pt x="72481"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8" name="Freeform 587">
                <a:extLst>
                  <a:ext uri="{FF2B5EF4-FFF2-40B4-BE49-F238E27FC236}">
                    <a16:creationId xmlns:a16="http://schemas.microsoft.com/office/drawing/2014/main" id="{BAB8E9AB-F0CD-A1D2-0A61-9B4C935BD42D}"/>
                  </a:ext>
                </a:extLst>
              </p:cNvPr>
              <p:cNvSpPr/>
              <p:nvPr/>
            </p:nvSpPr>
            <p:spPr>
              <a:xfrm>
                <a:off x="5169489" y="2359090"/>
                <a:ext cx="48767" cy="47033"/>
              </a:xfrm>
              <a:custGeom>
                <a:avLst/>
                <a:gdLst>
                  <a:gd name="connsiteX0" fmla="*/ 48767 w 48767"/>
                  <a:gd name="connsiteY0" fmla="*/ 23517 h 47033"/>
                  <a:gd name="connsiteX1" fmla="*/ 24288 w 48767"/>
                  <a:gd name="connsiteY1" fmla="*/ 0 h 47033"/>
                  <a:gd name="connsiteX2" fmla="*/ 0 w 48767"/>
                  <a:gd name="connsiteY2" fmla="*/ 23517 h 47033"/>
                  <a:gd name="connsiteX3" fmla="*/ 24288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962" y="0"/>
                      <a:pt x="24288" y="0"/>
                    </a:cubicBezTo>
                    <a:cubicBezTo>
                      <a:pt x="10614" y="0"/>
                      <a:pt x="0" y="10420"/>
                      <a:pt x="0" y="23517"/>
                    </a:cubicBezTo>
                    <a:cubicBezTo>
                      <a:pt x="0" y="36613"/>
                      <a:pt x="10805" y="47033"/>
                      <a:pt x="24288" y="47033"/>
                    </a:cubicBezTo>
                    <a:cubicBezTo>
                      <a:pt x="37771"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89" name="Freeform 588">
                <a:extLst>
                  <a:ext uri="{FF2B5EF4-FFF2-40B4-BE49-F238E27FC236}">
                    <a16:creationId xmlns:a16="http://schemas.microsoft.com/office/drawing/2014/main" id="{6B01B015-EA00-73CF-D986-4278F5860201}"/>
                  </a:ext>
                </a:extLst>
              </p:cNvPr>
              <p:cNvSpPr/>
              <p:nvPr/>
            </p:nvSpPr>
            <p:spPr>
              <a:xfrm>
                <a:off x="5178573" y="2376776"/>
                <a:ext cx="48766" cy="47033"/>
              </a:xfrm>
              <a:custGeom>
                <a:avLst/>
                <a:gdLst>
                  <a:gd name="connsiteX0" fmla="*/ 48767 w 48766"/>
                  <a:gd name="connsiteY0" fmla="*/ 23517 h 47033"/>
                  <a:gd name="connsiteX1" fmla="*/ 24288 w 48766"/>
                  <a:gd name="connsiteY1" fmla="*/ 0 h 47033"/>
                  <a:gd name="connsiteX2" fmla="*/ 0 w 48766"/>
                  <a:gd name="connsiteY2" fmla="*/ 23517 h 47033"/>
                  <a:gd name="connsiteX3" fmla="*/ 24288 w 48766"/>
                  <a:gd name="connsiteY3" fmla="*/ 47033 h 47033"/>
                  <a:gd name="connsiteX4" fmla="*/ 48767 w 48766"/>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033">
                    <a:moveTo>
                      <a:pt x="48767" y="23517"/>
                    </a:moveTo>
                    <a:cubicBezTo>
                      <a:pt x="48767" y="10420"/>
                      <a:pt x="37866" y="0"/>
                      <a:pt x="24288" y="0"/>
                    </a:cubicBezTo>
                    <a:cubicBezTo>
                      <a:pt x="10710" y="0"/>
                      <a:pt x="0" y="10420"/>
                      <a:pt x="0" y="23517"/>
                    </a:cubicBezTo>
                    <a:cubicBezTo>
                      <a:pt x="0" y="36613"/>
                      <a:pt x="10901" y="47033"/>
                      <a:pt x="24288" y="47033"/>
                    </a:cubicBezTo>
                    <a:cubicBezTo>
                      <a:pt x="37675"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0" name="Freeform 589">
                <a:extLst>
                  <a:ext uri="{FF2B5EF4-FFF2-40B4-BE49-F238E27FC236}">
                    <a16:creationId xmlns:a16="http://schemas.microsoft.com/office/drawing/2014/main" id="{279C6E17-DFC5-82A7-F5BA-1FDBF51ECB41}"/>
                  </a:ext>
                </a:extLst>
              </p:cNvPr>
              <p:cNvSpPr/>
              <p:nvPr/>
            </p:nvSpPr>
            <p:spPr>
              <a:xfrm>
                <a:off x="5187657" y="2394365"/>
                <a:ext cx="48767" cy="47033"/>
              </a:xfrm>
              <a:custGeom>
                <a:avLst/>
                <a:gdLst>
                  <a:gd name="connsiteX0" fmla="*/ 48767 w 48767"/>
                  <a:gd name="connsiteY0" fmla="*/ 23517 h 47033"/>
                  <a:gd name="connsiteX1" fmla="*/ 24479 w 48767"/>
                  <a:gd name="connsiteY1" fmla="*/ 0 h 47033"/>
                  <a:gd name="connsiteX2" fmla="*/ 0 w 48767"/>
                  <a:gd name="connsiteY2" fmla="*/ 23517 h 47033"/>
                  <a:gd name="connsiteX3" fmla="*/ 24479 w 48767"/>
                  <a:gd name="connsiteY3" fmla="*/ 47033 h 47033"/>
                  <a:gd name="connsiteX4" fmla="*/ 48767 w 48767"/>
                  <a:gd name="connsiteY4" fmla="*/ 23517 h 47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033">
                    <a:moveTo>
                      <a:pt x="48767" y="23517"/>
                    </a:moveTo>
                    <a:cubicBezTo>
                      <a:pt x="48767" y="10420"/>
                      <a:pt x="37866" y="0"/>
                      <a:pt x="24479" y="0"/>
                    </a:cubicBezTo>
                    <a:cubicBezTo>
                      <a:pt x="11092" y="0"/>
                      <a:pt x="0" y="10420"/>
                      <a:pt x="0" y="23517"/>
                    </a:cubicBezTo>
                    <a:cubicBezTo>
                      <a:pt x="0" y="36613"/>
                      <a:pt x="10901" y="47033"/>
                      <a:pt x="24479" y="47033"/>
                    </a:cubicBezTo>
                    <a:cubicBezTo>
                      <a:pt x="38058" y="47033"/>
                      <a:pt x="48767" y="36518"/>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1" name="Freeform 590">
                <a:extLst>
                  <a:ext uri="{FF2B5EF4-FFF2-40B4-BE49-F238E27FC236}">
                    <a16:creationId xmlns:a16="http://schemas.microsoft.com/office/drawing/2014/main" id="{5D1C3F23-433C-C597-09F7-ED6E0511AB15}"/>
                  </a:ext>
                </a:extLst>
              </p:cNvPr>
              <p:cNvSpPr/>
              <p:nvPr/>
            </p:nvSpPr>
            <p:spPr>
              <a:xfrm>
                <a:off x="5442107" y="2434516"/>
                <a:ext cx="48766" cy="48754"/>
              </a:xfrm>
              <a:custGeom>
                <a:avLst/>
                <a:gdLst>
                  <a:gd name="connsiteX0" fmla="*/ 48767 w 48766"/>
                  <a:gd name="connsiteY0" fmla="*/ 24473 h 48754"/>
                  <a:gd name="connsiteX1" fmla="*/ 24479 w 48766"/>
                  <a:gd name="connsiteY1" fmla="*/ 0 h 48754"/>
                  <a:gd name="connsiteX2" fmla="*/ 0 w 48766"/>
                  <a:gd name="connsiteY2" fmla="*/ 24473 h 48754"/>
                  <a:gd name="connsiteX3" fmla="*/ 24479 w 48766"/>
                  <a:gd name="connsiteY3" fmla="*/ 48754 h 48754"/>
                  <a:gd name="connsiteX4" fmla="*/ 48767 w 48766"/>
                  <a:gd name="connsiteY4" fmla="*/ 24473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8754">
                    <a:moveTo>
                      <a:pt x="48767" y="24473"/>
                    </a:moveTo>
                    <a:cubicBezTo>
                      <a:pt x="48767" y="10802"/>
                      <a:pt x="37866" y="0"/>
                      <a:pt x="24479" y="0"/>
                    </a:cubicBezTo>
                    <a:cubicBezTo>
                      <a:pt x="11092" y="0"/>
                      <a:pt x="0" y="10802"/>
                      <a:pt x="0" y="24473"/>
                    </a:cubicBezTo>
                    <a:cubicBezTo>
                      <a:pt x="0" y="38143"/>
                      <a:pt x="10901" y="48754"/>
                      <a:pt x="24479" y="48754"/>
                    </a:cubicBezTo>
                    <a:cubicBezTo>
                      <a:pt x="38057" y="48754"/>
                      <a:pt x="48767" y="37952"/>
                      <a:pt x="48767" y="24473"/>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2" name="Freeform 591">
                <a:extLst>
                  <a:ext uri="{FF2B5EF4-FFF2-40B4-BE49-F238E27FC236}">
                    <a16:creationId xmlns:a16="http://schemas.microsoft.com/office/drawing/2014/main" id="{033D4E69-4F98-5291-3E4D-BE90F0395296}"/>
                  </a:ext>
                </a:extLst>
              </p:cNvPr>
              <p:cNvSpPr/>
              <p:nvPr/>
            </p:nvSpPr>
            <p:spPr>
              <a:xfrm>
                <a:off x="5766265" y="2435472"/>
                <a:ext cx="72863" cy="46842"/>
              </a:xfrm>
              <a:custGeom>
                <a:avLst/>
                <a:gdLst>
                  <a:gd name="connsiteX0" fmla="*/ 72864 w 72863"/>
                  <a:gd name="connsiteY0" fmla="*/ 23517 h 46842"/>
                  <a:gd name="connsiteX1" fmla="*/ 36336 w 72863"/>
                  <a:gd name="connsiteY1" fmla="*/ 0 h 46842"/>
                  <a:gd name="connsiteX2" fmla="*/ 0 w 72863"/>
                  <a:gd name="connsiteY2" fmla="*/ 23517 h 46842"/>
                  <a:gd name="connsiteX3" fmla="*/ 36336 w 72863"/>
                  <a:gd name="connsiteY3" fmla="*/ 46842 h 46842"/>
                  <a:gd name="connsiteX4" fmla="*/ 72864 w 72863"/>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3" h="46842">
                    <a:moveTo>
                      <a:pt x="72864" y="23517"/>
                    </a:moveTo>
                    <a:cubicBezTo>
                      <a:pt x="72864" y="10420"/>
                      <a:pt x="56608" y="0"/>
                      <a:pt x="36336" y="0"/>
                    </a:cubicBezTo>
                    <a:cubicBezTo>
                      <a:pt x="16064" y="0"/>
                      <a:pt x="0" y="10420"/>
                      <a:pt x="0" y="23517"/>
                    </a:cubicBezTo>
                    <a:cubicBezTo>
                      <a:pt x="0" y="36613"/>
                      <a:pt x="16256" y="46842"/>
                      <a:pt x="36336" y="46842"/>
                    </a:cubicBezTo>
                    <a:cubicBezTo>
                      <a:pt x="56417" y="46842"/>
                      <a:pt x="72864" y="36422"/>
                      <a:pt x="72864"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3" name="Freeform 592">
                <a:extLst>
                  <a:ext uri="{FF2B5EF4-FFF2-40B4-BE49-F238E27FC236}">
                    <a16:creationId xmlns:a16="http://schemas.microsoft.com/office/drawing/2014/main" id="{BB2CD14D-02AA-A11B-EEC3-9FF1CC3B1867}"/>
                  </a:ext>
                </a:extLst>
              </p:cNvPr>
              <p:cNvSpPr/>
              <p:nvPr/>
            </p:nvSpPr>
            <p:spPr>
              <a:xfrm>
                <a:off x="5793518" y="2453062"/>
                <a:ext cx="72863" cy="46842"/>
              </a:xfrm>
              <a:custGeom>
                <a:avLst/>
                <a:gdLst>
                  <a:gd name="connsiteX0" fmla="*/ 72864 w 72863"/>
                  <a:gd name="connsiteY0" fmla="*/ 23517 h 46842"/>
                  <a:gd name="connsiteX1" fmla="*/ 36336 w 72863"/>
                  <a:gd name="connsiteY1" fmla="*/ 0 h 46842"/>
                  <a:gd name="connsiteX2" fmla="*/ 0 w 72863"/>
                  <a:gd name="connsiteY2" fmla="*/ 23517 h 46842"/>
                  <a:gd name="connsiteX3" fmla="*/ 36336 w 72863"/>
                  <a:gd name="connsiteY3" fmla="*/ 46842 h 46842"/>
                  <a:gd name="connsiteX4" fmla="*/ 72864 w 72863"/>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3" h="46842">
                    <a:moveTo>
                      <a:pt x="72864" y="23517"/>
                    </a:moveTo>
                    <a:cubicBezTo>
                      <a:pt x="72864" y="10420"/>
                      <a:pt x="56608" y="0"/>
                      <a:pt x="36336" y="0"/>
                    </a:cubicBezTo>
                    <a:cubicBezTo>
                      <a:pt x="16064" y="0"/>
                      <a:pt x="0" y="10420"/>
                      <a:pt x="0" y="23517"/>
                    </a:cubicBezTo>
                    <a:cubicBezTo>
                      <a:pt x="0" y="36613"/>
                      <a:pt x="16256" y="46842"/>
                      <a:pt x="36336" y="46842"/>
                    </a:cubicBezTo>
                    <a:cubicBezTo>
                      <a:pt x="56417" y="46842"/>
                      <a:pt x="72864" y="36422"/>
                      <a:pt x="72864"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4" name="Freeform 593">
                <a:extLst>
                  <a:ext uri="{FF2B5EF4-FFF2-40B4-BE49-F238E27FC236}">
                    <a16:creationId xmlns:a16="http://schemas.microsoft.com/office/drawing/2014/main" id="{77325FD2-8859-7D7A-6390-189D877B0855}"/>
                  </a:ext>
                </a:extLst>
              </p:cNvPr>
              <p:cNvSpPr/>
              <p:nvPr/>
            </p:nvSpPr>
            <p:spPr>
              <a:xfrm>
                <a:off x="5793518" y="2453062"/>
                <a:ext cx="72863" cy="46842"/>
              </a:xfrm>
              <a:custGeom>
                <a:avLst/>
                <a:gdLst>
                  <a:gd name="connsiteX0" fmla="*/ 72864 w 72863"/>
                  <a:gd name="connsiteY0" fmla="*/ 23517 h 46842"/>
                  <a:gd name="connsiteX1" fmla="*/ 36336 w 72863"/>
                  <a:gd name="connsiteY1" fmla="*/ 0 h 46842"/>
                  <a:gd name="connsiteX2" fmla="*/ 0 w 72863"/>
                  <a:gd name="connsiteY2" fmla="*/ 23517 h 46842"/>
                  <a:gd name="connsiteX3" fmla="*/ 36336 w 72863"/>
                  <a:gd name="connsiteY3" fmla="*/ 46842 h 46842"/>
                  <a:gd name="connsiteX4" fmla="*/ 72864 w 72863"/>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3" h="46842">
                    <a:moveTo>
                      <a:pt x="72864" y="23517"/>
                    </a:moveTo>
                    <a:cubicBezTo>
                      <a:pt x="72864" y="10420"/>
                      <a:pt x="56608" y="0"/>
                      <a:pt x="36336" y="0"/>
                    </a:cubicBezTo>
                    <a:cubicBezTo>
                      <a:pt x="16064" y="0"/>
                      <a:pt x="0" y="10420"/>
                      <a:pt x="0" y="23517"/>
                    </a:cubicBezTo>
                    <a:cubicBezTo>
                      <a:pt x="0" y="36613"/>
                      <a:pt x="16256" y="46842"/>
                      <a:pt x="36336" y="46842"/>
                    </a:cubicBezTo>
                    <a:cubicBezTo>
                      <a:pt x="56417" y="46842"/>
                      <a:pt x="72864" y="36422"/>
                      <a:pt x="72864"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5" name="Freeform 594">
                <a:extLst>
                  <a:ext uri="{FF2B5EF4-FFF2-40B4-BE49-F238E27FC236}">
                    <a16:creationId xmlns:a16="http://schemas.microsoft.com/office/drawing/2014/main" id="{01BAA46C-E5B2-B275-1191-0768E4901DB1}"/>
                  </a:ext>
                </a:extLst>
              </p:cNvPr>
              <p:cNvSpPr/>
              <p:nvPr/>
            </p:nvSpPr>
            <p:spPr>
              <a:xfrm>
                <a:off x="5802601" y="2453062"/>
                <a:ext cx="72672" cy="46842"/>
              </a:xfrm>
              <a:custGeom>
                <a:avLst/>
                <a:gdLst>
                  <a:gd name="connsiteX0" fmla="*/ 72673 w 72672"/>
                  <a:gd name="connsiteY0" fmla="*/ 23517 h 46842"/>
                  <a:gd name="connsiteX1" fmla="*/ 36528 w 72672"/>
                  <a:gd name="connsiteY1" fmla="*/ 0 h 46842"/>
                  <a:gd name="connsiteX2" fmla="*/ 0 w 72672"/>
                  <a:gd name="connsiteY2" fmla="*/ 23517 h 46842"/>
                  <a:gd name="connsiteX3" fmla="*/ 36528 w 72672"/>
                  <a:gd name="connsiteY3" fmla="*/ 46842 h 46842"/>
                  <a:gd name="connsiteX4" fmla="*/ 72673 w 72672"/>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842">
                    <a:moveTo>
                      <a:pt x="72673" y="23517"/>
                    </a:moveTo>
                    <a:cubicBezTo>
                      <a:pt x="72673" y="10420"/>
                      <a:pt x="56608" y="0"/>
                      <a:pt x="36528" y="0"/>
                    </a:cubicBezTo>
                    <a:cubicBezTo>
                      <a:pt x="16447" y="0"/>
                      <a:pt x="0" y="10420"/>
                      <a:pt x="0" y="23517"/>
                    </a:cubicBezTo>
                    <a:cubicBezTo>
                      <a:pt x="0" y="36613"/>
                      <a:pt x="16256" y="46842"/>
                      <a:pt x="36528" y="46842"/>
                    </a:cubicBezTo>
                    <a:cubicBezTo>
                      <a:pt x="56799" y="46842"/>
                      <a:pt x="72673" y="36422"/>
                      <a:pt x="72673"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6" name="Freeform 595">
                <a:extLst>
                  <a:ext uri="{FF2B5EF4-FFF2-40B4-BE49-F238E27FC236}">
                    <a16:creationId xmlns:a16="http://schemas.microsoft.com/office/drawing/2014/main" id="{DEA4AE35-8371-55ED-5366-CC1F048C676D}"/>
                  </a:ext>
                </a:extLst>
              </p:cNvPr>
              <p:cNvSpPr/>
              <p:nvPr/>
            </p:nvSpPr>
            <p:spPr>
              <a:xfrm>
                <a:off x="5802601" y="2453062"/>
                <a:ext cx="72672" cy="46842"/>
              </a:xfrm>
              <a:custGeom>
                <a:avLst/>
                <a:gdLst>
                  <a:gd name="connsiteX0" fmla="*/ 72673 w 72672"/>
                  <a:gd name="connsiteY0" fmla="*/ 23517 h 46842"/>
                  <a:gd name="connsiteX1" fmla="*/ 36528 w 72672"/>
                  <a:gd name="connsiteY1" fmla="*/ 0 h 46842"/>
                  <a:gd name="connsiteX2" fmla="*/ 0 w 72672"/>
                  <a:gd name="connsiteY2" fmla="*/ 23517 h 46842"/>
                  <a:gd name="connsiteX3" fmla="*/ 36528 w 72672"/>
                  <a:gd name="connsiteY3" fmla="*/ 46842 h 46842"/>
                  <a:gd name="connsiteX4" fmla="*/ 72673 w 72672"/>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842">
                    <a:moveTo>
                      <a:pt x="72673" y="23517"/>
                    </a:moveTo>
                    <a:cubicBezTo>
                      <a:pt x="72673" y="10420"/>
                      <a:pt x="56608" y="0"/>
                      <a:pt x="36528" y="0"/>
                    </a:cubicBezTo>
                    <a:cubicBezTo>
                      <a:pt x="16447" y="0"/>
                      <a:pt x="0" y="10420"/>
                      <a:pt x="0" y="23517"/>
                    </a:cubicBezTo>
                    <a:cubicBezTo>
                      <a:pt x="0" y="36613"/>
                      <a:pt x="16256" y="46842"/>
                      <a:pt x="36528" y="46842"/>
                    </a:cubicBezTo>
                    <a:cubicBezTo>
                      <a:pt x="56799" y="46842"/>
                      <a:pt x="72673" y="36422"/>
                      <a:pt x="72673" y="23517"/>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7" name="Freeform 596">
                <a:extLst>
                  <a:ext uri="{FF2B5EF4-FFF2-40B4-BE49-F238E27FC236}">
                    <a16:creationId xmlns:a16="http://schemas.microsoft.com/office/drawing/2014/main" id="{7A1A7886-E152-1662-79AA-E9978195E80C}"/>
                  </a:ext>
                </a:extLst>
              </p:cNvPr>
              <p:cNvSpPr/>
              <p:nvPr/>
            </p:nvSpPr>
            <p:spPr>
              <a:xfrm>
                <a:off x="5820865" y="2476674"/>
                <a:ext cx="72863" cy="46937"/>
              </a:xfrm>
              <a:custGeom>
                <a:avLst/>
                <a:gdLst>
                  <a:gd name="connsiteX0" fmla="*/ 72864 w 72863"/>
                  <a:gd name="connsiteY0" fmla="*/ 23326 h 46937"/>
                  <a:gd name="connsiteX1" fmla="*/ 36336 w 72863"/>
                  <a:gd name="connsiteY1" fmla="*/ 0 h 46937"/>
                  <a:gd name="connsiteX2" fmla="*/ 0 w 72863"/>
                  <a:gd name="connsiteY2" fmla="*/ 23326 h 46937"/>
                  <a:gd name="connsiteX3" fmla="*/ 36336 w 72863"/>
                  <a:gd name="connsiteY3" fmla="*/ 46938 h 46937"/>
                  <a:gd name="connsiteX4" fmla="*/ 72864 w 72863"/>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63" h="46937">
                    <a:moveTo>
                      <a:pt x="72864" y="23326"/>
                    </a:moveTo>
                    <a:cubicBezTo>
                      <a:pt x="72864" y="10324"/>
                      <a:pt x="56608" y="0"/>
                      <a:pt x="36336" y="0"/>
                    </a:cubicBezTo>
                    <a:cubicBezTo>
                      <a:pt x="16064" y="0"/>
                      <a:pt x="0" y="10420"/>
                      <a:pt x="0" y="23326"/>
                    </a:cubicBezTo>
                    <a:cubicBezTo>
                      <a:pt x="0" y="36231"/>
                      <a:pt x="16256" y="46938"/>
                      <a:pt x="36336" y="46938"/>
                    </a:cubicBezTo>
                    <a:cubicBezTo>
                      <a:pt x="56417" y="46938"/>
                      <a:pt x="72864" y="36422"/>
                      <a:pt x="72864"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8" name="Freeform 597">
                <a:extLst>
                  <a:ext uri="{FF2B5EF4-FFF2-40B4-BE49-F238E27FC236}">
                    <a16:creationId xmlns:a16="http://schemas.microsoft.com/office/drawing/2014/main" id="{B9543BE3-84BC-8B04-8785-FBB63360A053}"/>
                  </a:ext>
                </a:extLst>
              </p:cNvPr>
              <p:cNvSpPr/>
              <p:nvPr/>
            </p:nvSpPr>
            <p:spPr>
              <a:xfrm>
                <a:off x="5829949" y="2494264"/>
                <a:ext cx="72672" cy="46937"/>
              </a:xfrm>
              <a:custGeom>
                <a:avLst/>
                <a:gdLst>
                  <a:gd name="connsiteX0" fmla="*/ 72673 w 72672"/>
                  <a:gd name="connsiteY0" fmla="*/ 23326 h 46937"/>
                  <a:gd name="connsiteX1" fmla="*/ 36527 w 72672"/>
                  <a:gd name="connsiteY1" fmla="*/ 0 h 46937"/>
                  <a:gd name="connsiteX2" fmla="*/ 0 w 72672"/>
                  <a:gd name="connsiteY2" fmla="*/ 23326 h 46937"/>
                  <a:gd name="connsiteX3" fmla="*/ 36527 w 72672"/>
                  <a:gd name="connsiteY3" fmla="*/ 46938 h 46937"/>
                  <a:gd name="connsiteX4" fmla="*/ 72673 w 72672"/>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937">
                    <a:moveTo>
                      <a:pt x="72673" y="23326"/>
                    </a:moveTo>
                    <a:cubicBezTo>
                      <a:pt x="72673" y="10324"/>
                      <a:pt x="56608" y="0"/>
                      <a:pt x="36527" y="0"/>
                    </a:cubicBezTo>
                    <a:cubicBezTo>
                      <a:pt x="16447" y="0"/>
                      <a:pt x="0" y="10420"/>
                      <a:pt x="0" y="23326"/>
                    </a:cubicBezTo>
                    <a:cubicBezTo>
                      <a:pt x="0" y="36231"/>
                      <a:pt x="16256" y="46938"/>
                      <a:pt x="36527" y="46938"/>
                    </a:cubicBezTo>
                    <a:cubicBezTo>
                      <a:pt x="56799" y="46938"/>
                      <a:pt x="72673" y="36422"/>
                      <a:pt x="72673"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599" name="Freeform 598">
                <a:extLst>
                  <a:ext uri="{FF2B5EF4-FFF2-40B4-BE49-F238E27FC236}">
                    <a16:creationId xmlns:a16="http://schemas.microsoft.com/office/drawing/2014/main" id="{AC913228-1A31-4413-E515-F501462660C6}"/>
                  </a:ext>
                </a:extLst>
              </p:cNvPr>
              <p:cNvSpPr/>
              <p:nvPr/>
            </p:nvSpPr>
            <p:spPr>
              <a:xfrm>
                <a:off x="5839225" y="2494264"/>
                <a:ext cx="72481" cy="46937"/>
              </a:xfrm>
              <a:custGeom>
                <a:avLst/>
                <a:gdLst>
                  <a:gd name="connsiteX0" fmla="*/ 72481 w 72481"/>
                  <a:gd name="connsiteY0" fmla="*/ 23326 h 46937"/>
                  <a:gd name="connsiteX1" fmla="*/ 36145 w 72481"/>
                  <a:gd name="connsiteY1" fmla="*/ 0 h 46937"/>
                  <a:gd name="connsiteX2" fmla="*/ 0 w 72481"/>
                  <a:gd name="connsiteY2" fmla="*/ 23326 h 46937"/>
                  <a:gd name="connsiteX3" fmla="*/ 36145 w 72481"/>
                  <a:gd name="connsiteY3" fmla="*/ 46938 h 46937"/>
                  <a:gd name="connsiteX4" fmla="*/ 72481 w 72481"/>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6937">
                    <a:moveTo>
                      <a:pt x="72481" y="23326"/>
                    </a:moveTo>
                    <a:cubicBezTo>
                      <a:pt x="72481" y="10324"/>
                      <a:pt x="56417" y="0"/>
                      <a:pt x="36145" y="0"/>
                    </a:cubicBezTo>
                    <a:cubicBezTo>
                      <a:pt x="15873" y="0"/>
                      <a:pt x="0" y="10420"/>
                      <a:pt x="0" y="23326"/>
                    </a:cubicBezTo>
                    <a:cubicBezTo>
                      <a:pt x="0" y="36231"/>
                      <a:pt x="16064" y="46938"/>
                      <a:pt x="36145" y="46938"/>
                    </a:cubicBezTo>
                    <a:cubicBezTo>
                      <a:pt x="56226" y="46938"/>
                      <a:pt x="72481" y="36422"/>
                      <a:pt x="72481"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0" name="Freeform 599">
                <a:extLst>
                  <a:ext uri="{FF2B5EF4-FFF2-40B4-BE49-F238E27FC236}">
                    <a16:creationId xmlns:a16="http://schemas.microsoft.com/office/drawing/2014/main" id="{397C208C-01AE-57AD-8654-C3ED4B40B2DA}"/>
                  </a:ext>
                </a:extLst>
              </p:cNvPr>
              <p:cNvSpPr/>
              <p:nvPr/>
            </p:nvSpPr>
            <p:spPr>
              <a:xfrm>
                <a:off x="5839225" y="2494264"/>
                <a:ext cx="72481" cy="46937"/>
              </a:xfrm>
              <a:custGeom>
                <a:avLst/>
                <a:gdLst>
                  <a:gd name="connsiteX0" fmla="*/ 72481 w 72481"/>
                  <a:gd name="connsiteY0" fmla="*/ 23326 h 46937"/>
                  <a:gd name="connsiteX1" fmla="*/ 36145 w 72481"/>
                  <a:gd name="connsiteY1" fmla="*/ 0 h 46937"/>
                  <a:gd name="connsiteX2" fmla="*/ 0 w 72481"/>
                  <a:gd name="connsiteY2" fmla="*/ 23326 h 46937"/>
                  <a:gd name="connsiteX3" fmla="*/ 36145 w 72481"/>
                  <a:gd name="connsiteY3" fmla="*/ 46938 h 46937"/>
                  <a:gd name="connsiteX4" fmla="*/ 72481 w 72481"/>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6937">
                    <a:moveTo>
                      <a:pt x="72481" y="23326"/>
                    </a:moveTo>
                    <a:cubicBezTo>
                      <a:pt x="72481" y="10324"/>
                      <a:pt x="56417" y="0"/>
                      <a:pt x="36145" y="0"/>
                    </a:cubicBezTo>
                    <a:cubicBezTo>
                      <a:pt x="15873" y="0"/>
                      <a:pt x="0" y="10420"/>
                      <a:pt x="0" y="23326"/>
                    </a:cubicBezTo>
                    <a:cubicBezTo>
                      <a:pt x="0" y="36231"/>
                      <a:pt x="16064" y="46938"/>
                      <a:pt x="36145" y="46938"/>
                    </a:cubicBezTo>
                    <a:cubicBezTo>
                      <a:pt x="56226" y="46938"/>
                      <a:pt x="72481" y="36422"/>
                      <a:pt x="72481"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1" name="Freeform 600">
                <a:extLst>
                  <a:ext uri="{FF2B5EF4-FFF2-40B4-BE49-F238E27FC236}">
                    <a16:creationId xmlns:a16="http://schemas.microsoft.com/office/drawing/2014/main" id="{0E26456D-0D89-970B-43B5-881602A48EFF}"/>
                  </a:ext>
                </a:extLst>
              </p:cNvPr>
              <p:cNvSpPr/>
              <p:nvPr/>
            </p:nvSpPr>
            <p:spPr>
              <a:xfrm>
                <a:off x="5887323" y="2563763"/>
                <a:ext cx="48767" cy="48754"/>
              </a:xfrm>
              <a:custGeom>
                <a:avLst/>
                <a:gdLst>
                  <a:gd name="connsiteX0" fmla="*/ 48767 w 48767"/>
                  <a:gd name="connsiteY0" fmla="*/ 24473 h 48754"/>
                  <a:gd name="connsiteX1" fmla="*/ 24383 w 48767"/>
                  <a:gd name="connsiteY1" fmla="*/ 0 h 48754"/>
                  <a:gd name="connsiteX2" fmla="*/ 0 w 48767"/>
                  <a:gd name="connsiteY2" fmla="*/ 24473 h 48754"/>
                  <a:gd name="connsiteX3" fmla="*/ 24383 w 48767"/>
                  <a:gd name="connsiteY3" fmla="*/ 48754 h 48754"/>
                  <a:gd name="connsiteX4" fmla="*/ 48767 w 48767"/>
                  <a:gd name="connsiteY4" fmla="*/ 24473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8754">
                    <a:moveTo>
                      <a:pt x="48767" y="24473"/>
                    </a:moveTo>
                    <a:cubicBezTo>
                      <a:pt x="48767" y="10802"/>
                      <a:pt x="37962" y="0"/>
                      <a:pt x="24383" y="0"/>
                    </a:cubicBezTo>
                    <a:cubicBezTo>
                      <a:pt x="10805" y="0"/>
                      <a:pt x="0" y="10802"/>
                      <a:pt x="0" y="24473"/>
                    </a:cubicBezTo>
                    <a:cubicBezTo>
                      <a:pt x="0" y="38143"/>
                      <a:pt x="10901" y="48754"/>
                      <a:pt x="24383" y="48754"/>
                    </a:cubicBezTo>
                    <a:cubicBezTo>
                      <a:pt x="37866" y="48754"/>
                      <a:pt x="48767" y="37952"/>
                      <a:pt x="48767" y="24473"/>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2" name="Freeform 601">
                <a:extLst>
                  <a:ext uri="{FF2B5EF4-FFF2-40B4-BE49-F238E27FC236}">
                    <a16:creationId xmlns:a16="http://schemas.microsoft.com/office/drawing/2014/main" id="{3E5FDF34-52DA-82EA-5AD8-683C6030CD1C}"/>
                  </a:ext>
                </a:extLst>
              </p:cNvPr>
              <p:cNvSpPr/>
              <p:nvPr/>
            </p:nvSpPr>
            <p:spPr>
              <a:xfrm>
                <a:off x="5914575" y="2563763"/>
                <a:ext cx="48766" cy="48754"/>
              </a:xfrm>
              <a:custGeom>
                <a:avLst/>
                <a:gdLst>
                  <a:gd name="connsiteX0" fmla="*/ 48767 w 48766"/>
                  <a:gd name="connsiteY0" fmla="*/ 24473 h 48754"/>
                  <a:gd name="connsiteX1" fmla="*/ 24383 w 48766"/>
                  <a:gd name="connsiteY1" fmla="*/ 0 h 48754"/>
                  <a:gd name="connsiteX2" fmla="*/ 0 w 48766"/>
                  <a:gd name="connsiteY2" fmla="*/ 24473 h 48754"/>
                  <a:gd name="connsiteX3" fmla="*/ 24383 w 48766"/>
                  <a:gd name="connsiteY3" fmla="*/ 48754 h 48754"/>
                  <a:gd name="connsiteX4" fmla="*/ 48767 w 48766"/>
                  <a:gd name="connsiteY4" fmla="*/ 24473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8754">
                    <a:moveTo>
                      <a:pt x="48767" y="24473"/>
                    </a:moveTo>
                    <a:cubicBezTo>
                      <a:pt x="48767" y="10802"/>
                      <a:pt x="37962" y="0"/>
                      <a:pt x="24383" y="0"/>
                    </a:cubicBezTo>
                    <a:cubicBezTo>
                      <a:pt x="10805" y="0"/>
                      <a:pt x="0" y="10802"/>
                      <a:pt x="0" y="24473"/>
                    </a:cubicBezTo>
                    <a:cubicBezTo>
                      <a:pt x="0" y="38143"/>
                      <a:pt x="10901" y="48754"/>
                      <a:pt x="24383" y="48754"/>
                    </a:cubicBezTo>
                    <a:cubicBezTo>
                      <a:pt x="37866" y="48754"/>
                      <a:pt x="48767" y="37952"/>
                      <a:pt x="48767" y="24473"/>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3" name="Freeform 602">
                <a:extLst>
                  <a:ext uri="{FF2B5EF4-FFF2-40B4-BE49-F238E27FC236}">
                    <a16:creationId xmlns:a16="http://schemas.microsoft.com/office/drawing/2014/main" id="{1822884A-0C64-849A-2750-41AF1019C25C}"/>
                  </a:ext>
                </a:extLst>
              </p:cNvPr>
              <p:cNvSpPr/>
              <p:nvPr/>
            </p:nvSpPr>
            <p:spPr>
              <a:xfrm>
                <a:off x="6150952" y="2587279"/>
                <a:ext cx="48767" cy="48754"/>
              </a:xfrm>
              <a:custGeom>
                <a:avLst/>
                <a:gdLst>
                  <a:gd name="connsiteX0" fmla="*/ 48767 w 48767"/>
                  <a:gd name="connsiteY0" fmla="*/ 24282 h 48754"/>
                  <a:gd name="connsiteX1" fmla="*/ 24288 w 48767"/>
                  <a:gd name="connsiteY1" fmla="*/ 0 h 48754"/>
                  <a:gd name="connsiteX2" fmla="*/ 0 w 48767"/>
                  <a:gd name="connsiteY2" fmla="*/ 24282 h 48754"/>
                  <a:gd name="connsiteX3" fmla="*/ 24288 w 48767"/>
                  <a:gd name="connsiteY3" fmla="*/ 48754 h 48754"/>
                  <a:gd name="connsiteX4" fmla="*/ 48767 w 48767"/>
                  <a:gd name="connsiteY4" fmla="*/ 24282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8754">
                    <a:moveTo>
                      <a:pt x="48767" y="24282"/>
                    </a:moveTo>
                    <a:cubicBezTo>
                      <a:pt x="48767" y="10802"/>
                      <a:pt x="37866" y="0"/>
                      <a:pt x="24288" y="0"/>
                    </a:cubicBezTo>
                    <a:cubicBezTo>
                      <a:pt x="10710" y="0"/>
                      <a:pt x="0" y="10802"/>
                      <a:pt x="0" y="24282"/>
                    </a:cubicBezTo>
                    <a:cubicBezTo>
                      <a:pt x="0" y="37761"/>
                      <a:pt x="10901" y="48754"/>
                      <a:pt x="24288" y="48754"/>
                    </a:cubicBezTo>
                    <a:cubicBezTo>
                      <a:pt x="37675" y="48754"/>
                      <a:pt x="48767" y="37856"/>
                      <a:pt x="48767" y="24282"/>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4" name="Freeform 603">
                <a:extLst>
                  <a:ext uri="{FF2B5EF4-FFF2-40B4-BE49-F238E27FC236}">
                    <a16:creationId xmlns:a16="http://schemas.microsoft.com/office/drawing/2014/main" id="{B2ABDDE8-AB7B-C09E-CD2D-F176D0671F12}"/>
                  </a:ext>
                </a:extLst>
              </p:cNvPr>
              <p:cNvSpPr/>
              <p:nvPr/>
            </p:nvSpPr>
            <p:spPr>
              <a:xfrm>
                <a:off x="6396222" y="2588235"/>
                <a:ext cx="48766" cy="46937"/>
              </a:xfrm>
              <a:custGeom>
                <a:avLst/>
                <a:gdLst>
                  <a:gd name="connsiteX0" fmla="*/ 48767 w 48766"/>
                  <a:gd name="connsiteY0" fmla="*/ 23326 h 46937"/>
                  <a:gd name="connsiteX1" fmla="*/ 24383 w 48766"/>
                  <a:gd name="connsiteY1" fmla="*/ 0 h 46937"/>
                  <a:gd name="connsiteX2" fmla="*/ 0 w 48766"/>
                  <a:gd name="connsiteY2" fmla="*/ 23326 h 46937"/>
                  <a:gd name="connsiteX3" fmla="*/ 24383 w 48766"/>
                  <a:gd name="connsiteY3" fmla="*/ 46938 h 46937"/>
                  <a:gd name="connsiteX4" fmla="*/ 48767 w 48766"/>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937">
                    <a:moveTo>
                      <a:pt x="48767" y="23326"/>
                    </a:moveTo>
                    <a:cubicBezTo>
                      <a:pt x="48767" y="10324"/>
                      <a:pt x="37962" y="0"/>
                      <a:pt x="24383" y="0"/>
                    </a:cubicBezTo>
                    <a:cubicBezTo>
                      <a:pt x="10805" y="0"/>
                      <a:pt x="0" y="10420"/>
                      <a:pt x="0" y="23326"/>
                    </a:cubicBezTo>
                    <a:cubicBezTo>
                      <a:pt x="0" y="36231"/>
                      <a:pt x="10901" y="46938"/>
                      <a:pt x="24383" y="46938"/>
                    </a:cubicBezTo>
                    <a:cubicBezTo>
                      <a:pt x="37866"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5" name="Freeform 604">
                <a:extLst>
                  <a:ext uri="{FF2B5EF4-FFF2-40B4-BE49-F238E27FC236}">
                    <a16:creationId xmlns:a16="http://schemas.microsoft.com/office/drawing/2014/main" id="{28E71375-4022-387D-B810-66231982CB28}"/>
                  </a:ext>
                </a:extLst>
              </p:cNvPr>
              <p:cNvSpPr/>
              <p:nvPr/>
            </p:nvSpPr>
            <p:spPr>
              <a:xfrm>
                <a:off x="6414390" y="2588235"/>
                <a:ext cx="48767" cy="46937"/>
              </a:xfrm>
              <a:custGeom>
                <a:avLst/>
                <a:gdLst>
                  <a:gd name="connsiteX0" fmla="*/ 48767 w 48767"/>
                  <a:gd name="connsiteY0" fmla="*/ 23326 h 46937"/>
                  <a:gd name="connsiteX1" fmla="*/ 24479 w 48767"/>
                  <a:gd name="connsiteY1" fmla="*/ 0 h 46937"/>
                  <a:gd name="connsiteX2" fmla="*/ 0 w 48767"/>
                  <a:gd name="connsiteY2" fmla="*/ 23326 h 46937"/>
                  <a:gd name="connsiteX3" fmla="*/ 24479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479" y="0"/>
                    </a:cubicBezTo>
                    <a:cubicBezTo>
                      <a:pt x="10996" y="0"/>
                      <a:pt x="0" y="10420"/>
                      <a:pt x="0" y="23326"/>
                    </a:cubicBezTo>
                    <a:cubicBezTo>
                      <a:pt x="0" y="36231"/>
                      <a:pt x="10901" y="46938"/>
                      <a:pt x="24479" y="46938"/>
                    </a:cubicBezTo>
                    <a:cubicBezTo>
                      <a:pt x="38058"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6" name="Freeform 605">
                <a:extLst>
                  <a:ext uri="{FF2B5EF4-FFF2-40B4-BE49-F238E27FC236}">
                    <a16:creationId xmlns:a16="http://schemas.microsoft.com/office/drawing/2014/main" id="{B064929A-8FAA-948A-BB9D-D3B7EE9C44E5}"/>
                  </a:ext>
                </a:extLst>
              </p:cNvPr>
              <p:cNvSpPr/>
              <p:nvPr/>
            </p:nvSpPr>
            <p:spPr>
              <a:xfrm>
                <a:off x="6411521" y="2588235"/>
                <a:ext cx="72672" cy="46937"/>
              </a:xfrm>
              <a:custGeom>
                <a:avLst/>
                <a:gdLst>
                  <a:gd name="connsiteX0" fmla="*/ 72673 w 72672"/>
                  <a:gd name="connsiteY0" fmla="*/ 23326 h 46937"/>
                  <a:gd name="connsiteX1" fmla="*/ 36336 w 72672"/>
                  <a:gd name="connsiteY1" fmla="*/ 0 h 46937"/>
                  <a:gd name="connsiteX2" fmla="*/ 0 w 72672"/>
                  <a:gd name="connsiteY2" fmla="*/ 23326 h 46937"/>
                  <a:gd name="connsiteX3" fmla="*/ 36336 w 72672"/>
                  <a:gd name="connsiteY3" fmla="*/ 46938 h 46937"/>
                  <a:gd name="connsiteX4" fmla="*/ 72673 w 72672"/>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937">
                    <a:moveTo>
                      <a:pt x="72673" y="23326"/>
                    </a:moveTo>
                    <a:cubicBezTo>
                      <a:pt x="72673" y="10324"/>
                      <a:pt x="56608" y="0"/>
                      <a:pt x="36336" y="0"/>
                    </a:cubicBezTo>
                    <a:cubicBezTo>
                      <a:pt x="16065" y="0"/>
                      <a:pt x="0" y="10420"/>
                      <a:pt x="0" y="23326"/>
                    </a:cubicBezTo>
                    <a:cubicBezTo>
                      <a:pt x="0" y="36231"/>
                      <a:pt x="16256" y="46938"/>
                      <a:pt x="36336" y="46938"/>
                    </a:cubicBezTo>
                    <a:cubicBezTo>
                      <a:pt x="56417" y="46938"/>
                      <a:pt x="72673" y="36422"/>
                      <a:pt x="72673"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7" name="Freeform 606">
                <a:extLst>
                  <a:ext uri="{FF2B5EF4-FFF2-40B4-BE49-F238E27FC236}">
                    <a16:creationId xmlns:a16="http://schemas.microsoft.com/office/drawing/2014/main" id="{4B16B1C7-101E-C014-556F-5043A8F173EE}"/>
                  </a:ext>
                </a:extLst>
              </p:cNvPr>
              <p:cNvSpPr/>
              <p:nvPr/>
            </p:nvSpPr>
            <p:spPr>
              <a:xfrm>
                <a:off x="6411521" y="2588235"/>
                <a:ext cx="72672" cy="46937"/>
              </a:xfrm>
              <a:custGeom>
                <a:avLst/>
                <a:gdLst>
                  <a:gd name="connsiteX0" fmla="*/ 72673 w 72672"/>
                  <a:gd name="connsiteY0" fmla="*/ 23326 h 46937"/>
                  <a:gd name="connsiteX1" fmla="*/ 36336 w 72672"/>
                  <a:gd name="connsiteY1" fmla="*/ 0 h 46937"/>
                  <a:gd name="connsiteX2" fmla="*/ 0 w 72672"/>
                  <a:gd name="connsiteY2" fmla="*/ 23326 h 46937"/>
                  <a:gd name="connsiteX3" fmla="*/ 36336 w 72672"/>
                  <a:gd name="connsiteY3" fmla="*/ 46938 h 46937"/>
                  <a:gd name="connsiteX4" fmla="*/ 72673 w 72672"/>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937">
                    <a:moveTo>
                      <a:pt x="72673" y="23326"/>
                    </a:moveTo>
                    <a:cubicBezTo>
                      <a:pt x="72673" y="10324"/>
                      <a:pt x="56608" y="0"/>
                      <a:pt x="36336" y="0"/>
                    </a:cubicBezTo>
                    <a:cubicBezTo>
                      <a:pt x="16065" y="0"/>
                      <a:pt x="0" y="10420"/>
                      <a:pt x="0" y="23326"/>
                    </a:cubicBezTo>
                    <a:cubicBezTo>
                      <a:pt x="0" y="36231"/>
                      <a:pt x="16256" y="46938"/>
                      <a:pt x="36336" y="46938"/>
                    </a:cubicBezTo>
                    <a:cubicBezTo>
                      <a:pt x="56417" y="46938"/>
                      <a:pt x="72673" y="36422"/>
                      <a:pt x="72673"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8" name="Freeform 607">
                <a:extLst>
                  <a:ext uri="{FF2B5EF4-FFF2-40B4-BE49-F238E27FC236}">
                    <a16:creationId xmlns:a16="http://schemas.microsoft.com/office/drawing/2014/main" id="{38ED5D68-28E6-2907-3BB2-2D2DC518ED96}"/>
                  </a:ext>
                </a:extLst>
              </p:cNvPr>
              <p:cNvSpPr/>
              <p:nvPr/>
            </p:nvSpPr>
            <p:spPr>
              <a:xfrm>
                <a:off x="6411521" y="2588235"/>
                <a:ext cx="72672" cy="46937"/>
              </a:xfrm>
              <a:custGeom>
                <a:avLst/>
                <a:gdLst>
                  <a:gd name="connsiteX0" fmla="*/ 72673 w 72672"/>
                  <a:gd name="connsiteY0" fmla="*/ 23326 h 46937"/>
                  <a:gd name="connsiteX1" fmla="*/ 36336 w 72672"/>
                  <a:gd name="connsiteY1" fmla="*/ 0 h 46937"/>
                  <a:gd name="connsiteX2" fmla="*/ 0 w 72672"/>
                  <a:gd name="connsiteY2" fmla="*/ 23326 h 46937"/>
                  <a:gd name="connsiteX3" fmla="*/ 36336 w 72672"/>
                  <a:gd name="connsiteY3" fmla="*/ 46938 h 46937"/>
                  <a:gd name="connsiteX4" fmla="*/ 72673 w 72672"/>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72" h="46937">
                    <a:moveTo>
                      <a:pt x="72673" y="23326"/>
                    </a:moveTo>
                    <a:cubicBezTo>
                      <a:pt x="72673" y="10324"/>
                      <a:pt x="56608" y="0"/>
                      <a:pt x="36336" y="0"/>
                    </a:cubicBezTo>
                    <a:cubicBezTo>
                      <a:pt x="16065" y="0"/>
                      <a:pt x="0" y="10420"/>
                      <a:pt x="0" y="23326"/>
                    </a:cubicBezTo>
                    <a:cubicBezTo>
                      <a:pt x="0" y="36231"/>
                      <a:pt x="16256" y="46938"/>
                      <a:pt x="36336" y="46938"/>
                    </a:cubicBezTo>
                    <a:cubicBezTo>
                      <a:pt x="56417" y="46938"/>
                      <a:pt x="72673" y="36422"/>
                      <a:pt x="72673"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09" name="Freeform 608">
                <a:extLst>
                  <a:ext uri="{FF2B5EF4-FFF2-40B4-BE49-F238E27FC236}">
                    <a16:creationId xmlns:a16="http://schemas.microsoft.com/office/drawing/2014/main" id="{BC1DCA28-4F07-253F-F245-46DA763CFF01}"/>
                  </a:ext>
                </a:extLst>
              </p:cNvPr>
              <p:cNvSpPr/>
              <p:nvPr/>
            </p:nvSpPr>
            <p:spPr>
              <a:xfrm>
                <a:off x="6438965" y="2588235"/>
                <a:ext cx="72481" cy="46937"/>
              </a:xfrm>
              <a:custGeom>
                <a:avLst/>
                <a:gdLst>
                  <a:gd name="connsiteX0" fmla="*/ 72481 w 72481"/>
                  <a:gd name="connsiteY0" fmla="*/ 23326 h 46937"/>
                  <a:gd name="connsiteX1" fmla="*/ 36145 w 72481"/>
                  <a:gd name="connsiteY1" fmla="*/ 0 h 46937"/>
                  <a:gd name="connsiteX2" fmla="*/ 0 w 72481"/>
                  <a:gd name="connsiteY2" fmla="*/ 23326 h 46937"/>
                  <a:gd name="connsiteX3" fmla="*/ 36145 w 72481"/>
                  <a:gd name="connsiteY3" fmla="*/ 46938 h 46937"/>
                  <a:gd name="connsiteX4" fmla="*/ 72481 w 72481"/>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6937">
                    <a:moveTo>
                      <a:pt x="72481" y="23326"/>
                    </a:moveTo>
                    <a:cubicBezTo>
                      <a:pt x="72481" y="10324"/>
                      <a:pt x="56417" y="0"/>
                      <a:pt x="36145" y="0"/>
                    </a:cubicBezTo>
                    <a:cubicBezTo>
                      <a:pt x="15873" y="0"/>
                      <a:pt x="0" y="10420"/>
                      <a:pt x="0" y="23326"/>
                    </a:cubicBezTo>
                    <a:cubicBezTo>
                      <a:pt x="0" y="36231"/>
                      <a:pt x="16064" y="46938"/>
                      <a:pt x="36145" y="46938"/>
                    </a:cubicBezTo>
                    <a:cubicBezTo>
                      <a:pt x="56225" y="46938"/>
                      <a:pt x="72481" y="36422"/>
                      <a:pt x="72481"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0" name="Freeform 609">
                <a:extLst>
                  <a:ext uri="{FF2B5EF4-FFF2-40B4-BE49-F238E27FC236}">
                    <a16:creationId xmlns:a16="http://schemas.microsoft.com/office/drawing/2014/main" id="{AEFD355A-1886-31C6-ACE2-7468D8C9456D}"/>
                  </a:ext>
                </a:extLst>
              </p:cNvPr>
              <p:cNvSpPr/>
              <p:nvPr/>
            </p:nvSpPr>
            <p:spPr>
              <a:xfrm>
                <a:off x="6478074" y="2588235"/>
                <a:ext cx="48767" cy="46937"/>
              </a:xfrm>
              <a:custGeom>
                <a:avLst/>
                <a:gdLst>
                  <a:gd name="connsiteX0" fmla="*/ 48767 w 48767"/>
                  <a:gd name="connsiteY0" fmla="*/ 23326 h 46937"/>
                  <a:gd name="connsiteX1" fmla="*/ 24288 w 48767"/>
                  <a:gd name="connsiteY1" fmla="*/ 0 h 46937"/>
                  <a:gd name="connsiteX2" fmla="*/ 0 w 48767"/>
                  <a:gd name="connsiteY2" fmla="*/ 23326 h 46937"/>
                  <a:gd name="connsiteX3" fmla="*/ 24288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288" y="0"/>
                    </a:cubicBezTo>
                    <a:cubicBezTo>
                      <a:pt x="10614" y="0"/>
                      <a:pt x="0" y="10420"/>
                      <a:pt x="0" y="23326"/>
                    </a:cubicBezTo>
                    <a:cubicBezTo>
                      <a:pt x="0" y="36231"/>
                      <a:pt x="10805" y="46938"/>
                      <a:pt x="24288" y="46938"/>
                    </a:cubicBezTo>
                    <a:cubicBezTo>
                      <a:pt x="37770"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1" name="Freeform 610">
                <a:extLst>
                  <a:ext uri="{FF2B5EF4-FFF2-40B4-BE49-F238E27FC236}">
                    <a16:creationId xmlns:a16="http://schemas.microsoft.com/office/drawing/2014/main" id="{AF3789AB-20F1-1F29-4C64-AC1DCABA9269}"/>
                  </a:ext>
                </a:extLst>
              </p:cNvPr>
              <p:cNvSpPr/>
              <p:nvPr/>
            </p:nvSpPr>
            <p:spPr>
              <a:xfrm>
                <a:off x="6496147" y="2611561"/>
                <a:ext cx="48767" cy="47129"/>
              </a:xfrm>
              <a:custGeom>
                <a:avLst/>
                <a:gdLst>
                  <a:gd name="connsiteX0" fmla="*/ 48767 w 48767"/>
                  <a:gd name="connsiteY0" fmla="*/ 23612 h 47129"/>
                  <a:gd name="connsiteX1" fmla="*/ 24479 w 48767"/>
                  <a:gd name="connsiteY1" fmla="*/ 0 h 47129"/>
                  <a:gd name="connsiteX2" fmla="*/ 0 w 48767"/>
                  <a:gd name="connsiteY2" fmla="*/ 23612 h 47129"/>
                  <a:gd name="connsiteX3" fmla="*/ 24479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479" y="0"/>
                    </a:cubicBezTo>
                    <a:cubicBezTo>
                      <a:pt x="10996" y="0"/>
                      <a:pt x="0" y="10516"/>
                      <a:pt x="0" y="23612"/>
                    </a:cubicBezTo>
                    <a:cubicBezTo>
                      <a:pt x="0" y="36709"/>
                      <a:pt x="10901" y="47129"/>
                      <a:pt x="24479" y="47129"/>
                    </a:cubicBezTo>
                    <a:cubicBezTo>
                      <a:pt x="38058"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2" name="Freeform 611">
                <a:extLst>
                  <a:ext uri="{FF2B5EF4-FFF2-40B4-BE49-F238E27FC236}">
                    <a16:creationId xmlns:a16="http://schemas.microsoft.com/office/drawing/2014/main" id="{63533C6A-3BB4-B538-84E9-FDAE2AE99D70}"/>
                  </a:ext>
                </a:extLst>
              </p:cNvPr>
              <p:cNvSpPr/>
              <p:nvPr/>
            </p:nvSpPr>
            <p:spPr>
              <a:xfrm>
                <a:off x="6514411" y="2611561"/>
                <a:ext cx="48767" cy="47129"/>
              </a:xfrm>
              <a:custGeom>
                <a:avLst/>
                <a:gdLst>
                  <a:gd name="connsiteX0" fmla="*/ 48767 w 48767"/>
                  <a:gd name="connsiteY0" fmla="*/ 23612 h 47129"/>
                  <a:gd name="connsiteX1" fmla="*/ 24288 w 48767"/>
                  <a:gd name="connsiteY1" fmla="*/ 0 h 47129"/>
                  <a:gd name="connsiteX2" fmla="*/ 0 w 48767"/>
                  <a:gd name="connsiteY2" fmla="*/ 23612 h 47129"/>
                  <a:gd name="connsiteX3" fmla="*/ 24288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866" y="0"/>
                      <a:pt x="24288" y="0"/>
                    </a:cubicBezTo>
                    <a:cubicBezTo>
                      <a:pt x="10710" y="0"/>
                      <a:pt x="0" y="10516"/>
                      <a:pt x="0" y="23612"/>
                    </a:cubicBezTo>
                    <a:cubicBezTo>
                      <a:pt x="0" y="36709"/>
                      <a:pt x="10901" y="47129"/>
                      <a:pt x="24288" y="47129"/>
                    </a:cubicBezTo>
                    <a:cubicBezTo>
                      <a:pt x="37675"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3" name="Freeform 612">
                <a:extLst>
                  <a:ext uri="{FF2B5EF4-FFF2-40B4-BE49-F238E27FC236}">
                    <a16:creationId xmlns:a16="http://schemas.microsoft.com/office/drawing/2014/main" id="{6FD3CF19-5049-109C-1AC2-B29D5898A415}"/>
                  </a:ext>
                </a:extLst>
              </p:cNvPr>
              <p:cNvSpPr/>
              <p:nvPr/>
            </p:nvSpPr>
            <p:spPr>
              <a:xfrm>
                <a:off x="6568915" y="2611561"/>
                <a:ext cx="48767" cy="47129"/>
              </a:xfrm>
              <a:custGeom>
                <a:avLst/>
                <a:gdLst>
                  <a:gd name="connsiteX0" fmla="*/ 48767 w 48767"/>
                  <a:gd name="connsiteY0" fmla="*/ 23612 h 47129"/>
                  <a:gd name="connsiteX1" fmla="*/ 24383 w 48767"/>
                  <a:gd name="connsiteY1" fmla="*/ 0 h 47129"/>
                  <a:gd name="connsiteX2" fmla="*/ 0 w 48767"/>
                  <a:gd name="connsiteY2" fmla="*/ 23612 h 47129"/>
                  <a:gd name="connsiteX3" fmla="*/ 24383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383" y="0"/>
                    </a:cubicBezTo>
                    <a:cubicBezTo>
                      <a:pt x="10805" y="0"/>
                      <a:pt x="0" y="10516"/>
                      <a:pt x="0" y="23612"/>
                    </a:cubicBezTo>
                    <a:cubicBezTo>
                      <a:pt x="0" y="36709"/>
                      <a:pt x="10901" y="47129"/>
                      <a:pt x="24383" y="47129"/>
                    </a:cubicBezTo>
                    <a:cubicBezTo>
                      <a:pt x="37866"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4" name="Freeform 613">
                <a:extLst>
                  <a:ext uri="{FF2B5EF4-FFF2-40B4-BE49-F238E27FC236}">
                    <a16:creationId xmlns:a16="http://schemas.microsoft.com/office/drawing/2014/main" id="{C2C3A722-F094-089E-6373-C766855D3C0F}"/>
                  </a:ext>
                </a:extLst>
              </p:cNvPr>
              <p:cNvSpPr/>
              <p:nvPr/>
            </p:nvSpPr>
            <p:spPr>
              <a:xfrm>
                <a:off x="6577999" y="2611561"/>
                <a:ext cx="48767" cy="47129"/>
              </a:xfrm>
              <a:custGeom>
                <a:avLst/>
                <a:gdLst>
                  <a:gd name="connsiteX0" fmla="*/ 48767 w 48767"/>
                  <a:gd name="connsiteY0" fmla="*/ 23612 h 47129"/>
                  <a:gd name="connsiteX1" fmla="*/ 24479 w 48767"/>
                  <a:gd name="connsiteY1" fmla="*/ 0 h 47129"/>
                  <a:gd name="connsiteX2" fmla="*/ 0 w 48767"/>
                  <a:gd name="connsiteY2" fmla="*/ 23612 h 47129"/>
                  <a:gd name="connsiteX3" fmla="*/ 24479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479" y="0"/>
                    </a:cubicBezTo>
                    <a:cubicBezTo>
                      <a:pt x="10997" y="0"/>
                      <a:pt x="0" y="10516"/>
                      <a:pt x="0" y="23612"/>
                    </a:cubicBezTo>
                    <a:cubicBezTo>
                      <a:pt x="0" y="36709"/>
                      <a:pt x="10901" y="47129"/>
                      <a:pt x="24479" y="47129"/>
                    </a:cubicBezTo>
                    <a:cubicBezTo>
                      <a:pt x="38058"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5" name="Freeform 614">
                <a:extLst>
                  <a:ext uri="{FF2B5EF4-FFF2-40B4-BE49-F238E27FC236}">
                    <a16:creationId xmlns:a16="http://schemas.microsoft.com/office/drawing/2014/main" id="{104410A0-FD8D-53D4-10E8-89168FC94708}"/>
                  </a:ext>
                </a:extLst>
              </p:cNvPr>
              <p:cNvSpPr/>
              <p:nvPr/>
            </p:nvSpPr>
            <p:spPr>
              <a:xfrm>
                <a:off x="6577999" y="2611561"/>
                <a:ext cx="48767" cy="47129"/>
              </a:xfrm>
              <a:custGeom>
                <a:avLst/>
                <a:gdLst>
                  <a:gd name="connsiteX0" fmla="*/ 48767 w 48767"/>
                  <a:gd name="connsiteY0" fmla="*/ 23612 h 47129"/>
                  <a:gd name="connsiteX1" fmla="*/ 24479 w 48767"/>
                  <a:gd name="connsiteY1" fmla="*/ 0 h 47129"/>
                  <a:gd name="connsiteX2" fmla="*/ 0 w 48767"/>
                  <a:gd name="connsiteY2" fmla="*/ 23612 h 47129"/>
                  <a:gd name="connsiteX3" fmla="*/ 24479 w 48767"/>
                  <a:gd name="connsiteY3" fmla="*/ 47129 h 47129"/>
                  <a:gd name="connsiteX4" fmla="*/ 48767 w 48767"/>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612"/>
                    </a:moveTo>
                    <a:cubicBezTo>
                      <a:pt x="48767" y="10516"/>
                      <a:pt x="37962" y="0"/>
                      <a:pt x="24479" y="0"/>
                    </a:cubicBezTo>
                    <a:cubicBezTo>
                      <a:pt x="10997" y="0"/>
                      <a:pt x="0" y="10516"/>
                      <a:pt x="0" y="23612"/>
                    </a:cubicBezTo>
                    <a:cubicBezTo>
                      <a:pt x="0" y="36709"/>
                      <a:pt x="10901" y="47129"/>
                      <a:pt x="24479" y="47129"/>
                    </a:cubicBezTo>
                    <a:cubicBezTo>
                      <a:pt x="38058"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6" name="Freeform 615">
                <a:extLst>
                  <a:ext uri="{FF2B5EF4-FFF2-40B4-BE49-F238E27FC236}">
                    <a16:creationId xmlns:a16="http://schemas.microsoft.com/office/drawing/2014/main" id="{285F7ADA-65B7-7AC1-FC2A-B946496117F3}"/>
                  </a:ext>
                </a:extLst>
              </p:cNvPr>
              <p:cNvSpPr/>
              <p:nvPr/>
            </p:nvSpPr>
            <p:spPr>
              <a:xfrm>
                <a:off x="6923290" y="2645976"/>
                <a:ext cx="48766" cy="48754"/>
              </a:xfrm>
              <a:custGeom>
                <a:avLst/>
                <a:gdLst>
                  <a:gd name="connsiteX0" fmla="*/ 48767 w 48766"/>
                  <a:gd name="connsiteY0" fmla="*/ 24473 h 48754"/>
                  <a:gd name="connsiteX1" fmla="*/ 24479 w 48766"/>
                  <a:gd name="connsiteY1" fmla="*/ 0 h 48754"/>
                  <a:gd name="connsiteX2" fmla="*/ 0 w 48766"/>
                  <a:gd name="connsiteY2" fmla="*/ 24473 h 48754"/>
                  <a:gd name="connsiteX3" fmla="*/ 24479 w 48766"/>
                  <a:gd name="connsiteY3" fmla="*/ 48754 h 48754"/>
                  <a:gd name="connsiteX4" fmla="*/ 48767 w 48766"/>
                  <a:gd name="connsiteY4" fmla="*/ 24473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8754">
                    <a:moveTo>
                      <a:pt x="48767" y="24473"/>
                    </a:moveTo>
                    <a:cubicBezTo>
                      <a:pt x="48767" y="10898"/>
                      <a:pt x="37962" y="0"/>
                      <a:pt x="24479" y="0"/>
                    </a:cubicBezTo>
                    <a:cubicBezTo>
                      <a:pt x="10997" y="0"/>
                      <a:pt x="0" y="10898"/>
                      <a:pt x="0" y="24473"/>
                    </a:cubicBezTo>
                    <a:cubicBezTo>
                      <a:pt x="0" y="38047"/>
                      <a:pt x="10901" y="48754"/>
                      <a:pt x="24479" y="48754"/>
                    </a:cubicBezTo>
                    <a:cubicBezTo>
                      <a:pt x="38057" y="48754"/>
                      <a:pt x="48767" y="37856"/>
                      <a:pt x="48767" y="24473"/>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7" name="Freeform 616">
                <a:extLst>
                  <a:ext uri="{FF2B5EF4-FFF2-40B4-BE49-F238E27FC236}">
                    <a16:creationId xmlns:a16="http://schemas.microsoft.com/office/drawing/2014/main" id="{6C035479-2D5D-9911-9E4D-45BCEBC1D998}"/>
                  </a:ext>
                </a:extLst>
              </p:cNvPr>
              <p:cNvSpPr/>
              <p:nvPr/>
            </p:nvSpPr>
            <p:spPr>
              <a:xfrm>
                <a:off x="7141499" y="2676375"/>
                <a:ext cx="48766" cy="46842"/>
              </a:xfrm>
              <a:custGeom>
                <a:avLst/>
                <a:gdLst>
                  <a:gd name="connsiteX0" fmla="*/ 48767 w 48766"/>
                  <a:gd name="connsiteY0" fmla="*/ 23326 h 46842"/>
                  <a:gd name="connsiteX1" fmla="*/ 24288 w 48766"/>
                  <a:gd name="connsiteY1" fmla="*/ 0 h 46842"/>
                  <a:gd name="connsiteX2" fmla="*/ 0 w 48766"/>
                  <a:gd name="connsiteY2" fmla="*/ 23326 h 46842"/>
                  <a:gd name="connsiteX3" fmla="*/ 24288 w 48766"/>
                  <a:gd name="connsiteY3" fmla="*/ 46842 h 46842"/>
                  <a:gd name="connsiteX4" fmla="*/ 48767 w 48766"/>
                  <a:gd name="connsiteY4" fmla="*/ 23326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326"/>
                    </a:moveTo>
                    <a:cubicBezTo>
                      <a:pt x="48767" y="10324"/>
                      <a:pt x="37866" y="0"/>
                      <a:pt x="24288" y="0"/>
                    </a:cubicBezTo>
                    <a:cubicBezTo>
                      <a:pt x="10710" y="0"/>
                      <a:pt x="0" y="10420"/>
                      <a:pt x="0" y="23326"/>
                    </a:cubicBezTo>
                    <a:cubicBezTo>
                      <a:pt x="0" y="36231"/>
                      <a:pt x="10901" y="46842"/>
                      <a:pt x="24288" y="46842"/>
                    </a:cubicBezTo>
                    <a:cubicBezTo>
                      <a:pt x="37675" y="46842"/>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8" name="Freeform 617">
                <a:extLst>
                  <a:ext uri="{FF2B5EF4-FFF2-40B4-BE49-F238E27FC236}">
                    <a16:creationId xmlns:a16="http://schemas.microsoft.com/office/drawing/2014/main" id="{6CCD2CB4-EC65-0047-B258-4B2191C1D97B}"/>
                  </a:ext>
                </a:extLst>
              </p:cNvPr>
              <p:cNvSpPr/>
              <p:nvPr/>
            </p:nvSpPr>
            <p:spPr>
              <a:xfrm>
                <a:off x="7168751" y="2676375"/>
                <a:ext cx="48767" cy="46842"/>
              </a:xfrm>
              <a:custGeom>
                <a:avLst/>
                <a:gdLst>
                  <a:gd name="connsiteX0" fmla="*/ 48767 w 48767"/>
                  <a:gd name="connsiteY0" fmla="*/ 23326 h 46842"/>
                  <a:gd name="connsiteX1" fmla="*/ 24288 w 48767"/>
                  <a:gd name="connsiteY1" fmla="*/ 0 h 46842"/>
                  <a:gd name="connsiteX2" fmla="*/ 0 w 48767"/>
                  <a:gd name="connsiteY2" fmla="*/ 23326 h 46842"/>
                  <a:gd name="connsiteX3" fmla="*/ 24288 w 48767"/>
                  <a:gd name="connsiteY3" fmla="*/ 46842 h 46842"/>
                  <a:gd name="connsiteX4" fmla="*/ 48767 w 48767"/>
                  <a:gd name="connsiteY4" fmla="*/ 23326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326"/>
                    </a:moveTo>
                    <a:cubicBezTo>
                      <a:pt x="48767" y="10324"/>
                      <a:pt x="37866" y="0"/>
                      <a:pt x="24288" y="0"/>
                    </a:cubicBezTo>
                    <a:cubicBezTo>
                      <a:pt x="10710" y="0"/>
                      <a:pt x="0" y="10420"/>
                      <a:pt x="0" y="23326"/>
                    </a:cubicBezTo>
                    <a:cubicBezTo>
                      <a:pt x="0" y="36231"/>
                      <a:pt x="10901" y="46842"/>
                      <a:pt x="24288" y="46842"/>
                    </a:cubicBezTo>
                    <a:cubicBezTo>
                      <a:pt x="37675" y="46842"/>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19" name="Freeform 618">
                <a:extLst>
                  <a:ext uri="{FF2B5EF4-FFF2-40B4-BE49-F238E27FC236}">
                    <a16:creationId xmlns:a16="http://schemas.microsoft.com/office/drawing/2014/main" id="{CAD52060-50BA-B4C3-ACDE-10D9D0749F56}"/>
                  </a:ext>
                </a:extLst>
              </p:cNvPr>
              <p:cNvSpPr/>
              <p:nvPr/>
            </p:nvSpPr>
            <p:spPr>
              <a:xfrm>
                <a:off x="7202410" y="2676375"/>
                <a:ext cx="72481" cy="46842"/>
              </a:xfrm>
              <a:custGeom>
                <a:avLst/>
                <a:gdLst>
                  <a:gd name="connsiteX0" fmla="*/ 72482 w 72481"/>
                  <a:gd name="connsiteY0" fmla="*/ 23326 h 46842"/>
                  <a:gd name="connsiteX1" fmla="*/ 36145 w 72481"/>
                  <a:gd name="connsiteY1" fmla="*/ 0 h 46842"/>
                  <a:gd name="connsiteX2" fmla="*/ 0 w 72481"/>
                  <a:gd name="connsiteY2" fmla="*/ 23326 h 46842"/>
                  <a:gd name="connsiteX3" fmla="*/ 36145 w 72481"/>
                  <a:gd name="connsiteY3" fmla="*/ 46842 h 46842"/>
                  <a:gd name="connsiteX4" fmla="*/ 72482 w 72481"/>
                  <a:gd name="connsiteY4" fmla="*/ 23326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1" h="46842">
                    <a:moveTo>
                      <a:pt x="72482" y="23326"/>
                    </a:moveTo>
                    <a:cubicBezTo>
                      <a:pt x="72482" y="10324"/>
                      <a:pt x="56417" y="0"/>
                      <a:pt x="36145" y="0"/>
                    </a:cubicBezTo>
                    <a:cubicBezTo>
                      <a:pt x="15873" y="0"/>
                      <a:pt x="0" y="10420"/>
                      <a:pt x="0" y="23326"/>
                    </a:cubicBezTo>
                    <a:cubicBezTo>
                      <a:pt x="0" y="36231"/>
                      <a:pt x="16064" y="46842"/>
                      <a:pt x="36145" y="46842"/>
                    </a:cubicBezTo>
                    <a:cubicBezTo>
                      <a:pt x="56226" y="46842"/>
                      <a:pt x="72482" y="36422"/>
                      <a:pt x="72482" y="23326"/>
                    </a:cubicBezTo>
                  </a:path>
                </a:pathLst>
              </a:custGeom>
              <a:solidFill>
                <a:srgbClr val="3C587F"/>
              </a:solidFill>
              <a:ln w="3630"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0" name="Freeform 619">
                <a:extLst>
                  <a:ext uri="{FF2B5EF4-FFF2-40B4-BE49-F238E27FC236}">
                    <a16:creationId xmlns:a16="http://schemas.microsoft.com/office/drawing/2014/main" id="{ACF481A2-A3C1-27BD-5115-80443BE2BDBA}"/>
                  </a:ext>
                </a:extLst>
              </p:cNvPr>
              <p:cNvSpPr/>
              <p:nvPr/>
            </p:nvSpPr>
            <p:spPr>
              <a:xfrm>
                <a:off x="7241519" y="2676375"/>
                <a:ext cx="48767" cy="46842"/>
              </a:xfrm>
              <a:custGeom>
                <a:avLst/>
                <a:gdLst>
                  <a:gd name="connsiteX0" fmla="*/ 48767 w 48767"/>
                  <a:gd name="connsiteY0" fmla="*/ 23326 h 46842"/>
                  <a:gd name="connsiteX1" fmla="*/ 24288 w 48767"/>
                  <a:gd name="connsiteY1" fmla="*/ 0 h 46842"/>
                  <a:gd name="connsiteX2" fmla="*/ 0 w 48767"/>
                  <a:gd name="connsiteY2" fmla="*/ 23326 h 46842"/>
                  <a:gd name="connsiteX3" fmla="*/ 24288 w 48767"/>
                  <a:gd name="connsiteY3" fmla="*/ 46842 h 46842"/>
                  <a:gd name="connsiteX4" fmla="*/ 48767 w 48767"/>
                  <a:gd name="connsiteY4" fmla="*/ 23326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326"/>
                    </a:moveTo>
                    <a:cubicBezTo>
                      <a:pt x="48767" y="10324"/>
                      <a:pt x="37962" y="0"/>
                      <a:pt x="24288" y="0"/>
                    </a:cubicBezTo>
                    <a:cubicBezTo>
                      <a:pt x="10614" y="0"/>
                      <a:pt x="0" y="10420"/>
                      <a:pt x="0" y="23326"/>
                    </a:cubicBezTo>
                    <a:cubicBezTo>
                      <a:pt x="0" y="36231"/>
                      <a:pt x="10805" y="46842"/>
                      <a:pt x="24288" y="46842"/>
                    </a:cubicBezTo>
                    <a:cubicBezTo>
                      <a:pt x="37771" y="46842"/>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1" name="Freeform 620">
                <a:extLst>
                  <a:ext uri="{FF2B5EF4-FFF2-40B4-BE49-F238E27FC236}">
                    <a16:creationId xmlns:a16="http://schemas.microsoft.com/office/drawing/2014/main" id="{BF23B001-C7AF-5553-26C2-ADA9F57AD17E}"/>
                  </a:ext>
                </a:extLst>
              </p:cNvPr>
              <p:cNvSpPr/>
              <p:nvPr/>
            </p:nvSpPr>
            <p:spPr>
              <a:xfrm>
                <a:off x="7314192" y="2675419"/>
                <a:ext cx="48766" cy="48754"/>
              </a:xfrm>
              <a:custGeom>
                <a:avLst/>
                <a:gdLst>
                  <a:gd name="connsiteX0" fmla="*/ 48767 w 48766"/>
                  <a:gd name="connsiteY0" fmla="*/ 24282 h 48754"/>
                  <a:gd name="connsiteX1" fmla="*/ 24288 w 48766"/>
                  <a:gd name="connsiteY1" fmla="*/ 0 h 48754"/>
                  <a:gd name="connsiteX2" fmla="*/ 0 w 48766"/>
                  <a:gd name="connsiteY2" fmla="*/ 24282 h 48754"/>
                  <a:gd name="connsiteX3" fmla="*/ 24288 w 48766"/>
                  <a:gd name="connsiteY3" fmla="*/ 48754 h 48754"/>
                  <a:gd name="connsiteX4" fmla="*/ 48767 w 48766"/>
                  <a:gd name="connsiteY4" fmla="*/ 24282 h 48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8754">
                    <a:moveTo>
                      <a:pt x="48767" y="24282"/>
                    </a:moveTo>
                    <a:cubicBezTo>
                      <a:pt x="48767" y="10802"/>
                      <a:pt x="37866" y="0"/>
                      <a:pt x="24288" y="0"/>
                    </a:cubicBezTo>
                    <a:cubicBezTo>
                      <a:pt x="10710" y="0"/>
                      <a:pt x="0" y="10802"/>
                      <a:pt x="0" y="24282"/>
                    </a:cubicBezTo>
                    <a:cubicBezTo>
                      <a:pt x="0" y="37761"/>
                      <a:pt x="10901" y="48754"/>
                      <a:pt x="24288" y="48754"/>
                    </a:cubicBezTo>
                    <a:cubicBezTo>
                      <a:pt x="37675" y="48754"/>
                      <a:pt x="48767" y="37952"/>
                      <a:pt x="48767" y="24282"/>
                    </a:cubicBezTo>
                  </a:path>
                </a:pathLst>
              </a:custGeom>
              <a:solidFill>
                <a:srgbClr val="3C587F"/>
              </a:solidFill>
              <a:ln w="3057"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2" name="Freeform 621">
                <a:extLst>
                  <a:ext uri="{FF2B5EF4-FFF2-40B4-BE49-F238E27FC236}">
                    <a16:creationId xmlns:a16="http://schemas.microsoft.com/office/drawing/2014/main" id="{6EB1376E-E1D2-5935-8BDE-67A924FCB479}"/>
                  </a:ext>
                </a:extLst>
              </p:cNvPr>
              <p:cNvSpPr/>
              <p:nvPr/>
            </p:nvSpPr>
            <p:spPr>
              <a:xfrm>
                <a:off x="7668662" y="2676375"/>
                <a:ext cx="48766" cy="46842"/>
              </a:xfrm>
              <a:custGeom>
                <a:avLst/>
                <a:gdLst>
                  <a:gd name="connsiteX0" fmla="*/ 48767 w 48766"/>
                  <a:gd name="connsiteY0" fmla="*/ 23326 h 46842"/>
                  <a:gd name="connsiteX1" fmla="*/ 24288 w 48766"/>
                  <a:gd name="connsiteY1" fmla="*/ 0 h 46842"/>
                  <a:gd name="connsiteX2" fmla="*/ 0 w 48766"/>
                  <a:gd name="connsiteY2" fmla="*/ 23326 h 46842"/>
                  <a:gd name="connsiteX3" fmla="*/ 24288 w 48766"/>
                  <a:gd name="connsiteY3" fmla="*/ 46842 h 46842"/>
                  <a:gd name="connsiteX4" fmla="*/ 48767 w 48766"/>
                  <a:gd name="connsiteY4" fmla="*/ 23326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326"/>
                    </a:moveTo>
                    <a:cubicBezTo>
                      <a:pt x="48767" y="10324"/>
                      <a:pt x="37962" y="0"/>
                      <a:pt x="24288" y="0"/>
                    </a:cubicBezTo>
                    <a:cubicBezTo>
                      <a:pt x="10614" y="0"/>
                      <a:pt x="0" y="10420"/>
                      <a:pt x="0" y="23326"/>
                    </a:cubicBezTo>
                    <a:cubicBezTo>
                      <a:pt x="0" y="36231"/>
                      <a:pt x="10805" y="46842"/>
                      <a:pt x="24288" y="46842"/>
                    </a:cubicBezTo>
                    <a:cubicBezTo>
                      <a:pt x="37771" y="46842"/>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3" name="Freeform 622">
                <a:extLst>
                  <a:ext uri="{FF2B5EF4-FFF2-40B4-BE49-F238E27FC236}">
                    <a16:creationId xmlns:a16="http://schemas.microsoft.com/office/drawing/2014/main" id="{F765A09C-44F8-D106-36F5-6B3F666A1FAF}"/>
                  </a:ext>
                </a:extLst>
              </p:cNvPr>
              <p:cNvSpPr/>
              <p:nvPr/>
            </p:nvSpPr>
            <p:spPr>
              <a:xfrm>
                <a:off x="7813912" y="2717482"/>
                <a:ext cx="48766" cy="46937"/>
              </a:xfrm>
              <a:custGeom>
                <a:avLst/>
                <a:gdLst>
                  <a:gd name="connsiteX0" fmla="*/ 48767 w 48766"/>
                  <a:gd name="connsiteY0" fmla="*/ 23326 h 46937"/>
                  <a:gd name="connsiteX1" fmla="*/ 24383 w 48766"/>
                  <a:gd name="connsiteY1" fmla="*/ 0 h 46937"/>
                  <a:gd name="connsiteX2" fmla="*/ 0 w 48766"/>
                  <a:gd name="connsiteY2" fmla="*/ 23326 h 46937"/>
                  <a:gd name="connsiteX3" fmla="*/ 24383 w 48766"/>
                  <a:gd name="connsiteY3" fmla="*/ 46938 h 46937"/>
                  <a:gd name="connsiteX4" fmla="*/ 48767 w 48766"/>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937">
                    <a:moveTo>
                      <a:pt x="48767" y="23326"/>
                    </a:moveTo>
                    <a:cubicBezTo>
                      <a:pt x="48767" y="10324"/>
                      <a:pt x="37962" y="0"/>
                      <a:pt x="24383" y="0"/>
                    </a:cubicBezTo>
                    <a:cubicBezTo>
                      <a:pt x="10805" y="0"/>
                      <a:pt x="0" y="10420"/>
                      <a:pt x="0" y="23326"/>
                    </a:cubicBezTo>
                    <a:cubicBezTo>
                      <a:pt x="0" y="36231"/>
                      <a:pt x="10900" y="46938"/>
                      <a:pt x="24383" y="46938"/>
                    </a:cubicBezTo>
                    <a:cubicBezTo>
                      <a:pt x="37866"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4" name="Freeform 623">
                <a:extLst>
                  <a:ext uri="{FF2B5EF4-FFF2-40B4-BE49-F238E27FC236}">
                    <a16:creationId xmlns:a16="http://schemas.microsoft.com/office/drawing/2014/main" id="{8013A799-27C4-BF1F-A2DE-2D7386F6AFC5}"/>
                  </a:ext>
                </a:extLst>
              </p:cNvPr>
              <p:cNvSpPr/>
              <p:nvPr/>
            </p:nvSpPr>
            <p:spPr>
              <a:xfrm>
                <a:off x="7823091" y="2752757"/>
                <a:ext cx="48767" cy="46937"/>
              </a:xfrm>
              <a:custGeom>
                <a:avLst/>
                <a:gdLst>
                  <a:gd name="connsiteX0" fmla="*/ 48767 w 48767"/>
                  <a:gd name="connsiteY0" fmla="*/ 23325 h 46937"/>
                  <a:gd name="connsiteX1" fmla="*/ 24288 w 48767"/>
                  <a:gd name="connsiteY1" fmla="*/ 0 h 46937"/>
                  <a:gd name="connsiteX2" fmla="*/ 0 w 48767"/>
                  <a:gd name="connsiteY2" fmla="*/ 23325 h 46937"/>
                  <a:gd name="connsiteX3" fmla="*/ 24288 w 48767"/>
                  <a:gd name="connsiteY3" fmla="*/ 46938 h 46937"/>
                  <a:gd name="connsiteX4" fmla="*/ 48767 w 48767"/>
                  <a:gd name="connsiteY4" fmla="*/ 23325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5"/>
                    </a:moveTo>
                    <a:cubicBezTo>
                      <a:pt x="48767" y="10324"/>
                      <a:pt x="37866" y="0"/>
                      <a:pt x="24288" y="0"/>
                    </a:cubicBezTo>
                    <a:cubicBezTo>
                      <a:pt x="10710" y="0"/>
                      <a:pt x="0" y="10420"/>
                      <a:pt x="0" y="23325"/>
                    </a:cubicBezTo>
                    <a:cubicBezTo>
                      <a:pt x="0" y="36231"/>
                      <a:pt x="10901" y="46938"/>
                      <a:pt x="24288" y="46938"/>
                    </a:cubicBezTo>
                    <a:cubicBezTo>
                      <a:pt x="37675" y="46938"/>
                      <a:pt x="48767" y="36422"/>
                      <a:pt x="48767" y="23325"/>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5" name="Freeform 624">
                <a:extLst>
                  <a:ext uri="{FF2B5EF4-FFF2-40B4-BE49-F238E27FC236}">
                    <a16:creationId xmlns:a16="http://schemas.microsoft.com/office/drawing/2014/main" id="{47A0D9CD-BD17-5DD7-C3A1-04EB0028DAAF}"/>
                  </a:ext>
                </a:extLst>
              </p:cNvPr>
              <p:cNvSpPr/>
              <p:nvPr/>
            </p:nvSpPr>
            <p:spPr>
              <a:xfrm>
                <a:off x="7841259" y="2799599"/>
                <a:ext cx="48766" cy="46842"/>
              </a:xfrm>
              <a:custGeom>
                <a:avLst/>
                <a:gdLst>
                  <a:gd name="connsiteX0" fmla="*/ 48767 w 48766"/>
                  <a:gd name="connsiteY0" fmla="*/ 23517 h 46842"/>
                  <a:gd name="connsiteX1" fmla="*/ 24288 w 48766"/>
                  <a:gd name="connsiteY1" fmla="*/ 0 h 46842"/>
                  <a:gd name="connsiteX2" fmla="*/ 0 w 48766"/>
                  <a:gd name="connsiteY2" fmla="*/ 23517 h 46842"/>
                  <a:gd name="connsiteX3" fmla="*/ 24288 w 48766"/>
                  <a:gd name="connsiteY3" fmla="*/ 46842 h 46842"/>
                  <a:gd name="connsiteX4" fmla="*/ 48767 w 48766"/>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517"/>
                    </a:moveTo>
                    <a:cubicBezTo>
                      <a:pt x="48767" y="10420"/>
                      <a:pt x="37962" y="0"/>
                      <a:pt x="24288" y="0"/>
                    </a:cubicBezTo>
                    <a:cubicBezTo>
                      <a:pt x="10614"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6" name="Freeform 625">
                <a:extLst>
                  <a:ext uri="{FF2B5EF4-FFF2-40B4-BE49-F238E27FC236}">
                    <a16:creationId xmlns:a16="http://schemas.microsoft.com/office/drawing/2014/main" id="{0DB81C74-672A-65B7-9BDE-A39BB531C655}"/>
                  </a:ext>
                </a:extLst>
              </p:cNvPr>
              <p:cNvSpPr/>
              <p:nvPr/>
            </p:nvSpPr>
            <p:spPr>
              <a:xfrm>
                <a:off x="7877596" y="2799599"/>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866" y="0"/>
                      <a:pt x="24288" y="0"/>
                    </a:cubicBezTo>
                    <a:cubicBezTo>
                      <a:pt x="10710" y="0"/>
                      <a:pt x="0" y="10420"/>
                      <a:pt x="0" y="23517"/>
                    </a:cubicBezTo>
                    <a:cubicBezTo>
                      <a:pt x="0" y="36613"/>
                      <a:pt x="10901" y="46842"/>
                      <a:pt x="24288" y="46842"/>
                    </a:cubicBezTo>
                    <a:cubicBezTo>
                      <a:pt x="37675"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7" name="Freeform 626">
                <a:extLst>
                  <a:ext uri="{FF2B5EF4-FFF2-40B4-BE49-F238E27FC236}">
                    <a16:creationId xmlns:a16="http://schemas.microsoft.com/office/drawing/2014/main" id="{0BC322B7-40BB-4EC9-56CF-5D070E1796B1}"/>
                  </a:ext>
                </a:extLst>
              </p:cNvPr>
              <p:cNvSpPr/>
              <p:nvPr/>
            </p:nvSpPr>
            <p:spPr>
              <a:xfrm>
                <a:off x="7913932" y="2846537"/>
                <a:ext cx="48767" cy="47129"/>
              </a:xfrm>
              <a:custGeom>
                <a:avLst/>
                <a:gdLst>
                  <a:gd name="connsiteX0" fmla="*/ 48767 w 48767"/>
                  <a:gd name="connsiteY0" fmla="*/ 23517 h 47129"/>
                  <a:gd name="connsiteX1" fmla="*/ 24479 w 48767"/>
                  <a:gd name="connsiteY1" fmla="*/ 0 h 47129"/>
                  <a:gd name="connsiteX2" fmla="*/ 0 w 48767"/>
                  <a:gd name="connsiteY2" fmla="*/ 23517 h 47129"/>
                  <a:gd name="connsiteX3" fmla="*/ 24479 w 48767"/>
                  <a:gd name="connsiteY3" fmla="*/ 47129 h 47129"/>
                  <a:gd name="connsiteX4" fmla="*/ 48767 w 48767"/>
                  <a:gd name="connsiteY4" fmla="*/ 23517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7129">
                    <a:moveTo>
                      <a:pt x="48767" y="23517"/>
                    </a:moveTo>
                    <a:cubicBezTo>
                      <a:pt x="48767" y="10516"/>
                      <a:pt x="37962" y="0"/>
                      <a:pt x="24479" y="0"/>
                    </a:cubicBezTo>
                    <a:cubicBezTo>
                      <a:pt x="10997" y="0"/>
                      <a:pt x="0" y="10516"/>
                      <a:pt x="0" y="23517"/>
                    </a:cubicBezTo>
                    <a:cubicBezTo>
                      <a:pt x="0" y="36518"/>
                      <a:pt x="10901" y="47129"/>
                      <a:pt x="24479" y="47129"/>
                    </a:cubicBezTo>
                    <a:cubicBezTo>
                      <a:pt x="38058" y="47129"/>
                      <a:pt x="48767" y="36613"/>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8" name="Freeform 627">
                <a:extLst>
                  <a:ext uri="{FF2B5EF4-FFF2-40B4-BE49-F238E27FC236}">
                    <a16:creationId xmlns:a16="http://schemas.microsoft.com/office/drawing/2014/main" id="{41B087E8-7EFC-EF35-D054-12BD72241C51}"/>
                  </a:ext>
                </a:extLst>
              </p:cNvPr>
              <p:cNvSpPr/>
              <p:nvPr/>
            </p:nvSpPr>
            <p:spPr>
              <a:xfrm>
                <a:off x="8495504" y="2893570"/>
                <a:ext cx="48767" cy="46842"/>
              </a:xfrm>
              <a:custGeom>
                <a:avLst/>
                <a:gdLst>
                  <a:gd name="connsiteX0" fmla="*/ 48767 w 48767"/>
                  <a:gd name="connsiteY0" fmla="*/ 23517 h 46842"/>
                  <a:gd name="connsiteX1" fmla="*/ 24383 w 48767"/>
                  <a:gd name="connsiteY1" fmla="*/ 0 h 46842"/>
                  <a:gd name="connsiteX2" fmla="*/ 0 w 48767"/>
                  <a:gd name="connsiteY2" fmla="*/ 23517 h 46842"/>
                  <a:gd name="connsiteX3" fmla="*/ 24383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383" y="0"/>
                    </a:cubicBezTo>
                    <a:cubicBezTo>
                      <a:pt x="10805" y="0"/>
                      <a:pt x="0" y="10420"/>
                      <a:pt x="0" y="23517"/>
                    </a:cubicBezTo>
                    <a:cubicBezTo>
                      <a:pt x="0" y="36613"/>
                      <a:pt x="10901" y="46842"/>
                      <a:pt x="24383" y="46842"/>
                    </a:cubicBezTo>
                    <a:cubicBezTo>
                      <a:pt x="37866"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29" name="Freeform 628">
                <a:extLst>
                  <a:ext uri="{FF2B5EF4-FFF2-40B4-BE49-F238E27FC236}">
                    <a16:creationId xmlns:a16="http://schemas.microsoft.com/office/drawing/2014/main" id="{AD1F8415-F917-78AD-551B-575CFDB1BA26}"/>
                  </a:ext>
                </a:extLst>
              </p:cNvPr>
              <p:cNvSpPr/>
              <p:nvPr/>
            </p:nvSpPr>
            <p:spPr>
              <a:xfrm>
                <a:off x="8540924" y="2952458"/>
                <a:ext cx="48767" cy="46937"/>
              </a:xfrm>
              <a:custGeom>
                <a:avLst/>
                <a:gdLst>
                  <a:gd name="connsiteX0" fmla="*/ 48767 w 48767"/>
                  <a:gd name="connsiteY0" fmla="*/ 23326 h 46937"/>
                  <a:gd name="connsiteX1" fmla="*/ 24479 w 48767"/>
                  <a:gd name="connsiteY1" fmla="*/ 0 h 46937"/>
                  <a:gd name="connsiteX2" fmla="*/ 0 w 48767"/>
                  <a:gd name="connsiteY2" fmla="*/ 23326 h 46937"/>
                  <a:gd name="connsiteX3" fmla="*/ 24479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479" y="0"/>
                    </a:cubicBezTo>
                    <a:cubicBezTo>
                      <a:pt x="10997" y="0"/>
                      <a:pt x="0" y="10420"/>
                      <a:pt x="0" y="23326"/>
                    </a:cubicBezTo>
                    <a:cubicBezTo>
                      <a:pt x="0" y="36231"/>
                      <a:pt x="10901" y="46938"/>
                      <a:pt x="24479" y="46938"/>
                    </a:cubicBezTo>
                    <a:cubicBezTo>
                      <a:pt x="38058"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0" name="Freeform 629">
                <a:extLst>
                  <a:ext uri="{FF2B5EF4-FFF2-40B4-BE49-F238E27FC236}">
                    <a16:creationId xmlns:a16="http://schemas.microsoft.com/office/drawing/2014/main" id="{6A458ADB-8782-4DAA-F015-A1AF6B3CB279}"/>
                  </a:ext>
                </a:extLst>
              </p:cNvPr>
              <p:cNvSpPr/>
              <p:nvPr/>
            </p:nvSpPr>
            <p:spPr>
              <a:xfrm>
                <a:off x="8559189" y="2952458"/>
                <a:ext cx="48766" cy="46937"/>
              </a:xfrm>
              <a:custGeom>
                <a:avLst/>
                <a:gdLst>
                  <a:gd name="connsiteX0" fmla="*/ 48767 w 48766"/>
                  <a:gd name="connsiteY0" fmla="*/ 23326 h 46937"/>
                  <a:gd name="connsiteX1" fmla="*/ 24288 w 48766"/>
                  <a:gd name="connsiteY1" fmla="*/ 0 h 46937"/>
                  <a:gd name="connsiteX2" fmla="*/ 0 w 48766"/>
                  <a:gd name="connsiteY2" fmla="*/ 23326 h 46937"/>
                  <a:gd name="connsiteX3" fmla="*/ 24288 w 48766"/>
                  <a:gd name="connsiteY3" fmla="*/ 46938 h 46937"/>
                  <a:gd name="connsiteX4" fmla="*/ 48767 w 48766"/>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937">
                    <a:moveTo>
                      <a:pt x="48767" y="23326"/>
                    </a:moveTo>
                    <a:cubicBezTo>
                      <a:pt x="48767" y="10324"/>
                      <a:pt x="37866" y="0"/>
                      <a:pt x="24288" y="0"/>
                    </a:cubicBezTo>
                    <a:cubicBezTo>
                      <a:pt x="10710" y="0"/>
                      <a:pt x="0" y="10420"/>
                      <a:pt x="0" y="23326"/>
                    </a:cubicBezTo>
                    <a:cubicBezTo>
                      <a:pt x="0" y="36231"/>
                      <a:pt x="10900" y="46938"/>
                      <a:pt x="24288" y="46938"/>
                    </a:cubicBezTo>
                    <a:cubicBezTo>
                      <a:pt x="37675"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1" name="Freeform 630">
                <a:extLst>
                  <a:ext uri="{FF2B5EF4-FFF2-40B4-BE49-F238E27FC236}">
                    <a16:creationId xmlns:a16="http://schemas.microsoft.com/office/drawing/2014/main" id="{D44ABD3C-5518-1B71-CD8B-E79F08FB7144}"/>
                  </a:ext>
                </a:extLst>
              </p:cNvPr>
              <p:cNvSpPr/>
              <p:nvPr/>
            </p:nvSpPr>
            <p:spPr>
              <a:xfrm>
                <a:off x="8759134" y="2952458"/>
                <a:ext cx="48766" cy="46937"/>
              </a:xfrm>
              <a:custGeom>
                <a:avLst/>
                <a:gdLst>
                  <a:gd name="connsiteX0" fmla="*/ 48767 w 48766"/>
                  <a:gd name="connsiteY0" fmla="*/ 23326 h 46937"/>
                  <a:gd name="connsiteX1" fmla="*/ 24288 w 48766"/>
                  <a:gd name="connsiteY1" fmla="*/ 0 h 46937"/>
                  <a:gd name="connsiteX2" fmla="*/ 0 w 48766"/>
                  <a:gd name="connsiteY2" fmla="*/ 23326 h 46937"/>
                  <a:gd name="connsiteX3" fmla="*/ 24288 w 48766"/>
                  <a:gd name="connsiteY3" fmla="*/ 46938 h 46937"/>
                  <a:gd name="connsiteX4" fmla="*/ 48767 w 48766"/>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937">
                    <a:moveTo>
                      <a:pt x="48767" y="23326"/>
                    </a:moveTo>
                    <a:cubicBezTo>
                      <a:pt x="48767" y="10324"/>
                      <a:pt x="37866" y="0"/>
                      <a:pt x="24288" y="0"/>
                    </a:cubicBezTo>
                    <a:cubicBezTo>
                      <a:pt x="10710" y="0"/>
                      <a:pt x="0" y="10420"/>
                      <a:pt x="0" y="23326"/>
                    </a:cubicBezTo>
                    <a:cubicBezTo>
                      <a:pt x="0" y="36231"/>
                      <a:pt x="10901" y="46938"/>
                      <a:pt x="24288" y="46938"/>
                    </a:cubicBezTo>
                    <a:cubicBezTo>
                      <a:pt x="37675"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2" name="Freeform 631">
                <a:extLst>
                  <a:ext uri="{FF2B5EF4-FFF2-40B4-BE49-F238E27FC236}">
                    <a16:creationId xmlns:a16="http://schemas.microsoft.com/office/drawing/2014/main" id="{0B716472-D916-0AF0-8F28-E72237407762}"/>
                  </a:ext>
                </a:extLst>
              </p:cNvPr>
              <p:cNvSpPr/>
              <p:nvPr/>
            </p:nvSpPr>
            <p:spPr>
              <a:xfrm>
                <a:off x="8795470" y="2952458"/>
                <a:ext cx="48767" cy="46937"/>
              </a:xfrm>
              <a:custGeom>
                <a:avLst/>
                <a:gdLst>
                  <a:gd name="connsiteX0" fmla="*/ 48767 w 48767"/>
                  <a:gd name="connsiteY0" fmla="*/ 23326 h 46937"/>
                  <a:gd name="connsiteX1" fmla="*/ 24479 w 48767"/>
                  <a:gd name="connsiteY1" fmla="*/ 0 h 46937"/>
                  <a:gd name="connsiteX2" fmla="*/ 0 w 48767"/>
                  <a:gd name="connsiteY2" fmla="*/ 23326 h 46937"/>
                  <a:gd name="connsiteX3" fmla="*/ 24479 w 48767"/>
                  <a:gd name="connsiteY3" fmla="*/ 46938 h 46937"/>
                  <a:gd name="connsiteX4" fmla="*/ 48767 w 48767"/>
                  <a:gd name="connsiteY4" fmla="*/ 23326 h 46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937">
                    <a:moveTo>
                      <a:pt x="48767" y="23326"/>
                    </a:moveTo>
                    <a:cubicBezTo>
                      <a:pt x="48767" y="10324"/>
                      <a:pt x="37962" y="0"/>
                      <a:pt x="24479" y="0"/>
                    </a:cubicBezTo>
                    <a:cubicBezTo>
                      <a:pt x="10997" y="0"/>
                      <a:pt x="0" y="10420"/>
                      <a:pt x="0" y="23326"/>
                    </a:cubicBezTo>
                    <a:cubicBezTo>
                      <a:pt x="0" y="36231"/>
                      <a:pt x="10901" y="46938"/>
                      <a:pt x="24479" y="46938"/>
                    </a:cubicBezTo>
                    <a:cubicBezTo>
                      <a:pt x="38058" y="46938"/>
                      <a:pt x="48767" y="36422"/>
                      <a:pt x="48767" y="23326"/>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3" name="Freeform 632">
                <a:extLst>
                  <a:ext uri="{FF2B5EF4-FFF2-40B4-BE49-F238E27FC236}">
                    <a16:creationId xmlns:a16="http://schemas.microsoft.com/office/drawing/2014/main" id="{B6E188FE-BAE5-9C10-D73B-3FF65B007C37}"/>
                  </a:ext>
                </a:extLst>
              </p:cNvPr>
              <p:cNvSpPr/>
              <p:nvPr/>
            </p:nvSpPr>
            <p:spPr>
              <a:xfrm>
                <a:off x="8804650" y="3022817"/>
                <a:ext cx="48766" cy="46842"/>
              </a:xfrm>
              <a:custGeom>
                <a:avLst/>
                <a:gdLst>
                  <a:gd name="connsiteX0" fmla="*/ 48767 w 48766"/>
                  <a:gd name="connsiteY0" fmla="*/ 23517 h 46842"/>
                  <a:gd name="connsiteX1" fmla="*/ 24288 w 48766"/>
                  <a:gd name="connsiteY1" fmla="*/ 0 h 46842"/>
                  <a:gd name="connsiteX2" fmla="*/ 0 w 48766"/>
                  <a:gd name="connsiteY2" fmla="*/ 23517 h 46842"/>
                  <a:gd name="connsiteX3" fmla="*/ 24288 w 48766"/>
                  <a:gd name="connsiteY3" fmla="*/ 46842 h 46842"/>
                  <a:gd name="connsiteX4" fmla="*/ 48767 w 48766"/>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517"/>
                    </a:moveTo>
                    <a:cubicBezTo>
                      <a:pt x="48767" y="10420"/>
                      <a:pt x="37962" y="0"/>
                      <a:pt x="24288" y="0"/>
                    </a:cubicBezTo>
                    <a:cubicBezTo>
                      <a:pt x="10614"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4" name="Freeform 633">
                <a:extLst>
                  <a:ext uri="{FF2B5EF4-FFF2-40B4-BE49-F238E27FC236}">
                    <a16:creationId xmlns:a16="http://schemas.microsoft.com/office/drawing/2014/main" id="{03A0B5F9-E69A-FF21-25EB-7956E0909D70}"/>
                  </a:ext>
                </a:extLst>
              </p:cNvPr>
              <p:cNvSpPr/>
              <p:nvPr/>
            </p:nvSpPr>
            <p:spPr>
              <a:xfrm>
                <a:off x="9077172" y="3022817"/>
                <a:ext cx="48766" cy="46842"/>
              </a:xfrm>
              <a:custGeom>
                <a:avLst/>
                <a:gdLst>
                  <a:gd name="connsiteX0" fmla="*/ 48767 w 48766"/>
                  <a:gd name="connsiteY0" fmla="*/ 23517 h 46842"/>
                  <a:gd name="connsiteX1" fmla="*/ 24479 w 48766"/>
                  <a:gd name="connsiteY1" fmla="*/ 0 h 46842"/>
                  <a:gd name="connsiteX2" fmla="*/ 0 w 48766"/>
                  <a:gd name="connsiteY2" fmla="*/ 23517 h 46842"/>
                  <a:gd name="connsiteX3" fmla="*/ 24479 w 48766"/>
                  <a:gd name="connsiteY3" fmla="*/ 46842 h 46842"/>
                  <a:gd name="connsiteX4" fmla="*/ 48767 w 48766"/>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6842">
                    <a:moveTo>
                      <a:pt x="48767" y="23517"/>
                    </a:moveTo>
                    <a:cubicBezTo>
                      <a:pt x="48767" y="10420"/>
                      <a:pt x="37962" y="0"/>
                      <a:pt x="24479" y="0"/>
                    </a:cubicBezTo>
                    <a:cubicBezTo>
                      <a:pt x="10997" y="0"/>
                      <a:pt x="0" y="10420"/>
                      <a:pt x="0" y="23517"/>
                    </a:cubicBezTo>
                    <a:cubicBezTo>
                      <a:pt x="0" y="36613"/>
                      <a:pt x="10901" y="46842"/>
                      <a:pt x="24479" y="46842"/>
                    </a:cubicBezTo>
                    <a:cubicBezTo>
                      <a:pt x="38057"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5" name="Freeform 634">
                <a:extLst>
                  <a:ext uri="{FF2B5EF4-FFF2-40B4-BE49-F238E27FC236}">
                    <a16:creationId xmlns:a16="http://schemas.microsoft.com/office/drawing/2014/main" id="{374A3FAF-C151-2D32-AC67-5F054776C45E}"/>
                  </a:ext>
                </a:extLst>
              </p:cNvPr>
              <p:cNvSpPr/>
              <p:nvPr/>
            </p:nvSpPr>
            <p:spPr>
              <a:xfrm>
                <a:off x="9313549" y="3022817"/>
                <a:ext cx="48767" cy="46842"/>
              </a:xfrm>
              <a:custGeom>
                <a:avLst/>
                <a:gdLst>
                  <a:gd name="connsiteX0" fmla="*/ 48767 w 48767"/>
                  <a:gd name="connsiteY0" fmla="*/ 23517 h 46842"/>
                  <a:gd name="connsiteX1" fmla="*/ 24288 w 48767"/>
                  <a:gd name="connsiteY1" fmla="*/ 0 h 46842"/>
                  <a:gd name="connsiteX2" fmla="*/ 0 w 48767"/>
                  <a:gd name="connsiteY2" fmla="*/ 23517 h 46842"/>
                  <a:gd name="connsiteX3" fmla="*/ 24288 w 48767"/>
                  <a:gd name="connsiteY3" fmla="*/ 46842 h 46842"/>
                  <a:gd name="connsiteX4" fmla="*/ 48767 w 48767"/>
                  <a:gd name="connsiteY4" fmla="*/ 23517 h 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7" h="46842">
                    <a:moveTo>
                      <a:pt x="48767" y="23517"/>
                    </a:moveTo>
                    <a:cubicBezTo>
                      <a:pt x="48767" y="10420"/>
                      <a:pt x="37962" y="0"/>
                      <a:pt x="24288" y="0"/>
                    </a:cubicBezTo>
                    <a:cubicBezTo>
                      <a:pt x="10614" y="0"/>
                      <a:pt x="0" y="10420"/>
                      <a:pt x="0" y="23517"/>
                    </a:cubicBezTo>
                    <a:cubicBezTo>
                      <a:pt x="0" y="36613"/>
                      <a:pt x="10805" y="46842"/>
                      <a:pt x="24288" y="46842"/>
                    </a:cubicBezTo>
                    <a:cubicBezTo>
                      <a:pt x="37771" y="46842"/>
                      <a:pt x="48767" y="36422"/>
                      <a:pt x="48767" y="23517"/>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6" name="Freeform 635">
                <a:extLst>
                  <a:ext uri="{FF2B5EF4-FFF2-40B4-BE49-F238E27FC236}">
                    <a16:creationId xmlns:a16="http://schemas.microsoft.com/office/drawing/2014/main" id="{2F5D9548-03CC-07BA-0137-F5E7EF58ADD5}"/>
                  </a:ext>
                </a:extLst>
              </p:cNvPr>
              <p:cNvSpPr/>
              <p:nvPr/>
            </p:nvSpPr>
            <p:spPr>
              <a:xfrm>
                <a:off x="10040562" y="3328152"/>
                <a:ext cx="48766" cy="47129"/>
              </a:xfrm>
              <a:custGeom>
                <a:avLst/>
                <a:gdLst>
                  <a:gd name="connsiteX0" fmla="*/ 48767 w 48766"/>
                  <a:gd name="connsiteY0" fmla="*/ 23612 h 47129"/>
                  <a:gd name="connsiteX1" fmla="*/ 24288 w 48766"/>
                  <a:gd name="connsiteY1" fmla="*/ 0 h 47129"/>
                  <a:gd name="connsiteX2" fmla="*/ 0 w 48766"/>
                  <a:gd name="connsiteY2" fmla="*/ 23612 h 47129"/>
                  <a:gd name="connsiteX3" fmla="*/ 24288 w 48766"/>
                  <a:gd name="connsiteY3" fmla="*/ 47129 h 47129"/>
                  <a:gd name="connsiteX4" fmla="*/ 48767 w 48766"/>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129">
                    <a:moveTo>
                      <a:pt x="48767" y="23612"/>
                    </a:moveTo>
                    <a:cubicBezTo>
                      <a:pt x="48767" y="10516"/>
                      <a:pt x="37962" y="0"/>
                      <a:pt x="24288" y="0"/>
                    </a:cubicBezTo>
                    <a:cubicBezTo>
                      <a:pt x="10614"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7" name="Freeform 636">
                <a:extLst>
                  <a:ext uri="{FF2B5EF4-FFF2-40B4-BE49-F238E27FC236}">
                    <a16:creationId xmlns:a16="http://schemas.microsoft.com/office/drawing/2014/main" id="{0866B399-931A-E751-30FC-0EAA14D725A9}"/>
                  </a:ext>
                </a:extLst>
              </p:cNvPr>
              <p:cNvSpPr/>
              <p:nvPr/>
            </p:nvSpPr>
            <p:spPr>
              <a:xfrm>
                <a:off x="10404117" y="3328152"/>
                <a:ext cx="48766" cy="47129"/>
              </a:xfrm>
              <a:custGeom>
                <a:avLst/>
                <a:gdLst>
                  <a:gd name="connsiteX0" fmla="*/ 48767 w 48766"/>
                  <a:gd name="connsiteY0" fmla="*/ 23612 h 47129"/>
                  <a:gd name="connsiteX1" fmla="*/ 24288 w 48766"/>
                  <a:gd name="connsiteY1" fmla="*/ 0 h 47129"/>
                  <a:gd name="connsiteX2" fmla="*/ 0 w 48766"/>
                  <a:gd name="connsiteY2" fmla="*/ 23612 h 47129"/>
                  <a:gd name="connsiteX3" fmla="*/ 24288 w 48766"/>
                  <a:gd name="connsiteY3" fmla="*/ 47129 h 47129"/>
                  <a:gd name="connsiteX4" fmla="*/ 48767 w 48766"/>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129">
                    <a:moveTo>
                      <a:pt x="48767" y="23612"/>
                    </a:moveTo>
                    <a:cubicBezTo>
                      <a:pt x="48767" y="10516"/>
                      <a:pt x="37866" y="0"/>
                      <a:pt x="24288" y="0"/>
                    </a:cubicBezTo>
                    <a:cubicBezTo>
                      <a:pt x="10710" y="0"/>
                      <a:pt x="0" y="10516"/>
                      <a:pt x="0" y="23612"/>
                    </a:cubicBezTo>
                    <a:cubicBezTo>
                      <a:pt x="0" y="36709"/>
                      <a:pt x="10900" y="47129"/>
                      <a:pt x="24288" y="47129"/>
                    </a:cubicBezTo>
                    <a:cubicBezTo>
                      <a:pt x="37675"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8" name="Freeform 637">
                <a:extLst>
                  <a:ext uri="{FF2B5EF4-FFF2-40B4-BE49-F238E27FC236}">
                    <a16:creationId xmlns:a16="http://schemas.microsoft.com/office/drawing/2014/main" id="{B13D24D9-91CF-1D09-2A2A-B13D48493BA0}"/>
                  </a:ext>
                </a:extLst>
              </p:cNvPr>
              <p:cNvSpPr/>
              <p:nvPr/>
            </p:nvSpPr>
            <p:spPr>
              <a:xfrm>
                <a:off x="10449441" y="3328152"/>
                <a:ext cx="48766" cy="47129"/>
              </a:xfrm>
              <a:custGeom>
                <a:avLst/>
                <a:gdLst>
                  <a:gd name="connsiteX0" fmla="*/ 48767 w 48766"/>
                  <a:gd name="connsiteY0" fmla="*/ 23612 h 47129"/>
                  <a:gd name="connsiteX1" fmla="*/ 24479 w 48766"/>
                  <a:gd name="connsiteY1" fmla="*/ 0 h 47129"/>
                  <a:gd name="connsiteX2" fmla="*/ 0 w 48766"/>
                  <a:gd name="connsiteY2" fmla="*/ 23612 h 47129"/>
                  <a:gd name="connsiteX3" fmla="*/ 24479 w 48766"/>
                  <a:gd name="connsiteY3" fmla="*/ 47129 h 47129"/>
                  <a:gd name="connsiteX4" fmla="*/ 48767 w 48766"/>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129">
                    <a:moveTo>
                      <a:pt x="48767" y="23612"/>
                    </a:moveTo>
                    <a:cubicBezTo>
                      <a:pt x="48767" y="10516"/>
                      <a:pt x="37962" y="0"/>
                      <a:pt x="24479" y="0"/>
                    </a:cubicBezTo>
                    <a:cubicBezTo>
                      <a:pt x="10996" y="0"/>
                      <a:pt x="0" y="10516"/>
                      <a:pt x="0" y="23612"/>
                    </a:cubicBezTo>
                    <a:cubicBezTo>
                      <a:pt x="0" y="36709"/>
                      <a:pt x="10901" y="47129"/>
                      <a:pt x="24479" y="47129"/>
                    </a:cubicBezTo>
                    <a:cubicBezTo>
                      <a:pt x="38057"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39" name="Freeform 638">
                <a:extLst>
                  <a:ext uri="{FF2B5EF4-FFF2-40B4-BE49-F238E27FC236}">
                    <a16:creationId xmlns:a16="http://schemas.microsoft.com/office/drawing/2014/main" id="{35EBD2E8-4B25-A201-A015-63F71DCE6A29}"/>
                  </a:ext>
                </a:extLst>
              </p:cNvPr>
              <p:cNvSpPr/>
              <p:nvPr/>
            </p:nvSpPr>
            <p:spPr>
              <a:xfrm>
                <a:off x="10485873" y="3328152"/>
                <a:ext cx="48766" cy="47129"/>
              </a:xfrm>
              <a:custGeom>
                <a:avLst/>
                <a:gdLst>
                  <a:gd name="connsiteX0" fmla="*/ 48767 w 48766"/>
                  <a:gd name="connsiteY0" fmla="*/ 23612 h 47129"/>
                  <a:gd name="connsiteX1" fmla="*/ 24288 w 48766"/>
                  <a:gd name="connsiteY1" fmla="*/ 0 h 47129"/>
                  <a:gd name="connsiteX2" fmla="*/ 0 w 48766"/>
                  <a:gd name="connsiteY2" fmla="*/ 23612 h 47129"/>
                  <a:gd name="connsiteX3" fmla="*/ 24288 w 48766"/>
                  <a:gd name="connsiteY3" fmla="*/ 47129 h 47129"/>
                  <a:gd name="connsiteX4" fmla="*/ 48767 w 48766"/>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129">
                    <a:moveTo>
                      <a:pt x="48767" y="23612"/>
                    </a:moveTo>
                    <a:cubicBezTo>
                      <a:pt x="48767" y="10516"/>
                      <a:pt x="37962" y="0"/>
                      <a:pt x="24288" y="0"/>
                    </a:cubicBezTo>
                    <a:cubicBezTo>
                      <a:pt x="10614" y="0"/>
                      <a:pt x="0" y="10516"/>
                      <a:pt x="0" y="23612"/>
                    </a:cubicBezTo>
                    <a:cubicBezTo>
                      <a:pt x="0" y="36709"/>
                      <a:pt x="10805" y="47129"/>
                      <a:pt x="24288" y="47129"/>
                    </a:cubicBezTo>
                    <a:cubicBezTo>
                      <a:pt x="37771"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sp>
            <p:nvSpPr>
              <p:cNvPr id="640" name="Freeform 639">
                <a:extLst>
                  <a:ext uri="{FF2B5EF4-FFF2-40B4-BE49-F238E27FC236}">
                    <a16:creationId xmlns:a16="http://schemas.microsoft.com/office/drawing/2014/main" id="{868A2DE3-2AD3-F11C-8B60-58E1AC8489D2}"/>
                  </a:ext>
                </a:extLst>
              </p:cNvPr>
              <p:cNvSpPr/>
              <p:nvPr/>
            </p:nvSpPr>
            <p:spPr>
              <a:xfrm>
                <a:off x="10976605" y="3328152"/>
                <a:ext cx="48766" cy="47129"/>
              </a:xfrm>
              <a:custGeom>
                <a:avLst/>
                <a:gdLst>
                  <a:gd name="connsiteX0" fmla="*/ 48767 w 48766"/>
                  <a:gd name="connsiteY0" fmla="*/ 23612 h 47129"/>
                  <a:gd name="connsiteX1" fmla="*/ 24288 w 48766"/>
                  <a:gd name="connsiteY1" fmla="*/ 0 h 47129"/>
                  <a:gd name="connsiteX2" fmla="*/ 0 w 48766"/>
                  <a:gd name="connsiteY2" fmla="*/ 23612 h 47129"/>
                  <a:gd name="connsiteX3" fmla="*/ 24288 w 48766"/>
                  <a:gd name="connsiteY3" fmla="*/ 47129 h 47129"/>
                  <a:gd name="connsiteX4" fmla="*/ 48767 w 48766"/>
                  <a:gd name="connsiteY4" fmla="*/ 23612 h 4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6" h="47129">
                    <a:moveTo>
                      <a:pt x="48767" y="23612"/>
                    </a:moveTo>
                    <a:cubicBezTo>
                      <a:pt x="48767" y="10516"/>
                      <a:pt x="37866" y="0"/>
                      <a:pt x="24288" y="0"/>
                    </a:cubicBezTo>
                    <a:cubicBezTo>
                      <a:pt x="10710" y="0"/>
                      <a:pt x="0" y="10516"/>
                      <a:pt x="0" y="23612"/>
                    </a:cubicBezTo>
                    <a:cubicBezTo>
                      <a:pt x="0" y="36709"/>
                      <a:pt x="10900" y="47129"/>
                      <a:pt x="24288" y="47129"/>
                    </a:cubicBezTo>
                    <a:cubicBezTo>
                      <a:pt x="37675" y="47129"/>
                      <a:pt x="48767" y="36613"/>
                      <a:pt x="48767" y="23612"/>
                    </a:cubicBezTo>
                  </a:path>
                </a:pathLst>
              </a:custGeom>
              <a:solidFill>
                <a:srgbClr val="3C587F"/>
              </a:solidFill>
              <a:ln w="2961" cap="sq">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endParaRPr>
              </a:p>
            </p:txBody>
          </p:sp>
        </p:grpSp>
      </p:grpSp>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a:xfrm>
            <a:off x="640080" y="365127"/>
            <a:ext cx="10972800" cy="845111"/>
          </a:xfrm>
        </p:spPr>
        <p:txBody>
          <a:bodyPr>
            <a:normAutofit/>
          </a:bodyPr>
          <a:lstStyle/>
          <a:p>
            <a:r>
              <a:rPr lang="en-US" dirty="0"/>
              <a:t>Progression-Free Survival by BICR</a:t>
            </a:r>
          </a:p>
        </p:txBody>
      </p:sp>
      <p:sp>
        <p:nvSpPr>
          <p:cNvPr id="2" name="Slide Number Placeholder 1">
            <a:extLst>
              <a:ext uri="{FF2B5EF4-FFF2-40B4-BE49-F238E27FC236}">
                <a16:creationId xmlns:a16="http://schemas.microsoft.com/office/drawing/2014/main" id="{C6D64AE0-E358-64FC-5F9A-86CC65053039}"/>
              </a:ext>
            </a:extLst>
          </p:cNvPr>
          <p:cNvSpPr>
            <a:spLocks noGrp="1"/>
          </p:cNvSpPr>
          <p:nvPr>
            <p:ph type="sldNum" sz="quarter" idx="12"/>
          </p:nvPr>
        </p:nvSpPr>
        <p:spPr>
          <a:xfrm>
            <a:off x="10981965" y="180748"/>
            <a:ext cx="874487" cy="365125"/>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a:ln>
                  <a:noFill/>
                </a:ln>
                <a:solidFill>
                  <a:prstClr val="white"/>
                </a:solidFill>
                <a:effectLst/>
                <a:uLnTx/>
                <a:uFillTx/>
                <a:latin typeface="Calibri" panose="020F0502020204030204" pitchFamily="34" charset="0"/>
                <a:ea typeface="MS PGothic" panose="020B0600070205080204" pitchFamily="34" charset="-128"/>
                <a:cs typeface="+mn-cs"/>
              </a:rPr>
              <a:pPr marL="0" marR="0" lvl="0" indent="0" algn="r" defTabSz="914377"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S PGothic" panose="020B0600070205080204" pitchFamily="34" charset="-128"/>
              <a:cs typeface="+mn-cs"/>
            </a:endParaRPr>
          </a:p>
        </p:txBody>
      </p:sp>
      <p:sp>
        <p:nvSpPr>
          <p:cNvPr id="4" name="TextBox 3">
            <a:extLst>
              <a:ext uri="{FF2B5EF4-FFF2-40B4-BE49-F238E27FC236}">
                <a16:creationId xmlns:a16="http://schemas.microsoft.com/office/drawing/2014/main" id="{337C5732-9888-46D7-1FD7-DA1F8E19C6DA}"/>
              </a:ext>
            </a:extLst>
          </p:cNvPr>
          <p:cNvSpPr txBox="1"/>
          <p:nvPr/>
        </p:nvSpPr>
        <p:spPr>
          <a:xfrm>
            <a:off x="647701" y="5989671"/>
            <a:ext cx="10972800" cy="215444"/>
          </a:xfrm>
          <a:prstGeom prst="rect">
            <a:avLst/>
          </a:prstGeom>
          <a:noFill/>
        </p:spPr>
        <p:txBody>
          <a:bodyPr wrap="square" lIns="0" tIns="0" rIns="0" bIns="0" rtlCol="0" anchor="b"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Data cutoff date: </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sym typeface="Arial"/>
              </a:rPr>
              <a:t>March 3, 2025.</a:t>
            </a:r>
            <a:endParaRPr kumimoji="0" lang="en-US" sz="700" b="0" i="0" u="none" strike="noStrike" kern="1200" cap="none" spc="0" normalizeH="0" baseline="3000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3000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a</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Two</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-sided </a:t>
            </a:r>
            <a:r>
              <a:rPr kumimoji="0" lang="en-US" sz="700" b="0" i="1"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P</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-value from stratified log-rank test.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BICR, blinded independent central review; chemo, chemotherapy; HR, hazard ratio; PFS, progression-free survival;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pembrolizumab; SG,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sacituzumab</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700" b="0" i="0" u="none" strike="noStrike" kern="1200" cap="none" spc="0" normalizeH="0" baseline="0" noProof="0" dirty="0" err="1">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govitecan</a:t>
            </a:r>
            <a:r>
              <a:rPr kumimoji="0" lang="en-US" sz="700" b="0" i="0" u="none" strike="noStrike" kern="1200" cap="none" spc="0" normalizeH="0" baseline="0" noProof="0" dirty="0">
                <a:ln>
                  <a:noFill/>
                </a:ln>
                <a:solidFill>
                  <a:srgbClr val="002557"/>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
        <p:nvSpPr>
          <p:cNvPr id="5" name="Rectangle: Rounded Corners 4">
            <a:extLst>
              <a:ext uri="{FF2B5EF4-FFF2-40B4-BE49-F238E27FC236}">
                <a16:creationId xmlns:a16="http://schemas.microsoft.com/office/drawing/2014/main" id="{ED19B049-38B9-9B80-946D-C6FCB76A1484}"/>
              </a:ext>
            </a:extLst>
          </p:cNvPr>
          <p:cNvSpPr/>
          <p:nvPr/>
        </p:nvSpPr>
        <p:spPr>
          <a:xfrm>
            <a:off x="647701" y="5061573"/>
            <a:ext cx="10980000" cy="612099"/>
          </a:xfrm>
          <a:prstGeom prst="roundRect">
            <a:avLst/>
          </a:prstGeom>
          <a:solidFill>
            <a:srgbClr val="2D425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sym typeface="Arial"/>
              </a:rPr>
              <a:t>SG + </a:t>
            </a:r>
            <a:r>
              <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sym typeface="Arial"/>
              </a:rPr>
              <a:t>pembro</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sym typeface="Arial"/>
              </a:rPr>
              <a:t> demonstrated statistically significant and clinically meaningful improvement in PFS vs chemo + </a:t>
            </a:r>
            <a:r>
              <a:rPr kumimoji="0" lang="en-US" sz="1800" b="0" i="0" u="none" strike="noStrike" kern="0" cap="none" spc="0" normalizeH="0" baseline="0" noProof="0" dirty="0" err="1">
                <a:ln>
                  <a:noFill/>
                </a:ln>
                <a:solidFill>
                  <a:prstClr val="white"/>
                </a:solidFill>
                <a:effectLst/>
                <a:uLnTx/>
                <a:uFillTx/>
                <a:latin typeface="Arial" panose="020B0604020202020204"/>
                <a:ea typeface="+mn-ea"/>
                <a:cs typeface="+mn-cs"/>
                <a:sym typeface="Arial"/>
              </a:rPr>
              <a:t>pembro</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sym typeface="Arial"/>
              </a:rPr>
              <a:t> by BICR analysis, with a 35% reduction in risk of disease progression or death</a:t>
            </a:r>
          </a:p>
        </p:txBody>
      </p:sp>
      <p:sp>
        <p:nvSpPr>
          <p:cNvPr id="257" name="Title 1">
            <a:extLst>
              <a:ext uri="{FF2B5EF4-FFF2-40B4-BE49-F238E27FC236}">
                <a16:creationId xmlns:a16="http://schemas.microsoft.com/office/drawing/2014/main" id="{8BE40806-C2C8-182B-ABC4-D514B4BE26C9}"/>
              </a:ext>
            </a:extLst>
          </p:cNvPr>
          <p:cNvSpPr txBox="1">
            <a:spLocks/>
          </p:cNvSpPr>
          <p:nvPr/>
        </p:nvSpPr>
        <p:spPr>
          <a:xfrm>
            <a:off x="145405" y="200234"/>
            <a:ext cx="10972800" cy="845111"/>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2F8AD7E3-AE64-4531-1208-28B177632429}"/>
              </a:ext>
            </a:extLst>
          </p:cNvPr>
          <p:cNvSpPr txBox="1"/>
          <p:nvPr/>
        </p:nvSpPr>
        <p:spPr>
          <a:xfrm rot="16200000">
            <a:off x="187202" y="2518678"/>
            <a:ext cx="2478383" cy="23083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Progression-Free Survival Probability (%)</a:t>
            </a:r>
          </a:p>
        </p:txBody>
      </p:sp>
      <p:sp>
        <p:nvSpPr>
          <p:cNvPr id="9" name="TextBox 8">
            <a:extLst>
              <a:ext uri="{FF2B5EF4-FFF2-40B4-BE49-F238E27FC236}">
                <a16:creationId xmlns:a16="http://schemas.microsoft.com/office/drawing/2014/main" id="{7748C412-CC6C-4E6E-D2C1-C5C9EFE8A930}"/>
              </a:ext>
            </a:extLst>
          </p:cNvPr>
          <p:cNvSpPr txBox="1"/>
          <p:nvPr/>
        </p:nvSpPr>
        <p:spPr>
          <a:xfrm>
            <a:off x="2144230" y="4262859"/>
            <a:ext cx="8801909" cy="230832"/>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Time (months)</a:t>
            </a:r>
          </a:p>
        </p:txBody>
      </p:sp>
      <p:sp>
        <p:nvSpPr>
          <p:cNvPr id="11" name="TextBox 10">
            <a:extLst>
              <a:ext uri="{FF2B5EF4-FFF2-40B4-BE49-F238E27FC236}">
                <a16:creationId xmlns:a16="http://schemas.microsoft.com/office/drawing/2014/main" id="{39388557-39E1-4D7D-3F62-8B66D76B2009}"/>
              </a:ext>
            </a:extLst>
          </p:cNvPr>
          <p:cNvSpPr txBox="1"/>
          <p:nvPr/>
        </p:nvSpPr>
        <p:spPr>
          <a:xfrm>
            <a:off x="1473491" y="1038522"/>
            <a:ext cx="283087" cy="3093604"/>
          </a:xfrm>
          <a:prstGeom prst="rect">
            <a:avLst/>
          </a:prstGeom>
          <a:ln w="12700">
            <a:noFill/>
          </a:ln>
        </p:spPr>
        <p:style>
          <a:lnRef idx="1">
            <a:schemeClr val="accent1"/>
          </a:lnRef>
          <a:fillRef idx="0">
            <a:schemeClr val="accent1"/>
          </a:fillRef>
          <a:effectRef idx="0">
            <a:schemeClr val="accent1"/>
          </a:effectRef>
          <a:fontRef idx="minor">
            <a:schemeClr val="tx1"/>
          </a:fontRef>
        </p:style>
        <p:txBody>
          <a:bodyPr wrap="square" lIns="0" tIns="0" rIns="0" bIns="0">
            <a:spAutoFit/>
          </a:bodyPr>
          <a:lstStyle/>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100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90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80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70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60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50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40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30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20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10</a:t>
            </a:r>
          </a:p>
          <a:p>
            <a:pPr marL="0" marR="0" lvl="0" indent="0" algn="r" defTabSz="914377" rtl="0" eaLnBrk="1" fontAlgn="auto" latinLnBrk="0" hangingPunct="1">
              <a:lnSpc>
                <a:spcPct val="206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0</a:t>
            </a:r>
          </a:p>
        </p:txBody>
      </p:sp>
      <p:graphicFrame>
        <p:nvGraphicFramePr>
          <p:cNvPr id="12" name="Table 27">
            <a:extLst>
              <a:ext uri="{FF2B5EF4-FFF2-40B4-BE49-F238E27FC236}">
                <a16:creationId xmlns:a16="http://schemas.microsoft.com/office/drawing/2014/main" id="{A85CAA04-FD82-F515-6F91-00E8D8F9519F}"/>
              </a:ext>
            </a:extLst>
          </p:cNvPr>
          <p:cNvGraphicFramePr>
            <a:graphicFrameLocks noGrp="1"/>
          </p:cNvGraphicFramePr>
          <p:nvPr/>
        </p:nvGraphicFramePr>
        <p:xfrm>
          <a:off x="624842" y="4411619"/>
          <a:ext cx="2488671" cy="577920"/>
        </p:xfrm>
        <a:graphic>
          <a:graphicData uri="http://schemas.openxmlformats.org/drawingml/2006/table">
            <a:tbl>
              <a:tblPr firstRow="1" bandRow="1">
                <a:tableStyleId>{5C22544A-7EE6-4342-B048-85BDC9FD1C3A}</a:tableStyleId>
              </a:tblPr>
              <a:tblGrid>
                <a:gridCol w="2488671">
                  <a:extLst>
                    <a:ext uri="{9D8B030D-6E8A-4147-A177-3AD203B41FA5}">
                      <a16:colId xmlns:a16="http://schemas.microsoft.com/office/drawing/2014/main" val="2117145719"/>
                    </a:ext>
                  </a:extLst>
                </a:gridCol>
              </a:tblGrid>
              <a:tr h="192640">
                <a:tc>
                  <a:txBody>
                    <a:bodyPr/>
                    <a:lstStyle/>
                    <a:p>
                      <a:r>
                        <a:rPr lang="en-US" sz="900" dirty="0">
                          <a:solidFill>
                            <a:srgbClr val="002557"/>
                          </a:solidFill>
                        </a:rPr>
                        <a:t>No. of Patients Still at Risk (Events)</a:t>
                      </a:r>
                    </a:p>
                  </a:txBody>
                  <a:tcPr marT="25200" marB="25200">
                    <a:lnL w="12700" cmpd="sng">
                      <a:noFill/>
                    </a:lnL>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5039325"/>
                  </a:ext>
                </a:extLst>
              </a:tr>
              <a:tr h="192640">
                <a:tc>
                  <a:txBody>
                    <a:bodyPr/>
                    <a:lstStyle/>
                    <a:p>
                      <a:r>
                        <a:rPr lang="en-US" sz="900" dirty="0">
                          <a:solidFill>
                            <a:srgbClr val="3C587F"/>
                          </a:solidFill>
                        </a:rPr>
                        <a:t>SG + </a:t>
                      </a:r>
                      <a:r>
                        <a:rPr lang="en-US" sz="900" dirty="0" err="1">
                          <a:solidFill>
                            <a:srgbClr val="3C587F"/>
                          </a:solidFill>
                        </a:rPr>
                        <a:t>Pembro</a:t>
                      </a:r>
                      <a:endParaRPr lang="en-US" sz="900" dirty="0">
                        <a:solidFill>
                          <a:srgbClr val="3C587F"/>
                        </a:solidFill>
                      </a:endParaRP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2334739"/>
                  </a:ext>
                </a:extLst>
              </a:tr>
              <a:tr h="192640">
                <a:tc>
                  <a:txBody>
                    <a:bodyPr/>
                    <a:lstStyle/>
                    <a:p>
                      <a:r>
                        <a:rPr lang="en-US" sz="900" dirty="0">
                          <a:solidFill>
                            <a:srgbClr val="881222"/>
                          </a:solidFill>
                        </a:rPr>
                        <a:t>Chemo + </a:t>
                      </a:r>
                      <a:r>
                        <a:rPr lang="en-US" sz="900" dirty="0" err="1">
                          <a:solidFill>
                            <a:srgbClr val="881222"/>
                          </a:solidFill>
                        </a:rPr>
                        <a:t>Pembro</a:t>
                      </a:r>
                      <a:endParaRPr lang="en-US" sz="900" dirty="0">
                        <a:solidFill>
                          <a:srgbClr val="881222"/>
                        </a:solidFill>
                      </a:endParaRP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0971893"/>
                  </a:ext>
                </a:extLst>
              </a:tr>
            </a:tbl>
          </a:graphicData>
        </a:graphic>
      </p:graphicFrame>
      <p:graphicFrame>
        <p:nvGraphicFramePr>
          <p:cNvPr id="3" name="Table 27">
            <a:extLst>
              <a:ext uri="{FF2B5EF4-FFF2-40B4-BE49-F238E27FC236}">
                <a16:creationId xmlns:a16="http://schemas.microsoft.com/office/drawing/2014/main" id="{8A65F8D4-EDC9-B494-C1E5-16AA5C75C4CE}"/>
              </a:ext>
            </a:extLst>
          </p:cNvPr>
          <p:cNvGraphicFramePr>
            <a:graphicFrameLocks noGrp="1"/>
          </p:cNvGraphicFramePr>
          <p:nvPr/>
        </p:nvGraphicFramePr>
        <p:xfrm>
          <a:off x="1613455" y="4597919"/>
          <a:ext cx="10106726" cy="385280"/>
        </p:xfrm>
        <a:graphic>
          <a:graphicData uri="http://schemas.openxmlformats.org/drawingml/2006/table">
            <a:tbl>
              <a:tblPr firstRow="1" bandRow="1">
                <a:tableStyleId>{5C22544A-7EE6-4342-B048-85BDC9FD1C3A}</a:tableStyleId>
              </a:tblPr>
              <a:tblGrid>
                <a:gridCol w="721909">
                  <a:extLst>
                    <a:ext uri="{9D8B030D-6E8A-4147-A177-3AD203B41FA5}">
                      <a16:colId xmlns:a16="http://schemas.microsoft.com/office/drawing/2014/main" val="116493994"/>
                    </a:ext>
                  </a:extLst>
                </a:gridCol>
                <a:gridCol w="721909">
                  <a:extLst>
                    <a:ext uri="{9D8B030D-6E8A-4147-A177-3AD203B41FA5}">
                      <a16:colId xmlns:a16="http://schemas.microsoft.com/office/drawing/2014/main" val="3515584910"/>
                    </a:ext>
                  </a:extLst>
                </a:gridCol>
                <a:gridCol w="721909">
                  <a:extLst>
                    <a:ext uri="{9D8B030D-6E8A-4147-A177-3AD203B41FA5}">
                      <a16:colId xmlns:a16="http://schemas.microsoft.com/office/drawing/2014/main" val="426262220"/>
                    </a:ext>
                  </a:extLst>
                </a:gridCol>
                <a:gridCol w="721909">
                  <a:extLst>
                    <a:ext uri="{9D8B030D-6E8A-4147-A177-3AD203B41FA5}">
                      <a16:colId xmlns:a16="http://schemas.microsoft.com/office/drawing/2014/main" val="2583470130"/>
                    </a:ext>
                  </a:extLst>
                </a:gridCol>
                <a:gridCol w="721909">
                  <a:extLst>
                    <a:ext uri="{9D8B030D-6E8A-4147-A177-3AD203B41FA5}">
                      <a16:colId xmlns:a16="http://schemas.microsoft.com/office/drawing/2014/main" val="1872342716"/>
                    </a:ext>
                  </a:extLst>
                </a:gridCol>
                <a:gridCol w="721909">
                  <a:extLst>
                    <a:ext uri="{9D8B030D-6E8A-4147-A177-3AD203B41FA5}">
                      <a16:colId xmlns:a16="http://schemas.microsoft.com/office/drawing/2014/main" val="941638318"/>
                    </a:ext>
                  </a:extLst>
                </a:gridCol>
                <a:gridCol w="721909">
                  <a:extLst>
                    <a:ext uri="{9D8B030D-6E8A-4147-A177-3AD203B41FA5}">
                      <a16:colId xmlns:a16="http://schemas.microsoft.com/office/drawing/2014/main" val="2578609759"/>
                    </a:ext>
                  </a:extLst>
                </a:gridCol>
                <a:gridCol w="721909">
                  <a:extLst>
                    <a:ext uri="{9D8B030D-6E8A-4147-A177-3AD203B41FA5}">
                      <a16:colId xmlns:a16="http://schemas.microsoft.com/office/drawing/2014/main" val="1679387334"/>
                    </a:ext>
                  </a:extLst>
                </a:gridCol>
                <a:gridCol w="721909">
                  <a:extLst>
                    <a:ext uri="{9D8B030D-6E8A-4147-A177-3AD203B41FA5}">
                      <a16:colId xmlns:a16="http://schemas.microsoft.com/office/drawing/2014/main" val="4125452289"/>
                    </a:ext>
                  </a:extLst>
                </a:gridCol>
                <a:gridCol w="721909">
                  <a:extLst>
                    <a:ext uri="{9D8B030D-6E8A-4147-A177-3AD203B41FA5}">
                      <a16:colId xmlns:a16="http://schemas.microsoft.com/office/drawing/2014/main" val="2607569124"/>
                    </a:ext>
                  </a:extLst>
                </a:gridCol>
                <a:gridCol w="721909">
                  <a:extLst>
                    <a:ext uri="{9D8B030D-6E8A-4147-A177-3AD203B41FA5}">
                      <a16:colId xmlns:a16="http://schemas.microsoft.com/office/drawing/2014/main" val="3015190534"/>
                    </a:ext>
                  </a:extLst>
                </a:gridCol>
                <a:gridCol w="721909">
                  <a:extLst>
                    <a:ext uri="{9D8B030D-6E8A-4147-A177-3AD203B41FA5}">
                      <a16:colId xmlns:a16="http://schemas.microsoft.com/office/drawing/2014/main" val="3049114674"/>
                    </a:ext>
                  </a:extLst>
                </a:gridCol>
                <a:gridCol w="721909">
                  <a:extLst>
                    <a:ext uri="{9D8B030D-6E8A-4147-A177-3AD203B41FA5}">
                      <a16:colId xmlns:a16="http://schemas.microsoft.com/office/drawing/2014/main" val="812398574"/>
                    </a:ext>
                  </a:extLst>
                </a:gridCol>
                <a:gridCol w="721909">
                  <a:extLst>
                    <a:ext uri="{9D8B030D-6E8A-4147-A177-3AD203B41FA5}">
                      <a16:colId xmlns:a16="http://schemas.microsoft.com/office/drawing/2014/main" val="320259088"/>
                    </a:ext>
                  </a:extLst>
                </a:gridCol>
              </a:tblGrid>
              <a:tr h="192640">
                <a:tc>
                  <a:txBody>
                    <a:bodyPr/>
                    <a:lstStyle/>
                    <a:p>
                      <a:r>
                        <a:rPr lang="en-US" sz="900" b="0" dirty="0">
                          <a:solidFill>
                            <a:srgbClr val="002557"/>
                          </a:solidFill>
                        </a:rPr>
                        <a:t>221 (0)</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202 (11)</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174 (33)</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142 (59)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105 (75)</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78 (89)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58 (96)</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42 (98)</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34 (99)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22 (103)</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11 (106)</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6 (109)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2 (109)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b="0" dirty="0">
                          <a:solidFill>
                            <a:srgbClr val="002557"/>
                          </a:solidFill>
                        </a:rPr>
                        <a:t>0 (109)</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202334739"/>
                  </a:ext>
                </a:extLst>
              </a:tr>
              <a:tr h="192640">
                <a:tc>
                  <a:txBody>
                    <a:bodyPr/>
                    <a:lstStyle/>
                    <a:p>
                      <a:r>
                        <a:rPr lang="en-US" sz="900" dirty="0">
                          <a:solidFill>
                            <a:srgbClr val="002557"/>
                          </a:solidFill>
                        </a:rPr>
                        <a:t>222 (0)</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191 (21)</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159 (48)</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123 (76)</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88 (102)</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59 (120)</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40 (128)</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29 (134)</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21 (135)</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13 (137)</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7 (138)</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4 (138)</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1 (139)</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a:txBody>
                    <a:bodyPr/>
                    <a:lstStyle/>
                    <a:p>
                      <a:r>
                        <a:rPr lang="en-US" sz="900" dirty="0">
                          <a:solidFill>
                            <a:srgbClr val="002557"/>
                          </a:solidFill>
                        </a:rPr>
                        <a:t>0 (140)</a:t>
                      </a:r>
                    </a:p>
                  </a:txBody>
                  <a:tcPr marT="25200" marB="252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0971893"/>
                  </a:ext>
                </a:extLst>
              </a:tr>
            </a:tbl>
          </a:graphicData>
        </a:graphic>
      </p:graphicFrame>
      <p:graphicFrame>
        <p:nvGraphicFramePr>
          <p:cNvPr id="13" name="Table 27">
            <a:extLst>
              <a:ext uri="{FF2B5EF4-FFF2-40B4-BE49-F238E27FC236}">
                <a16:creationId xmlns:a16="http://schemas.microsoft.com/office/drawing/2014/main" id="{1CB4DB33-4038-E7AC-6A8B-5F70CE951E80}"/>
              </a:ext>
            </a:extLst>
          </p:cNvPr>
          <p:cNvGraphicFramePr>
            <a:graphicFrameLocks noGrp="1"/>
          </p:cNvGraphicFramePr>
          <p:nvPr/>
        </p:nvGraphicFramePr>
        <p:xfrm>
          <a:off x="1506149" y="4103049"/>
          <a:ext cx="10106726" cy="192640"/>
        </p:xfrm>
        <a:graphic>
          <a:graphicData uri="http://schemas.openxmlformats.org/drawingml/2006/table">
            <a:tbl>
              <a:tblPr firstRow="1" bandRow="1">
                <a:tableStyleId>{5C22544A-7EE6-4342-B048-85BDC9FD1C3A}</a:tableStyleId>
              </a:tblPr>
              <a:tblGrid>
                <a:gridCol w="721909">
                  <a:extLst>
                    <a:ext uri="{9D8B030D-6E8A-4147-A177-3AD203B41FA5}">
                      <a16:colId xmlns:a16="http://schemas.microsoft.com/office/drawing/2014/main" val="116493994"/>
                    </a:ext>
                  </a:extLst>
                </a:gridCol>
                <a:gridCol w="721909">
                  <a:extLst>
                    <a:ext uri="{9D8B030D-6E8A-4147-A177-3AD203B41FA5}">
                      <a16:colId xmlns:a16="http://schemas.microsoft.com/office/drawing/2014/main" val="3515584910"/>
                    </a:ext>
                  </a:extLst>
                </a:gridCol>
                <a:gridCol w="721909">
                  <a:extLst>
                    <a:ext uri="{9D8B030D-6E8A-4147-A177-3AD203B41FA5}">
                      <a16:colId xmlns:a16="http://schemas.microsoft.com/office/drawing/2014/main" val="426262220"/>
                    </a:ext>
                  </a:extLst>
                </a:gridCol>
                <a:gridCol w="721909">
                  <a:extLst>
                    <a:ext uri="{9D8B030D-6E8A-4147-A177-3AD203B41FA5}">
                      <a16:colId xmlns:a16="http://schemas.microsoft.com/office/drawing/2014/main" val="2583470130"/>
                    </a:ext>
                  </a:extLst>
                </a:gridCol>
                <a:gridCol w="721909">
                  <a:extLst>
                    <a:ext uri="{9D8B030D-6E8A-4147-A177-3AD203B41FA5}">
                      <a16:colId xmlns:a16="http://schemas.microsoft.com/office/drawing/2014/main" val="1872342716"/>
                    </a:ext>
                  </a:extLst>
                </a:gridCol>
                <a:gridCol w="721909">
                  <a:extLst>
                    <a:ext uri="{9D8B030D-6E8A-4147-A177-3AD203B41FA5}">
                      <a16:colId xmlns:a16="http://schemas.microsoft.com/office/drawing/2014/main" val="941638318"/>
                    </a:ext>
                  </a:extLst>
                </a:gridCol>
                <a:gridCol w="721909">
                  <a:extLst>
                    <a:ext uri="{9D8B030D-6E8A-4147-A177-3AD203B41FA5}">
                      <a16:colId xmlns:a16="http://schemas.microsoft.com/office/drawing/2014/main" val="2578609759"/>
                    </a:ext>
                  </a:extLst>
                </a:gridCol>
                <a:gridCol w="721909">
                  <a:extLst>
                    <a:ext uri="{9D8B030D-6E8A-4147-A177-3AD203B41FA5}">
                      <a16:colId xmlns:a16="http://schemas.microsoft.com/office/drawing/2014/main" val="1679387334"/>
                    </a:ext>
                  </a:extLst>
                </a:gridCol>
                <a:gridCol w="721909">
                  <a:extLst>
                    <a:ext uri="{9D8B030D-6E8A-4147-A177-3AD203B41FA5}">
                      <a16:colId xmlns:a16="http://schemas.microsoft.com/office/drawing/2014/main" val="4125452289"/>
                    </a:ext>
                  </a:extLst>
                </a:gridCol>
                <a:gridCol w="721909">
                  <a:extLst>
                    <a:ext uri="{9D8B030D-6E8A-4147-A177-3AD203B41FA5}">
                      <a16:colId xmlns:a16="http://schemas.microsoft.com/office/drawing/2014/main" val="2607569124"/>
                    </a:ext>
                  </a:extLst>
                </a:gridCol>
                <a:gridCol w="721909">
                  <a:extLst>
                    <a:ext uri="{9D8B030D-6E8A-4147-A177-3AD203B41FA5}">
                      <a16:colId xmlns:a16="http://schemas.microsoft.com/office/drawing/2014/main" val="3015190534"/>
                    </a:ext>
                  </a:extLst>
                </a:gridCol>
                <a:gridCol w="721909">
                  <a:extLst>
                    <a:ext uri="{9D8B030D-6E8A-4147-A177-3AD203B41FA5}">
                      <a16:colId xmlns:a16="http://schemas.microsoft.com/office/drawing/2014/main" val="3049114674"/>
                    </a:ext>
                  </a:extLst>
                </a:gridCol>
                <a:gridCol w="721909">
                  <a:extLst>
                    <a:ext uri="{9D8B030D-6E8A-4147-A177-3AD203B41FA5}">
                      <a16:colId xmlns:a16="http://schemas.microsoft.com/office/drawing/2014/main" val="812398574"/>
                    </a:ext>
                  </a:extLst>
                </a:gridCol>
                <a:gridCol w="721909">
                  <a:extLst>
                    <a:ext uri="{9D8B030D-6E8A-4147-A177-3AD203B41FA5}">
                      <a16:colId xmlns:a16="http://schemas.microsoft.com/office/drawing/2014/main" val="320259088"/>
                    </a:ext>
                  </a:extLst>
                </a:gridCol>
              </a:tblGrid>
              <a:tr h="192640">
                <a:tc>
                  <a:txBody>
                    <a:bodyPr/>
                    <a:lstStyle/>
                    <a:p>
                      <a:pPr algn="ctr"/>
                      <a:r>
                        <a:rPr lang="en-US" sz="900" b="0" dirty="0">
                          <a:solidFill>
                            <a:srgbClr val="002557"/>
                          </a:solidFill>
                        </a:rPr>
                        <a:t>0</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2</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4</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6</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8</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10</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12</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14</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16</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18</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20</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22</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24</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900" b="0" dirty="0">
                          <a:solidFill>
                            <a:srgbClr val="002557"/>
                          </a:solidFill>
                        </a:rPr>
                        <a:t>26</a:t>
                      </a:r>
                    </a:p>
                  </a:txBody>
                  <a:tcPr marT="25200" marB="2520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2334739"/>
                  </a:ext>
                </a:extLst>
              </a:tr>
            </a:tbl>
          </a:graphicData>
        </a:graphic>
      </p:graphicFrame>
      <p:cxnSp>
        <p:nvCxnSpPr>
          <p:cNvPr id="14" name="Straight Connector 13">
            <a:extLst>
              <a:ext uri="{FF2B5EF4-FFF2-40B4-BE49-F238E27FC236}">
                <a16:creationId xmlns:a16="http://schemas.microsoft.com/office/drawing/2014/main" id="{19275E0D-9AD0-BCA8-77E4-3E6ABEB05FF7}"/>
              </a:ext>
            </a:extLst>
          </p:cNvPr>
          <p:cNvCxnSpPr>
            <a:cxnSpLocks/>
            <a:stCxn id="15" idx="2"/>
          </p:cNvCxnSpPr>
          <p:nvPr/>
        </p:nvCxnSpPr>
        <p:spPr>
          <a:xfrm flipH="1">
            <a:off x="4016152" y="1695975"/>
            <a:ext cx="13669" cy="2347065"/>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B8A2261A-DC3A-6954-BC1C-7EC4372E123E}"/>
              </a:ext>
            </a:extLst>
          </p:cNvPr>
          <p:cNvSpPr txBox="1"/>
          <p:nvPr/>
        </p:nvSpPr>
        <p:spPr>
          <a:xfrm>
            <a:off x="3496395" y="1449754"/>
            <a:ext cx="106685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6 </a:t>
            </a:r>
            <a:r>
              <a:rPr kumimoji="0" lang="en-US" sz="1000" b="1" i="0" u="none" strike="noStrike" kern="1200" cap="none" spc="0" normalizeH="0" baseline="0" noProof="0" dirty="0" err="1">
                <a:ln>
                  <a:noFill/>
                </a:ln>
                <a:solidFill>
                  <a:srgbClr val="002557"/>
                </a:solidFill>
                <a:effectLst/>
                <a:uLnTx/>
                <a:uFillTx/>
                <a:latin typeface="Arial" panose="020B0604020202020204"/>
                <a:ea typeface="MS PGothic" panose="020B0600070205080204" pitchFamily="34" charset="-128"/>
                <a:cs typeface="+mn-cs"/>
              </a:rPr>
              <a:t>mo</a:t>
            </a:r>
            <a:endParaRPr kumimoji="0" lang="en-US" sz="10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cxnSp>
        <p:nvCxnSpPr>
          <p:cNvPr id="16" name="Straight Connector 15">
            <a:extLst>
              <a:ext uri="{FF2B5EF4-FFF2-40B4-BE49-F238E27FC236}">
                <a16:creationId xmlns:a16="http://schemas.microsoft.com/office/drawing/2014/main" id="{ABDB50BA-8C9E-ADF5-FC60-41EE23759BE4}"/>
              </a:ext>
            </a:extLst>
          </p:cNvPr>
          <p:cNvCxnSpPr>
            <a:cxnSpLocks/>
          </p:cNvCxnSpPr>
          <p:nvPr/>
        </p:nvCxnSpPr>
        <p:spPr>
          <a:xfrm>
            <a:off x="6175335" y="2409986"/>
            <a:ext cx="4728" cy="1632333"/>
          </a:xfrm>
          <a:prstGeom prst="line">
            <a:avLst/>
          </a:prstGeom>
          <a:ln>
            <a:solidFill>
              <a:srgbClr val="002557"/>
            </a:solidFill>
            <a:prstDash val="dash"/>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A0F6E95-5B73-DD34-A604-199F73B269CC}"/>
              </a:ext>
            </a:extLst>
          </p:cNvPr>
          <p:cNvSpPr txBox="1"/>
          <p:nvPr/>
        </p:nvSpPr>
        <p:spPr>
          <a:xfrm>
            <a:off x="5686013" y="2103274"/>
            <a:ext cx="988401"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rPr>
              <a:t>12 </a:t>
            </a:r>
            <a:r>
              <a:rPr kumimoji="0" lang="en-US" sz="1000" b="1" i="0" u="none" strike="noStrike" kern="1200" cap="none" spc="0" normalizeH="0" baseline="0" noProof="0" dirty="0" err="1">
                <a:ln>
                  <a:noFill/>
                </a:ln>
                <a:solidFill>
                  <a:srgbClr val="002557"/>
                </a:solidFill>
                <a:effectLst/>
                <a:uLnTx/>
                <a:uFillTx/>
                <a:latin typeface="Arial" panose="020B0604020202020204"/>
                <a:ea typeface="MS PGothic" panose="020B0600070205080204" pitchFamily="34" charset="-128"/>
                <a:cs typeface="+mn-cs"/>
              </a:rPr>
              <a:t>mo</a:t>
            </a:r>
            <a:endParaRPr kumimoji="0" lang="en-US" sz="1000" b="1" i="0" u="none" strike="noStrike" kern="1200" cap="none" spc="0" normalizeH="0" baseline="0" noProof="0" dirty="0">
              <a:ln>
                <a:noFill/>
              </a:ln>
              <a:solidFill>
                <a:srgbClr val="002557"/>
              </a:solidFill>
              <a:effectLst/>
              <a:uLnTx/>
              <a:uFillTx/>
              <a:latin typeface="Arial" panose="020B0604020202020204"/>
              <a:ea typeface="MS PGothic" panose="020B0600070205080204" pitchFamily="34" charset="-128"/>
              <a:cs typeface="+mn-cs"/>
            </a:endParaRPr>
          </a:p>
        </p:txBody>
      </p:sp>
      <p:cxnSp>
        <p:nvCxnSpPr>
          <p:cNvPr id="18" name="Straight Connector 17">
            <a:extLst>
              <a:ext uri="{FF2B5EF4-FFF2-40B4-BE49-F238E27FC236}">
                <a16:creationId xmlns:a16="http://schemas.microsoft.com/office/drawing/2014/main" id="{0A2530FD-D82D-8CE1-DC52-40215EC00DD9}"/>
              </a:ext>
            </a:extLst>
          </p:cNvPr>
          <p:cNvCxnSpPr>
            <a:cxnSpLocks/>
          </p:cNvCxnSpPr>
          <p:nvPr/>
        </p:nvCxnSpPr>
        <p:spPr>
          <a:xfrm>
            <a:off x="1863737" y="2621200"/>
            <a:ext cx="4023360" cy="0"/>
          </a:xfrm>
          <a:prstGeom prst="line">
            <a:avLst/>
          </a:prstGeom>
          <a:ln w="12700">
            <a:solidFill>
              <a:srgbClr val="3C587F"/>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2D909E-3254-B64C-3D0A-DEB74B7584D5}"/>
              </a:ext>
            </a:extLst>
          </p:cNvPr>
          <p:cNvCxnSpPr>
            <a:cxnSpLocks/>
          </p:cNvCxnSpPr>
          <p:nvPr/>
        </p:nvCxnSpPr>
        <p:spPr>
          <a:xfrm flipV="1">
            <a:off x="4622520" y="2621200"/>
            <a:ext cx="0" cy="1408176"/>
          </a:xfrm>
          <a:prstGeom prst="line">
            <a:avLst/>
          </a:prstGeom>
          <a:ln w="12700">
            <a:solidFill>
              <a:srgbClr val="881222"/>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592668-2D9E-E6F5-467D-7C8A5D45D5DA}"/>
              </a:ext>
            </a:extLst>
          </p:cNvPr>
          <p:cNvCxnSpPr>
            <a:cxnSpLocks/>
          </p:cNvCxnSpPr>
          <p:nvPr/>
        </p:nvCxnSpPr>
        <p:spPr>
          <a:xfrm flipV="1">
            <a:off x="5892508" y="2621200"/>
            <a:ext cx="0" cy="1408176"/>
          </a:xfrm>
          <a:prstGeom prst="line">
            <a:avLst/>
          </a:prstGeom>
          <a:ln w="12700">
            <a:solidFill>
              <a:srgbClr val="3C587F"/>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88450B-9691-B5CD-28EF-34EF637695B6}"/>
              </a:ext>
            </a:extLst>
          </p:cNvPr>
          <p:cNvCxnSpPr>
            <a:cxnSpLocks/>
          </p:cNvCxnSpPr>
          <p:nvPr/>
        </p:nvCxnSpPr>
        <p:spPr>
          <a:xfrm>
            <a:off x="1840103" y="2620519"/>
            <a:ext cx="2788920" cy="0"/>
          </a:xfrm>
          <a:prstGeom prst="line">
            <a:avLst/>
          </a:prstGeom>
          <a:ln w="12700">
            <a:solidFill>
              <a:srgbClr val="881222"/>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A80A037-E7E2-EF56-8E71-289ACBEE7E9A}"/>
              </a:ext>
            </a:extLst>
          </p:cNvPr>
          <p:cNvSpPr txBox="1"/>
          <p:nvPr/>
        </p:nvSpPr>
        <p:spPr>
          <a:xfrm>
            <a:off x="5320553" y="6468090"/>
            <a:ext cx="6871447"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sym typeface="Arial"/>
              </a:rPr>
              <a:t>Tolaney SM et al. ASCO 2025;Abstract LBA109 </a:t>
            </a:r>
          </a:p>
        </p:txBody>
      </p:sp>
    </p:spTree>
    <p:extLst>
      <p:ext uri="{BB962C8B-B14F-4D97-AF65-F5344CB8AC3E}">
        <p14:creationId xmlns:p14="http://schemas.microsoft.com/office/powerpoint/2010/main" val="2350077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6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3.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4.xml><?xml version="1.0" encoding="utf-8"?>
<a:theme xmlns:a="http://schemas.openxmlformats.org/drawingml/2006/main" name="Tema de Office">
  <a:themeElements>
    <a:clrScheme name="Tema d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AACR">
  <a:themeElements>
    <a:clrScheme name="">
      <a:dk1>
        <a:srgbClr val="000000"/>
      </a:dk1>
      <a:lt1>
        <a:srgbClr val="FFFFFF"/>
      </a:lt1>
      <a:dk2>
        <a:srgbClr val="234278"/>
      </a:dk2>
      <a:lt2>
        <a:srgbClr val="FDB907"/>
      </a:lt2>
      <a:accent1>
        <a:srgbClr val="A3D4F5"/>
      </a:accent1>
      <a:accent2>
        <a:srgbClr val="9984BE"/>
      </a:accent2>
      <a:accent3>
        <a:srgbClr val="ACB0BE"/>
      </a:accent3>
      <a:accent4>
        <a:srgbClr val="DADADA"/>
      </a:accent4>
      <a:accent5>
        <a:srgbClr val="CEE6F9"/>
      </a:accent5>
      <a:accent6>
        <a:srgbClr val="8A77AC"/>
      </a:accent6>
      <a:hlink>
        <a:srgbClr val="39B54A"/>
      </a:hlink>
      <a:folHlink>
        <a:srgbClr val="E76F34"/>
      </a:folHlink>
    </a:clrScheme>
    <a:fontScheme name="3_AAC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C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C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C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C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C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C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C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C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C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C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C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C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_Office Theme">
  <a:themeElements>
    <a:clrScheme name="ESMO 2024 DB-06">
      <a:dk1>
        <a:sysClr val="windowText" lastClr="000000"/>
      </a:dk1>
      <a:lt1>
        <a:sysClr val="window" lastClr="FFFFFF"/>
      </a:lt1>
      <a:dk2>
        <a:srgbClr val="125AA2"/>
      </a:dk2>
      <a:lt2>
        <a:srgbClr val="F1F1F2"/>
      </a:lt2>
      <a:accent1>
        <a:srgbClr val="80BE46"/>
      </a:accent1>
      <a:accent2>
        <a:srgbClr val="F0AB00"/>
      </a:accent2>
      <a:accent3>
        <a:srgbClr val="5ABBF3"/>
      </a:accent3>
      <a:accent4>
        <a:srgbClr val="A1A0A4"/>
      </a:accent4>
      <a:accent5>
        <a:srgbClr val="E100A3"/>
      </a:accent5>
      <a:accent6>
        <a:srgbClr val="78777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400" dirty="0" smtClean="0">
            <a:solidFill>
              <a:schemeClr val="bg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800" dirty="0" smtClean="0"/>
        </a:defPPr>
      </a:lstStyle>
    </a:txDef>
  </a:objectDefaults>
  <a:extraClrSchemeLst/>
</a:theme>
</file>

<file path=ppt/theme/theme1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Title &amp; Bullets">
      <a:majorFont>
        <a:latin typeface="Adobe Garamond Pro"/>
        <a:ea typeface=""/>
        <a:cs typeface=""/>
      </a:majorFont>
      <a:minorFont>
        <a:latin typeface="Adobe Garamon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3_AACR">
  <a:themeElements>
    <a:clrScheme name="">
      <a:dk1>
        <a:srgbClr val="000000"/>
      </a:dk1>
      <a:lt1>
        <a:srgbClr val="FFFFFF"/>
      </a:lt1>
      <a:dk2>
        <a:srgbClr val="234278"/>
      </a:dk2>
      <a:lt2>
        <a:srgbClr val="FDB907"/>
      </a:lt2>
      <a:accent1>
        <a:srgbClr val="A3D4F5"/>
      </a:accent1>
      <a:accent2>
        <a:srgbClr val="9984BE"/>
      </a:accent2>
      <a:accent3>
        <a:srgbClr val="ACB0BE"/>
      </a:accent3>
      <a:accent4>
        <a:srgbClr val="DADADA"/>
      </a:accent4>
      <a:accent5>
        <a:srgbClr val="CEE6F9"/>
      </a:accent5>
      <a:accent6>
        <a:srgbClr val="8A77AC"/>
      </a:accent6>
      <a:hlink>
        <a:srgbClr val="39B54A"/>
      </a:hlink>
      <a:folHlink>
        <a:srgbClr val="E76F34"/>
      </a:folHlink>
    </a:clrScheme>
    <a:fontScheme name="3_AAC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AAC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AAC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AAC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AAC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AAC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AAC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AACR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AAC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AAC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AAC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AAC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AAC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43123</TotalTime>
  <Words>10759</Words>
  <Application>Microsoft Macintosh PowerPoint</Application>
  <PresentationFormat>Widescreen</PresentationFormat>
  <Paragraphs>1195</Paragraphs>
  <Slides>111</Slides>
  <Notes>57</Notes>
  <HiddenSlides>0</HiddenSlides>
  <MMClips>0</MMClips>
  <ScaleCrop>false</ScaleCrop>
  <HeadingPairs>
    <vt:vector size="6" baseType="variant">
      <vt:variant>
        <vt:lpstr>Fonts Used</vt:lpstr>
      </vt:variant>
      <vt:variant>
        <vt:i4>26</vt:i4>
      </vt:variant>
      <vt:variant>
        <vt:lpstr>Theme</vt:lpstr>
      </vt:variant>
      <vt:variant>
        <vt:i4>20</vt:i4>
      </vt:variant>
      <vt:variant>
        <vt:lpstr>Slide Titles</vt:lpstr>
      </vt:variant>
      <vt:variant>
        <vt:i4>111</vt:i4>
      </vt:variant>
    </vt:vector>
  </HeadingPairs>
  <TitlesOfParts>
    <vt:vector size="157" baseType="lpstr">
      <vt:lpstr>ＭＳ Ｐゴシック</vt:lpstr>
      <vt:lpstr>.AppleSystemUIFont</vt:lpstr>
      <vt:lpstr>Adobe Garamond Pro</vt:lpstr>
      <vt:lpstr>Aptos</vt:lpstr>
      <vt:lpstr>Aptos Display</vt:lpstr>
      <vt:lpstr>Arial</vt:lpstr>
      <vt:lpstr>Arial Black</vt:lpstr>
      <vt:lpstr>Arial Narrow</vt:lpstr>
      <vt:lpstr>Calibri</vt:lpstr>
      <vt:lpstr>Calibri Light</vt:lpstr>
      <vt:lpstr>Cambria Math</vt:lpstr>
      <vt:lpstr>Courier New</vt:lpstr>
      <vt:lpstr>Garamond</vt:lpstr>
      <vt:lpstr>Georgia</vt:lpstr>
      <vt:lpstr>Imago</vt:lpstr>
      <vt:lpstr>Lucida Grande</vt:lpstr>
      <vt:lpstr>Noto Sans Symbols</vt:lpstr>
      <vt:lpstr>Proxima Nova Regular</vt:lpstr>
      <vt:lpstr>Roboto Condensed</vt:lpstr>
      <vt:lpstr>Source Sans Pro</vt:lpstr>
      <vt:lpstr>StarSymbol</vt:lpstr>
      <vt:lpstr>Symbol</vt:lpstr>
      <vt:lpstr>Times New Roman</vt:lpstr>
      <vt:lpstr>Trebuchet MS</vt:lpstr>
      <vt:lpstr>Wingdings</vt:lpstr>
      <vt:lpstr>Wingdings 2</vt:lpstr>
      <vt:lpstr>3_Default Design</vt:lpstr>
      <vt:lpstr>8_Default Design</vt:lpstr>
      <vt:lpstr>7_Default Design</vt:lpstr>
      <vt:lpstr>2_Generic Template</vt:lpstr>
      <vt:lpstr>2_Office Theme</vt:lpstr>
      <vt:lpstr>2_2022_CCO_Template</vt:lpstr>
      <vt:lpstr>9_Default Design</vt:lpstr>
      <vt:lpstr>UCSF Contemporary Pattern 1</vt:lpstr>
      <vt:lpstr>3_AACR</vt:lpstr>
      <vt:lpstr>Office Theme</vt:lpstr>
      <vt:lpstr>16_Office Theme</vt:lpstr>
      <vt:lpstr>Office 2013 - 2022 Theme</vt:lpstr>
      <vt:lpstr>1_Office 2013 - 2022 Theme</vt:lpstr>
      <vt:lpstr>Tema de Office</vt:lpstr>
      <vt:lpstr>4_AACR</vt:lpstr>
      <vt:lpstr>3_Office Theme</vt:lpstr>
      <vt:lpstr>5_Office Theme</vt:lpstr>
      <vt:lpstr>Title &amp; Bullets</vt:lpstr>
      <vt:lpstr>2_Office 2013 - 2022 Theme</vt:lpstr>
      <vt:lpstr>2_Cover Slides</vt:lpstr>
      <vt:lpstr>The Implications of Recent Datasets for the Current and  Future Management of Breast Cancer — An ASCO 2025 Review</vt:lpstr>
      <vt:lpstr>Faculty</vt:lpstr>
      <vt:lpstr>Commercial Support</vt:lpstr>
      <vt:lpstr>Dr Love — Disclosures</vt:lpstr>
      <vt:lpstr>Research To Practice CME Planning Committee Members,  Staff and Reviewers</vt:lpstr>
      <vt:lpstr>Dr Hurvitz — Disclosures</vt:lpstr>
      <vt:lpstr>Dr Tolaney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Thank you for joining us! Please take a moment  to complete the survey currently up on Zoom.  Your feedback is very important to us.  Information on how to obtain CME, ABIM MOC  and ABS credit will be provided at the conclusion  of the activity in the Zoom chat room. Attendees  will also receive an email in 1 to 3 business days  with these instructions.</vt:lpstr>
      <vt:lpstr>The Implications of Recent Datasets for the Current and  Future Management of Breast Cancer — An ASCO 2025 Review</vt:lpstr>
      <vt:lpstr>Faculty</vt:lpstr>
      <vt:lpstr>PowerPoint Presentation</vt:lpstr>
      <vt:lpstr>Clinicians in the Audience, Please Complete  the Pre- and Postmeeting Surveys</vt:lpstr>
      <vt:lpstr>PowerPoint Presentation</vt:lpstr>
      <vt:lpstr>Selection and Sequencing of Therapy for  Metastatic Triple-Negative Breast Cancer</vt:lpstr>
      <vt:lpstr>Consensus or Controversy? Clinical Investigators Provide Perspectives on the Current and Future Care of Patients  with Relapsed/Refractory Multiple Myeloma</vt:lpstr>
      <vt:lpstr>Consensus or Controversy? Clinical Investigators  Provide Perspectives on the Current and Future Care  of Patients with Follicular Lymphoma</vt:lpstr>
      <vt:lpstr>Addressing Current Knowledge and Practice Gaps  in the Community — Optimizing the Use of Oral Selective Estrogen  Receptor Degraders for Metastatic Breast Cancer, Part 2</vt:lpstr>
      <vt:lpstr>The Implications of Recent Datasets for the Current and  Future Management of Breast Cancer — An ASCO 2025 Review</vt:lpstr>
      <vt:lpstr>Dr Hurvitz — Disclosures</vt:lpstr>
      <vt:lpstr>Dr Tolaney — Disclosures</vt:lpstr>
      <vt:lpstr>Dr Love — Disclosures</vt:lpstr>
      <vt:lpstr>Commercial Support</vt:lpstr>
      <vt:lpstr>PowerPoint Presentation</vt:lpstr>
      <vt:lpstr>Key Datasets</vt:lpstr>
      <vt:lpstr>Key Datasets</vt:lpstr>
      <vt:lpstr>Key Datasets</vt:lpstr>
      <vt:lpstr>Key Datasets</vt:lpstr>
      <vt:lpstr>Agenda</vt:lpstr>
      <vt:lpstr>Agenda</vt:lpstr>
      <vt:lpstr>Agenda</vt:lpstr>
      <vt:lpstr>Post-ASCO Review</vt:lpstr>
      <vt:lpstr>NATALEE Outcome by Menopausal Status/Age</vt:lpstr>
      <vt:lpstr>NATALEE</vt:lpstr>
      <vt:lpstr>TRADE Study: Dose escalation of abemaciclib</vt:lpstr>
      <vt:lpstr>TRADE Results</vt:lpstr>
      <vt:lpstr>RIGHT Choice:  Outcome based on Presence of Liver Metastases</vt:lpstr>
      <vt:lpstr>PowerPoint Presentation</vt:lpstr>
      <vt:lpstr>INAVO120 Overall Survival Data</vt:lpstr>
      <vt:lpstr>PowerPoint Presentation</vt:lpstr>
      <vt:lpstr>INAVO120 Updated Safety</vt:lpstr>
      <vt:lpstr>SERENA-6: Using ctDNA to guide switch</vt:lpstr>
      <vt:lpstr>PowerPoint Presentation</vt:lpstr>
      <vt:lpstr>PowerPoint Presentation</vt:lpstr>
      <vt:lpstr>PFS-2 in SERENA-6</vt:lpstr>
      <vt:lpstr>Lack of crossover limits clinical utility assessment</vt:lpstr>
      <vt:lpstr>PowerPoint Presentation</vt:lpstr>
      <vt:lpstr>EMBER-3 Safety Update</vt:lpstr>
      <vt:lpstr>EMBER-3 SAFETY</vt:lpstr>
      <vt:lpstr>EMBER-3 Patient Reported Outcomes</vt:lpstr>
      <vt:lpstr>Adjuvant CDK4/6 Inhibitor Indications</vt:lpstr>
      <vt:lpstr>PowerPoint Presentation</vt:lpstr>
      <vt:lpstr>CAPItello-291: Fulvestrant + Capivasertib or Placebo</vt:lpstr>
      <vt:lpstr>PowerPoint Presentation</vt:lpstr>
      <vt:lpstr>VERITAC-2 Phase 3 Trial of Vepdegestrant</vt:lpstr>
      <vt:lpstr>PowerPoint Presentation</vt:lpstr>
      <vt:lpstr>PowerPoint Presentation</vt:lpstr>
      <vt:lpstr>DESTINY-Breast06: Biomarker Results</vt:lpstr>
      <vt:lpstr>PFS (BICR) by baseline PI3K/AKT pathway* mutation status</vt:lpstr>
      <vt:lpstr>Use of AI for HER2 low and ultralow determination</vt:lpstr>
      <vt:lpstr>Results</vt:lpstr>
      <vt:lpstr>TROPION-Breast01: Datopotamab Deruxtecan in HR+ HER2 negative MBC</vt:lpstr>
      <vt:lpstr>TROPION-Breast01: Datopotamab Deruxtecan</vt:lpstr>
      <vt:lpstr>PowerPoint Presentation</vt:lpstr>
      <vt:lpstr>Agenda</vt:lpstr>
      <vt:lpstr>HER2+ and TNBC Highlights  from ASCO 2025 </vt:lpstr>
      <vt:lpstr>DESTINY-Breast09 study design</vt:lpstr>
      <vt:lpstr>PFS (BICR): primary endpoint</vt:lpstr>
      <vt:lpstr>Conclusions</vt:lpstr>
      <vt:lpstr>PowerPoint Presentation</vt:lpstr>
      <vt:lpstr>1L HR+/HER2+ mBC: PATINA Trial</vt:lpstr>
      <vt:lpstr>PowerPoint Presentation</vt:lpstr>
      <vt:lpstr>Conclusion</vt:lpstr>
      <vt:lpstr>Incidence of BM in HER2+ MBC: Real-World Data  From US Flatiron Database</vt:lpstr>
      <vt:lpstr>PowerPoint Presentation</vt:lpstr>
      <vt:lpstr>DESTINY-Breast12 study design</vt:lpstr>
      <vt:lpstr>Baseline BMs: CNS ORR</vt:lpstr>
      <vt:lpstr>OS in patients with and without baseline BMs</vt:lpstr>
      <vt:lpstr>T-DXd Followed by THP Before Surgery Showed Statistically Significant and Clinically Meaningful Improvement in Pathologic Complete Response in Patients with High-Risk HER2-Positive Early-Stage Breast Cancer in DESTINY-Breast11 Phase III Trial Press Release: May 7, 2025</vt:lpstr>
      <vt:lpstr>PowerPoint Presentation</vt:lpstr>
      <vt:lpstr>Agenda</vt:lpstr>
      <vt:lpstr>PowerPoint Presentation</vt:lpstr>
      <vt:lpstr>PowerPoint Presentation</vt:lpstr>
      <vt:lpstr>PowerPoint Presentation</vt:lpstr>
      <vt:lpstr>PowerPoint Presentation</vt:lpstr>
      <vt:lpstr>ABCSG 45 Study Design (I)</vt:lpstr>
      <vt:lpstr>RCB 0/I and Tumor BRCA1/2 Status</vt:lpstr>
      <vt:lpstr>TROP2-directed ADCs</vt:lpstr>
      <vt:lpstr>ASCENT-04/KEYNOTE-D19 Study Design</vt:lpstr>
      <vt:lpstr>Progression-Free Survival by BICR</vt:lpstr>
      <vt:lpstr>Conclusions</vt:lpstr>
      <vt:lpstr>PowerPoint Presentation</vt:lpstr>
      <vt:lpstr>TROPION-Breast02 + TROPION-Breast05 Study Design</vt:lpstr>
      <vt:lpstr>NCCN and ESMO Guidelines for 1L  Treatment of mTNBC</vt:lpstr>
      <vt:lpstr>Sacituzumab Tirumotecan (sac-TMT)</vt:lpstr>
      <vt:lpstr>OptiTROP-Breast05: Phase II 1st Line Sac-TMT </vt:lpstr>
      <vt:lpstr>OptiTROP-Breast05: Phase II 1st Line Sac-TMT N=41</vt:lpstr>
      <vt:lpstr>HERTHENA-Breast03 (NCT06797635): Preoperative HER3-DXd in sequence in TNBC  </vt:lpstr>
      <vt:lpstr>Adjuvant Olaparib Indication</vt:lpstr>
      <vt:lpstr>PowerPoint Presentation</vt:lpstr>
      <vt:lpstr>Selection and Sequencing of Therapy for  Metastatic Triple-Negative Breast Cancer</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3527</cp:revision>
  <cp:lastPrinted>2020-12-08T02:40:56Z</cp:lastPrinted>
  <dcterms:created xsi:type="dcterms:W3CDTF">2020-11-13T19:02:13Z</dcterms:created>
  <dcterms:modified xsi:type="dcterms:W3CDTF">2025-08-14T14:04:18Z</dcterms:modified>
</cp:coreProperties>
</file>