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1.xml" ContentType="application/vnd.openxmlformats-officedocument.theme+xml"/>
  <Override PartName="/ppt/tags/tag10.xml" ContentType="application/vnd.openxmlformats-officedocument.presentationml.tags+xml"/>
  <Override PartName="/ppt/theme/theme12.xml" ContentType="application/vnd.openxmlformats-officedocument.theme+xml"/>
  <Override PartName="/ppt/theme/theme13.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775" r:id="rId10"/>
    <p:sldMasterId id="2147485824" r:id="rId11"/>
  </p:sldMasterIdLst>
  <p:notesMasterIdLst>
    <p:notesMasterId r:id="rId116"/>
  </p:notesMasterIdLst>
  <p:handoutMasterIdLst>
    <p:handoutMasterId r:id="rId117"/>
  </p:handoutMasterIdLst>
  <p:sldIdLst>
    <p:sldId id="2147483646" r:id="rId12"/>
    <p:sldId id="2147483647" r:id="rId13"/>
    <p:sldId id="257" r:id="rId14"/>
    <p:sldId id="2147483616" r:id="rId15"/>
    <p:sldId id="13408" r:id="rId16"/>
    <p:sldId id="260" r:id="rId17"/>
    <p:sldId id="277" r:id="rId18"/>
    <p:sldId id="2147480704" r:id="rId19"/>
    <p:sldId id="291" r:id="rId20"/>
    <p:sldId id="2147470659" r:id="rId21"/>
    <p:sldId id="13108" r:id="rId22"/>
    <p:sldId id="293" r:id="rId23"/>
    <p:sldId id="294" r:id="rId24"/>
    <p:sldId id="303" r:id="rId25"/>
    <p:sldId id="306" r:id="rId26"/>
    <p:sldId id="307" r:id="rId27"/>
    <p:sldId id="308" r:id="rId28"/>
    <p:sldId id="311" r:id="rId29"/>
    <p:sldId id="312" r:id="rId30"/>
    <p:sldId id="313" r:id="rId31"/>
    <p:sldId id="274" r:id="rId32"/>
    <p:sldId id="263" r:id="rId33"/>
    <p:sldId id="2147471838" r:id="rId34"/>
    <p:sldId id="2147471837" r:id="rId35"/>
    <p:sldId id="2147483614" r:id="rId36"/>
    <p:sldId id="2147480371" r:id="rId37"/>
    <p:sldId id="289" r:id="rId38"/>
    <p:sldId id="287" r:id="rId39"/>
    <p:sldId id="275" r:id="rId40"/>
    <p:sldId id="2147480146" r:id="rId41"/>
    <p:sldId id="292" r:id="rId42"/>
    <p:sldId id="296" r:id="rId43"/>
    <p:sldId id="297" r:id="rId44"/>
    <p:sldId id="280" r:id="rId45"/>
    <p:sldId id="2147483592" r:id="rId46"/>
    <p:sldId id="281" r:id="rId47"/>
    <p:sldId id="13407" r:id="rId48"/>
    <p:sldId id="2147483567" r:id="rId49"/>
    <p:sldId id="2147483528" r:id="rId50"/>
    <p:sldId id="256" r:id="rId51"/>
    <p:sldId id="279" r:id="rId52"/>
    <p:sldId id="298" r:id="rId53"/>
    <p:sldId id="2147483645" r:id="rId54"/>
    <p:sldId id="322" r:id="rId55"/>
    <p:sldId id="323" r:id="rId56"/>
    <p:sldId id="264" r:id="rId57"/>
    <p:sldId id="2147483527" r:id="rId58"/>
    <p:sldId id="270" r:id="rId59"/>
    <p:sldId id="286" r:id="rId60"/>
    <p:sldId id="290" r:id="rId61"/>
    <p:sldId id="2147479233" r:id="rId62"/>
    <p:sldId id="278" r:id="rId63"/>
    <p:sldId id="272" r:id="rId64"/>
    <p:sldId id="258" r:id="rId65"/>
    <p:sldId id="299" r:id="rId66"/>
    <p:sldId id="300" r:id="rId67"/>
    <p:sldId id="295" r:id="rId68"/>
    <p:sldId id="301" r:id="rId69"/>
    <p:sldId id="302" r:id="rId70"/>
    <p:sldId id="304" r:id="rId71"/>
    <p:sldId id="2147483570" r:id="rId72"/>
    <p:sldId id="2147480920" r:id="rId73"/>
    <p:sldId id="2147480972" r:id="rId74"/>
    <p:sldId id="2147480973" r:id="rId75"/>
    <p:sldId id="2147480974" r:id="rId76"/>
    <p:sldId id="271" r:id="rId77"/>
    <p:sldId id="259" r:id="rId78"/>
    <p:sldId id="2147483525" r:id="rId79"/>
    <p:sldId id="283" r:id="rId80"/>
    <p:sldId id="265" r:id="rId81"/>
    <p:sldId id="309" r:id="rId82"/>
    <p:sldId id="310" r:id="rId83"/>
    <p:sldId id="269" r:id="rId84"/>
    <p:sldId id="261" r:id="rId85"/>
    <p:sldId id="314" r:id="rId86"/>
    <p:sldId id="315" r:id="rId87"/>
    <p:sldId id="317" r:id="rId88"/>
    <p:sldId id="318" r:id="rId89"/>
    <p:sldId id="319" r:id="rId90"/>
    <p:sldId id="267" r:id="rId91"/>
    <p:sldId id="2147483529" r:id="rId92"/>
    <p:sldId id="266" r:id="rId93"/>
    <p:sldId id="2147483531" r:id="rId94"/>
    <p:sldId id="268" r:id="rId95"/>
    <p:sldId id="2147480245" r:id="rId96"/>
    <p:sldId id="273" r:id="rId97"/>
    <p:sldId id="2147471212" r:id="rId98"/>
    <p:sldId id="2147483594" r:id="rId99"/>
    <p:sldId id="2147483593" r:id="rId100"/>
    <p:sldId id="276" r:id="rId101"/>
    <p:sldId id="2147483532" r:id="rId102"/>
    <p:sldId id="288" r:id="rId103"/>
    <p:sldId id="2147483533" r:id="rId104"/>
    <p:sldId id="2147471478" r:id="rId105"/>
    <p:sldId id="2147480967" r:id="rId106"/>
    <p:sldId id="284" r:id="rId107"/>
    <p:sldId id="282" r:id="rId108"/>
    <p:sldId id="2147483588" r:id="rId109"/>
    <p:sldId id="285" r:id="rId110"/>
    <p:sldId id="2147480919" r:id="rId111"/>
    <p:sldId id="305" r:id="rId112"/>
    <p:sldId id="262" r:id="rId113"/>
    <p:sldId id="2147483644" r:id="rId114"/>
    <p:sldId id="2147480083" r:id="rId115"/>
  </p:sldIdLst>
  <p:sldSz cx="12192000" cy="6858000"/>
  <p:notesSz cx="7772400" cy="10058400"/>
  <p:custDataLst>
    <p:tags r:id="rId11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FEAD7B"/>
    <a:srgbClr val="FAA978"/>
    <a:srgbClr val="FFFF00"/>
    <a:srgbClr val="ECF5F9"/>
    <a:srgbClr val="DEEBF3"/>
    <a:srgbClr val="001F60"/>
    <a:srgbClr val="B4F2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389C9-4BD4-384E-A068-C25A87A6FC72}" v="24" dt="2025-08-28T12:48:20.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71" autoAdjust="0"/>
    <p:restoredTop sz="91096" autoAdjust="0"/>
  </p:normalViewPr>
  <p:slideViewPr>
    <p:cSldViewPr>
      <p:cViewPr varScale="1">
        <p:scale>
          <a:sx n="111" d="100"/>
          <a:sy n="111" d="100"/>
        </p:scale>
        <p:origin x="368"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handoutMaster" Target="handoutMasters/handoutMaster1.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tags" Target="tags/tag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microsoft.com/office/2015/10/relationships/revisionInfo" Target="revisionInfo.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commentAuthors" Target="commentAuthors.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8/28/25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9FA2-53A3-6FB9-3CE8-111F0BD7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9B600-3E36-3437-7025-E0F3BA602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5A63A-6730-BF7A-D80F-013F0A6D91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35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2807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598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BACB4-3583-98FB-94B3-FD370C9626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0173F2-C85A-91BF-E3B9-A380F9E0BE2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1529EB76-4B14-17B4-6D17-5D16379400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9A2F91-2704-4A06-0BAA-99A7CD4D562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53843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1133-5683-D237-73B9-8F98D46B6ED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8681C07-13A9-D8F6-C20D-DBD966BFB6B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49921BE-EAEA-D629-9C58-F3FBBEBF72C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C382C44-FC56-C626-5992-827ABFFBAB3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78598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DB637-2A03-782E-3642-F418EC994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E3863-F134-A926-7D01-8C837E79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C83F0-5E24-2700-F9F3-D9EC84ADF1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364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1817D-96F8-8C46-98A9-E1A0F45D9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778573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3E5E2-D794-6696-FB90-B787772AF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C3BAF-7D93-3E10-B07E-A90CF472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F43D7-D764-033C-60FD-8267309BDFF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7213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733AD-1D6A-9A6E-F111-B9394E35F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38AF7-9766-729F-C947-687DE5E5B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C8460-46DC-1403-95EE-5E1BA939F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960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2EA8-A567-54E8-FBB6-E5D9D92BF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EBBF4-2B55-8CDA-162F-4208134D5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AA241-1CBD-D267-5BA6-87FC706993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459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0C50D-22DD-97AC-8AAD-26EEA697A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CC433-F5B1-26AC-AB82-B1BFE394C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338BF-40B4-2BCA-7431-5A7170508D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5369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4733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7D02-6BAA-984F-9734-AB2F4FDFE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F3506-6C46-1F5A-CF4B-DE38361F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3822B-5927-9EFC-7229-9185E5B0C2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8401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DB4C-D880-3173-E456-0DD85FD04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9F287-AB1A-0AA1-5826-7C56B22FE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EAAA8-2DF4-F2D4-F19E-44837317BC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2127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0CA6-797A-7B8B-C865-018AACCF9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AF80E-38C2-7C9F-29FC-5BA5120CD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A2074-D0B7-ECCC-A841-F392CD2441E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317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9FE80445-E4CF-E545-B280-6927C8E27300}"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cs typeface="+mn-cs"/>
              </a:rPr>
              <a:pPr marL="0" marR="0" lvl="0" indent="0" algn="l" defTabSz="455613" rtl="0" eaLnBrk="1" fontAlgn="base" latinLnBrk="0" hangingPunct="1">
                <a:lnSpc>
                  <a:spcPct val="100000"/>
                </a:lnSpc>
                <a:spcBef>
                  <a:spcPct val="0"/>
                </a:spcBef>
                <a:spcAft>
                  <a:spcPct val="0"/>
                </a:spcAft>
                <a:buClrTx/>
                <a:buSzTx/>
                <a:buFontTx/>
                <a:buNone/>
                <a:tabLst/>
                <a:defRPr/>
              </a:pPr>
              <a:t>94</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cs typeface="+mn-cs"/>
            </a:endParaRPr>
          </a:p>
        </p:txBody>
      </p:sp>
    </p:spTree>
    <p:extLst>
      <p:ext uri="{BB962C8B-B14F-4D97-AF65-F5344CB8AC3E}">
        <p14:creationId xmlns:p14="http://schemas.microsoft.com/office/powerpoint/2010/main" val="99512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9DC65-EE74-625E-C816-455DC9EB102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BD7DF58-4836-5D06-F6D5-D5138873FB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D384780-996B-72D2-B2D1-32A0C4EF75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9F5E35D-63EB-B9FA-6647-1F4BE862C2A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2040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7280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71598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8/28/25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8562009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8474041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388CC-078C-364C-99DA-88CAFC0F48AE}" type="datetimeFigureOut">
              <a:rPr lang="en-US" smtClean="0"/>
              <a:t>8/28/25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1497028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8388CC-078C-364C-99DA-88CAFC0F48AE}" type="datetimeFigureOut">
              <a:rPr lang="en-US" smtClean="0"/>
              <a:t>8/28/25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9412778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8388CC-078C-364C-99DA-88CAFC0F48AE}" type="datetimeFigureOut">
              <a:rPr lang="en-US" smtClean="0"/>
              <a:t>8/28/25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10695769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8388CC-078C-364C-99DA-88CAFC0F48AE}" type="datetimeFigureOut">
              <a:rPr lang="en-US" smtClean="0"/>
              <a:t>8/28/25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13242161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388CC-078C-364C-99DA-88CAFC0F48AE}" type="datetimeFigureOut">
              <a:rPr lang="en-US" smtClean="0"/>
              <a:t>8/28/25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4435290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388CC-078C-364C-99DA-88CAFC0F48AE}" type="datetimeFigureOut">
              <a:rPr lang="en-US" smtClean="0"/>
              <a:t>8/28/25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41285243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388CC-078C-364C-99DA-88CAFC0F48AE}" type="datetimeFigureOut">
              <a:rPr lang="en-US" smtClean="0"/>
              <a:t>8/28/25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10606966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35866574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18546951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algn="l" defTabSz="1219140">
              <a:defRPr/>
            </a:pPr>
            <a:endParaRPr lang="en-US" sz="1067" dirty="0">
              <a:solidFill>
                <a:srgbClr val="000000"/>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618735950"/>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defTabSz="914377" eaLnBrk="1" fontAlgn="auto" hangingPunct="1">
              <a:spcBef>
                <a:spcPts val="0"/>
              </a:spcBef>
              <a:spcAft>
                <a:spcPts val="0"/>
              </a:spcAft>
              <a:defRPr/>
            </a:pPr>
            <a:fld id="{E018F977-6C15-49B1-AA07-BEE9975E7737}" type="slidenum">
              <a:rPr lang="en-US" smtClean="0">
                <a:solidFill>
                  <a:prstClr val="black">
                    <a:tint val="75000"/>
                  </a:prstClr>
                </a:solidFill>
                <a:latin typeface="Calibri"/>
                <a:ea typeface="+mn-ea"/>
              </a:rPr>
              <a:pPr defTabSz="914377" eaLnBrk="1" fontAlgn="auto" hangingPunct="1">
                <a:spcBef>
                  <a:spcPts val="0"/>
                </a:spcBef>
                <a:spcAft>
                  <a:spcPts val="0"/>
                </a:spcAft>
                <a:defRPr/>
              </a:pPr>
              <a:t>‹#›</a:t>
            </a:fld>
            <a:endParaRPr lang="en-US" dirty="0">
              <a:solidFill>
                <a:prstClr val="black">
                  <a:tint val="75000"/>
                </a:prstClr>
              </a:solidFill>
              <a:latin typeface="Calibri"/>
              <a:ea typeface="+mn-ea"/>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1370290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 Titel | Inhalt leer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Mastertitelformat bearbeiten</a:t>
            </a:r>
          </a:p>
        </p:txBody>
      </p:sp>
      <p:sp>
        <p:nvSpPr>
          <p:cNvPr id="12" name="Textplatzhalter 4"/>
          <p:cNvSpPr>
            <a:spLocks noGrp="1"/>
          </p:cNvSpPr>
          <p:nvPr>
            <p:ph type="body" sz="quarter" idx="10" hasCustomPrompt="1"/>
          </p:nvPr>
        </p:nvSpPr>
        <p:spPr>
          <a:xfrm>
            <a:off x="482599" y="6400831"/>
            <a:ext cx="6145592" cy="344231"/>
          </a:xfrm>
        </p:spPr>
        <p:txBody>
          <a:bodyPr anchor="b" anchorCtr="0"/>
          <a:lstStyle>
            <a:lvl1pPr marL="0" indent="0">
              <a:lnSpc>
                <a:spcPts val="1387"/>
              </a:lnSpc>
              <a:buFontTx/>
              <a:buNone/>
              <a:defRPr sz="1600" b="0" i="0" baseline="0"/>
            </a:lvl1pPr>
          </a:lstStyle>
          <a:p>
            <a:pPr lvl="0"/>
            <a:r>
              <a:rPr lang="de-DE" dirty="0"/>
              <a:t>Platzhalter: Hinweise zu Autoren, Grafiken ... oder zusätzliche Logos</a:t>
            </a:r>
          </a:p>
        </p:txBody>
      </p:sp>
      <p:sp>
        <p:nvSpPr>
          <p:cNvPr id="14" name="Textplatzhalter 6"/>
          <p:cNvSpPr>
            <a:spLocks noGrp="1"/>
          </p:cNvSpPr>
          <p:nvPr>
            <p:ph type="body" idx="14" hasCustomPrompt="1"/>
          </p:nvPr>
        </p:nvSpPr>
        <p:spPr>
          <a:xfrm>
            <a:off x="8308650" y="6653629"/>
            <a:ext cx="3457927" cy="152393"/>
          </a:xfrm>
        </p:spPr>
        <p:txBody>
          <a:bodyPr/>
          <a:lstStyle>
            <a:lvl1pPr marL="0" indent="0" algn="r" rtl="0">
              <a:buFontTx/>
              <a:buNone/>
              <a:defRPr lang="de-DE" sz="1600" b="0" i="0" u="none" strike="noStrike" baseline="30000" smtClean="0"/>
            </a:lvl1pPr>
          </a:lstStyle>
          <a:p>
            <a:pPr lvl="0"/>
            <a:r>
              <a:rPr lang="de-DE" dirty="0"/>
              <a:t>Hier steht das ©Copyright</a:t>
            </a:r>
          </a:p>
        </p:txBody>
      </p:sp>
    </p:spTree>
    <p:extLst>
      <p:ext uri="{BB962C8B-B14F-4D97-AF65-F5344CB8AC3E}">
        <p14:creationId xmlns:p14="http://schemas.microsoft.com/office/powerpoint/2010/main" val="20773872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269855" indent="-26985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464" indent="-134991">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1" baseline="0">
                <a:latin typeface="Arial" pitchFamily="34" charset="0"/>
                <a:cs typeface="Arial" pitchFamily="34" charset="0"/>
              </a:defRPr>
            </a:lvl3pPr>
            <a:lvl4pPr marL="467064" indent="-134991">
              <a:defRPr sz="1051">
                <a:latin typeface="Arial" pitchFamily="34" charset="0"/>
                <a:cs typeface="Arial" pitchFamily="34" charset="0"/>
              </a:defRPr>
            </a:lvl4pPr>
            <a:lvl5pPr marL="467064">
              <a:defRPr sz="1051">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7" y="192000"/>
            <a:ext cx="11687535" cy="672000"/>
          </a:xfrm>
          <a:prstGeom prst="rect">
            <a:avLst/>
          </a:prstGeom>
        </p:spPr>
        <p:txBody>
          <a:bodyPr vert="horz"/>
          <a:lstStyle>
            <a:lvl1pPr algn="l" defTabSz="457167"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3377329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7982316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5219812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9" y="459511"/>
            <a:ext cx="8303175"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12851155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8" y="459511"/>
            <a:ext cx="8303173"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a:t>Click here to enter Title of the slide </a:t>
            </a:r>
            <a:endParaRPr lang="en-CH"/>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a:t>Click here to enter Subtitle of the slide </a:t>
            </a:r>
            <a:endParaRPr lang="en-CH"/>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4" y="1792183"/>
            <a:ext cx="11259065" cy="4698948"/>
          </a:xfrm>
          <a:prstGeom prst="rect">
            <a:avLst/>
          </a:prstGeom>
        </p:spPr>
        <p:txBody>
          <a:bodyPr/>
          <a:lstStyle>
            <a:lvl1pPr>
              <a:defRPr sz="2116">
                <a:solidFill>
                  <a:srgbClr val="767A7C"/>
                </a:solidFill>
                <a:latin typeface="Arial Narrow" panose="020B0606020202030204" pitchFamily="34" charset="0"/>
              </a:defRPr>
            </a:lvl1pPr>
          </a:lstStyle>
          <a:p>
            <a:r>
              <a:rPr lang="en-US"/>
              <a:t>Click here to add table</a:t>
            </a:r>
            <a:endParaRPr lang="en-CH"/>
          </a:p>
        </p:txBody>
      </p:sp>
    </p:spTree>
    <p:extLst>
      <p:ext uri="{BB962C8B-B14F-4D97-AF65-F5344CB8AC3E}">
        <p14:creationId xmlns:p14="http://schemas.microsoft.com/office/powerpoint/2010/main" val="37596977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4" y="1371603"/>
            <a:ext cx="11205943" cy="4559300"/>
          </a:xfrm>
        </p:spPr>
        <p:txBody>
          <a:bodyPr/>
          <a:lstStyle>
            <a:lvl1pPr marL="179376" indent="-179376">
              <a:spcAft>
                <a:spcPts val="1200"/>
              </a:spcAft>
              <a:buClr>
                <a:schemeClr val="accent1"/>
              </a:buClr>
              <a:defRPr>
                <a:solidFill>
                  <a:schemeClr val="tx2"/>
                </a:solidFill>
              </a:defRPr>
            </a:lvl1pPr>
            <a:lvl2pPr marL="457167" indent="-179376">
              <a:spcAft>
                <a:spcPts val="1200"/>
              </a:spcAft>
              <a:buClr>
                <a:schemeClr val="accent1"/>
              </a:buClr>
              <a:defRPr>
                <a:solidFill>
                  <a:schemeClr val="tx2"/>
                </a:solidFill>
              </a:defRPr>
            </a:lvl2pPr>
            <a:lvl3pPr marL="685750" indent="-179376">
              <a:spcAft>
                <a:spcPts val="1200"/>
              </a:spcAft>
              <a:buClr>
                <a:schemeClr val="accent1"/>
              </a:buClr>
              <a:defRPr>
                <a:solidFill>
                  <a:schemeClr val="tx2"/>
                </a:solidFill>
              </a:defRPr>
            </a:lvl3pPr>
            <a:lvl4pPr marL="914332" indent="-179376">
              <a:spcAft>
                <a:spcPts val="1200"/>
              </a:spcAft>
              <a:buClr>
                <a:schemeClr val="accent1"/>
              </a:buClr>
              <a:defRPr>
                <a:solidFill>
                  <a:schemeClr val="tx2"/>
                </a:solidFill>
              </a:defRPr>
            </a:lvl4pPr>
            <a:lvl5pPr marL="1142914" indent="-179376">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2"/>
            <a:ext cx="301357" cy="365125"/>
          </a:xfrm>
        </p:spPr>
        <p:txBody>
          <a:bodyPr/>
          <a:lstStyle/>
          <a:p>
            <a:fld id="{357105BB-905F-4B3F-BC92-1E8CF651C411}" type="slidenum">
              <a:rPr lang="en-GB" smtClean="0"/>
              <a:pPr/>
              <a:t>‹#›</a:t>
            </a:fld>
            <a:endParaRPr lang="en-GB"/>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3" y="421385"/>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3"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2568087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9" y="459511"/>
            <a:ext cx="8303175"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40063712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5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8" y="459511"/>
            <a:ext cx="8303173"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a:t>Click here to enter Title of the slide </a:t>
            </a:r>
            <a:endParaRPr lang="en-CH"/>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a:t>Click here to enter Subtitle of the slide </a:t>
            </a:r>
            <a:endParaRPr lang="en-CH"/>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4" y="1792183"/>
            <a:ext cx="11259065" cy="4698948"/>
          </a:xfrm>
          <a:prstGeom prst="rect">
            <a:avLst/>
          </a:prstGeom>
        </p:spPr>
        <p:txBody>
          <a:bodyPr/>
          <a:lstStyle>
            <a:lvl1pPr>
              <a:defRPr sz="2116">
                <a:solidFill>
                  <a:srgbClr val="767A7C"/>
                </a:solidFill>
                <a:latin typeface="Arial Narrow" panose="020B0606020202030204" pitchFamily="34" charset="0"/>
              </a:defRPr>
            </a:lvl1pPr>
          </a:lstStyle>
          <a:p>
            <a:r>
              <a:rPr lang="en-US"/>
              <a:t>Click here to add table</a:t>
            </a:r>
            <a:endParaRPr lang="en-CH"/>
          </a:p>
        </p:txBody>
      </p:sp>
    </p:spTree>
    <p:extLst>
      <p:ext uri="{BB962C8B-B14F-4D97-AF65-F5344CB8AC3E}">
        <p14:creationId xmlns:p14="http://schemas.microsoft.com/office/powerpoint/2010/main" val="14326192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4" y="1371603"/>
            <a:ext cx="11205943" cy="4559300"/>
          </a:xfrm>
        </p:spPr>
        <p:txBody>
          <a:bodyPr/>
          <a:lstStyle>
            <a:lvl1pPr marL="179376" indent="-179376">
              <a:spcAft>
                <a:spcPts val="1200"/>
              </a:spcAft>
              <a:buClr>
                <a:schemeClr val="accent1"/>
              </a:buClr>
              <a:defRPr>
                <a:solidFill>
                  <a:schemeClr val="tx2"/>
                </a:solidFill>
              </a:defRPr>
            </a:lvl1pPr>
            <a:lvl2pPr marL="457167" indent="-179376">
              <a:spcAft>
                <a:spcPts val="1200"/>
              </a:spcAft>
              <a:buClr>
                <a:schemeClr val="accent1"/>
              </a:buClr>
              <a:defRPr>
                <a:solidFill>
                  <a:schemeClr val="tx2"/>
                </a:solidFill>
              </a:defRPr>
            </a:lvl2pPr>
            <a:lvl3pPr marL="685750" indent="-179376">
              <a:spcAft>
                <a:spcPts val="1200"/>
              </a:spcAft>
              <a:buClr>
                <a:schemeClr val="accent1"/>
              </a:buClr>
              <a:defRPr>
                <a:solidFill>
                  <a:schemeClr val="tx2"/>
                </a:solidFill>
              </a:defRPr>
            </a:lvl3pPr>
            <a:lvl4pPr marL="914332" indent="-179376">
              <a:spcAft>
                <a:spcPts val="1200"/>
              </a:spcAft>
              <a:buClr>
                <a:schemeClr val="accent1"/>
              </a:buClr>
              <a:defRPr>
                <a:solidFill>
                  <a:schemeClr val="tx2"/>
                </a:solidFill>
              </a:defRPr>
            </a:lvl4pPr>
            <a:lvl5pPr marL="1142914" indent="-179376">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2"/>
            <a:ext cx="301357" cy="365125"/>
          </a:xfrm>
        </p:spPr>
        <p:txBody>
          <a:bodyPr/>
          <a:lstStyle/>
          <a:p>
            <a:fld id="{357105BB-905F-4B3F-BC92-1E8CF651C411}" type="slidenum">
              <a:rPr lang="en-GB" smtClean="0"/>
              <a:pPr/>
              <a:t>‹#›</a:t>
            </a:fld>
            <a:endParaRPr lang="en-GB"/>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3" y="421385"/>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3"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121207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a:defRPr/>
            </a:pPr>
            <a:fld id="{BE33F7A0-71F0-446B-9DE8-6D75BE64EE0F}" type="slidenum">
              <a:rPr lang="en-US" smtClean="0">
                <a:solidFill>
                  <a:prstClr val="white"/>
                </a:solidFill>
              </a:rPr>
              <a:pPr>
                <a:defRPr/>
              </a:pPr>
              <a:t>‹#›</a:t>
            </a:fld>
            <a:endParaRPr lang="en-US">
              <a:solidFill>
                <a:prstClr val="white"/>
              </a:solidFill>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669022"/>
      </p:ext>
    </p:extLst>
  </p:cSld>
  <p:clrMapOvr>
    <a:masterClrMapping/>
  </p:clrMapOvr>
  <p:extLst>
    <p:ext uri="{DCECCB84-F9BA-43D5-87BE-67443E8EF086}">
      <p15:sldGuideLst xmlns:p15="http://schemas.microsoft.com/office/powerpoint/2012/main">
        <p15:guide id="1" pos="5120">
          <p15:clr>
            <a:srgbClr val="FBAE40"/>
          </p15:clr>
        </p15:guide>
        <p15:guide id="2" pos="609">
          <p15:clr>
            <a:srgbClr val="FBAE40"/>
          </p15:clr>
        </p15:guide>
        <p15:guide id="3" orient="horz" pos="2880">
          <p15:clr>
            <a:srgbClr val="FBAE40"/>
          </p15:clr>
        </p15:guide>
        <p15:guide id="4" orient="horz" pos="992">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49"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5" cy="261859"/>
          </a:xfrm>
          <a:prstGeom prst="rect">
            <a:avLst/>
          </a:prstGeom>
        </p:spPr>
      </p:pic>
      <p:sp>
        <p:nvSpPr>
          <p:cNvPr id="7" name="Rectangle 6">
            <a:extLst>
              <a:ext uri="{FF2B5EF4-FFF2-40B4-BE49-F238E27FC236}">
                <a16:creationId xmlns:a16="http://schemas.microsoft.com/office/drawing/2014/main" id="{2E2A5CE7-C140-35C8-C4FE-A4C7C1F9FC5A}"/>
              </a:ext>
            </a:extLst>
          </p:cNvPr>
          <p:cNvSpPr/>
          <p:nvPr userDrawn="1"/>
        </p:nvSpPr>
        <p:spPr>
          <a:xfrm>
            <a:off x="5906083" y="6493373"/>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0352204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9" y="1189899"/>
            <a:ext cx="5220003" cy="4351339"/>
          </a:xfrm>
          <a:prstGeom prst="rect">
            <a:avLst/>
          </a:prstGeom>
          <a:ln>
            <a:noFill/>
          </a:ln>
        </p:spPr>
        <p:txBody>
          <a:bodyPr anchor="ctr">
            <a:normAutofit/>
          </a:bodyPr>
          <a:lstStyle>
            <a:lvl1pPr marL="0" indent="0" algn="r">
              <a:lnSpc>
                <a:spcPct val="80000"/>
              </a:lnSpc>
              <a:buNone/>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3" cy="4351339"/>
          </a:xfrm>
          <a:prstGeom prst="rect">
            <a:avLst/>
          </a:prstGeom>
        </p:spPr>
        <p:txBody>
          <a:bodyPr anchor="ctr">
            <a:normAutofit/>
          </a:bodyPr>
          <a:lstStyle>
            <a:lvl1pPr marL="0" indent="0" algn="l">
              <a:lnSpc>
                <a:spcPct val="80000"/>
              </a:lnSpc>
              <a:buNone/>
              <a:defRPr sz="4000" b="0" i="0">
                <a:solidFill>
                  <a:schemeClr val="tx1"/>
                </a:solidFill>
                <a:latin typeface="+mj-lt"/>
                <a:cs typeface="Rockwell Nova Light" panose="02060303020205020403" pitchFamily="18" charset="0"/>
              </a:defRPr>
            </a:lvl1pPr>
          </a:lstStyle>
          <a:p>
            <a:pPr lvl="0"/>
            <a:r>
              <a:rPr lang="en-US"/>
              <a:t>Edit master text styles</a:t>
            </a:r>
          </a:p>
        </p:txBody>
      </p:sp>
      <p:sp>
        <p:nvSpPr>
          <p:cNvPr id="6" name="Slide Number Placeholder 5">
            <a:extLst>
              <a:ext uri="{FF2B5EF4-FFF2-40B4-BE49-F238E27FC236}">
                <a16:creationId xmlns:a16="http://schemas.microsoft.com/office/drawing/2014/main" id="{E0603ADB-4D5D-4544-A559-72B1C132866B}"/>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9" name="Rectangle 8">
            <a:extLst>
              <a:ext uri="{FF2B5EF4-FFF2-40B4-BE49-F238E27FC236}">
                <a16:creationId xmlns:a16="http://schemas.microsoft.com/office/drawing/2014/main" id="{FBB3E5C9-DE14-1885-42F5-987427FED248}"/>
              </a:ext>
            </a:extLst>
          </p:cNvPr>
          <p:cNvSpPr/>
          <p:nvPr userDrawn="1"/>
        </p:nvSpPr>
        <p:spPr>
          <a:xfrm>
            <a:off x="5906083" y="6493373"/>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39945268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Content Placeholder 3"/>
          <p:cNvSpPr>
            <a:spLocks noGrp="1"/>
          </p:cNvSpPr>
          <p:nvPr>
            <p:ph sz="quarter" idx="10" hasCustomPrompt="1"/>
          </p:nvPr>
        </p:nvSpPr>
        <p:spPr>
          <a:xfrm>
            <a:off x="609599" y="1794617"/>
            <a:ext cx="10894997" cy="4497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lIns="0" tIns="0" rIns="0" bIns="0">
            <a:noAutofit/>
          </a:bodyPr>
          <a:lstStyle/>
          <a:p>
            <a:r>
              <a:rPr lang="en-US"/>
              <a:t>Click to edit Master title style</a:t>
            </a:r>
          </a:p>
        </p:txBody>
      </p:sp>
      <p:sp>
        <p:nvSpPr>
          <p:cNvPr id="2" name="Slide Number Placeholder 1">
            <a:extLst>
              <a:ext uri="{FF2B5EF4-FFF2-40B4-BE49-F238E27FC236}">
                <a16:creationId xmlns:a16="http://schemas.microsoft.com/office/drawing/2014/main" id="{6F9E32B9-8402-F641-A94F-A5FC8809EA80}"/>
              </a:ext>
            </a:extLst>
          </p:cNvPr>
          <p:cNvSpPr>
            <a:spLocks noGrp="1"/>
          </p:cNvSpPr>
          <p:nvPr>
            <p:ph type="sldNum" sz="quarter" idx="11"/>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17477684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Title 4"/>
          <p:cNvSpPr>
            <a:spLocks noGrp="1"/>
          </p:cNvSpPr>
          <p:nvPr>
            <p:ph type="title"/>
          </p:nvPr>
        </p:nvSpPr>
        <p:spPr>
          <a:xfrm>
            <a:off x="648789" y="50516"/>
            <a:ext cx="10924675" cy="981232"/>
          </a:xfrm>
        </p:spPr>
        <p:txBody>
          <a:bodyPr lIns="0" tIns="0" rIns="0" bIns="0">
            <a:noAutofit/>
          </a:bodyPr>
          <a:lstStyle/>
          <a:p>
            <a:r>
              <a:rPr lang="en-US"/>
              <a:t>Click to edit Master title style</a:t>
            </a:r>
          </a:p>
        </p:txBody>
      </p:sp>
      <p:sp>
        <p:nvSpPr>
          <p:cNvPr id="2" name="Slide Number Placeholder 1">
            <a:extLst>
              <a:ext uri="{FF2B5EF4-FFF2-40B4-BE49-F238E27FC236}">
                <a16:creationId xmlns:a16="http://schemas.microsoft.com/office/drawing/2014/main" id="{F95EE847-D408-D24A-8DAB-19C7FEC25FD0}"/>
              </a:ext>
            </a:extLst>
          </p:cNvPr>
          <p:cNvSpPr>
            <a:spLocks noGrp="1"/>
          </p:cNvSpPr>
          <p:nvPr>
            <p:ph type="sldNum" sz="quarter" idx="10"/>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2288087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Subdivider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1726666"/>
            <a:ext cx="12192000" cy="3404671"/>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647700" y="1726666"/>
            <a:ext cx="11026005" cy="3404671"/>
          </a:xfrm>
          <a:prstGeom prst="rect">
            <a:avLst/>
          </a:prstGeom>
          <a:ln>
            <a:noFill/>
          </a:ln>
        </p:spPr>
        <p:txBody>
          <a:bodyPr lIns="91440" tIns="91440" rIns="91440" bIns="91440" anchor="ctr">
            <a:noAutofit/>
          </a:bodyPr>
          <a:lstStyle>
            <a:lvl1pPr marL="0" indent="0" algn="l">
              <a:lnSpc>
                <a:spcPct val="80000"/>
              </a:lnSpc>
              <a:buNone/>
              <a:defRPr sz="24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6" name="Slide Number Placeholder 5">
            <a:extLst>
              <a:ext uri="{FF2B5EF4-FFF2-40B4-BE49-F238E27FC236}">
                <a16:creationId xmlns:a16="http://schemas.microsoft.com/office/drawing/2014/main" id="{E0603ADB-4D5D-4544-A559-72B1C132866B}"/>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7" name="Rectangle 6">
            <a:extLst>
              <a:ext uri="{FF2B5EF4-FFF2-40B4-BE49-F238E27FC236}">
                <a16:creationId xmlns:a16="http://schemas.microsoft.com/office/drawing/2014/main" id="{FDBE6796-A0B8-BA7E-3156-80C03FC3946D}"/>
              </a:ext>
            </a:extLst>
          </p:cNvPr>
          <p:cNvSpPr/>
          <p:nvPr userDrawn="1"/>
        </p:nvSpPr>
        <p:spPr>
          <a:xfrm>
            <a:off x="5906083" y="6493373"/>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11752729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2"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9" y="2017975"/>
            <a:ext cx="10025063" cy="4004495"/>
          </a:xfrm>
          <a:prstGeom prst="rect">
            <a:avLst/>
          </a:prstGeom>
        </p:spPr>
        <p:txBody>
          <a:bodyPr anchor="t">
            <a:normAutofit/>
          </a:bodyPr>
          <a:lstStyle>
            <a:lvl1pPr marL="761981" marR="0" indent="-761981" algn="l" defTabSz="914354"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9"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283270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9118-D5DF-4616-9A59-FEDA41231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091EA-3EA8-4ECF-BC79-D9AAEA26CB99}"/>
              </a:ext>
            </a:extLst>
          </p:cNvPr>
          <p:cNvSpPr>
            <a:spLocks noGrp="1"/>
          </p:cNvSpPr>
          <p:nvPr>
            <p:ph idx="1"/>
          </p:nvPr>
        </p:nvSpPr>
        <p:spPr>
          <a:xfrm>
            <a:off x="228600" y="1828800"/>
            <a:ext cx="10515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40310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9A92-3552-4BCE-B9D4-6444DD604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F1495-F926-40E1-B00B-C107659CE353}"/>
              </a:ext>
            </a:extLst>
          </p:cNvPr>
          <p:cNvSpPr>
            <a:spLocks noGrp="1"/>
          </p:cNvSpPr>
          <p:nvPr>
            <p:ph sz="half" idx="1"/>
          </p:nvPr>
        </p:nvSpPr>
        <p:spPr>
          <a:xfrm>
            <a:off x="838197" y="1790972"/>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170D1C39-CBB6-4DE1-956A-066F546C0231}"/>
              </a:ext>
            </a:extLst>
          </p:cNvPr>
          <p:cNvSpPr>
            <a:spLocks noGrp="1"/>
          </p:cNvSpPr>
          <p:nvPr>
            <p:ph sz="half" idx="2"/>
          </p:nvPr>
        </p:nvSpPr>
        <p:spPr>
          <a:xfrm>
            <a:off x="6172203" y="1790972"/>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841625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F435-A878-41F5-AA6F-FE1FC92F45A8}"/>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B94EC75-9823-4846-B600-C0831CE0204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FBB3BE-F69A-44C4-B4CC-419D64EF7A7C}"/>
              </a:ext>
            </a:extLst>
          </p:cNvPr>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 Placeholder 4">
            <a:extLst>
              <a:ext uri="{FF2B5EF4-FFF2-40B4-BE49-F238E27FC236}">
                <a16:creationId xmlns:a16="http://schemas.microsoft.com/office/drawing/2014/main" id="{ADC8BA3B-F2E6-4EEA-8839-D81381B4C72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CF5A80-5B7D-4830-8B66-71C2CFD55218}"/>
              </a:ext>
            </a:extLst>
          </p:cNvPr>
          <p:cNvSpPr>
            <a:spLocks noGrp="1"/>
          </p:cNvSpPr>
          <p:nvPr>
            <p:ph sz="quarter" idx="4"/>
          </p:nvPr>
        </p:nvSpPr>
        <p:spPr>
          <a:xfrm>
            <a:off x="6169025"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7066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15428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08892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7"/>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 y="6416319"/>
            <a:ext cx="12191999" cy="262815"/>
          </a:xfrm>
          <a:noFill/>
        </p:spPr>
        <p:txBody>
          <a:bodyPr wrap="square" lIns="180000" tIns="36000" rIns="180000" bIns="72000" anchor="b" anchorCtr="0">
            <a:spAutoFit/>
          </a:bodyPr>
          <a:lstStyle>
            <a:lvl1pPr>
              <a:lnSpc>
                <a:spcPct val="100000"/>
              </a:lnSpc>
              <a:spcAft>
                <a:spcPts val="0"/>
              </a:spcAft>
              <a:defRPr sz="999"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3"/>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1"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922151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1"/>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2" y="2"/>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20049659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7_Text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10"/>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5"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5951746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4_Text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7" y="459510"/>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4" y="1792184"/>
            <a:ext cx="11259065" cy="4698949"/>
          </a:xfrm>
          <a:prstGeom prst="rect">
            <a:avLst/>
          </a:prstGeom>
        </p:spPr>
        <p:txBody>
          <a:bodyPr/>
          <a:lstStyle>
            <a:lvl1pPr>
              <a:defRPr sz="2115">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14166086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2_Text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10"/>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7"/>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2115"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2" y="1777729"/>
            <a:ext cx="5301777" cy="4621019"/>
          </a:xfrm>
          <a:prstGeom prst="rect">
            <a:avLst/>
          </a:prstGeom>
        </p:spPr>
        <p:txBody>
          <a:bodyPr/>
          <a:lstStyle>
            <a:lvl1pPr>
              <a:defRPr lang="x-none" sz="2115"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1047180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AC7367-95B9-CC46-91F5-AB20BC183242}"/>
              </a:ext>
            </a:extLst>
          </p:cNvPr>
          <p:cNvSpPr/>
          <p:nvPr userDrawn="1"/>
        </p:nvSpPr>
        <p:spPr>
          <a:xfrm>
            <a:off x="0" y="1"/>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 name="Title 1">
            <a:extLst>
              <a:ext uri="{FF2B5EF4-FFF2-40B4-BE49-F238E27FC236}">
                <a16:creationId xmlns:a16="http://schemas.microsoft.com/office/drawing/2014/main" id="{3CD54CE6-B8CC-48FA-B64F-7AE27BFA6E49}"/>
              </a:ext>
            </a:extLst>
          </p:cNvPr>
          <p:cNvSpPr>
            <a:spLocks noGrp="1"/>
          </p:cNvSpPr>
          <p:nvPr>
            <p:ph type="ctrTitle" hasCustomPrompt="1"/>
          </p:nvPr>
        </p:nvSpPr>
        <p:spPr>
          <a:xfrm>
            <a:off x="322729" y="258185"/>
            <a:ext cx="11521440" cy="2693479"/>
          </a:xfrm>
        </p:spPr>
        <p:txBody>
          <a:bodyPr anchor="b">
            <a:normAutofit/>
          </a:bodyPr>
          <a:lstStyle>
            <a:lvl1pPr algn="ctr">
              <a:lnSpc>
                <a:spcPct val="100000"/>
              </a:lnSpc>
              <a:defRPr sz="3397" b="1">
                <a:solidFill>
                  <a:schemeClr val="bg1"/>
                </a:solidFill>
                <a:latin typeface="Arial" panose="020B0604020202020204" pitchFamily="34" charset="0"/>
                <a:cs typeface="Arial" panose="020B0604020202020204" pitchFamily="34" charset="0"/>
              </a:defRPr>
            </a:lvl1pPr>
          </a:lstStyle>
          <a:p>
            <a:r>
              <a:rPr lang="en-US" dirty="0"/>
              <a:t>Oral Presentation Title</a:t>
            </a:r>
          </a:p>
        </p:txBody>
      </p:sp>
      <p:sp>
        <p:nvSpPr>
          <p:cNvPr id="3" name="Subtitle 2">
            <a:extLst>
              <a:ext uri="{FF2B5EF4-FFF2-40B4-BE49-F238E27FC236}">
                <a16:creationId xmlns:a16="http://schemas.microsoft.com/office/drawing/2014/main" id="{0C613AC9-12F9-4A4F-8DE9-1F9E454D4425}"/>
              </a:ext>
            </a:extLst>
          </p:cNvPr>
          <p:cNvSpPr>
            <a:spLocks noGrp="1"/>
          </p:cNvSpPr>
          <p:nvPr>
            <p:ph type="subTitle" idx="1" hasCustomPrompt="1"/>
          </p:nvPr>
        </p:nvSpPr>
        <p:spPr>
          <a:xfrm>
            <a:off x="322731" y="2962417"/>
            <a:ext cx="11521439" cy="1155531"/>
          </a:xfrm>
        </p:spPr>
        <p:txBody>
          <a:bodyPr>
            <a:normAutofit/>
          </a:bodyPr>
          <a:lstStyle>
            <a:lvl1pPr marL="0" indent="0" algn="ctr">
              <a:lnSpc>
                <a:spcPct val="100000"/>
              </a:lnSpc>
              <a:buNone/>
              <a:defRPr sz="1799">
                <a:solidFill>
                  <a:schemeClr val="bg1"/>
                </a:solidFill>
                <a:latin typeface="Arial" panose="020B0604020202020204" pitchFamily="34" charset="0"/>
                <a:cs typeface="Arial" panose="020B0604020202020204" pitchFamily="34" charset="0"/>
              </a:defRPr>
            </a:lvl1pPr>
            <a:lvl2pPr marL="456766" indent="0" algn="ctr">
              <a:buNone/>
              <a:defRPr sz="1999"/>
            </a:lvl2pPr>
            <a:lvl3pPr marL="913532" indent="0" algn="ctr">
              <a:buNone/>
              <a:defRPr sz="1799"/>
            </a:lvl3pPr>
            <a:lvl4pPr marL="1370296" indent="0" algn="ctr">
              <a:buNone/>
              <a:defRPr sz="1599"/>
            </a:lvl4pPr>
            <a:lvl5pPr marL="1827062" indent="0" algn="ctr">
              <a:buNone/>
              <a:defRPr sz="1599"/>
            </a:lvl5pPr>
            <a:lvl6pPr marL="2283828" indent="0" algn="ctr">
              <a:buNone/>
              <a:defRPr sz="1599"/>
            </a:lvl6pPr>
            <a:lvl7pPr marL="2740594" indent="0" algn="ctr">
              <a:buNone/>
              <a:defRPr sz="1599"/>
            </a:lvl7pPr>
            <a:lvl8pPr marL="3197360" indent="0" algn="ctr">
              <a:buNone/>
              <a:defRPr sz="1599"/>
            </a:lvl8pPr>
            <a:lvl9pPr marL="3654126" indent="0" algn="ctr">
              <a:buNone/>
              <a:defRPr sz="1599"/>
            </a:lvl9pPr>
          </a:lstStyle>
          <a:p>
            <a:r>
              <a:rPr lang="en-US" dirty="0"/>
              <a:t>Authors</a:t>
            </a:r>
          </a:p>
        </p:txBody>
      </p:sp>
      <p:sp>
        <p:nvSpPr>
          <p:cNvPr id="6" name="Slide Number Placeholder 5">
            <a:extLst>
              <a:ext uri="{FF2B5EF4-FFF2-40B4-BE49-F238E27FC236}">
                <a16:creationId xmlns:a16="http://schemas.microsoft.com/office/drawing/2014/main" id="{2E00D6F3-F7A0-4570-877C-BC9CE21E28F3}"/>
              </a:ext>
            </a:extLst>
          </p:cNvPr>
          <p:cNvSpPr>
            <a:spLocks noGrp="1"/>
          </p:cNvSpPr>
          <p:nvPr>
            <p:ph type="sldNum" sz="quarter" idx="12"/>
          </p:nvPr>
        </p:nvSpPr>
        <p:spPr/>
        <p:txBody>
          <a:bodyPr/>
          <a:lstStyle>
            <a:lvl1pPr>
              <a:defRPr>
                <a:solidFill>
                  <a:schemeClr val="bg1"/>
                </a:solidFill>
              </a:defRPr>
            </a:lvl1pPr>
          </a:lstStyle>
          <a:p>
            <a:fld id="{E018F977-6C15-49B1-AA07-BEE9975E7737}" type="slidenum">
              <a:rPr lang="en-US" smtClean="0"/>
              <a:pPr/>
              <a:t>‹#›</a:t>
            </a:fld>
            <a:endParaRPr lang="en-US" dirty="0"/>
          </a:p>
        </p:txBody>
      </p:sp>
      <p:sp>
        <p:nvSpPr>
          <p:cNvPr id="19" name="Text Placeholder 18">
            <a:extLst>
              <a:ext uri="{FF2B5EF4-FFF2-40B4-BE49-F238E27FC236}">
                <a16:creationId xmlns:a16="http://schemas.microsoft.com/office/drawing/2014/main" id="{345E5192-CECC-D747-8E15-0CCEA9D9A0C0}"/>
              </a:ext>
            </a:extLst>
          </p:cNvPr>
          <p:cNvSpPr>
            <a:spLocks noGrp="1"/>
          </p:cNvSpPr>
          <p:nvPr>
            <p:ph type="body" sz="quarter" idx="13" hasCustomPrompt="1"/>
          </p:nvPr>
        </p:nvSpPr>
        <p:spPr>
          <a:xfrm>
            <a:off x="322265" y="4192955"/>
            <a:ext cx="11522075" cy="1366520"/>
          </a:xfrm>
        </p:spPr>
        <p:txBody>
          <a:bodyPr>
            <a:normAutofit/>
          </a:bodyPr>
          <a:lstStyle>
            <a:lvl1pPr marL="0" indent="0" algn="ctr">
              <a:lnSpc>
                <a:spcPct val="100000"/>
              </a:lnSpc>
              <a:buNone/>
              <a:defRPr sz="1299">
                <a:solidFill>
                  <a:schemeClr val="bg1"/>
                </a:solidFill>
                <a:latin typeface="Arial" panose="020B0604020202020204" pitchFamily="34" charset="0"/>
                <a:cs typeface="Arial" panose="020B0604020202020204" pitchFamily="34" charset="0"/>
              </a:defRPr>
            </a:lvl1pPr>
            <a:lvl2pPr marL="456766" indent="0" algn="ctr">
              <a:buNone/>
              <a:defRPr sz="1799"/>
            </a:lvl2pPr>
            <a:lvl3pPr marL="913532" indent="0" algn="ctr">
              <a:buNone/>
              <a:defRPr sz="1799"/>
            </a:lvl3pPr>
            <a:lvl4pPr marL="1370296" indent="0" algn="ctr">
              <a:buNone/>
              <a:defRPr sz="1799"/>
            </a:lvl4pPr>
            <a:lvl5pPr marL="1827062" indent="0" algn="ctr">
              <a:buNone/>
              <a:defRPr sz="1799"/>
            </a:lvl5pPr>
          </a:lstStyle>
          <a:p>
            <a:pPr lvl="0"/>
            <a:r>
              <a:rPr lang="en-US" dirty="0"/>
              <a:t>Affiliations</a:t>
            </a:r>
          </a:p>
        </p:txBody>
      </p:sp>
      <p:grpSp>
        <p:nvGrpSpPr>
          <p:cNvPr id="12" name="Group 11">
            <a:extLst>
              <a:ext uri="{FF2B5EF4-FFF2-40B4-BE49-F238E27FC236}">
                <a16:creationId xmlns:a16="http://schemas.microsoft.com/office/drawing/2014/main" id="{13320C7A-7450-45E6-96CD-113FD8BA4548}"/>
              </a:ext>
            </a:extLst>
          </p:cNvPr>
          <p:cNvGrpSpPr/>
          <p:nvPr userDrawn="1"/>
        </p:nvGrpSpPr>
        <p:grpSpPr>
          <a:xfrm>
            <a:off x="10223352" y="11976"/>
            <a:ext cx="1968648" cy="979353"/>
            <a:chOff x="0" y="5177142"/>
            <a:chExt cx="2940518" cy="1682621"/>
          </a:xfrm>
        </p:grpSpPr>
        <p:sp>
          <p:nvSpPr>
            <p:cNvPr id="13" name="Right Triangle 12">
              <a:extLst>
                <a:ext uri="{FF2B5EF4-FFF2-40B4-BE49-F238E27FC236}">
                  <a16:creationId xmlns:a16="http://schemas.microsoft.com/office/drawing/2014/main" id="{295D02AC-52EE-4F33-8426-CF6661671927}"/>
                </a:ext>
              </a:extLst>
            </p:cNvPr>
            <p:cNvSpPr/>
            <p:nvPr userDrawn="1"/>
          </p:nvSpPr>
          <p:spPr>
            <a:xfrm>
              <a:off x="0" y="5177142"/>
              <a:ext cx="2940518" cy="1680857"/>
            </a:xfrm>
            <a:prstGeom prst="rtTriangle">
              <a:avLst/>
            </a:prstGeom>
            <a:solidFill>
              <a:srgbClr val="81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4" name="Right Triangle 13">
              <a:extLst>
                <a:ext uri="{FF2B5EF4-FFF2-40B4-BE49-F238E27FC236}">
                  <a16:creationId xmlns:a16="http://schemas.microsoft.com/office/drawing/2014/main" id="{BB80C084-B54C-499F-9E70-8EF20E259441}"/>
                </a:ext>
              </a:extLst>
            </p:cNvPr>
            <p:cNvSpPr/>
            <p:nvPr userDrawn="1"/>
          </p:nvSpPr>
          <p:spPr>
            <a:xfrm>
              <a:off x="0" y="5236143"/>
              <a:ext cx="2940518" cy="16236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spTree>
    <p:extLst>
      <p:ext uri="{BB962C8B-B14F-4D97-AF65-F5344CB8AC3E}">
        <p14:creationId xmlns:p14="http://schemas.microsoft.com/office/powerpoint/2010/main" val="7885874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40"/>
            <a:ext cx="10742400" cy="4013627"/>
          </a:xfrm>
        </p:spPr>
        <p:txBody>
          <a:bodyPr>
            <a:noAutofit/>
          </a:bodyPr>
          <a:lstStyle>
            <a:lvl1pPr marL="304503" indent="-304503">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599" y="242909"/>
            <a:ext cx="11412780" cy="553999"/>
          </a:xfrm>
        </p:spPr>
        <p:txBody>
          <a:bodyPr anchor="b">
            <a:noAutofit/>
          </a:bodyPr>
          <a:lstStyle>
            <a:lvl1pPr>
              <a:defRPr sz="3197"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1199"/>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37265285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32309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2" y="2"/>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3202129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9"/>
            <a:ext cx="10244668" cy="694267"/>
          </a:xfrm>
          <a:prstGeom prst="rect">
            <a:avLst/>
          </a:prstGeom>
        </p:spPr>
        <p:txBody>
          <a:bodyPr anchor="b">
            <a:normAutofit/>
          </a:bodyPr>
          <a:lstStyle>
            <a:lvl1pPr marL="0" algn="l" defTabSz="913486" rtl="0" eaLnBrk="1" fontAlgn="base" latinLnBrk="0" hangingPunct="1">
              <a:spcBef>
                <a:spcPct val="0"/>
              </a:spcBef>
              <a:spcAft>
                <a:spcPct val="0"/>
              </a:spcAft>
              <a:buClr>
                <a:schemeClr val="tx2"/>
              </a:buClr>
              <a:defRPr lang="en-US" sz="799"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12693" y="6180270"/>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7" y="1057824"/>
            <a:ext cx="11204788" cy="701273"/>
          </a:xfrm>
          <a:prstGeom prst="rect">
            <a:avLst/>
          </a:prstGeom>
          <a:noFill/>
          <a:ln>
            <a:noFill/>
          </a:ln>
        </p:spPr>
        <p:txBody>
          <a:bodyPr anchor="t">
            <a:noAutofit/>
          </a:bodyPr>
          <a:lstStyle>
            <a:lvl1pPr marL="0" indent="0">
              <a:lnSpc>
                <a:spcPct val="100000"/>
              </a:lnSpc>
              <a:buNone/>
              <a:defRPr sz="1999"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6" y="1686985"/>
            <a:ext cx="10443633" cy="4451349"/>
          </a:xfrm>
        </p:spPr>
        <p:txBody>
          <a:bodyPr>
            <a:normAutofit/>
          </a:bodyPr>
          <a:lstStyle>
            <a:lvl1pPr>
              <a:spcAft>
                <a:spcPts val="400"/>
              </a:spcAft>
              <a:defRPr sz="2131" b="0">
                <a:solidFill>
                  <a:srgbClr val="4B306A"/>
                </a:solidFill>
              </a:defRPr>
            </a:lvl1pPr>
            <a:lvl2pPr marL="241061" indent="-238946">
              <a:lnSpc>
                <a:spcPct val="100000"/>
              </a:lnSpc>
              <a:spcAft>
                <a:spcPts val="400"/>
              </a:spcAft>
              <a:defRPr sz="2131" b="0">
                <a:solidFill>
                  <a:schemeClr val="tx1"/>
                </a:solidFill>
              </a:defRPr>
            </a:lvl2pPr>
            <a:lvl3pPr marL="666086" indent="-188195">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9"/>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0634237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85600" y="6492878"/>
            <a:ext cx="406400" cy="365125"/>
          </a:xfrm>
        </p:spPr>
        <p:txBody>
          <a:bodyPr/>
          <a:lstStyle/>
          <a:p>
            <a:fld id="{6DD83045-6CB7-4C88-8A4E-57AB94F29488}" type="slidenum">
              <a:rPr lang="en-US" smtClean="0"/>
              <a:t>‹#›</a:t>
            </a:fld>
            <a:endParaRPr lang="en-US" dirty="0"/>
          </a:p>
        </p:txBody>
      </p:sp>
      <p:sp>
        <p:nvSpPr>
          <p:cNvPr id="5" name="Text Placeholder 4">
            <a:extLst>
              <a:ext uri="{FF2B5EF4-FFF2-40B4-BE49-F238E27FC236}">
                <a16:creationId xmlns:a16="http://schemas.microsoft.com/office/drawing/2014/main" id="{CB0E951A-BA13-4E3E-8DC2-A54D7B0E259B}"/>
              </a:ext>
            </a:extLst>
          </p:cNvPr>
          <p:cNvSpPr>
            <a:spLocks noGrp="1"/>
          </p:cNvSpPr>
          <p:nvPr>
            <p:ph type="body" sz="quarter" idx="13"/>
          </p:nvPr>
        </p:nvSpPr>
        <p:spPr>
          <a:xfrm>
            <a:off x="406400" y="6526216"/>
            <a:ext cx="11379200" cy="331787"/>
          </a:xfrm>
        </p:spPr>
        <p:txBody>
          <a:bodyPr anchor="b"/>
          <a:lstStyle>
            <a:lvl1pPr marL="0" indent="0">
              <a:spcBef>
                <a:spcPts val="0"/>
              </a:spcBef>
              <a:buNone/>
              <a:defRPr sz="999"/>
            </a:lvl1pPr>
          </a:lstStyle>
          <a:p>
            <a:pPr lvl="0"/>
            <a:r>
              <a:rPr lang="en-US" dirty="0"/>
              <a:t>Click to edit Master text styles</a:t>
            </a:r>
          </a:p>
        </p:txBody>
      </p:sp>
    </p:spTree>
    <p:extLst>
      <p:ext uri="{BB962C8B-B14F-4D97-AF65-F5344CB8AC3E}">
        <p14:creationId xmlns:p14="http://schemas.microsoft.com/office/powerpoint/2010/main" val="5281395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ext Placeholder 6"/>
          <p:cNvSpPr>
            <a:spLocks noGrp="1"/>
          </p:cNvSpPr>
          <p:nvPr>
            <p:ph type="body" sz="quarter" idx="12"/>
          </p:nvPr>
        </p:nvSpPr>
        <p:spPr>
          <a:xfrm>
            <a:off x="914400" y="5946777"/>
            <a:ext cx="7890933" cy="415927"/>
          </a:xfrm>
        </p:spPr>
        <p:txBody>
          <a:bodyPr anchor="b">
            <a:noAutofit/>
          </a:bodyPr>
          <a:lstStyle>
            <a:lvl1pPr marL="0" indent="0" algn="l">
              <a:spcBef>
                <a:spcPts val="599"/>
              </a:spcBef>
              <a:buNone/>
              <a:defRPr sz="699">
                <a:solidFill>
                  <a:schemeClr val="tx1"/>
                </a:solidFill>
              </a:defRPr>
            </a:lvl1pPr>
            <a:lvl2pPr marL="228384" indent="0" algn="l">
              <a:buNone/>
              <a:defRPr sz="899">
                <a:solidFill>
                  <a:schemeClr val="tx1"/>
                </a:solidFill>
              </a:defRPr>
            </a:lvl2pPr>
            <a:lvl3pPr marL="456766" indent="0" algn="l">
              <a:buNone/>
              <a:defRPr sz="899">
                <a:solidFill>
                  <a:schemeClr val="tx1"/>
                </a:solidFill>
              </a:defRPr>
            </a:lvl3pPr>
            <a:lvl4pPr marL="685150" indent="0" algn="l">
              <a:buNone/>
              <a:defRPr sz="899">
                <a:solidFill>
                  <a:schemeClr val="tx1"/>
                </a:solidFill>
              </a:defRPr>
            </a:lvl4pPr>
            <a:lvl5pPr marL="913532" indent="0" algn="l">
              <a:buNone/>
              <a:defRPr sz="899">
                <a:solidFill>
                  <a:schemeClr val="tx1"/>
                </a:solidFill>
              </a:defRPr>
            </a:lvl5pPr>
          </a:lstStyle>
          <a:p>
            <a:pPr lvl="0"/>
            <a:r>
              <a:rPr lang="en-US" dirty="0"/>
              <a:t>Edit</a:t>
            </a:r>
          </a:p>
        </p:txBody>
      </p:sp>
    </p:spTree>
    <p:extLst>
      <p:ext uri="{BB962C8B-B14F-4D97-AF65-F5344CB8AC3E}">
        <p14:creationId xmlns:p14="http://schemas.microsoft.com/office/powerpoint/2010/main" val="13091040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797"/>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pPr defTabSz="913532">
              <a:defRPr/>
            </a:pPr>
            <a:fld id="{BE33F7A0-71F0-446B-9DE8-6D75BE64EE0F}" type="slidenum">
              <a:rPr lang="en-US" smtClean="0"/>
              <a:pPr defTabSz="913532">
                <a:defRPr/>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301752" y="1280161"/>
            <a:ext cx="11576304" cy="4663440"/>
          </a:xfrm>
        </p:spPr>
        <p:txBody>
          <a:bodyPr/>
          <a:lstStyle>
            <a:lvl1pPr marL="228384" indent="-228384">
              <a:buClr>
                <a:srgbClr val="002557"/>
              </a:buClr>
              <a:defRPr sz="1999"/>
            </a:lvl1pPr>
            <a:lvl2pPr marL="456766" indent="-228384">
              <a:buClr>
                <a:srgbClr val="002557"/>
              </a:buClr>
              <a:buFont typeface="Arial" panose="020B0604020202020204" pitchFamily="34" charset="0"/>
              <a:buChar char="•"/>
              <a:defRPr sz="1599"/>
            </a:lvl2pPr>
            <a:lvl3pPr marL="685150" indent="-228384">
              <a:buClr>
                <a:srgbClr val="002557"/>
              </a:buClr>
              <a:buFont typeface="Wingdings" panose="05000000000000000000" pitchFamily="2" charset="2"/>
              <a:buChar char="§"/>
              <a:defRPr sz="1399"/>
            </a:lvl3pPr>
            <a:lvl4pPr marL="913532" indent="-228384">
              <a:buClr>
                <a:srgbClr val="002557"/>
              </a:buClr>
              <a:defRPr sz="1399"/>
            </a:lvl4pPr>
            <a:lvl5pPr marL="1141914" indent="-228384">
              <a:buClr>
                <a:srgbClr val="002557"/>
              </a:buClr>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6" y="6527259"/>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3767521510"/>
      </p:ext>
    </p:extLst>
  </p:cSld>
  <p:clrMapOvr>
    <a:masterClrMapping/>
  </p:clrMapOvr>
  <p:extLst>
    <p:ext uri="{DCECCB84-F9BA-43D5-87BE-67443E8EF086}">
      <p15:sldGuideLst xmlns:p15="http://schemas.microsoft.com/office/powerpoint/2012/main">
        <p15:guide id="1" pos="9760">
          <p15:clr>
            <a:srgbClr val="FBAE40"/>
          </p15:clr>
        </p15:guide>
        <p15:guide id="2" pos="51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8/28/25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theme" Target="../theme/theme10.xml"/><Relationship Id="rId8" Type="http://schemas.openxmlformats.org/officeDocument/2006/relationships/slideLayout" Target="../slideLayouts/slideLayout174.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20" Type="http://schemas.openxmlformats.org/officeDocument/2006/relationships/slideLayout" Target="../slideLayouts/slideLayout186.xml"/><Relationship Id="rId41" Type="http://schemas.openxmlformats.org/officeDocument/2006/relationships/slideLayout" Target="../slideLayouts/slideLayout2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image" Target="../media/image1.png"/><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theme" Target="../theme/theme11.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27373919"/>
      </p:ext>
    </p:extLst>
  </p:cSld>
  <p:clrMap bg1="lt1" tx1="dk1" bg2="lt2" tx2="dk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 id="2147485788" r:id="rId13"/>
    <p:sldLayoutId id="2147485789" r:id="rId14"/>
    <p:sldLayoutId id="2147485790" r:id="rId15"/>
    <p:sldLayoutId id="2147485791" r:id="rId16"/>
    <p:sldLayoutId id="2147485792" r:id="rId17"/>
    <p:sldLayoutId id="2147485793" r:id="rId18"/>
    <p:sldLayoutId id="2147485794" r:id="rId19"/>
    <p:sldLayoutId id="2147485795" r:id="rId20"/>
    <p:sldLayoutId id="2147485796" r:id="rId21"/>
    <p:sldLayoutId id="2147485797" r:id="rId22"/>
    <p:sldLayoutId id="2147485798" r:id="rId23"/>
    <p:sldLayoutId id="2147485799" r:id="rId24"/>
    <p:sldLayoutId id="2147485801" r:id="rId25"/>
    <p:sldLayoutId id="2147485802" r:id="rId26"/>
    <p:sldLayoutId id="2147485803" r:id="rId27"/>
    <p:sldLayoutId id="2147485804" r:id="rId28"/>
    <p:sldLayoutId id="2147485805" r:id="rId29"/>
    <p:sldLayoutId id="2147485806" r:id="rId30"/>
    <p:sldLayoutId id="2147485807" r:id="rId31"/>
    <p:sldLayoutId id="2147485808" r:id="rId32"/>
    <p:sldLayoutId id="2147485809" r:id="rId33"/>
    <p:sldLayoutId id="2147485810" r:id="rId34"/>
    <p:sldLayoutId id="2147485811" r:id="rId35"/>
    <p:sldLayoutId id="2147485812" r:id="rId36"/>
    <p:sldLayoutId id="2147485813" r:id="rId37"/>
    <p:sldLayoutId id="2147485814" r:id="rId38"/>
    <p:sldLayoutId id="2147485815" r:id="rId39"/>
    <p:sldLayoutId id="2147485816" r:id="rId40"/>
    <p:sldLayoutId id="2147485817" r:id="rId41"/>
    <p:sldLayoutId id="2147485818" r:id="rId42"/>
    <p:sldLayoutId id="2147485819" r:id="rId43"/>
    <p:sldLayoutId id="2147485820" r:id="rId44"/>
    <p:sldLayoutId id="2147485821" r:id="rId45"/>
    <p:sldLayoutId id="2147485822" r:id="rId46"/>
    <p:sldLayoutId id="214748582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9.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19.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19.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9.xml"/></Relationships>
</file>

<file path=ppt/slides/_rels/slide1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9.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9.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9.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19.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9.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9.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9.xml"/><Relationship Id="rId4" Type="http://schemas.openxmlformats.org/officeDocument/2006/relationships/image" Target="../media/image5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19.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9.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9.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9.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9.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9.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1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5.xml"/><Relationship Id="rId1" Type="http://schemas.openxmlformats.org/officeDocument/2006/relationships/tags" Target="../tags/tag3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5.xml"/><Relationship Id="rId1" Type="http://schemas.openxmlformats.org/officeDocument/2006/relationships/tags" Target="../tags/tag31.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g"/><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image" Target="../media/image81.jpg"/><Relationship Id="rId1" Type="http://schemas.openxmlformats.org/officeDocument/2006/relationships/slideLayout" Target="../slideLayouts/slideLayout6.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4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2" Type="http://schemas.openxmlformats.org/officeDocument/2006/relationships/image" Target="../media/image88.jp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15.xml"/><Relationship Id="rId1" Type="http://schemas.openxmlformats.org/officeDocument/2006/relationships/tags" Target="../tags/tag3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9.xml"/></Relationships>
</file>

<file path=ppt/slides/_rels/slide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5.xml"/><Relationship Id="rId1" Type="http://schemas.openxmlformats.org/officeDocument/2006/relationships/tags" Target="../tags/tag33.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9.xml"/></Relationships>
</file>

<file path=ppt/slides/_rels/slide6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19.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5.xml"/><Relationship Id="rId1" Type="http://schemas.openxmlformats.org/officeDocument/2006/relationships/tags" Target="../tags/tag34.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5.xml"/><Relationship Id="rId1" Type="http://schemas.openxmlformats.org/officeDocument/2006/relationships/tags" Target="../tags/tag35.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5.xml"/><Relationship Id="rId1" Type="http://schemas.openxmlformats.org/officeDocument/2006/relationships/tags" Target="../tags/tag36.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1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15.xml"/><Relationship Id="rId1" Type="http://schemas.openxmlformats.org/officeDocument/2006/relationships/tags" Target="../tags/tag37.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9.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5.xml"/><Relationship Id="rId1" Type="http://schemas.openxmlformats.org/officeDocument/2006/relationships/tags" Target="../tags/tag38.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9.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15.xml"/><Relationship Id="rId1" Type="http://schemas.openxmlformats.org/officeDocument/2006/relationships/tags" Target="../tags/tag39.xml"/></Relationships>
</file>

<file path=ppt/slides/_rels/slide9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551962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B725A6-7FE9-2EE2-5D7D-2C3F0A53F6BE}"/>
              </a:ext>
            </a:extLst>
          </p:cNvPr>
          <p:cNvSpPr/>
          <p:nvPr/>
        </p:nvSpPr>
        <p:spPr bwMode="auto">
          <a:xfrm>
            <a:off x="301123" y="5049180"/>
            <a:ext cx="11589754"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pic>
        <p:nvPicPr>
          <p:cNvPr id="3" name="Picture 2">
            <a:extLst>
              <a:ext uri="{FF2B5EF4-FFF2-40B4-BE49-F238E27FC236}">
                <a16:creationId xmlns:a16="http://schemas.microsoft.com/office/drawing/2014/main" id="{C13633C0-060C-AABB-D8E0-1F03A48A8870}"/>
              </a:ext>
            </a:extLst>
          </p:cNvPr>
          <p:cNvPicPr>
            <a:picLocks noChangeAspect="1"/>
          </p:cNvPicPr>
          <p:nvPr/>
        </p:nvPicPr>
        <p:blipFill>
          <a:blip r:embed="rId2"/>
          <a:stretch>
            <a:fillRect/>
          </a:stretch>
        </p:blipFill>
        <p:spPr>
          <a:xfrm>
            <a:off x="301123" y="1808820"/>
            <a:ext cx="11589754" cy="3240360"/>
          </a:xfrm>
          <a:prstGeom prst="rect">
            <a:avLst/>
          </a:prstGeom>
        </p:spPr>
      </p:pic>
      <p:sp>
        <p:nvSpPr>
          <p:cNvPr id="4" name="TextBox 3">
            <a:extLst>
              <a:ext uri="{FF2B5EF4-FFF2-40B4-BE49-F238E27FC236}">
                <a16:creationId xmlns:a16="http://schemas.microsoft.com/office/drawing/2014/main" id="{D73CFEE7-ADA6-0AB1-E4BE-7123992DCC91}"/>
              </a:ext>
            </a:extLst>
          </p:cNvPr>
          <p:cNvSpPr txBox="1"/>
          <p:nvPr/>
        </p:nvSpPr>
        <p:spPr>
          <a:xfrm>
            <a:off x="301123" y="5065154"/>
            <a:ext cx="3405099"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cs typeface="+mn-cs"/>
              </a:rPr>
              <a:t>ASCO 2025;Abstract 1019.</a:t>
            </a:r>
          </a:p>
        </p:txBody>
      </p:sp>
    </p:spTree>
    <p:extLst>
      <p:ext uri="{BB962C8B-B14F-4D97-AF65-F5344CB8AC3E}">
        <p14:creationId xmlns:p14="http://schemas.microsoft.com/office/powerpoint/2010/main" val="2563639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F0AE7-057A-4277-5759-0529B86FED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B5F915-0C1D-C023-52FE-864EE0DABBF1}"/>
              </a:ext>
            </a:extLst>
          </p:cNvPr>
          <p:cNvSpPr txBox="1"/>
          <p:nvPr/>
        </p:nvSpPr>
        <p:spPr>
          <a:xfrm>
            <a:off x="0" y="6494628"/>
            <a:ext cx="30732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Yin Y et al. ASCO 2025;Abstract 1019.</a:t>
            </a:r>
          </a:p>
        </p:txBody>
      </p:sp>
      <p:sp>
        <p:nvSpPr>
          <p:cNvPr id="2" name="Title 1">
            <a:extLst>
              <a:ext uri="{FF2B5EF4-FFF2-40B4-BE49-F238E27FC236}">
                <a16:creationId xmlns:a16="http://schemas.microsoft.com/office/drawing/2014/main" id="{935AE027-698F-BCE2-0E58-A56B29BC851F}"/>
              </a:ext>
            </a:extLst>
          </p:cNvPr>
          <p:cNvSpPr>
            <a:spLocks noGrp="1"/>
          </p:cNvSpPr>
          <p:nvPr>
            <p:ph type="title"/>
          </p:nvPr>
        </p:nvSpPr>
        <p:spPr>
          <a:xfrm>
            <a:off x="912286" y="227013"/>
            <a:ext cx="10358967" cy="897731"/>
          </a:xfrm>
        </p:spPr>
        <p:txBody>
          <a:bodyPr/>
          <a:lstStyle/>
          <a:p>
            <a:r>
              <a:rPr lang="en-US" dirty="0"/>
              <a:t>Phase II OptiTROP-Breast05: Responses</a:t>
            </a:r>
          </a:p>
        </p:txBody>
      </p:sp>
      <p:pic>
        <p:nvPicPr>
          <p:cNvPr id="3" name="Picture 2">
            <a:extLst>
              <a:ext uri="{FF2B5EF4-FFF2-40B4-BE49-F238E27FC236}">
                <a16:creationId xmlns:a16="http://schemas.microsoft.com/office/drawing/2014/main" id="{CE963367-EE18-790B-2989-AF523AC7578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53784" y="1124744"/>
            <a:ext cx="1087597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C0816127-0520-8FEC-6512-68E61CA5AD22}"/>
              </a:ext>
            </a:extLst>
          </p:cNvPr>
          <p:cNvSpPr txBox="1"/>
          <p:nvPr/>
        </p:nvSpPr>
        <p:spPr>
          <a:xfrm>
            <a:off x="662246" y="6021288"/>
            <a:ext cx="4662558" cy="323165"/>
          </a:xfrm>
          <a:prstGeom prst="rect">
            <a:avLst/>
          </a:prstGeom>
          <a:noFill/>
        </p:spPr>
        <p:txBody>
          <a:bodyPr wrap="none" rtlCol="0">
            <a:spAutoFit/>
          </a:bodyPr>
          <a:lstStyle/>
          <a:p>
            <a:pPr lvl="0">
              <a:defRPr/>
            </a:pPr>
            <a:r>
              <a:rPr lang="en-US" sz="1500" b="0" dirty="0">
                <a:solidFill>
                  <a:srgbClr val="000000"/>
                </a:solidFill>
                <a:latin typeface="Calibri"/>
                <a:cs typeface="+mn-cs"/>
              </a:rPr>
              <a:t>ORR = objective response rate; DCR = disease control rate</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56192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F27A-1031-270A-B1AB-75D956F44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F20E0-DC2E-33E5-5CE5-699209AD658D}"/>
              </a:ext>
            </a:extLst>
          </p:cNvPr>
          <p:cNvSpPr>
            <a:spLocks noGrp="1"/>
          </p:cNvSpPr>
          <p:nvPr>
            <p:ph type="title"/>
          </p:nvPr>
        </p:nvSpPr>
        <p:spPr>
          <a:xfrm>
            <a:off x="912286" y="227013"/>
            <a:ext cx="10358967" cy="681707"/>
          </a:xfrm>
        </p:spPr>
        <p:txBody>
          <a:bodyPr/>
          <a:lstStyle/>
          <a:p>
            <a:r>
              <a:rPr lang="en-US" dirty="0"/>
              <a:t>Contributing General Medical Oncologists</a:t>
            </a:r>
          </a:p>
        </p:txBody>
      </p:sp>
      <p:sp>
        <p:nvSpPr>
          <p:cNvPr id="3" name="TextBox 2">
            <a:extLst>
              <a:ext uri="{FF2B5EF4-FFF2-40B4-BE49-F238E27FC236}">
                <a16:creationId xmlns:a16="http://schemas.microsoft.com/office/drawing/2014/main" id="{58EBD6A5-8731-2791-3231-A4CF3AA73CF9}"/>
              </a:ext>
            </a:extLst>
          </p:cNvPr>
          <p:cNvSpPr txBox="1"/>
          <p:nvPr/>
        </p:nvSpPr>
        <p:spPr>
          <a:xfrm>
            <a:off x="2960464" y="1122611"/>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Justin Favaro,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4" name="Picture 3" descr="A person wearing a headset and a red tie&#10;&#10;AI-generated content may be incorrect.">
            <a:extLst>
              <a:ext uri="{FF2B5EF4-FFF2-40B4-BE49-F238E27FC236}">
                <a16:creationId xmlns:a16="http://schemas.microsoft.com/office/drawing/2014/main" id="{C254DB22-56A5-0646-6CAE-73DD2FC1BD7B}"/>
              </a:ext>
            </a:extLst>
          </p:cNvPr>
          <p:cNvPicPr>
            <a:picLocks noChangeAspect="1"/>
          </p:cNvPicPr>
          <p:nvPr/>
        </p:nvPicPr>
        <p:blipFill>
          <a:blip r:embed="rId2"/>
          <a:stretch>
            <a:fillRect/>
          </a:stretch>
        </p:blipFill>
        <p:spPr>
          <a:xfrm>
            <a:off x="332678" y="1122611"/>
            <a:ext cx="2598966" cy="146191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4306519A-1D94-D165-B572-57DD524D771F}"/>
              </a:ext>
            </a:extLst>
          </p:cNvPr>
          <p:cNvSpPr txBox="1"/>
          <p:nvPr/>
        </p:nvSpPr>
        <p:spPr>
          <a:xfrm>
            <a:off x="2960464" y="2947062"/>
            <a:ext cx="276830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Ranju</a:t>
            </a:r>
            <a:r>
              <a:rPr kumimoji="0" lang="en-US" sz="1600" b="1" i="0" u="none" strike="noStrike" kern="1200" cap="none" spc="0" normalizeH="0" baseline="0" noProof="0" dirty="0">
                <a:ln>
                  <a:noFill/>
                </a:ln>
                <a:solidFill>
                  <a:srgbClr val="000000"/>
                </a:solidFill>
                <a:effectLst/>
                <a:uLnTx/>
                <a:uFillTx/>
                <a:latin typeface="Calibri"/>
                <a:ea typeface="+mn-ea"/>
                <a:cs typeface="+mn-cs"/>
              </a:rPr>
              <a:t> Gupta,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Lehigh Valley Topper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Bethlehem, Pennsylvania</a:t>
            </a:r>
          </a:p>
        </p:txBody>
      </p:sp>
      <p:sp>
        <p:nvSpPr>
          <p:cNvPr id="9" name="TextBox 8">
            <a:extLst>
              <a:ext uri="{FF2B5EF4-FFF2-40B4-BE49-F238E27FC236}">
                <a16:creationId xmlns:a16="http://schemas.microsoft.com/office/drawing/2014/main" id="{018108B4-5F6D-74C7-7493-B1E4DB0CD1E5}"/>
              </a:ext>
            </a:extLst>
          </p:cNvPr>
          <p:cNvSpPr txBox="1"/>
          <p:nvPr/>
        </p:nvSpPr>
        <p:spPr>
          <a:xfrm>
            <a:off x="2960464" y="4761222"/>
            <a:ext cx="29992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Eric H Lee, MD, PhD</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Compassionate Cancer Care Medical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Fountain Valley, California</a:t>
            </a:r>
          </a:p>
        </p:txBody>
      </p:sp>
      <p:sp>
        <p:nvSpPr>
          <p:cNvPr id="11" name="TextBox 10">
            <a:extLst>
              <a:ext uri="{FF2B5EF4-FFF2-40B4-BE49-F238E27FC236}">
                <a16:creationId xmlns:a16="http://schemas.microsoft.com/office/drawing/2014/main" id="{D6673D3F-0082-9CA2-8C8B-61A3FE09B000}"/>
              </a:ext>
            </a:extLst>
          </p:cNvPr>
          <p:cNvSpPr txBox="1"/>
          <p:nvPr/>
        </p:nvSpPr>
        <p:spPr>
          <a:xfrm>
            <a:off x="8692893" y="1122611"/>
            <a:ext cx="33274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Estelamari</a:t>
            </a:r>
            <a:r>
              <a:rPr kumimoji="0" lang="en-US" sz="1600" b="1" i="0" u="none" strike="noStrike" kern="1200" cap="none" spc="0" normalizeH="0" baseline="0" noProof="0" dirty="0">
                <a:ln>
                  <a:noFill/>
                </a:ln>
                <a:solidFill>
                  <a:srgbClr val="000000"/>
                </a:solidFill>
                <a:effectLst/>
                <a:uLnTx/>
                <a:uFillTx/>
                <a:latin typeface="Calibri"/>
                <a:ea typeface="+mn-ea"/>
                <a:cs typeface="+mn-cs"/>
              </a:rPr>
              <a:t> Rodriguez, MD, MPH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Sylvester Comprehensive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Cancer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Miami, Florida</a:t>
            </a:r>
          </a:p>
        </p:txBody>
      </p:sp>
      <p:pic>
        <p:nvPicPr>
          <p:cNvPr id="12" name="Picture 11" descr="A person wearing glasses and a headset&#10;&#10;AI-generated content may be incorrect.">
            <a:extLst>
              <a:ext uri="{FF2B5EF4-FFF2-40B4-BE49-F238E27FC236}">
                <a16:creationId xmlns:a16="http://schemas.microsoft.com/office/drawing/2014/main" id="{70E0075A-16D2-8916-597F-783FA24336B0}"/>
              </a:ext>
            </a:extLst>
          </p:cNvPr>
          <p:cNvPicPr>
            <a:picLocks noChangeAspect="1"/>
          </p:cNvPicPr>
          <p:nvPr/>
        </p:nvPicPr>
        <p:blipFill>
          <a:blip r:embed="rId3"/>
          <a:stretch>
            <a:fillRect/>
          </a:stretch>
        </p:blipFill>
        <p:spPr>
          <a:xfrm>
            <a:off x="6095997" y="1122611"/>
            <a:ext cx="2596896" cy="1460754"/>
          </a:xfrm>
          <a:prstGeom prst="rect">
            <a:avLst/>
          </a:prstGeom>
          <a:effectLst>
            <a:outerShdw blurRad="50800" dist="38100" dir="2700000" algn="tl" rotWithShape="0">
              <a:prstClr val="black">
                <a:alpha val="40000"/>
              </a:prstClr>
            </a:outerShdw>
          </a:effectLst>
        </p:spPr>
      </p:pic>
      <p:pic>
        <p:nvPicPr>
          <p:cNvPr id="13" name="Picture 12" descr="A person wearing a pink shirt and headphones&#10;&#10;AI-generated content may be incorrect.">
            <a:extLst>
              <a:ext uri="{FF2B5EF4-FFF2-40B4-BE49-F238E27FC236}">
                <a16:creationId xmlns:a16="http://schemas.microsoft.com/office/drawing/2014/main" id="{7457108E-E903-4F08-6F10-C4D3C331A5D3}"/>
              </a:ext>
            </a:extLst>
          </p:cNvPr>
          <p:cNvPicPr>
            <a:picLocks noChangeAspect="1"/>
          </p:cNvPicPr>
          <p:nvPr/>
        </p:nvPicPr>
        <p:blipFill>
          <a:blip r:embed="rId4"/>
          <a:stretch>
            <a:fillRect/>
          </a:stretch>
        </p:blipFill>
        <p:spPr>
          <a:xfrm>
            <a:off x="6095997" y="2947062"/>
            <a:ext cx="2596896" cy="1460754"/>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0F1413E-7073-A3EB-E3C7-EECE3A05F6D9}"/>
              </a:ext>
            </a:extLst>
          </p:cNvPr>
          <p:cNvSpPr txBox="1"/>
          <p:nvPr/>
        </p:nvSpPr>
        <p:spPr>
          <a:xfrm>
            <a:off x="8692893" y="2947062"/>
            <a:ext cx="308297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Northside Hospital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Athens, Georgia</a:t>
            </a:r>
          </a:p>
        </p:txBody>
      </p:sp>
      <p:sp>
        <p:nvSpPr>
          <p:cNvPr id="16" name="TextBox 15">
            <a:extLst>
              <a:ext uri="{FF2B5EF4-FFF2-40B4-BE49-F238E27FC236}">
                <a16:creationId xmlns:a16="http://schemas.microsoft.com/office/drawing/2014/main" id="{509E88E2-7E35-DCB6-277F-CB783DEC2BFF}"/>
              </a:ext>
            </a:extLst>
          </p:cNvPr>
          <p:cNvSpPr txBox="1"/>
          <p:nvPr/>
        </p:nvSpPr>
        <p:spPr>
          <a:xfrm>
            <a:off x="8692893" y="4761222"/>
            <a:ext cx="33274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Richard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Zelkowitz</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Hartford HealthCare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Bridgeport, Connecticut</a:t>
            </a:r>
          </a:p>
        </p:txBody>
      </p:sp>
      <p:pic>
        <p:nvPicPr>
          <p:cNvPr id="18" name="Picture 17" descr="A person wearing headphones and a headset&#10;&#10;AI-generated content may be incorrect.">
            <a:extLst>
              <a:ext uri="{FF2B5EF4-FFF2-40B4-BE49-F238E27FC236}">
                <a16:creationId xmlns:a16="http://schemas.microsoft.com/office/drawing/2014/main" id="{259682A2-D9DA-FEB8-F4CC-375D6A58B03D}"/>
              </a:ext>
            </a:extLst>
          </p:cNvPr>
          <p:cNvPicPr>
            <a:picLocks noChangeAspect="1"/>
          </p:cNvPicPr>
          <p:nvPr/>
        </p:nvPicPr>
        <p:blipFill>
          <a:blip r:embed="rId5"/>
          <a:stretch>
            <a:fillRect/>
          </a:stretch>
        </p:blipFill>
        <p:spPr>
          <a:xfrm>
            <a:off x="6095997" y="4761222"/>
            <a:ext cx="2596896" cy="1460754"/>
          </a:xfrm>
          <a:prstGeom prst="rect">
            <a:avLst/>
          </a:prstGeom>
          <a:effectLst>
            <a:outerShdw blurRad="50800" dist="38100" dir="2700000" algn="tl" rotWithShape="0">
              <a:prstClr val="black">
                <a:alpha val="40000"/>
              </a:prstClr>
            </a:outerShdw>
          </a:effectLst>
        </p:spPr>
      </p:pic>
      <p:pic>
        <p:nvPicPr>
          <p:cNvPr id="19" name="Picture 18" descr="A person wearing glasses and a blue shirt&#10;&#10;AI-generated content may be incorrect.">
            <a:extLst>
              <a:ext uri="{FF2B5EF4-FFF2-40B4-BE49-F238E27FC236}">
                <a16:creationId xmlns:a16="http://schemas.microsoft.com/office/drawing/2014/main" id="{288BD2B3-B2DA-D3A0-08DA-3BDDEACDAD43}"/>
              </a:ext>
            </a:extLst>
          </p:cNvPr>
          <p:cNvPicPr>
            <a:picLocks noChangeAspect="1"/>
          </p:cNvPicPr>
          <p:nvPr/>
        </p:nvPicPr>
        <p:blipFill>
          <a:blip r:embed="rId6"/>
          <a:stretch>
            <a:fillRect/>
          </a:stretch>
        </p:blipFill>
        <p:spPr>
          <a:xfrm>
            <a:off x="332678" y="4761222"/>
            <a:ext cx="2596896" cy="1460754"/>
          </a:xfrm>
          <a:prstGeom prst="rect">
            <a:avLst/>
          </a:prstGeom>
          <a:effectLst>
            <a:outerShdw blurRad="50800" dist="38100" dir="2700000" algn="tl" rotWithShape="0">
              <a:prstClr val="black">
                <a:alpha val="40000"/>
              </a:prstClr>
            </a:outerShdw>
          </a:effectLst>
        </p:spPr>
      </p:pic>
      <p:pic>
        <p:nvPicPr>
          <p:cNvPr id="20" name="Picture 19" descr="A person in a blue shirt&#10;&#10;AI-generated content may be incorrect.">
            <a:extLst>
              <a:ext uri="{FF2B5EF4-FFF2-40B4-BE49-F238E27FC236}">
                <a16:creationId xmlns:a16="http://schemas.microsoft.com/office/drawing/2014/main" id="{8A01D3F9-A2CE-464E-3F95-2054BFB3EE90}"/>
              </a:ext>
            </a:extLst>
          </p:cNvPr>
          <p:cNvPicPr>
            <a:picLocks noChangeAspect="1"/>
          </p:cNvPicPr>
          <p:nvPr/>
        </p:nvPicPr>
        <p:blipFill>
          <a:blip r:embed="rId7"/>
          <a:stretch>
            <a:fillRect/>
          </a:stretch>
        </p:blipFill>
        <p:spPr>
          <a:xfrm>
            <a:off x="332678" y="2947062"/>
            <a:ext cx="2598968" cy="14619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8985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6D66F-A4ED-44CD-D2E5-197B29E8127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98D6F59-BCF7-86FB-E997-6F8061C603B1}"/>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8811B8A8-3AE7-CEBD-1134-F3FCCA753AE9}"/>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BC30BB1E-3611-E03C-4552-693B4A874BD9}"/>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1CB0C7F7-407F-614E-2610-2D582C8D9C02}"/>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F8BA8D8-8BEB-F024-763D-5AA34C57122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5DDAFC0A-D368-B402-C670-A9223EB290CA}"/>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290786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617360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21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2080168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2851919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The Implications of Recent Datasets for the Current and </a:t>
            </a:r>
            <a:br>
              <a:rPr lang="en-US" sz="3600" dirty="0"/>
            </a:br>
            <a:r>
              <a:rPr lang="en-US" sz="3600" dirty="0"/>
              <a:t>Future Management of Non-Hodgkin Lymphoma</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September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Carla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Casulo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Tree>
    <p:custDataLst>
      <p:tags r:id="rId1"/>
    </p:custDataLst>
    <p:extLst>
      <p:ext uri="{BB962C8B-B14F-4D97-AF65-F5344CB8AC3E}">
        <p14:creationId xmlns:p14="http://schemas.microsoft.com/office/powerpoint/2010/main" val="2541049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142413"/>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834890"/>
            <a:ext cx="70104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6081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335979"/>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6704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6C872413-BA5E-0D4C-BBA8-D31EB9B401BA}"/>
              </a:ext>
            </a:extLst>
          </p:cNvPr>
          <p:cNvSpPr txBox="1">
            <a:spLocks noChangeArrowheads="1"/>
          </p:cNvSpPr>
          <p:nvPr/>
        </p:nvSpPr>
        <p:spPr bwMode="auto">
          <a:xfrm>
            <a:off x="6062869" y="3834890"/>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MPH</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
        <p:nvSpPr>
          <p:cNvPr id="8" name="Text Box 6">
            <a:extLst>
              <a:ext uri="{FF2B5EF4-FFF2-40B4-BE49-F238E27FC236}">
                <a16:creationId xmlns:a16="http://schemas.microsoft.com/office/drawing/2014/main" id="{103E5231-959F-364A-A4F0-5AF3B3B92FCA}"/>
              </a:ext>
            </a:extLst>
          </p:cNvPr>
          <p:cNvSpPr txBox="1">
            <a:spLocks noChangeArrowheads="1"/>
          </p:cNvSpPr>
          <p:nvPr/>
        </p:nvSpPr>
        <p:spPr bwMode="auto">
          <a:xfrm>
            <a:off x="0" y="2676600"/>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8A246314-AFAD-AE5E-6A0E-2AACFD42318B}"/>
              </a:ext>
            </a:extLst>
          </p:cNvPr>
          <p:cNvSpPr txBox="1">
            <a:spLocks noChangeArrowheads="1"/>
          </p:cNvSpPr>
          <p:nvPr/>
        </p:nvSpPr>
        <p:spPr bwMode="auto">
          <a:xfrm>
            <a:off x="0" y="1125874"/>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Tree>
    <p:custDataLst>
      <p:tags r:id="rId1"/>
    </p:custDataLst>
    <p:extLst>
      <p:ext uri="{BB962C8B-B14F-4D97-AF65-F5344CB8AC3E}">
        <p14:creationId xmlns:p14="http://schemas.microsoft.com/office/powerpoint/2010/main" val="23650522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3700728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1589204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Ana C Garrido-Castro,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Triple-Negative Breast Cancer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Susan F Smith Center for Women's Cancers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933056"/>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Professor Peter Schmid, FRCP,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 Centre of Experimental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Barts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3933056"/>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1546830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29826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Ana C Garrido-Castro, MD</a:t>
            </a:r>
          </a:p>
          <a:p>
            <a:pPr lvl="0">
              <a:lnSpc>
                <a:spcPts val="1850"/>
              </a:lnSpc>
              <a:defRPr/>
            </a:pPr>
            <a:r>
              <a:rPr lang="en-US" sz="1600" b="0" dirty="0">
                <a:solidFill>
                  <a:srgbClr val="000000"/>
                </a:solidFill>
                <a:latin typeface="Calibri"/>
              </a:rPr>
              <a:t>Assistant 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Director, Triple-Negative Breast Cancer Research</a:t>
            </a:r>
          </a:p>
          <a:p>
            <a:pPr lvl="0">
              <a:lnSpc>
                <a:spcPts val="1850"/>
              </a:lnSpc>
              <a:defRPr/>
            </a:pPr>
            <a:r>
              <a:rPr lang="en-US" sz="1600" b="0" dirty="0">
                <a:solidFill>
                  <a:srgbClr val="000000"/>
                </a:solidFill>
                <a:latin typeface="Calibri"/>
              </a:rPr>
              <a:t>Susan F Smith Center for Women's Cancers</a:t>
            </a:r>
          </a:p>
          <a:p>
            <a:pPr lvl="0">
              <a:lnSpc>
                <a:spcPts val="1850"/>
              </a:lnSpc>
              <a:defRPr/>
            </a:pPr>
            <a:r>
              <a:rPr lang="en-US" sz="1600" b="0" dirty="0">
                <a:solidFill>
                  <a:srgbClr val="000000"/>
                </a:solidFill>
                <a:latin typeface="Calibri"/>
              </a:rPr>
              <a:t>Department of Medical 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393305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Professor Peter Schmid, FRCP, MD, PhD</a:t>
            </a:r>
          </a:p>
          <a:p>
            <a:pPr lvl="0">
              <a:lnSpc>
                <a:spcPts val="1850"/>
              </a:lnSpc>
              <a:defRPr/>
            </a:pPr>
            <a:r>
              <a:rPr lang="en-US" sz="1600" b="0" dirty="0">
                <a:solidFill>
                  <a:srgbClr val="000000"/>
                </a:solidFill>
                <a:latin typeface="Calibri"/>
              </a:rPr>
              <a:t>Lead, Centre of Experimental Cancer Medicine</a:t>
            </a:r>
          </a:p>
          <a:p>
            <a:pPr lvl="0">
              <a:lnSpc>
                <a:spcPts val="1850"/>
              </a:lnSpc>
              <a:defRPr/>
            </a:pPr>
            <a:r>
              <a:rPr lang="en-US" sz="1600" b="0" dirty="0">
                <a:solidFill>
                  <a:srgbClr val="000000"/>
                </a:solidFill>
                <a:latin typeface="Calibri"/>
              </a:rPr>
              <a:t>Barts Cancer Institute</a:t>
            </a:r>
          </a:p>
          <a:p>
            <a:pPr lvl="0">
              <a:lnSpc>
                <a:spcPts val="1850"/>
              </a:lnSpc>
              <a:defRPr/>
            </a:pPr>
            <a:r>
              <a:rPr lang="en-US" sz="1600" b="0" dirty="0">
                <a:solidFill>
                  <a:srgbClr val="000000"/>
                </a:solidFill>
                <a:latin typeface="Calibri"/>
              </a:rPr>
              <a:t>London, United Kingdom</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86496" y="3933056"/>
            <a:ext cx="1371600" cy="1371600"/>
          </a:xfrm>
          <a:prstGeom prst="rect">
            <a:avLst/>
          </a:prstGeom>
        </p:spPr>
      </p:pic>
    </p:spTree>
    <p:extLst>
      <p:ext uri="{BB962C8B-B14F-4D97-AF65-F5344CB8AC3E}">
        <p14:creationId xmlns:p14="http://schemas.microsoft.com/office/powerpoint/2010/main" val="3165170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DEFD-8524-F1C3-291B-A7962DD69A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4CB864-DC06-1860-F6F8-81ABA92BA465}"/>
              </a:ext>
            </a:extLst>
          </p:cNvPr>
          <p:cNvSpPr>
            <a:spLocks noGrp="1"/>
          </p:cNvSpPr>
          <p:nvPr>
            <p:ph type="title"/>
          </p:nvPr>
        </p:nvSpPr>
        <p:spPr>
          <a:xfrm>
            <a:off x="527050" y="19108"/>
            <a:ext cx="10744203" cy="1143000"/>
          </a:xfrm>
        </p:spPr>
        <p:txBody>
          <a:bodyPr/>
          <a:lstStyle/>
          <a:p>
            <a:pPr algn="l"/>
            <a:r>
              <a:rPr lang="en-US" sz="3200" dirty="0"/>
              <a:t>RTP Content Distribution Platform</a:t>
            </a:r>
            <a:br>
              <a:rPr lang="en-US" sz="3200" dirty="0"/>
            </a:br>
            <a:r>
              <a:rPr lang="en-US" sz="3200" dirty="0"/>
              <a:t>9-28-24 to 9-28-25</a:t>
            </a:r>
          </a:p>
        </p:txBody>
      </p:sp>
      <p:sp>
        <p:nvSpPr>
          <p:cNvPr id="7" name="Rounded Rectangle 6">
            <a:extLst>
              <a:ext uri="{FF2B5EF4-FFF2-40B4-BE49-F238E27FC236}">
                <a16:creationId xmlns:a16="http://schemas.microsoft.com/office/drawing/2014/main" id="{5F257237-B0B5-DF88-15C3-453BEF6AF35E}"/>
              </a:ext>
            </a:extLst>
          </p:cNvPr>
          <p:cNvSpPr/>
          <p:nvPr/>
        </p:nvSpPr>
        <p:spPr bwMode="auto">
          <a:xfrm>
            <a:off x="8165980" y="192559"/>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TextBox 7">
            <a:extLst>
              <a:ext uri="{FF2B5EF4-FFF2-40B4-BE49-F238E27FC236}">
                <a16:creationId xmlns:a16="http://schemas.microsoft.com/office/drawing/2014/main" id="{BE82A004-79BF-4F0F-0557-01FCEBE39C88}"/>
              </a:ext>
            </a:extLst>
          </p:cNvPr>
          <p:cNvSpPr txBox="1"/>
          <p:nvPr/>
        </p:nvSpPr>
        <p:spPr>
          <a:xfrm>
            <a:off x="8165980" y="192559"/>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Podcast</a:t>
            </a:r>
          </a:p>
        </p:txBody>
      </p:sp>
      <p:sp>
        <p:nvSpPr>
          <p:cNvPr id="9" name="Rounded Rectangle 8">
            <a:extLst>
              <a:ext uri="{FF2B5EF4-FFF2-40B4-BE49-F238E27FC236}">
                <a16:creationId xmlns:a16="http://schemas.microsoft.com/office/drawing/2014/main" id="{1863490E-640C-3F4F-BFC5-44A67CEF2579}"/>
              </a:ext>
            </a:extLst>
          </p:cNvPr>
          <p:cNvSpPr/>
          <p:nvPr/>
        </p:nvSpPr>
        <p:spPr bwMode="auto">
          <a:xfrm>
            <a:off x="8165980" y="1021820"/>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0" name="TextBox 9">
            <a:extLst>
              <a:ext uri="{FF2B5EF4-FFF2-40B4-BE49-F238E27FC236}">
                <a16:creationId xmlns:a16="http://schemas.microsoft.com/office/drawing/2014/main" id="{BE9A0017-DFC4-C272-BF40-EE8C81F74C7B}"/>
              </a:ext>
            </a:extLst>
          </p:cNvPr>
          <p:cNvSpPr txBox="1"/>
          <p:nvPr/>
        </p:nvSpPr>
        <p:spPr>
          <a:xfrm>
            <a:off x="8165980" y="1021820"/>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 </a:t>
            </a:r>
            <a:b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(YouTube, Spotify)</a:t>
            </a:r>
          </a:p>
        </p:txBody>
      </p:sp>
      <p:sp>
        <p:nvSpPr>
          <p:cNvPr id="11" name="Rounded Rectangle 10">
            <a:extLst>
              <a:ext uri="{FF2B5EF4-FFF2-40B4-BE49-F238E27FC236}">
                <a16:creationId xmlns:a16="http://schemas.microsoft.com/office/drawing/2014/main" id="{5777A8B2-307A-982A-2B4C-1D645723CF6D}"/>
              </a:ext>
            </a:extLst>
          </p:cNvPr>
          <p:cNvSpPr/>
          <p:nvPr/>
        </p:nvSpPr>
        <p:spPr bwMode="auto">
          <a:xfrm>
            <a:off x="8165980" y="1851081"/>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2" name="TextBox 11">
            <a:extLst>
              <a:ext uri="{FF2B5EF4-FFF2-40B4-BE49-F238E27FC236}">
                <a16:creationId xmlns:a16="http://schemas.microsoft.com/office/drawing/2014/main" id="{FEB9161D-BA06-2F98-A6C8-961ACD571374}"/>
              </a:ext>
            </a:extLst>
          </p:cNvPr>
          <p:cNvSpPr txBox="1"/>
          <p:nvPr/>
        </p:nvSpPr>
        <p:spPr>
          <a:xfrm>
            <a:off x="8165980" y="1851081"/>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Email</a:t>
            </a:r>
          </a:p>
        </p:txBody>
      </p:sp>
      <p:sp>
        <p:nvSpPr>
          <p:cNvPr id="13" name="Rounded Rectangle 12">
            <a:extLst>
              <a:ext uri="{FF2B5EF4-FFF2-40B4-BE49-F238E27FC236}">
                <a16:creationId xmlns:a16="http://schemas.microsoft.com/office/drawing/2014/main" id="{3B90B564-0C86-6196-AEE2-EF1BEE56852A}"/>
              </a:ext>
            </a:extLst>
          </p:cNvPr>
          <p:cNvSpPr/>
          <p:nvPr/>
        </p:nvSpPr>
        <p:spPr bwMode="auto">
          <a:xfrm>
            <a:off x="8165980" y="2680342"/>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4" name="TextBox 13">
            <a:extLst>
              <a:ext uri="{FF2B5EF4-FFF2-40B4-BE49-F238E27FC236}">
                <a16:creationId xmlns:a16="http://schemas.microsoft.com/office/drawing/2014/main" id="{10BF6DDA-8C16-8A51-7D61-B216F03C343A}"/>
              </a:ext>
            </a:extLst>
          </p:cNvPr>
          <p:cNvSpPr txBox="1"/>
          <p:nvPr/>
        </p:nvSpPr>
        <p:spPr>
          <a:xfrm>
            <a:off x="8165980" y="2680342"/>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15" name="Rounded Rectangle 14">
            <a:extLst>
              <a:ext uri="{FF2B5EF4-FFF2-40B4-BE49-F238E27FC236}">
                <a16:creationId xmlns:a16="http://schemas.microsoft.com/office/drawing/2014/main" id="{DE607CBB-72B9-6460-47B5-E9C2D50F18CD}"/>
              </a:ext>
            </a:extLst>
          </p:cNvPr>
          <p:cNvSpPr/>
          <p:nvPr/>
        </p:nvSpPr>
        <p:spPr bwMode="auto">
          <a:xfrm>
            <a:off x="8165980" y="3509603"/>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6" name="TextBox 15">
            <a:extLst>
              <a:ext uri="{FF2B5EF4-FFF2-40B4-BE49-F238E27FC236}">
                <a16:creationId xmlns:a16="http://schemas.microsoft.com/office/drawing/2014/main" id="{6A1C98E4-E6B2-877C-5AD7-15BBC81D1BA7}"/>
              </a:ext>
            </a:extLst>
          </p:cNvPr>
          <p:cNvSpPr txBox="1"/>
          <p:nvPr/>
        </p:nvSpPr>
        <p:spPr>
          <a:xfrm>
            <a:off x="8165980" y="3509603"/>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App</a:t>
            </a:r>
          </a:p>
        </p:txBody>
      </p:sp>
      <p:sp>
        <p:nvSpPr>
          <p:cNvPr id="17" name="Rounded Rectangle 16">
            <a:extLst>
              <a:ext uri="{FF2B5EF4-FFF2-40B4-BE49-F238E27FC236}">
                <a16:creationId xmlns:a16="http://schemas.microsoft.com/office/drawing/2014/main" id="{F784BAC0-366A-8673-F886-25E8BC200457}"/>
              </a:ext>
            </a:extLst>
          </p:cNvPr>
          <p:cNvSpPr/>
          <p:nvPr/>
        </p:nvSpPr>
        <p:spPr bwMode="auto">
          <a:xfrm>
            <a:off x="8165980" y="4338864"/>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8" name="TextBox 17">
            <a:extLst>
              <a:ext uri="{FF2B5EF4-FFF2-40B4-BE49-F238E27FC236}">
                <a16:creationId xmlns:a16="http://schemas.microsoft.com/office/drawing/2014/main" id="{0C25DEB5-EDFB-7DEA-978D-DEA6E86D2901}"/>
              </a:ext>
            </a:extLst>
          </p:cNvPr>
          <p:cNvSpPr txBox="1"/>
          <p:nvPr/>
        </p:nvSpPr>
        <p:spPr>
          <a:xfrm>
            <a:off x="8165980" y="4338864"/>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a:t>
            </a:r>
          </a:p>
        </p:txBody>
      </p:sp>
      <p:cxnSp>
        <p:nvCxnSpPr>
          <p:cNvPr id="21" name="Straight Arrow Connector 20">
            <a:extLst>
              <a:ext uri="{FF2B5EF4-FFF2-40B4-BE49-F238E27FC236}">
                <a16:creationId xmlns:a16="http://schemas.microsoft.com/office/drawing/2014/main" id="{B3C8D2E3-D563-9B48-8003-D52AC5083144}"/>
              </a:ext>
            </a:extLst>
          </p:cNvPr>
          <p:cNvCxnSpPr>
            <a:cxnSpLocks/>
          </p:cNvCxnSpPr>
          <p:nvPr/>
        </p:nvCxnSpPr>
        <p:spPr bwMode="auto">
          <a:xfrm flipV="1">
            <a:off x="5056174" y="1387580"/>
            <a:ext cx="2967063" cy="1866157"/>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3" name="Straight Arrow Connector 22">
            <a:extLst>
              <a:ext uri="{FF2B5EF4-FFF2-40B4-BE49-F238E27FC236}">
                <a16:creationId xmlns:a16="http://schemas.microsoft.com/office/drawing/2014/main" id="{8F0DD8BD-9ED9-2C9F-055E-1572245094E6}"/>
              </a:ext>
            </a:extLst>
          </p:cNvPr>
          <p:cNvCxnSpPr>
            <a:cxnSpLocks/>
          </p:cNvCxnSpPr>
          <p:nvPr/>
        </p:nvCxnSpPr>
        <p:spPr bwMode="auto">
          <a:xfrm>
            <a:off x="5056174" y="4019735"/>
            <a:ext cx="2967063" cy="149724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5" name="Straight Arrow Connector 24">
            <a:extLst>
              <a:ext uri="{FF2B5EF4-FFF2-40B4-BE49-F238E27FC236}">
                <a16:creationId xmlns:a16="http://schemas.microsoft.com/office/drawing/2014/main" id="{17B89FDD-FB0A-6507-1A42-C20E5170DFE3}"/>
              </a:ext>
            </a:extLst>
          </p:cNvPr>
          <p:cNvCxnSpPr>
            <a:cxnSpLocks/>
          </p:cNvCxnSpPr>
          <p:nvPr/>
        </p:nvCxnSpPr>
        <p:spPr bwMode="auto">
          <a:xfrm>
            <a:off x="5056174" y="3872281"/>
            <a:ext cx="2967063" cy="832343"/>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6" name="Straight Arrow Connector 25">
            <a:extLst>
              <a:ext uri="{FF2B5EF4-FFF2-40B4-BE49-F238E27FC236}">
                <a16:creationId xmlns:a16="http://schemas.microsoft.com/office/drawing/2014/main" id="{E963AD28-4D8E-ACD9-B45F-45E323506FCF}"/>
              </a:ext>
            </a:extLst>
          </p:cNvPr>
          <p:cNvCxnSpPr>
            <a:cxnSpLocks/>
          </p:cNvCxnSpPr>
          <p:nvPr/>
        </p:nvCxnSpPr>
        <p:spPr bwMode="auto">
          <a:xfrm flipV="1">
            <a:off x="5056174" y="2255899"/>
            <a:ext cx="2967063" cy="1138998"/>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7" name="Straight Arrow Connector 26">
            <a:extLst>
              <a:ext uri="{FF2B5EF4-FFF2-40B4-BE49-F238E27FC236}">
                <a16:creationId xmlns:a16="http://schemas.microsoft.com/office/drawing/2014/main" id="{A9A999A3-7BF9-6826-A4DD-15B0CD184A76}"/>
              </a:ext>
            </a:extLst>
          </p:cNvPr>
          <p:cNvCxnSpPr>
            <a:cxnSpLocks/>
          </p:cNvCxnSpPr>
          <p:nvPr/>
        </p:nvCxnSpPr>
        <p:spPr bwMode="auto">
          <a:xfrm flipV="1">
            <a:off x="5056174" y="3046102"/>
            <a:ext cx="2967063" cy="489955"/>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8F1D6EC7-4534-3D87-D93C-2D3A22BFDDCA}"/>
              </a:ext>
            </a:extLst>
          </p:cNvPr>
          <p:cNvCxnSpPr>
            <a:cxnSpLocks/>
          </p:cNvCxnSpPr>
          <p:nvPr/>
        </p:nvCxnSpPr>
        <p:spPr bwMode="auto">
          <a:xfrm>
            <a:off x="5056174" y="3683511"/>
            <a:ext cx="2967063" cy="20782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sp>
        <p:nvSpPr>
          <p:cNvPr id="2" name="Rounded Rectangle 1">
            <a:extLst>
              <a:ext uri="{FF2B5EF4-FFF2-40B4-BE49-F238E27FC236}">
                <a16:creationId xmlns:a16="http://schemas.microsoft.com/office/drawing/2014/main" id="{E0D4EDB0-B013-1D39-F5B8-FB10C286AE56}"/>
              </a:ext>
            </a:extLst>
          </p:cNvPr>
          <p:cNvSpPr/>
          <p:nvPr/>
        </p:nvSpPr>
        <p:spPr bwMode="auto">
          <a:xfrm>
            <a:off x="8165980" y="5151215"/>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CEE84499-29B9-F66E-3BF6-28F78FF72038}"/>
              </a:ext>
            </a:extLst>
          </p:cNvPr>
          <p:cNvSpPr txBox="1"/>
          <p:nvPr/>
        </p:nvSpPr>
        <p:spPr>
          <a:xfrm>
            <a:off x="8165980" y="5151215"/>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Text Messages</a:t>
            </a:r>
          </a:p>
        </p:txBody>
      </p:sp>
      <p:sp>
        <p:nvSpPr>
          <p:cNvPr id="19" name="Rounded Rectangle 18">
            <a:extLst>
              <a:ext uri="{FF2B5EF4-FFF2-40B4-BE49-F238E27FC236}">
                <a16:creationId xmlns:a16="http://schemas.microsoft.com/office/drawing/2014/main" id="{AB11B8BD-3050-2B9C-56E7-38A60EF76423}"/>
              </a:ext>
            </a:extLst>
          </p:cNvPr>
          <p:cNvSpPr/>
          <p:nvPr/>
        </p:nvSpPr>
        <p:spPr bwMode="auto">
          <a:xfrm>
            <a:off x="8165980" y="5997386"/>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20" name="TextBox 19">
            <a:extLst>
              <a:ext uri="{FF2B5EF4-FFF2-40B4-BE49-F238E27FC236}">
                <a16:creationId xmlns:a16="http://schemas.microsoft.com/office/drawing/2014/main" id="{6B4BDA54-1821-4C0D-270F-8002B168D7B8}"/>
              </a:ext>
            </a:extLst>
          </p:cNvPr>
          <p:cNvSpPr txBox="1"/>
          <p:nvPr/>
        </p:nvSpPr>
        <p:spPr>
          <a:xfrm>
            <a:off x="8165980" y="5997386"/>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cxnSp>
        <p:nvCxnSpPr>
          <p:cNvPr id="22" name="Straight Arrow Connector 21">
            <a:extLst>
              <a:ext uri="{FF2B5EF4-FFF2-40B4-BE49-F238E27FC236}">
                <a16:creationId xmlns:a16="http://schemas.microsoft.com/office/drawing/2014/main" id="{130F723A-CFA1-DB5C-DB67-D904B3324FAA}"/>
              </a:ext>
            </a:extLst>
          </p:cNvPr>
          <p:cNvCxnSpPr>
            <a:cxnSpLocks/>
          </p:cNvCxnSpPr>
          <p:nvPr/>
        </p:nvCxnSpPr>
        <p:spPr bwMode="auto">
          <a:xfrm flipV="1">
            <a:off x="5056174" y="590608"/>
            <a:ext cx="2967063" cy="243774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4" name="Straight Arrow Connector 23">
            <a:extLst>
              <a:ext uri="{FF2B5EF4-FFF2-40B4-BE49-F238E27FC236}">
                <a16:creationId xmlns:a16="http://schemas.microsoft.com/office/drawing/2014/main" id="{81CB83D4-A7CB-E5FF-FF73-15E99309BF78}"/>
              </a:ext>
            </a:extLst>
          </p:cNvPr>
          <p:cNvCxnSpPr>
            <a:cxnSpLocks/>
          </p:cNvCxnSpPr>
          <p:nvPr/>
        </p:nvCxnSpPr>
        <p:spPr bwMode="auto">
          <a:xfrm>
            <a:off x="5056174" y="4225797"/>
            <a:ext cx="2967063" cy="213734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graphicFrame>
        <p:nvGraphicFramePr>
          <p:cNvPr id="30" name="Table 7">
            <a:extLst>
              <a:ext uri="{FF2B5EF4-FFF2-40B4-BE49-F238E27FC236}">
                <a16:creationId xmlns:a16="http://schemas.microsoft.com/office/drawing/2014/main" id="{58E44303-6100-9723-1A28-5F84929E7B20}"/>
              </a:ext>
            </a:extLst>
          </p:cNvPr>
          <p:cNvGraphicFramePr>
            <a:graphicFrameLocks/>
          </p:cNvGraphicFramePr>
          <p:nvPr/>
        </p:nvGraphicFramePr>
        <p:xfrm>
          <a:off x="436937" y="1737831"/>
          <a:ext cx="4440043" cy="3519943"/>
        </p:xfrm>
        <a:graphic>
          <a:graphicData uri="http://schemas.openxmlformats.org/drawingml/2006/table">
            <a:tbl>
              <a:tblPr firstRow="1" bandRow="1">
                <a:tableStyleId>{21E4AEA4-8DFA-4A89-87EB-49C32662AFE0}</a:tableStyleId>
              </a:tblPr>
              <a:tblGrid>
                <a:gridCol w="2044965">
                  <a:extLst>
                    <a:ext uri="{9D8B030D-6E8A-4147-A177-3AD203B41FA5}">
                      <a16:colId xmlns:a16="http://schemas.microsoft.com/office/drawing/2014/main" val="2701083839"/>
                    </a:ext>
                  </a:extLst>
                </a:gridCol>
                <a:gridCol w="1109348">
                  <a:extLst>
                    <a:ext uri="{9D8B030D-6E8A-4147-A177-3AD203B41FA5}">
                      <a16:colId xmlns:a16="http://schemas.microsoft.com/office/drawing/2014/main" val="908599085"/>
                    </a:ext>
                  </a:extLst>
                </a:gridCol>
                <a:gridCol w="1285730">
                  <a:extLst>
                    <a:ext uri="{9D8B030D-6E8A-4147-A177-3AD203B41FA5}">
                      <a16:colId xmlns:a16="http://schemas.microsoft.com/office/drawing/2014/main" val="668150650"/>
                    </a:ext>
                  </a:extLst>
                </a:gridCol>
              </a:tblGrid>
              <a:tr h="502849">
                <a:tc>
                  <a:txBody>
                    <a:bodyPr/>
                    <a:lstStyle/>
                    <a:p>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dirty="0">
                          <a:solidFill>
                            <a:schemeClr val="bg1"/>
                          </a:solidFill>
                        </a:rPr>
                        <a:t>Year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a:solidFill>
                            <a:schemeClr val="bg1"/>
                          </a:solidFill>
                        </a:rPr>
                        <a:t>Month</a:t>
                      </a: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502849">
                <a:tc>
                  <a:txBody>
                    <a:bodyPr/>
                    <a:lstStyle/>
                    <a:p>
                      <a:r>
                        <a:rPr lang="en-US" sz="2400" dirty="0"/>
                        <a:t>Total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502849">
                <a:tc>
                  <a:txBody>
                    <a:bodyPr/>
                    <a:lstStyle/>
                    <a:p>
                      <a:r>
                        <a:rPr lang="en-US" sz="2400" dirty="0"/>
                        <a:t>Recordings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502849">
                <a:tc>
                  <a:txBody>
                    <a:bodyPr/>
                    <a:lstStyle/>
                    <a:p>
                      <a:r>
                        <a:rPr lang="en-US" sz="2400" dirty="0"/>
                        <a:t>Webinars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502849">
                <a:tc>
                  <a:txBody>
                    <a:bodyPr/>
                    <a:lstStyle/>
                    <a:p>
                      <a:r>
                        <a:rPr lang="en-US" sz="2400" dirty="0"/>
                        <a:t>Cases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819540"/>
                  </a:ext>
                </a:extLst>
              </a:tr>
              <a:tr h="502849">
                <a:tc>
                  <a:txBody>
                    <a:bodyPr/>
                    <a:lstStyle/>
                    <a:p>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68405085"/>
                  </a:ext>
                </a:extLst>
              </a:tr>
              <a:tr h="502849">
                <a:tc>
                  <a:txBody>
                    <a:bodyPr/>
                    <a:lstStyle/>
                    <a:p>
                      <a:r>
                        <a:rPr lang="en-US" sz="2400" dirty="0">
                          <a:solidFill>
                            <a:schemeClr val="bg1"/>
                          </a:solidFill>
                        </a:rPr>
                        <a:t>Final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218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extLst>
                  <a:ext uri="{0D108BD9-81ED-4DB2-BD59-A6C34878D82A}">
                    <a16:rowId xmlns:a16="http://schemas.microsoft.com/office/drawing/2014/main" val="159863312"/>
                  </a:ext>
                </a:extLst>
              </a:tr>
            </a:tbl>
          </a:graphicData>
        </a:graphic>
      </p:graphicFrame>
    </p:spTree>
    <p:extLst>
      <p:ext uri="{BB962C8B-B14F-4D97-AF65-F5344CB8AC3E}">
        <p14:creationId xmlns:p14="http://schemas.microsoft.com/office/powerpoint/2010/main" val="2299757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85341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348582"/>
            <a:ext cx="12192000" cy="1143000"/>
          </a:xfrm>
        </p:spPr>
        <p:txBody>
          <a:bodyPr wrap="square" anchor="ctr">
            <a:noAutofit/>
          </a:bodyPr>
          <a:lstStyle/>
          <a:p>
            <a:r>
              <a:rPr lang="en-US" sz="3600" dirty="0"/>
              <a:t>The Implications of Recent Datasets for the Current and </a:t>
            </a:r>
            <a:br>
              <a:rPr lang="en-US" sz="3600" dirty="0"/>
            </a:br>
            <a:r>
              <a:rPr lang="en-US" sz="3600" dirty="0"/>
              <a:t>Future Management of Non-Hodgkin Lymphoma</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79041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40462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September 17,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355226"/>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3962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Carla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Casulo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 S Kahl, MD</a:t>
            </a:r>
          </a:p>
        </p:txBody>
      </p:sp>
    </p:spTree>
    <p:custDataLst>
      <p:tags r:id="rId1"/>
    </p:custDataLst>
    <p:extLst>
      <p:ext uri="{BB962C8B-B14F-4D97-AF65-F5344CB8AC3E}">
        <p14:creationId xmlns:p14="http://schemas.microsoft.com/office/powerpoint/2010/main" val="3739875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9940903" cy="4799013"/>
          </a:xfrm>
        </p:spPr>
        <p:txBody>
          <a:bodyPr/>
          <a:lstStyle/>
          <a:p>
            <a:pPr marL="98425" indent="0">
              <a:buNone/>
            </a:pPr>
            <a:r>
              <a:rPr lang="en-US" sz="2500" b="0" dirty="0">
                <a:solidFill>
                  <a:schemeClr val="tx1"/>
                </a:solidFill>
              </a:rPr>
              <a:t>This activity is supported by an educational grant from Gilead Sciences Inc.</a:t>
            </a:r>
          </a:p>
        </p:txBody>
      </p:sp>
    </p:spTree>
    <p:extLst>
      <p:ext uri="{BB962C8B-B14F-4D97-AF65-F5344CB8AC3E}">
        <p14:creationId xmlns:p14="http://schemas.microsoft.com/office/powerpoint/2010/main" val="160083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142413"/>
            <a:ext cx="12192000" cy="1143000"/>
          </a:xfrm>
        </p:spPr>
        <p:txBody>
          <a:bodyPr wrap="square" anchor="ctr">
            <a:noAutofit/>
          </a:bodyPr>
          <a:lstStyle/>
          <a:p>
            <a:r>
              <a:rPr lang="en-US" sz="3400" dirty="0"/>
              <a:t>Data + Perspectives: Clinical Investigators Explore the </a:t>
            </a:r>
            <a:br>
              <a:rPr lang="en-US" sz="3400" dirty="0"/>
            </a:br>
            <a:r>
              <a:rPr lang="en-US" sz="3400" dirty="0"/>
              <a:t>Application of Recent Datasets in Current Oncology Care</a:t>
            </a:r>
          </a:p>
        </p:txBody>
      </p:sp>
      <p:sp>
        <p:nvSpPr>
          <p:cNvPr id="11" name="Text Box 6">
            <a:extLst>
              <a:ext uri="{FF2B5EF4-FFF2-40B4-BE49-F238E27FC236}">
                <a16:creationId xmlns:a16="http://schemas.microsoft.com/office/drawing/2014/main" id="{E340E827-C280-9B48-B129-D2E84327028D}"/>
              </a:ext>
            </a:extLst>
          </p:cNvPr>
          <p:cNvSpPr txBox="1">
            <a:spLocks noChangeArrowheads="1"/>
          </p:cNvSpPr>
          <p:nvPr/>
        </p:nvSpPr>
        <p:spPr bwMode="auto">
          <a:xfrm>
            <a:off x="0" y="3834890"/>
            <a:ext cx="70104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Emmanuel S </a:t>
            </a:r>
            <a:r>
              <a:rPr kumimoji="0" lang="en-US" sz="27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Antonarakis</a:t>
            </a: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P Goetz,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Christopher Lieu,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Matthew Lunning, DO</a:t>
            </a:r>
          </a:p>
          <a:p>
            <a:pPr marL="0" marR="0" lvl="0" indent="0" algn="ctr" defTabSz="914400" rtl="0" eaLnBrk="0" fontAlgn="base" latinLnBrk="0" hangingPunct="0">
              <a:lnSpc>
                <a:spcPts val="2800"/>
              </a:lnSpc>
              <a:spcBef>
                <a:spcPct val="0"/>
              </a:spcBef>
              <a:spcAft>
                <a:spcPct val="0"/>
              </a:spcAft>
              <a:buClrTx/>
              <a:buSzTx/>
              <a:buFontTx/>
              <a:buNone/>
              <a:tabLst/>
              <a:defRPr/>
            </a:pPr>
            <a:endPar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608174"/>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0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0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335979"/>
            <a:ext cx="28972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16704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October 11, 2025</a:t>
            </a:r>
            <a:b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AM – 12:30 PM ET</a:t>
            </a:r>
            <a:endParaRPr kumimoji="0" lang="en-US" sz="30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6">
            <a:extLst>
              <a:ext uri="{FF2B5EF4-FFF2-40B4-BE49-F238E27FC236}">
                <a16:creationId xmlns:a16="http://schemas.microsoft.com/office/drawing/2014/main" id="{6C872413-BA5E-0D4C-BBA8-D31EB9B401BA}"/>
              </a:ext>
            </a:extLst>
          </p:cNvPr>
          <p:cNvSpPr txBox="1">
            <a:spLocks noChangeArrowheads="1"/>
          </p:cNvSpPr>
          <p:nvPr/>
        </p:nvSpPr>
        <p:spPr bwMode="auto">
          <a:xfrm>
            <a:off x="6062869" y="3834890"/>
            <a:ext cx="6096000" cy="15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Heather McArthur, MD, MPH</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Sonali M Smith,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John Strickler, MD</a:t>
            </a:r>
          </a:p>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7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Additional faculty to be announced.</a:t>
            </a:r>
          </a:p>
        </p:txBody>
      </p:sp>
      <p:sp>
        <p:nvSpPr>
          <p:cNvPr id="8" name="Text Box 6">
            <a:extLst>
              <a:ext uri="{FF2B5EF4-FFF2-40B4-BE49-F238E27FC236}">
                <a16:creationId xmlns:a16="http://schemas.microsoft.com/office/drawing/2014/main" id="{103E5231-959F-364A-A4F0-5AF3B3B92FCA}"/>
              </a:ext>
            </a:extLst>
          </p:cNvPr>
          <p:cNvSpPr txBox="1">
            <a:spLocks noChangeArrowheads="1"/>
          </p:cNvSpPr>
          <p:nvPr/>
        </p:nvSpPr>
        <p:spPr bwMode="auto">
          <a:xfrm>
            <a:off x="0" y="2676600"/>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The </a:t>
            </a:r>
            <a:r>
              <a:rPr kumimoji="0" lang="en-US" sz="3000" b="0" i="0" u="none" strike="noStrike" kern="1200" cap="none" spc="0" normalizeH="0" baseline="0" noProof="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Ritz-Carlton Orlando, </a:t>
            </a: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Grande Lakes | Orlando, Florida</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2" name="Rectangle 4">
            <a:extLst>
              <a:ext uri="{FF2B5EF4-FFF2-40B4-BE49-F238E27FC236}">
                <a16:creationId xmlns:a16="http://schemas.microsoft.com/office/drawing/2014/main" id="{8A246314-AFAD-AE5E-6A0E-2AACFD42318B}"/>
              </a:ext>
            </a:extLst>
          </p:cNvPr>
          <p:cNvSpPr txBox="1">
            <a:spLocks noChangeArrowheads="1"/>
          </p:cNvSpPr>
          <p:nvPr/>
        </p:nvSpPr>
        <p:spPr bwMode="auto">
          <a:xfrm>
            <a:off x="0" y="1125874"/>
            <a:ext cx="12192000" cy="481589"/>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A </a:t>
            </a:r>
            <a:r>
              <a:rPr kumimoji="0" lang="en-US" sz="2400" b="0" i="1" u="none" strike="noStrike" kern="1200" cap="none" spc="0" normalizeH="0" baseline="0" noProof="0" dirty="0" err="1">
                <a:ln>
                  <a:noFill/>
                </a:ln>
                <a:solidFill>
                  <a:srgbClr val="015593"/>
                </a:solidFill>
                <a:effectLst/>
                <a:uLnTx/>
                <a:uFillTx/>
                <a:latin typeface="Calibri"/>
                <a:ea typeface="MS PGothic" pitchFamily="34" charset="-128"/>
                <a:cs typeface="Calibri"/>
              </a:rPr>
              <a:t>Multitumor</a:t>
            </a:r>
            <a:r>
              <a:rPr kumimoji="0" lang="en-US" sz="2400" b="0" i="1" u="none" strike="noStrike" kern="1200" cap="none" spc="0" normalizeH="0" baseline="0" noProof="0" dirty="0">
                <a:ln>
                  <a:noFill/>
                </a:ln>
                <a:solidFill>
                  <a:srgbClr val="015593"/>
                </a:solidFill>
                <a:effectLst/>
                <a:uLnTx/>
                <a:uFillTx/>
                <a:latin typeface="Calibri"/>
                <a:ea typeface="MS PGothic" pitchFamily="34" charset="-128"/>
                <a:cs typeface="Calibri"/>
              </a:rPr>
              <a:t> Symposium in Partnership with Florida Cancer Specialists &amp; Research Institute</a:t>
            </a:r>
          </a:p>
        </p:txBody>
      </p:sp>
    </p:spTree>
    <p:custDataLst>
      <p:tags r:id="rId1"/>
    </p:custDataLst>
    <p:extLst>
      <p:ext uri="{BB962C8B-B14F-4D97-AF65-F5344CB8AC3E}">
        <p14:creationId xmlns:p14="http://schemas.microsoft.com/office/powerpoint/2010/main" val="4169795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0D5-BD5B-28E1-98C6-F22C02D8061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E83C89B-6CB8-58E2-5318-5AF0A02F708B}"/>
              </a:ext>
            </a:extLst>
          </p:cNvPr>
          <p:cNvSpPr txBox="1">
            <a:spLocks/>
          </p:cNvSpPr>
          <p:nvPr/>
        </p:nvSpPr>
        <p:spPr>
          <a:xfrm>
            <a:off x="526396" y="2409555"/>
            <a:ext cx="5516659"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Rectangle 4">
            <a:extLst>
              <a:ext uri="{FF2B5EF4-FFF2-40B4-BE49-F238E27FC236}">
                <a16:creationId xmlns:a16="http://schemas.microsoft.com/office/drawing/2014/main" id="{400464EB-0650-0799-EAF4-BBC30B62B020}"/>
              </a:ext>
            </a:extLst>
          </p:cNvPr>
          <p:cNvSpPr>
            <a:spLocks noGrp="1" noChangeArrowheads="1"/>
          </p:cNvSpPr>
          <p:nvPr>
            <p:ph type="title"/>
          </p:nvPr>
        </p:nvSpPr>
        <p:spPr>
          <a:xfrm>
            <a:off x="0" y="35894"/>
            <a:ext cx="12192000" cy="1478390"/>
          </a:xfrm>
        </p:spPr>
        <p:txBody>
          <a:bodyPr wrap="square" anchor="ctr">
            <a:noAutofit/>
          </a:bodyPr>
          <a:lstStyle/>
          <a:p>
            <a:pPr>
              <a:lnSpc>
                <a:spcPts val="3520"/>
              </a:lnSpc>
            </a:pPr>
            <a:r>
              <a:rPr lang="en-US" sz="3400" dirty="0">
                <a:latin typeface="Calibri" panose="020F0502020204030204" pitchFamily="34" charset="0"/>
                <a:cs typeface="Calibri" panose="020F0502020204030204" pitchFamily="34" charset="0"/>
              </a:rPr>
              <a:t>Cancer Q&amp;A: Understanding the Role and Reality of CAR (Chimeric Antigen Receptor) T-Cell Therapy for Non-Hodgkin Lymphoma</a:t>
            </a:r>
          </a:p>
        </p:txBody>
      </p:sp>
      <p:sp>
        <p:nvSpPr>
          <p:cNvPr id="11" name="Rectangle 4">
            <a:extLst>
              <a:ext uri="{FF2B5EF4-FFF2-40B4-BE49-F238E27FC236}">
                <a16:creationId xmlns:a16="http://schemas.microsoft.com/office/drawing/2014/main" id="{80E0DB15-0CB6-DD0B-5C52-0EA9613CDC02}"/>
              </a:ext>
            </a:extLst>
          </p:cNvPr>
          <p:cNvSpPr txBox="1">
            <a:spLocks noChangeArrowheads="1"/>
          </p:cNvSpPr>
          <p:nvPr/>
        </p:nvSpPr>
        <p:spPr bwMode="auto">
          <a:xfrm>
            <a:off x="0" y="1317684"/>
            <a:ext cx="12192000" cy="94404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Webinar Series for Clinicians and Patients,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2" name="Text Box 3">
            <a:extLst>
              <a:ext uri="{FF2B5EF4-FFF2-40B4-BE49-F238E27FC236}">
                <a16:creationId xmlns:a16="http://schemas.microsoft.com/office/drawing/2014/main" id="{9EC34E76-ACA2-400B-72B6-5420058BF8CF}"/>
              </a:ext>
            </a:extLst>
          </p:cNvPr>
          <p:cNvSpPr txBox="1">
            <a:spLocks noChangeArrowheads="1"/>
          </p:cNvSpPr>
          <p:nvPr/>
        </p:nvSpPr>
        <p:spPr bwMode="auto">
          <a:xfrm>
            <a:off x="3695700" y="5791200"/>
            <a:ext cx="48006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3" name="Text Box 7">
            <a:extLst>
              <a:ext uri="{FF2B5EF4-FFF2-40B4-BE49-F238E27FC236}">
                <a16:creationId xmlns:a16="http://schemas.microsoft.com/office/drawing/2014/main" id="{B3068900-AA2E-71A4-B2F2-5AF636702560}"/>
              </a:ext>
            </a:extLst>
          </p:cNvPr>
          <p:cNvSpPr txBox="1">
            <a:spLocks noChangeArrowheads="1"/>
          </p:cNvSpPr>
          <p:nvPr/>
        </p:nvSpPr>
        <p:spPr bwMode="auto">
          <a:xfrm>
            <a:off x="5348967" y="4343400"/>
            <a:ext cx="14940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BF1C929C-B7B0-B972-C233-C49EB4FB078D}"/>
              </a:ext>
            </a:extLst>
          </p:cNvPr>
          <p:cNvSpPr txBox="1">
            <a:spLocks noChangeArrowheads="1"/>
          </p:cNvSpPr>
          <p:nvPr/>
        </p:nvSpPr>
        <p:spPr bwMode="auto">
          <a:xfrm>
            <a:off x="3452255" y="4897913"/>
            <a:ext cx="52959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0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5" name="Text Box 6">
            <a:extLst>
              <a:ext uri="{FF2B5EF4-FFF2-40B4-BE49-F238E27FC236}">
                <a16:creationId xmlns:a16="http://schemas.microsoft.com/office/drawing/2014/main" id="{57483657-2961-0C4E-CA09-471B841FAB68}"/>
              </a:ext>
            </a:extLst>
          </p:cNvPr>
          <p:cNvSpPr txBox="1">
            <a:spLocks noChangeArrowheads="1"/>
          </p:cNvSpPr>
          <p:nvPr/>
        </p:nvSpPr>
        <p:spPr bwMode="auto">
          <a:xfrm>
            <a:off x="541245" y="3290781"/>
            <a:ext cx="550181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October 22,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6:00 PM – 7:00 PM ET</a:t>
            </a:r>
          </a:p>
        </p:txBody>
      </p:sp>
      <p:sp>
        <p:nvSpPr>
          <p:cNvPr id="15" name="Content Placeholder 2">
            <a:extLst>
              <a:ext uri="{FF2B5EF4-FFF2-40B4-BE49-F238E27FC236}">
                <a16:creationId xmlns:a16="http://schemas.microsoft.com/office/drawing/2014/main" id="{E9680290-7D5B-736A-0803-E04E40A3EC5F}"/>
              </a:ext>
            </a:extLst>
          </p:cNvPr>
          <p:cNvSpPr txBox="1">
            <a:spLocks/>
          </p:cNvSpPr>
          <p:nvPr/>
        </p:nvSpPr>
        <p:spPr>
          <a:xfrm>
            <a:off x="6218145" y="2409555"/>
            <a:ext cx="5501808" cy="1762452"/>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9" name="Text Box 6">
            <a:extLst>
              <a:ext uri="{FF2B5EF4-FFF2-40B4-BE49-F238E27FC236}">
                <a16:creationId xmlns:a16="http://schemas.microsoft.com/office/drawing/2014/main" id="{70B501BA-5775-E47C-FC8C-132A95271064}"/>
              </a:ext>
            </a:extLst>
          </p:cNvPr>
          <p:cNvSpPr txBox="1">
            <a:spLocks noChangeArrowheads="1"/>
          </p:cNvSpPr>
          <p:nvPr/>
        </p:nvSpPr>
        <p:spPr bwMode="auto">
          <a:xfrm>
            <a:off x="6232992" y="3287371"/>
            <a:ext cx="5501808"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3000" b="1" i="0" u="none" strike="noStrike" kern="0" cap="none" spc="0" normalizeH="0" baseline="0" noProof="0" dirty="0">
                <a:ln>
                  <a:noFill/>
                </a:ln>
                <a:solidFill>
                  <a:srgbClr val="0331FF"/>
                </a:solidFill>
                <a:effectLst/>
                <a:uLnTx/>
                <a:uFillTx/>
                <a:latin typeface="Calibri" charset="0"/>
                <a:ea typeface="MS PGothic" pitchFamily="34" charset="-128"/>
              </a:rPr>
              <a:t>Wednesday, November 12, 2025</a:t>
            </a:r>
          </a:p>
          <a:p>
            <a:pPr marL="98425" marR="0" lvl="0" indent="0" algn="ctr" defTabSz="412750" rtl="0" eaLnBrk="0" fontAlgn="base" latinLnBrk="0" hangingPunct="0">
              <a:lnSpc>
                <a:spcPts val="2800"/>
              </a:lnSpc>
              <a:spcBef>
                <a:spcPts val="600"/>
              </a:spcBef>
              <a:spcAft>
                <a:spcPts val="0"/>
              </a:spcAft>
              <a:buClr>
                <a:srgbClr val="000000"/>
              </a:buClr>
              <a:buSzPct val="100000"/>
              <a:buFontTx/>
              <a:buNone/>
              <a:tabLst/>
              <a:defRPr/>
            </a:pPr>
            <a:r>
              <a:rPr kumimoji="0" lang="en-US" sz="2800" b="1" i="0" u="none" strike="noStrike" kern="0" cap="none" spc="0" normalizeH="0" baseline="0" noProof="0" dirty="0">
                <a:ln>
                  <a:noFill/>
                </a:ln>
                <a:solidFill>
                  <a:srgbClr val="001F60"/>
                </a:solidFill>
                <a:effectLst/>
                <a:uLnTx/>
                <a:uFillTx/>
                <a:latin typeface="Calibri" charset="0"/>
                <a:ea typeface="MS PGothic" pitchFamily="34" charset="-128"/>
              </a:rPr>
              <a:t>5:00 PM – 6:00 PM ET</a:t>
            </a:r>
          </a:p>
        </p:txBody>
      </p:sp>
      <p:sp>
        <p:nvSpPr>
          <p:cNvPr id="9" name="Text Box 7">
            <a:extLst>
              <a:ext uri="{FF2B5EF4-FFF2-40B4-BE49-F238E27FC236}">
                <a16:creationId xmlns:a16="http://schemas.microsoft.com/office/drawing/2014/main" id="{54207922-E9A0-F093-F5D5-2AEAA935EA43}"/>
              </a:ext>
            </a:extLst>
          </p:cNvPr>
          <p:cNvSpPr txBox="1">
            <a:spLocks noChangeArrowheads="1"/>
          </p:cNvSpPr>
          <p:nvPr/>
        </p:nvSpPr>
        <p:spPr bwMode="auto">
          <a:xfrm>
            <a:off x="731741" y="2543932"/>
            <a:ext cx="510540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Patients</a:t>
            </a:r>
          </a:p>
        </p:txBody>
      </p:sp>
      <p:sp>
        <p:nvSpPr>
          <p:cNvPr id="10" name="Text Box 7">
            <a:extLst>
              <a:ext uri="{FF2B5EF4-FFF2-40B4-BE49-F238E27FC236}">
                <a16:creationId xmlns:a16="http://schemas.microsoft.com/office/drawing/2014/main" id="{B50888B1-7870-1B6A-5174-685C6B58454D}"/>
              </a:ext>
            </a:extLst>
          </p:cNvPr>
          <p:cNvSpPr txBox="1">
            <a:spLocks noChangeArrowheads="1"/>
          </p:cNvSpPr>
          <p:nvPr/>
        </p:nvSpPr>
        <p:spPr bwMode="auto">
          <a:xfrm>
            <a:off x="6424055" y="2543932"/>
            <a:ext cx="5090555" cy="51228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Clinicians</a:t>
            </a:r>
          </a:p>
        </p:txBody>
      </p:sp>
    </p:spTree>
    <p:custDataLst>
      <p:tags r:id="rId1"/>
    </p:custDataLst>
    <p:extLst>
      <p:ext uri="{BB962C8B-B14F-4D97-AF65-F5344CB8AC3E}">
        <p14:creationId xmlns:p14="http://schemas.microsoft.com/office/powerpoint/2010/main" val="87032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F3D90-428D-6604-6D06-CB0514F924B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7CD6E80-52E3-8F1E-C8E9-7F68DC39BE95}"/>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E75A924E-4B0C-35A3-EA8A-E288CE59957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786ADD44-EE04-0E67-C455-08AA04C08FA6}"/>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5B1685B-CBED-7F9B-0F21-2BBAE78757CA}"/>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8B6C11CE-569C-F0C9-96F8-32D5EED3F740}"/>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2A2C679D-6D1C-AB5C-F772-3B5936E1BED9}"/>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2812190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Garrido-Castro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3615781034"/>
              </p:ext>
            </p:extLst>
          </p:nvPr>
        </p:nvGraphicFramePr>
        <p:xfrm>
          <a:off x="1595500" y="1412776"/>
          <a:ext cx="9253028" cy="4536504"/>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66932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9320">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Novartis, Pfizer Inc, TD Cowen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126427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4D Path, AstraZeneca Pharmaceuticals LP, Bicycle Therapeutics, </a:t>
                      </a:r>
                      <a:r>
                        <a:rPr lang="en-US" sz="1800" b="0" dirty="0" err="1">
                          <a:solidFill>
                            <a:schemeClr val="tx1"/>
                          </a:solidFill>
                        </a:rPr>
                        <a:t>Biovica</a:t>
                      </a:r>
                      <a:r>
                        <a:rPr lang="en-US" sz="1800" b="0" dirty="0">
                          <a:solidFill>
                            <a:schemeClr val="tx1"/>
                          </a:solidFill>
                        </a:rPr>
                        <a:t> International AB, Bristol Myers Squibb, Daiichi Sankyo Inc, Foundation Medicine, Gilead Sciences Inc, Merck, Novartis, Precede Biosciences, Zenith Epigenetics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r h="966796">
                <a:tc>
                  <a:txBody>
                    <a:bodyPr/>
                    <a:lstStyle/>
                    <a:p>
                      <a:pPr algn="l"/>
                      <a:r>
                        <a:rPr lang="en-US" sz="1800" b="1" dirty="0">
                          <a:solidFill>
                            <a:schemeClr val="tx1"/>
                          </a:solidFill>
                        </a:rPr>
                        <a:t>Speaker/Honoraria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Bicycle Therapeutics, Daiichi Sankyo Inc, Genentech, a member of the Roche Group,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594826"/>
                  </a:ext>
                </a:extLst>
              </a:tr>
              <a:tr h="966796">
                <a:tc>
                  <a:txBody>
                    <a:bodyPr/>
                    <a:lstStyle/>
                    <a:p>
                      <a:pPr algn="l"/>
                      <a:r>
                        <a:rPr lang="en-US" sz="1800" b="1" dirty="0">
                          <a:solidFill>
                            <a:schemeClr val="tx1"/>
                          </a:solidFill>
                        </a:rPr>
                        <a:t>Travel/Other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Genentech, a member of the Roche Group, Gilead Sciences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762786"/>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Prof Schmid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66717649"/>
              </p:ext>
            </p:extLst>
          </p:nvPr>
        </p:nvGraphicFramePr>
        <p:xfrm>
          <a:off x="1595500" y="1880282"/>
          <a:ext cx="8820980" cy="3106945"/>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162072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Bayer HealthCare Pharmaceuticals, Boehringer Ingelheim Pharmaceuticals Inc, Celgene Corporation, Eisai Inc, Merck, Novartis, Pfizer Inc, Puma Biotechnology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862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Genentech, a member of the Roche Group, Medivation Inc, a Pfizer Company, Merck, Novartis, </a:t>
                      </a:r>
                      <a:r>
                        <a:rPr lang="en-US" sz="1800" b="0" dirty="0" err="1">
                          <a:solidFill>
                            <a:schemeClr val="tx1"/>
                          </a:solidFill>
                        </a:rPr>
                        <a:t>OncoGenex</a:t>
                      </a:r>
                      <a:r>
                        <a:rPr lang="en-US" sz="1800" b="0" dirty="0">
                          <a:solidFill>
                            <a:schemeClr val="tx1"/>
                          </a:solidFill>
                        </a:rPr>
                        <a:t> Pharmaceuticals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22015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solidFill>
                  <a:schemeClr val="tx1"/>
                </a:solidFill>
              </a:rPr>
              <a:t>This activity is supported by an educational grant from Gilead Sciences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9CDE-ACBD-3C43-B4EF-45DA0B80B0F4}"/>
              </a:ext>
            </a:extLst>
          </p:cNvPr>
          <p:cNvSpPr>
            <a:spLocks noGrp="1"/>
          </p:cNvSpPr>
          <p:nvPr>
            <p:ph type="title"/>
          </p:nvPr>
        </p:nvSpPr>
        <p:spPr>
          <a:xfrm>
            <a:off x="912286" y="227013"/>
            <a:ext cx="10358967" cy="792547"/>
          </a:xfrm>
        </p:spPr>
        <p:txBody>
          <a:bodyPr/>
          <a:lstStyle/>
          <a:p>
            <a:r>
              <a:rPr lang="en-US" dirty="0"/>
              <a:t>Contributing General Medical Oncologists</a:t>
            </a:r>
          </a:p>
        </p:txBody>
      </p:sp>
      <p:sp>
        <p:nvSpPr>
          <p:cNvPr id="3" name="TextBox 2">
            <a:extLst>
              <a:ext uri="{FF2B5EF4-FFF2-40B4-BE49-F238E27FC236}">
                <a16:creationId xmlns:a16="http://schemas.microsoft.com/office/drawing/2014/main" id="{1862C381-CEFF-823A-9A49-DDF1C0475248}"/>
              </a:ext>
            </a:extLst>
          </p:cNvPr>
          <p:cNvSpPr txBox="1"/>
          <p:nvPr/>
        </p:nvSpPr>
        <p:spPr>
          <a:xfrm>
            <a:off x="2960464" y="1122611"/>
            <a:ext cx="30159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Justin Favaro,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Oncology Specialists of Charlotte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Charlotte, North Carolina</a:t>
            </a:r>
          </a:p>
        </p:txBody>
      </p:sp>
      <p:pic>
        <p:nvPicPr>
          <p:cNvPr id="4" name="Picture 3" descr="A person wearing a headset and a red tie&#10;&#10;AI-generated content may be incorrect.">
            <a:extLst>
              <a:ext uri="{FF2B5EF4-FFF2-40B4-BE49-F238E27FC236}">
                <a16:creationId xmlns:a16="http://schemas.microsoft.com/office/drawing/2014/main" id="{C021DCC3-7F0F-04CC-B2BB-8C647968800A}"/>
              </a:ext>
            </a:extLst>
          </p:cNvPr>
          <p:cNvPicPr>
            <a:picLocks noChangeAspect="1"/>
          </p:cNvPicPr>
          <p:nvPr/>
        </p:nvPicPr>
        <p:blipFill>
          <a:blip r:embed="rId2"/>
          <a:stretch>
            <a:fillRect/>
          </a:stretch>
        </p:blipFill>
        <p:spPr>
          <a:xfrm>
            <a:off x="332678" y="1122611"/>
            <a:ext cx="2598966" cy="146191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D26B802-D0CE-97D3-64B3-E970C692F0A4}"/>
              </a:ext>
            </a:extLst>
          </p:cNvPr>
          <p:cNvSpPr txBox="1"/>
          <p:nvPr/>
        </p:nvSpPr>
        <p:spPr>
          <a:xfrm>
            <a:off x="2960464" y="2947062"/>
            <a:ext cx="276830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Ranju</a:t>
            </a:r>
            <a:r>
              <a:rPr kumimoji="0" lang="en-US" sz="1600" b="1" i="0" u="none" strike="noStrike" kern="1200" cap="none" spc="0" normalizeH="0" baseline="0" noProof="0" dirty="0">
                <a:ln>
                  <a:noFill/>
                </a:ln>
                <a:solidFill>
                  <a:srgbClr val="000000"/>
                </a:solidFill>
                <a:effectLst/>
                <a:uLnTx/>
                <a:uFillTx/>
                <a:latin typeface="Calibri"/>
                <a:ea typeface="+mn-ea"/>
                <a:cs typeface="+mn-cs"/>
              </a:rPr>
              <a:t> Gupta,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Lehigh Valley Topper Cancer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Bethlehem, Pennsylvania</a:t>
            </a:r>
          </a:p>
        </p:txBody>
      </p:sp>
      <p:sp>
        <p:nvSpPr>
          <p:cNvPr id="9" name="TextBox 8">
            <a:extLst>
              <a:ext uri="{FF2B5EF4-FFF2-40B4-BE49-F238E27FC236}">
                <a16:creationId xmlns:a16="http://schemas.microsoft.com/office/drawing/2014/main" id="{75E49349-1886-0D68-5E32-B55802E30EF0}"/>
              </a:ext>
            </a:extLst>
          </p:cNvPr>
          <p:cNvSpPr txBox="1"/>
          <p:nvPr/>
        </p:nvSpPr>
        <p:spPr>
          <a:xfrm>
            <a:off x="2960464" y="4761222"/>
            <a:ext cx="29992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Eric H Lee, MD, PhD</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Compassionate Cancer Care Medical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Fountain Valley, California</a:t>
            </a:r>
          </a:p>
        </p:txBody>
      </p:sp>
      <p:sp>
        <p:nvSpPr>
          <p:cNvPr id="11" name="TextBox 10">
            <a:extLst>
              <a:ext uri="{FF2B5EF4-FFF2-40B4-BE49-F238E27FC236}">
                <a16:creationId xmlns:a16="http://schemas.microsoft.com/office/drawing/2014/main" id="{14B976B1-89DC-9CBF-DE09-0565C46F80E7}"/>
              </a:ext>
            </a:extLst>
          </p:cNvPr>
          <p:cNvSpPr txBox="1"/>
          <p:nvPr/>
        </p:nvSpPr>
        <p:spPr>
          <a:xfrm>
            <a:off x="8692893" y="1122611"/>
            <a:ext cx="33274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n-ea"/>
                <a:cs typeface="+mn-cs"/>
              </a:rPr>
              <a:t>Estelamari</a:t>
            </a:r>
            <a:r>
              <a:rPr kumimoji="0" lang="en-US" sz="1600" b="1" i="0" u="none" strike="noStrike" kern="1200" cap="none" spc="0" normalizeH="0" baseline="0" noProof="0" dirty="0">
                <a:ln>
                  <a:noFill/>
                </a:ln>
                <a:solidFill>
                  <a:srgbClr val="000000"/>
                </a:solidFill>
                <a:effectLst/>
                <a:uLnTx/>
                <a:uFillTx/>
                <a:latin typeface="Calibri"/>
                <a:ea typeface="+mn-ea"/>
                <a:cs typeface="+mn-cs"/>
              </a:rPr>
              <a:t> Rodriguez, MD, MPH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Sylvester Comprehensive </a:t>
            </a:r>
            <a:br>
              <a:rPr kumimoji="0" lang="en-US" sz="1600" b="0" i="0" u="none" strike="noStrike" kern="1200" cap="none" spc="0" normalizeH="0" baseline="0" noProof="0" dirty="0">
                <a:ln>
                  <a:noFill/>
                </a:ln>
                <a:solidFill>
                  <a:srgbClr val="000000"/>
                </a:solidFill>
                <a:effectLst/>
                <a:uLnTx/>
                <a:uFillTx/>
                <a:latin typeface="Calibri"/>
                <a:ea typeface="+mn-ea"/>
                <a:cs typeface="+mn-cs"/>
              </a:rPr>
            </a:br>
            <a:r>
              <a:rPr kumimoji="0" lang="en-US" sz="1600" b="0" i="0" u="none" strike="noStrike" kern="1200" cap="none" spc="0" normalizeH="0" baseline="0" noProof="0" dirty="0">
                <a:ln>
                  <a:noFill/>
                </a:ln>
                <a:solidFill>
                  <a:srgbClr val="000000"/>
                </a:solidFill>
                <a:effectLst/>
                <a:uLnTx/>
                <a:uFillTx/>
                <a:latin typeface="Calibri"/>
                <a:ea typeface="+mn-ea"/>
                <a:cs typeface="+mn-cs"/>
              </a:rPr>
              <a:t>Cancer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Miami, Florida</a:t>
            </a:r>
          </a:p>
        </p:txBody>
      </p:sp>
      <p:pic>
        <p:nvPicPr>
          <p:cNvPr id="12" name="Picture 11" descr="A person wearing glasses and a headset&#10;&#10;AI-generated content may be incorrect.">
            <a:extLst>
              <a:ext uri="{FF2B5EF4-FFF2-40B4-BE49-F238E27FC236}">
                <a16:creationId xmlns:a16="http://schemas.microsoft.com/office/drawing/2014/main" id="{FB48269C-44B3-6A99-97EB-6709A5375044}"/>
              </a:ext>
            </a:extLst>
          </p:cNvPr>
          <p:cNvPicPr>
            <a:picLocks noChangeAspect="1"/>
          </p:cNvPicPr>
          <p:nvPr/>
        </p:nvPicPr>
        <p:blipFill>
          <a:blip r:embed="rId3"/>
          <a:stretch>
            <a:fillRect/>
          </a:stretch>
        </p:blipFill>
        <p:spPr>
          <a:xfrm>
            <a:off x="6095997" y="1122611"/>
            <a:ext cx="2596896" cy="1460754"/>
          </a:xfrm>
          <a:prstGeom prst="rect">
            <a:avLst/>
          </a:prstGeom>
          <a:effectLst>
            <a:outerShdw blurRad="50800" dist="38100" dir="2700000" algn="tl" rotWithShape="0">
              <a:prstClr val="black">
                <a:alpha val="40000"/>
              </a:prstClr>
            </a:outerShdw>
          </a:effectLst>
        </p:spPr>
      </p:pic>
      <p:pic>
        <p:nvPicPr>
          <p:cNvPr id="13" name="Picture 12" descr="A person wearing a pink shirt and headphones&#10;&#10;AI-generated content may be incorrect.">
            <a:extLst>
              <a:ext uri="{FF2B5EF4-FFF2-40B4-BE49-F238E27FC236}">
                <a16:creationId xmlns:a16="http://schemas.microsoft.com/office/drawing/2014/main" id="{552507AD-9424-0BE2-161E-52997A953504}"/>
              </a:ext>
            </a:extLst>
          </p:cNvPr>
          <p:cNvPicPr>
            <a:picLocks noChangeAspect="1"/>
          </p:cNvPicPr>
          <p:nvPr/>
        </p:nvPicPr>
        <p:blipFill>
          <a:blip r:embed="rId4"/>
          <a:stretch>
            <a:fillRect/>
          </a:stretch>
        </p:blipFill>
        <p:spPr>
          <a:xfrm>
            <a:off x="6095997" y="2947062"/>
            <a:ext cx="2596896" cy="1460754"/>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69172836-D07A-4B40-72D1-BB470124EDEE}"/>
              </a:ext>
            </a:extLst>
          </p:cNvPr>
          <p:cNvSpPr txBox="1"/>
          <p:nvPr/>
        </p:nvSpPr>
        <p:spPr>
          <a:xfrm>
            <a:off x="8692893" y="2947062"/>
            <a:ext cx="308297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Priya Rudolph,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Northside Hospital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Athens, Georgia</a:t>
            </a:r>
          </a:p>
        </p:txBody>
      </p:sp>
      <p:sp>
        <p:nvSpPr>
          <p:cNvPr id="16" name="TextBox 15">
            <a:extLst>
              <a:ext uri="{FF2B5EF4-FFF2-40B4-BE49-F238E27FC236}">
                <a16:creationId xmlns:a16="http://schemas.microsoft.com/office/drawing/2014/main" id="{79BD3029-332E-206D-4DE8-CBD8CC66AC40}"/>
              </a:ext>
            </a:extLst>
          </p:cNvPr>
          <p:cNvSpPr txBox="1"/>
          <p:nvPr/>
        </p:nvSpPr>
        <p:spPr>
          <a:xfrm>
            <a:off x="8692893" y="4761222"/>
            <a:ext cx="33274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Richard </a:t>
            </a:r>
            <a:r>
              <a:rPr kumimoji="0" lang="en-US" sz="1600" b="1" i="0" u="none" strike="noStrike" kern="1200" cap="none" spc="0" normalizeH="0" baseline="0" noProof="0" dirty="0" err="1">
                <a:ln>
                  <a:noFill/>
                </a:ln>
                <a:solidFill>
                  <a:srgbClr val="000000"/>
                </a:solidFill>
                <a:effectLst/>
                <a:uLnTx/>
                <a:uFillTx/>
                <a:latin typeface="Calibri"/>
                <a:ea typeface="+mn-ea"/>
                <a:cs typeface="+mn-cs"/>
              </a:rPr>
              <a:t>Zelkowitz</a:t>
            </a:r>
            <a:r>
              <a:rPr kumimoji="0" lang="en-US" sz="1600" b="1" i="0" u="none" strike="noStrike" kern="1200" cap="none" spc="0" normalizeH="0" baseline="0" noProof="0" dirty="0">
                <a:ln>
                  <a:noFill/>
                </a:ln>
                <a:solidFill>
                  <a:srgbClr val="000000"/>
                </a:solidFill>
                <a:effectLst/>
                <a:uLnTx/>
                <a:uFillTx/>
                <a:latin typeface="Calibri"/>
                <a:ea typeface="+mn-ea"/>
                <a:cs typeface="+mn-cs"/>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Hartford HealthCare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Bridgeport, Connecticut</a:t>
            </a:r>
          </a:p>
        </p:txBody>
      </p:sp>
      <p:pic>
        <p:nvPicPr>
          <p:cNvPr id="18" name="Picture 17" descr="A person wearing headphones and a headset&#10;&#10;AI-generated content may be incorrect.">
            <a:extLst>
              <a:ext uri="{FF2B5EF4-FFF2-40B4-BE49-F238E27FC236}">
                <a16:creationId xmlns:a16="http://schemas.microsoft.com/office/drawing/2014/main" id="{F685F2E5-8524-FF68-3C2A-5D2E67B38CB8}"/>
              </a:ext>
            </a:extLst>
          </p:cNvPr>
          <p:cNvPicPr>
            <a:picLocks noChangeAspect="1"/>
          </p:cNvPicPr>
          <p:nvPr/>
        </p:nvPicPr>
        <p:blipFill>
          <a:blip r:embed="rId5"/>
          <a:stretch>
            <a:fillRect/>
          </a:stretch>
        </p:blipFill>
        <p:spPr>
          <a:xfrm>
            <a:off x="6095997" y="4761222"/>
            <a:ext cx="2596896" cy="1460754"/>
          </a:xfrm>
          <a:prstGeom prst="rect">
            <a:avLst/>
          </a:prstGeom>
          <a:effectLst>
            <a:outerShdw blurRad="50800" dist="38100" dir="2700000" algn="tl" rotWithShape="0">
              <a:prstClr val="black">
                <a:alpha val="40000"/>
              </a:prstClr>
            </a:outerShdw>
          </a:effectLst>
        </p:spPr>
      </p:pic>
      <p:pic>
        <p:nvPicPr>
          <p:cNvPr id="19" name="Picture 18" descr="A person wearing glasses and a blue shirt&#10;&#10;AI-generated content may be incorrect.">
            <a:extLst>
              <a:ext uri="{FF2B5EF4-FFF2-40B4-BE49-F238E27FC236}">
                <a16:creationId xmlns:a16="http://schemas.microsoft.com/office/drawing/2014/main" id="{7FA3D4A7-2C80-6A86-F146-427E896ABAC4}"/>
              </a:ext>
            </a:extLst>
          </p:cNvPr>
          <p:cNvPicPr>
            <a:picLocks noChangeAspect="1"/>
          </p:cNvPicPr>
          <p:nvPr/>
        </p:nvPicPr>
        <p:blipFill>
          <a:blip r:embed="rId6"/>
          <a:stretch>
            <a:fillRect/>
          </a:stretch>
        </p:blipFill>
        <p:spPr>
          <a:xfrm>
            <a:off x="332678" y="4761222"/>
            <a:ext cx="2596896" cy="1460754"/>
          </a:xfrm>
          <a:prstGeom prst="rect">
            <a:avLst/>
          </a:prstGeom>
          <a:effectLst>
            <a:outerShdw blurRad="50800" dist="38100" dir="2700000" algn="tl" rotWithShape="0">
              <a:prstClr val="black">
                <a:alpha val="40000"/>
              </a:prstClr>
            </a:outerShdw>
          </a:effectLst>
        </p:spPr>
      </p:pic>
      <p:pic>
        <p:nvPicPr>
          <p:cNvPr id="20" name="Picture 19" descr="A person in a blue shirt&#10;&#10;AI-generated content may be incorrect.">
            <a:extLst>
              <a:ext uri="{FF2B5EF4-FFF2-40B4-BE49-F238E27FC236}">
                <a16:creationId xmlns:a16="http://schemas.microsoft.com/office/drawing/2014/main" id="{D1C8321E-2F1F-14FD-7153-1EAF5DB40E5C}"/>
              </a:ext>
            </a:extLst>
          </p:cNvPr>
          <p:cNvPicPr>
            <a:picLocks noChangeAspect="1"/>
          </p:cNvPicPr>
          <p:nvPr/>
        </p:nvPicPr>
        <p:blipFill>
          <a:blip r:embed="rId7"/>
          <a:stretch>
            <a:fillRect/>
          </a:stretch>
        </p:blipFill>
        <p:spPr>
          <a:xfrm>
            <a:off x="332678" y="2947062"/>
            <a:ext cx="2598968" cy="14619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9122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551384" y="980728"/>
            <a:ext cx="11521280"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35263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FC0043-C691-7775-CEED-3B1448013C9F}"/>
              </a:ext>
            </a:extLst>
          </p:cNvPr>
          <p:cNvSpPr/>
          <p:nvPr/>
        </p:nvSpPr>
        <p:spPr bwMode="auto">
          <a:xfrm>
            <a:off x="335360" y="908720"/>
            <a:ext cx="11665296"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bg1"/>
                </a:solidFill>
              </a:rPr>
              <a:t>Introduction: Legendary Figures in Breast Cancer Research</a:t>
            </a: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4008519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ootball player throwing a football&#10;&#10;AI-generated content may be incorrect.">
            <a:extLst>
              <a:ext uri="{FF2B5EF4-FFF2-40B4-BE49-F238E27FC236}">
                <a16:creationId xmlns:a16="http://schemas.microsoft.com/office/drawing/2014/main" id="{F1435035-C49C-E2BB-FB5C-0404B1B04FA1}"/>
              </a:ext>
            </a:extLst>
          </p:cNvPr>
          <p:cNvPicPr>
            <a:picLocks noChangeAspect="1"/>
          </p:cNvPicPr>
          <p:nvPr/>
        </p:nvPicPr>
        <p:blipFill>
          <a:blip r:embed="rId2">
            <a:extLst>
              <a:ext uri="{28A0092B-C50C-407E-A947-70E740481C1C}">
                <a14:useLocalDpi xmlns:a14="http://schemas.microsoft.com/office/drawing/2010/main" val="0"/>
              </a:ext>
            </a:extLst>
          </a:blip>
          <a:srcRect l="6709" r="6279"/>
          <a:stretch>
            <a:fillRect/>
          </a:stretch>
        </p:blipFill>
        <p:spPr>
          <a:xfrm>
            <a:off x="5852947" y="2420888"/>
            <a:ext cx="5319962" cy="3203333"/>
          </a:xfrm>
          <a:prstGeom prst="rect">
            <a:avLst/>
          </a:prstGeom>
          <a:ln w="50800">
            <a:solidFill>
              <a:schemeClr val="bg1"/>
            </a:solidFill>
          </a:ln>
          <a:effectLst>
            <a:outerShdw blurRad="50800" dist="38100" dir="2700000" algn="tl" rotWithShape="0">
              <a:prstClr val="black">
                <a:alpha val="40000"/>
              </a:prstClr>
            </a:outerShdw>
          </a:effectLst>
        </p:spPr>
      </p:pic>
      <p:pic>
        <p:nvPicPr>
          <p:cNvPr id="6" name="Picture 5" descr="A football player holding a football&#10;&#10;AI-generated content may be incorrect.">
            <a:extLst>
              <a:ext uri="{FF2B5EF4-FFF2-40B4-BE49-F238E27FC236}">
                <a16:creationId xmlns:a16="http://schemas.microsoft.com/office/drawing/2014/main" id="{84F149EF-641F-A890-1F8F-D96996160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54" y="379470"/>
            <a:ext cx="4823158" cy="4823158"/>
          </a:xfrm>
          <a:prstGeom prst="rect">
            <a:avLst/>
          </a:prstGeom>
          <a:ln w="50800">
            <a:solidFill>
              <a:schemeClr val="bg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5196598-8BC7-CA96-DF06-E617AC3886E9}"/>
              </a:ext>
            </a:extLst>
          </p:cNvPr>
          <p:cNvSpPr txBox="1"/>
          <p:nvPr/>
        </p:nvSpPr>
        <p:spPr>
          <a:xfrm>
            <a:off x="475880" y="5301208"/>
            <a:ext cx="4828032"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 Marino</a:t>
            </a:r>
          </a:p>
        </p:txBody>
      </p:sp>
      <p:sp>
        <p:nvSpPr>
          <p:cNvPr id="3" name="TextBox 2">
            <a:extLst>
              <a:ext uri="{FF2B5EF4-FFF2-40B4-BE49-F238E27FC236}">
                <a16:creationId xmlns:a16="http://schemas.microsoft.com/office/drawing/2014/main" id="{5742D07E-BA4C-2E46-ECD7-49BFFBB72CE1}"/>
              </a:ext>
            </a:extLst>
          </p:cNvPr>
          <p:cNvSpPr txBox="1"/>
          <p:nvPr/>
        </p:nvSpPr>
        <p:spPr>
          <a:xfrm>
            <a:off x="5851101" y="5733256"/>
            <a:ext cx="5321808"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Bernie Kosar</a:t>
            </a:r>
          </a:p>
        </p:txBody>
      </p:sp>
    </p:spTree>
    <p:extLst>
      <p:ext uri="{BB962C8B-B14F-4D97-AF65-F5344CB8AC3E}">
        <p14:creationId xmlns:p14="http://schemas.microsoft.com/office/powerpoint/2010/main" val="1583613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0606F-4145-B61D-8636-4402735E508C}"/>
            </a:ext>
          </a:extLst>
        </p:cNvPr>
        <p:cNvGrpSpPr/>
        <p:nvPr/>
      </p:nvGrpSpPr>
      <p:grpSpPr>
        <a:xfrm>
          <a:off x="0" y="0"/>
          <a:ext cx="0" cy="0"/>
          <a:chOff x="0" y="0"/>
          <a:chExt cx="0" cy="0"/>
        </a:xfrm>
      </p:grpSpPr>
      <p:pic>
        <p:nvPicPr>
          <p:cNvPr id="10" name="Picture 9" descr="A person wearing glasses and a suit&#10;&#10;AI-generated content may be incorrect.">
            <a:extLst>
              <a:ext uri="{FF2B5EF4-FFF2-40B4-BE49-F238E27FC236}">
                <a16:creationId xmlns:a16="http://schemas.microsoft.com/office/drawing/2014/main" id="{D7B0FD20-91F9-0621-199A-185418221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428" y="3729834"/>
            <a:ext cx="3137687" cy="2251011"/>
          </a:xfrm>
          <a:prstGeom prst="rect">
            <a:avLst/>
          </a:prstGeom>
          <a:ln w="50800">
            <a:solidFill>
              <a:schemeClr val="bg1"/>
            </a:solidFill>
          </a:ln>
          <a:effectLst>
            <a:outerShdw blurRad="50800" dist="38100" dir="2700000" algn="tl" rotWithShape="0">
              <a:prstClr val="black">
                <a:alpha val="40000"/>
              </a:prstClr>
            </a:outerShdw>
          </a:effectLst>
        </p:spPr>
      </p:pic>
      <p:pic>
        <p:nvPicPr>
          <p:cNvPr id="18" name="Picture 17" descr="A person in a suit and tie smiling&#10;&#10;AI-generated content may be incorrect.">
            <a:extLst>
              <a:ext uri="{FF2B5EF4-FFF2-40B4-BE49-F238E27FC236}">
                <a16:creationId xmlns:a16="http://schemas.microsoft.com/office/drawing/2014/main" id="{86A7D6C0-3557-305D-853D-6A6E3E9DE493}"/>
              </a:ext>
            </a:extLst>
          </p:cNvPr>
          <p:cNvPicPr>
            <a:picLocks noChangeAspect="1"/>
          </p:cNvPicPr>
          <p:nvPr/>
        </p:nvPicPr>
        <p:blipFill>
          <a:blip r:embed="rId3">
            <a:extLst>
              <a:ext uri="{28A0092B-C50C-407E-A947-70E740481C1C}">
                <a14:useLocalDpi xmlns:a14="http://schemas.microsoft.com/office/drawing/2010/main" val="0"/>
              </a:ext>
            </a:extLst>
          </a:blip>
          <a:srcRect l="6324" r="9185"/>
          <a:stretch>
            <a:fillRect/>
          </a:stretch>
        </p:blipFill>
        <p:spPr>
          <a:xfrm>
            <a:off x="8512700" y="362808"/>
            <a:ext cx="2808312" cy="2215872"/>
          </a:xfrm>
          <a:prstGeom prst="rect">
            <a:avLst/>
          </a:prstGeom>
          <a:ln w="50800">
            <a:solidFill>
              <a:schemeClr val="bg1"/>
            </a:solidFill>
          </a:ln>
          <a:effectLst>
            <a:outerShdw blurRad="50800" dist="38100" dir="2700000" algn="tl" rotWithShape="0">
              <a:prstClr val="black">
                <a:alpha val="40000"/>
              </a:prstClr>
            </a:outerShdw>
          </a:effectLst>
        </p:spPr>
      </p:pic>
      <p:pic>
        <p:nvPicPr>
          <p:cNvPr id="20" name="Picture 19" descr="A person in a suit and tie&#10;&#10;AI-generated content may be incorrect.">
            <a:extLst>
              <a:ext uri="{FF2B5EF4-FFF2-40B4-BE49-F238E27FC236}">
                <a16:creationId xmlns:a16="http://schemas.microsoft.com/office/drawing/2014/main" id="{C027606B-FC4E-0C22-84D8-BAA7B32C3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840" y="362808"/>
            <a:ext cx="2437797" cy="2437797"/>
          </a:xfrm>
          <a:prstGeom prst="rect">
            <a:avLst/>
          </a:prstGeom>
          <a:ln w="50800">
            <a:solidFill>
              <a:schemeClr val="bg1"/>
            </a:solidFill>
          </a:ln>
          <a:effectLst>
            <a:outerShdw blurRad="50800" dist="38100" dir="2700000" algn="tl" rotWithShape="0">
              <a:prstClr val="black">
                <a:alpha val="40000"/>
              </a:prstClr>
            </a:outerShdw>
          </a:effectLst>
        </p:spPr>
      </p:pic>
      <p:pic>
        <p:nvPicPr>
          <p:cNvPr id="26" name="Picture 25" descr="A person in a suit and tie&#10;&#10;AI-generated content may be incorrect.">
            <a:extLst>
              <a:ext uri="{FF2B5EF4-FFF2-40B4-BE49-F238E27FC236}">
                <a16:creationId xmlns:a16="http://schemas.microsoft.com/office/drawing/2014/main" id="{062388B3-E394-C70B-0456-AADB8762C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432" y="3729834"/>
            <a:ext cx="1944216" cy="2633925"/>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6FAC5CF1-0DC2-4552-83DD-67CF190C78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4884" y="226906"/>
            <a:ext cx="2297226" cy="2871532"/>
          </a:xfrm>
          <a:prstGeom prst="rect">
            <a:avLst/>
          </a:prstGeom>
          <a:ln w="50800">
            <a:solidFill>
              <a:schemeClr val="bg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9C48AB4-F71B-37F3-FDC8-B5E70B98AAA5}"/>
              </a:ext>
            </a:extLst>
          </p:cNvPr>
          <p:cNvSpPr txBox="1"/>
          <p:nvPr/>
        </p:nvSpPr>
        <p:spPr>
          <a:xfrm>
            <a:off x="883217" y="3179234"/>
            <a:ext cx="229514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Chuck Vogel</a:t>
            </a:r>
          </a:p>
        </p:txBody>
      </p:sp>
      <p:sp>
        <p:nvSpPr>
          <p:cNvPr id="5" name="TextBox 4">
            <a:extLst>
              <a:ext uri="{FF2B5EF4-FFF2-40B4-BE49-F238E27FC236}">
                <a16:creationId xmlns:a16="http://schemas.microsoft.com/office/drawing/2014/main" id="{020D7E96-BAE1-D98A-FF1F-7D539DD7FA8A}"/>
              </a:ext>
            </a:extLst>
          </p:cNvPr>
          <p:cNvSpPr txBox="1"/>
          <p:nvPr/>
        </p:nvSpPr>
        <p:spPr>
          <a:xfrm>
            <a:off x="4652189" y="2867842"/>
            <a:ext cx="2441448"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Richard Peto</a:t>
            </a:r>
          </a:p>
        </p:txBody>
      </p:sp>
      <p:sp>
        <p:nvSpPr>
          <p:cNvPr id="7" name="TextBox 6">
            <a:extLst>
              <a:ext uri="{FF2B5EF4-FFF2-40B4-BE49-F238E27FC236}">
                <a16:creationId xmlns:a16="http://schemas.microsoft.com/office/drawing/2014/main" id="{E61BF4F9-1504-9A53-AFB9-14C2CEEC9E18}"/>
              </a:ext>
            </a:extLst>
          </p:cNvPr>
          <p:cNvSpPr txBox="1"/>
          <p:nvPr/>
        </p:nvSpPr>
        <p:spPr>
          <a:xfrm>
            <a:off x="8513804" y="2634225"/>
            <a:ext cx="2807208"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Larry Norton</a:t>
            </a:r>
          </a:p>
        </p:txBody>
      </p:sp>
      <p:sp>
        <p:nvSpPr>
          <p:cNvPr id="11" name="TextBox 10">
            <a:extLst>
              <a:ext uri="{FF2B5EF4-FFF2-40B4-BE49-F238E27FC236}">
                <a16:creationId xmlns:a16="http://schemas.microsoft.com/office/drawing/2014/main" id="{D2D4692C-29E6-2875-6FB0-B24F0D16BEF2}"/>
              </a:ext>
            </a:extLst>
          </p:cNvPr>
          <p:cNvSpPr txBox="1"/>
          <p:nvPr/>
        </p:nvSpPr>
        <p:spPr>
          <a:xfrm>
            <a:off x="4518723" y="6040985"/>
            <a:ext cx="3136392"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Gianni Bonadonna</a:t>
            </a:r>
          </a:p>
        </p:txBody>
      </p:sp>
      <p:sp>
        <p:nvSpPr>
          <p:cNvPr id="13" name="TextBox 12">
            <a:extLst>
              <a:ext uri="{FF2B5EF4-FFF2-40B4-BE49-F238E27FC236}">
                <a16:creationId xmlns:a16="http://schemas.microsoft.com/office/drawing/2014/main" id="{9672DE20-7696-E219-E1CD-F8E27E409477}"/>
              </a:ext>
            </a:extLst>
          </p:cNvPr>
          <p:cNvSpPr txBox="1"/>
          <p:nvPr/>
        </p:nvSpPr>
        <p:spPr>
          <a:xfrm>
            <a:off x="879910" y="6421808"/>
            <a:ext cx="2151259"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Bernard Fisher</a:t>
            </a:r>
          </a:p>
        </p:txBody>
      </p:sp>
      <p:pic>
        <p:nvPicPr>
          <p:cNvPr id="4" name="Picture 3">
            <a:extLst>
              <a:ext uri="{FF2B5EF4-FFF2-40B4-BE49-F238E27FC236}">
                <a16:creationId xmlns:a16="http://schemas.microsoft.com/office/drawing/2014/main" id="{2C0EE5B0-2489-9366-ADF1-1698F0C3906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44895" y="3613086"/>
            <a:ext cx="1569823" cy="2091790"/>
          </a:xfrm>
          <a:prstGeom prst="rect">
            <a:avLst/>
          </a:prstGeom>
          <a:ln w="50800">
            <a:solidFill>
              <a:schemeClr val="bg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EC6E0A8-3324-982E-E1F5-D554B2F98B73}"/>
              </a:ext>
            </a:extLst>
          </p:cNvPr>
          <p:cNvSpPr txBox="1"/>
          <p:nvPr/>
        </p:nvSpPr>
        <p:spPr>
          <a:xfrm>
            <a:off x="8460964" y="5767880"/>
            <a:ext cx="3136392"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Michael Baum</a:t>
            </a:r>
          </a:p>
        </p:txBody>
      </p:sp>
    </p:spTree>
    <p:extLst>
      <p:ext uri="{BB962C8B-B14F-4D97-AF65-F5344CB8AC3E}">
        <p14:creationId xmlns:p14="http://schemas.microsoft.com/office/powerpoint/2010/main" val="4067651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1D5DD-40CB-9EE3-785E-22E1B9D44EBA}"/>
            </a:ext>
          </a:extLst>
        </p:cNvPr>
        <p:cNvGrpSpPr/>
        <p:nvPr/>
      </p:nvGrpSpPr>
      <p:grpSpPr>
        <a:xfrm>
          <a:off x="0" y="0"/>
          <a:ext cx="0" cy="0"/>
          <a:chOff x="0" y="0"/>
          <a:chExt cx="0" cy="0"/>
        </a:xfrm>
      </p:grpSpPr>
      <p:pic>
        <p:nvPicPr>
          <p:cNvPr id="2" name="Picture 1" descr="A person in a suit and tie&#10;&#10;AI-generated content may be incorrect.">
            <a:extLst>
              <a:ext uri="{FF2B5EF4-FFF2-40B4-BE49-F238E27FC236}">
                <a16:creationId xmlns:a16="http://schemas.microsoft.com/office/drawing/2014/main" id="{C36173BA-6AFA-6763-9E34-40114C8165EC}"/>
              </a:ext>
            </a:extLst>
          </p:cNvPr>
          <p:cNvPicPr>
            <a:picLocks noChangeAspect="1"/>
          </p:cNvPicPr>
          <p:nvPr/>
        </p:nvPicPr>
        <p:blipFill>
          <a:blip r:embed="rId2">
            <a:extLst>
              <a:ext uri="{28A0092B-C50C-407E-A947-70E740481C1C}">
                <a14:useLocalDpi xmlns:a14="http://schemas.microsoft.com/office/drawing/2010/main" val="0"/>
              </a:ext>
            </a:extLst>
          </a:blip>
          <a:srcRect l="6570" t="8868" r="6436" b="6641"/>
          <a:stretch>
            <a:fillRect/>
          </a:stretch>
        </p:blipFill>
        <p:spPr>
          <a:xfrm>
            <a:off x="3571457" y="3610699"/>
            <a:ext cx="3888432" cy="2517680"/>
          </a:xfrm>
          <a:prstGeom prst="rect">
            <a:avLst/>
          </a:prstGeom>
          <a:ln w="50800">
            <a:solidFill>
              <a:schemeClr val="bg1"/>
            </a:solidFill>
          </a:ln>
          <a:effectLst>
            <a:outerShdw blurRad="50800" dist="38100" dir="2700000" algn="tl" rotWithShape="0">
              <a:prstClr val="black">
                <a:alpha val="40000"/>
              </a:prstClr>
            </a:outerShdw>
          </a:effectLst>
        </p:spPr>
      </p:pic>
      <p:pic>
        <p:nvPicPr>
          <p:cNvPr id="3" name="Picture 2" descr="A person in a suit and tie&#10;&#10;AI-generated content may be incorrect.">
            <a:extLst>
              <a:ext uri="{FF2B5EF4-FFF2-40B4-BE49-F238E27FC236}">
                <a16:creationId xmlns:a16="http://schemas.microsoft.com/office/drawing/2014/main" id="{C0CC9E56-1FDD-A878-AF6E-95164C864CA5}"/>
              </a:ext>
            </a:extLst>
          </p:cNvPr>
          <p:cNvPicPr>
            <a:picLocks noChangeAspect="1"/>
          </p:cNvPicPr>
          <p:nvPr/>
        </p:nvPicPr>
        <p:blipFill>
          <a:blip r:embed="rId3">
            <a:extLst>
              <a:ext uri="{28A0092B-C50C-407E-A947-70E740481C1C}">
                <a14:useLocalDpi xmlns:a14="http://schemas.microsoft.com/office/drawing/2010/main" val="0"/>
              </a:ext>
            </a:extLst>
          </a:blip>
          <a:srcRect l="6040" r="7029"/>
          <a:stretch>
            <a:fillRect/>
          </a:stretch>
        </p:blipFill>
        <p:spPr>
          <a:xfrm>
            <a:off x="3709614" y="266843"/>
            <a:ext cx="3106726" cy="2672562"/>
          </a:xfrm>
          <a:prstGeom prst="rect">
            <a:avLst/>
          </a:prstGeom>
          <a:ln w="50800">
            <a:solidFill>
              <a:schemeClr val="bg1"/>
            </a:solidFill>
          </a:ln>
          <a:effectLst>
            <a:outerShdw blurRad="50800" dist="38100" dir="2700000" algn="tl" rotWithShape="0">
              <a:prstClr val="black">
                <a:alpha val="40000"/>
              </a:prstClr>
            </a:outerShdw>
          </a:effectLst>
        </p:spPr>
      </p:pic>
      <p:pic>
        <p:nvPicPr>
          <p:cNvPr id="5" name="Picture 4" descr="A person wearing a suit and tie&#10;&#10;AI-generated content may be incorrect.">
            <a:extLst>
              <a:ext uri="{FF2B5EF4-FFF2-40B4-BE49-F238E27FC236}">
                <a16:creationId xmlns:a16="http://schemas.microsoft.com/office/drawing/2014/main" id="{2C3A8391-D297-9D92-7DCD-044F07D1A927}"/>
              </a:ext>
            </a:extLst>
          </p:cNvPr>
          <p:cNvPicPr>
            <a:picLocks noChangeAspect="1"/>
          </p:cNvPicPr>
          <p:nvPr/>
        </p:nvPicPr>
        <p:blipFill>
          <a:blip r:embed="rId4">
            <a:extLst>
              <a:ext uri="{28A0092B-C50C-407E-A947-70E740481C1C}">
                <a14:useLocalDpi xmlns:a14="http://schemas.microsoft.com/office/drawing/2010/main" val="0"/>
              </a:ext>
            </a:extLst>
          </a:blip>
          <a:srcRect b="5565"/>
          <a:stretch>
            <a:fillRect/>
          </a:stretch>
        </p:blipFill>
        <p:spPr>
          <a:xfrm>
            <a:off x="952039" y="3429000"/>
            <a:ext cx="1905307" cy="2694433"/>
          </a:xfrm>
          <a:prstGeom prst="rect">
            <a:avLst/>
          </a:prstGeom>
          <a:ln w="50800">
            <a:solidFill>
              <a:schemeClr val="bg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B22B364-4EEA-28F7-4317-B3507A5A691D}"/>
              </a:ext>
            </a:extLst>
          </p:cNvPr>
          <p:cNvPicPr>
            <a:picLocks noChangeAspect="1"/>
          </p:cNvPicPr>
          <p:nvPr/>
        </p:nvPicPr>
        <p:blipFill>
          <a:blip r:embed="rId5">
            <a:extLst>
              <a:ext uri="{28A0092B-C50C-407E-A947-70E740481C1C}">
                <a14:useLocalDpi xmlns:a14="http://schemas.microsoft.com/office/drawing/2010/main" val="0"/>
              </a:ext>
            </a:extLst>
          </a:blip>
          <a:srcRect l="3249" r="3249"/>
          <a:stretch/>
        </p:blipFill>
        <p:spPr>
          <a:xfrm>
            <a:off x="9750062" y="266843"/>
            <a:ext cx="1802304" cy="2576474"/>
          </a:xfrm>
          <a:prstGeom prst="rect">
            <a:avLst/>
          </a:prstGeom>
          <a:ln w="50800">
            <a:solidFill>
              <a:schemeClr val="bg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75F7E53-45C1-4859-5840-C220751897F2}"/>
              </a:ext>
            </a:extLst>
          </p:cNvPr>
          <p:cNvSpPr txBox="1"/>
          <p:nvPr/>
        </p:nvSpPr>
        <p:spPr>
          <a:xfrm>
            <a:off x="839416" y="6234484"/>
            <a:ext cx="2130552"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Kent Osborne</a:t>
            </a:r>
          </a:p>
        </p:txBody>
      </p:sp>
      <p:sp>
        <p:nvSpPr>
          <p:cNvPr id="16" name="TextBox 15">
            <a:extLst>
              <a:ext uri="{FF2B5EF4-FFF2-40B4-BE49-F238E27FC236}">
                <a16:creationId xmlns:a16="http://schemas.microsoft.com/office/drawing/2014/main" id="{858963B5-0403-9D11-B092-0D48EC143596}"/>
              </a:ext>
            </a:extLst>
          </p:cNvPr>
          <p:cNvSpPr txBox="1"/>
          <p:nvPr/>
        </p:nvSpPr>
        <p:spPr>
          <a:xfrm>
            <a:off x="3573689" y="6173438"/>
            <a:ext cx="3886200"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Cliff Hudis</a:t>
            </a:r>
          </a:p>
        </p:txBody>
      </p:sp>
      <p:sp>
        <p:nvSpPr>
          <p:cNvPr id="17" name="TextBox 16">
            <a:extLst>
              <a:ext uri="{FF2B5EF4-FFF2-40B4-BE49-F238E27FC236}">
                <a16:creationId xmlns:a16="http://schemas.microsoft.com/office/drawing/2014/main" id="{F6EC4849-4A55-42F9-3447-64709449E486}"/>
              </a:ext>
            </a:extLst>
          </p:cNvPr>
          <p:cNvSpPr txBox="1"/>
          <p:nvPr/>
        </p:nvSpPr>
        <p:spPr>
          <a:xfrm>
            <a:off x="9746961" y="2917764"/>
            <a:ext cx="1965663"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 Robertson</a:t>
            </a:r>
          </a:p>
        </p:txBody>
      </p:sp>
      <p:sp>
        <p:nvSpPr>
          <p:cNvPr id="19" name="TextBox 18">
            <a:extLst>
              <a:ext uri="{FF2B5EF4-FFF2-40B4-BE49-F238E27FC236}">
                <a16:creationId xmlns:a16="http://schemas.microsoft.com/office/drawing/2014/main" id="{623AB535-4F2A-B27A-CF9A-7E4A674CCFD1}"/>
              </a:ext>
            </a:extLst>
          </p:cNvPr>
          <p:cNvSpPr txBox="1"/>
          <p:nvPr/>
        </p:nvSpPr>
        <p:spPr>
          <a:xfrm>
            <a:off x="3709614" y="3002517"/>
            <a:ext cx="3108960"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Dennis Slamon</a:t>
            </a:r>
          </a:p>
        </p:txBody>
      </p:sp>
      <p:pic>
        <p:nvPicPr>
          <p:cNvPr id="21" name="Picture 20">
            <a:extLst>
              <a:ext uri="{FF2B5EF4-FFF2-40B4-BE49-F238E27FC236}">
                <a16:creationId xmlns:a16="http://schemas.microsoft.com/office/drawing/2014/main" id="{AD89C273-9E92-5E71-96D4-A971AE54857B}"/>
              </a:ext>
            </a:extLst>
          </p:cNvPr>
          <p:cNvPicPr>
            <a:picLocks noChangeAspect="1"/>
          </p:cNvPicPr>
          <p:nvPr/>
        </p:nvPicPr>
        <p:blipFill>
          <a:blip r:embed="rId6">
            <a:extLst>
              <a:ext uri="{28A0092B-C50C-407E-A947-70E740481C1C}">
                <a14:useLocalDpi xmlns:a14="http://schemas.microsoft.com/office/drawing/2010/main" val="0"/>
              </a:ext>
            </a:extLst>
          </a:blip>
          <a:srcRect b="4697"/>
          <a:stretch>
            <a:fillRect/>
          </a:stretch>
        </p:blipFill>
        <p:spPr>
          <a:xfrm>
            <a:off x="7377398" y="259599"/>
            <a:ext cx="1802304" cy="2576474"/>
          </a:xfrm>
          <a:prstGeom prst="rect">
            <a:avLst/>
          </a:prstGeom>
          <a:ln w="50800">
            <a:solidFill>
              <a:schemeClr val="bg1"/>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BFFAF765-E4E8-4EB3-1E5D-816C886DF6B6}"/>
              </a:ext>
            </a:extLst>
          </p:cNvPr>
          <p:cNvSpPr txBox="1"/>
          <p:nvPr/>
        </p:nvSpPr>
        <p:spPr>
          <a:xfrm>
            <a:off x="7374298" y="2910520"/>
            <a:ext cx="180540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Tony Howell</a:t>
            </a:r>
          </a:p>
        </p:txBody>
      </p:sp>
      <p:pic>
        <p:nvPicPr>
          <p:cNvPr id="25" name="Picture 24">
            <a:extLst>
              <a:ext uri="{FF2B5EF4-FFF2-40B4-BE49-F238E27FC236}">
                <a16:creationId xmlns:a16="http://schemas.microsoft.com/office/drawing/2014/main" id="{A8B06C30-8D0E-984F-4E79-03B717B7D116}"/>
              </a:ext>
            </a:extLst>
          </p:cNvPr>
          <p:cNvPicPr>
            <a:picLocks noChangeAspect="1"/>
          </p:cNvPicPr>
          <p:nvPr/>
        </p:nvPicPr>
        <p:blipFill>
          <a:blip r:embed="rId7">
            <a:extLst>
              <a:ext uri="{28A0092B-C50C-407E-A947-70E740481C1C}">
                <a14:useLocalDpi xmlns:a14="http://schemas.microsoft.com/office/drawing/2010/main" val="0"/>
              </a:ext>
            </a:extLst>
          </a:blip>
          <a:srcRect l="1632" r="964"/>
          <a:stretch>
            <a:fillRect/>
          </a:stretch>
        </p:blipFill>
        <p:spPr>
          <a:xfrm>
            <a:off x="8368863" y="3610699"/>
            <a:ext cx="2377440" cy="2428567"/>
          </a:xfrm>
          <a:prstGeom prst="rect">
            <a:avLst/>
          </a:prstGeom>
          <a:ln w="50800">
            <a:solidFill>
              <a:schemeClr val="bg1"/>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1923A4F0-1929-D7CF-C87B-F3ADD0092313}"/>
              </a:ext>
            </a:extLst>
          </p:cNvPr>
          <p:cNvSpPr txBox="1"/>
          <p:nvPr/>
        </p:nvSpPr>
        <p:spPr>
          <a:xfrm>
            <a:off x="8368863" y="6123433"/>
            <a:ext cx="2377440"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Michael Dixon</a:t>
            </a:r>
          </a:p>
        </p:txBody>
      </p:sp>
      <p:pic>
        <p:nvPicPr>
          <p:cNvPr id="4" name="Picture 3" descr="A person wearing a tie and glasses&#10;&#10;AI-generated content may be incorrect.">
            <a:extLst>
              <a:ext uri="{FF2B5EF4-FFF2-40B4-BE49-F238E27FC236}">
                <a16:creationId xmlns:a16="http://schemas.microsoft.com/office/drawing/2014/main" id="{90E5CE8E-D1B0-0F88-6987-EBAE44936E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046" y="223406"/>
            <a:ext cx="2475528" cy="2475528"/>
          </a:xfrm>
          <a:prstGeom prst="rect">
            <a:avLst/>
          </a:prstGeom>
          <a:ln w="50800">
            <a:solidFill>
              <a:schemeClr val="bg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E55CF92-939B-47E7-5B79-22E56ECFD0EE}"/>
              </a:ext>
            </a:extLst>
          </p:cNvPr>
          <p:cNvSpPr txBox="1"/>
          <p:nvPr/>
        </p:nvSpPr>
        <p:spPr>
          <a:xfrm>
            <a:off x="603957" y="2759578"/>
            <a:ext cx="247802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George Sledge</a:t>
            </a:r>
          </a:p>
        </p:txBody>
      </p:sp>
    </p:spTree>
    <p:extLst>
      <p:ext uri="{BB962C8B-B14F-4D97-AF65-F5344CB8AC3E}">
        <p14:creationId xmlns:p14="http://schemas.microsoft.com/office/powerpoint/2010/main" val="3651169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61F9-661A-BA6C-E1C3-A3C20A92930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0B27400-4092-FCF9-2292-9E0D135B2C17}"/>
              </a:ext>
            </a:extLst>
          </p:cNvPr>
          <p:cNvPicPr>
            <a:picLocks noChangeAspect="1"/>
          </p:cNvPicPr>
          <p:nvPr/>
        </p:nvPicPr>
        <p:blipFill>
          <a:blip r:embed="rId2">
            <a:extLst>
              <a:ext uri="{28A0092B-C50C-407E-A947-70E740481C1C}">
                <a14:useLocalDpi xmlns:a14="http://schemas.microsoft.com/office/drawing/2010/main" val="0"/>
              </a:ext>
            </a:extLst>
          </a:blip>
          <a:srcRect l="18082" r="8782"/>
          <a:stretch>
            <a:fillRect/>
          </a:stretch>
        </p:blipFill>
        <p:spPr>
          <a:xfrm>
            <a:off x="519600" y="3284984"/>
            <a:ext cx="2932547" cy="2254782"/>
          </a:xfrm>
          <a:prstGeom prst="rect">
            <a:avLst/>
          </a:prstGeom>
          <a:ln w="50800">
            <a:solidFill>
              <a:schemeClr val="bg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3EE08C9D-C943-E092-0F9E-98DD7E5750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86830" y="3317151"/>
            <a:ext cx="2251011" cy="2251011"/>
          </a:xfrm>
          <a:prstGeom prst="rect">
            <a:avLst/>
          </a:prstGeom>
          <a:ln w="50800">
            <a:solidFill>
              <a:schemeClr val="bg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FC95E9CB-7B7E-CDD2-C0F3-68E96441A9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07249" y="474242"/>
            <a:ext cx="3110969" cy="2073979"/>
          </a:xfrm>
          <a:prstGeom prst="rect">
            <a:avLst/>
          </a:prstGeom>
          <a:ln w="50800">
            <a:solidFill>
              <a:schemeClr val="bg1"/>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D9BAF902-5345-7943-4041-D3D94B4A63BB}"/>
              </a:ext>
            </a:extLst>
          </p:cNvPr>
          <p:cNvPicPr>
            <a:picLocks noChangeAspect="1"/>
          </p:cNvPicPr>
          <p:nvPr/>
        </p:nvPicPr>
        <p:blipFill>
          <a:blip r:embed="rId5">
            <a:extLst>
              <a:ext uri="{28A0092B-C50C-407E-A947-70E740481C1C}">
                <a14:useLocalDpi xmlns:a14="http://schemas.microsoft.com/office/drawing/2010/main" val="0"/>
              </a:ext>
            </a:extLst>
          </a:blip>
          <a:srcRect l="19688"/>
          <a:stretch>
            <a:fillRect/>
          </a:stretch>
        </p:blipFill>
        <p:spPr>
          <a:xfrm>
            <a:off x="875193" y="404664"/>
            <a:ext cx="2937520" cy="2057399"/>
          </a:xfrm>
          <a:prstGeom prst="rect">
            <a:avLst/>
          </a:prstGeom>
          <a:ln w="50800">
            <a:solidFill>
              <a:schemeClr val="bg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EC15ADE-EA61-8598-A0AD-9E1FFA8037A1}"/>
              </a:ext>
            </a:extLst>
          </p:cNvPr>
          <p:cNvSpPr txBox="1"/>
          <p:nvPr/>
        </p:nvSpPr>
        <p:spPr>
          <a:xfrm>
            <a:off x="870221" y="2522707"/>
            <a:ext cx="2937520"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Martine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Piccart</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 name="TextBox 4">
            <a:extLst>
              <a:ext uri="{FF2B5EF4-FFF2-40B4-BE49-F238E27FC236}">
                <a16:creationId xmlns:a16="http://schemas.microsoft.com/office/drawing/2014/main" id="{067F597A-17A4-21F3-2CFF-4C4A08DFFD56}"/>
              </a:ext>
            </a:extLst>
          </p:cNvPr>
          <p:cNvSpPr txBox="1"/>
          <p:nvPr/>
        </p:nvSpPr>
        <p:spPr>
          <a:xfrm>
            <a:off x="4507249" y="2625018"/>
            <a:ext cx="3657600"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Monica Morrow</a:t>
            </a:r>
          </a:p>
        </p:txBody>
      </p:sp>
      <p:sp>
        <p:nvSpPr>
          <p:cNvPr id="9" name="TextBox 8">
            <a:extLst>
              <a:ext uri="{FF2B5EF4-FFF2-40B4-BE49-F238E27FC236}">
                <a16:creationId xmlns:a16="http://schemas.microsoft.com/office/drawing/2014/main" id="{8D61768A-CBD4-71DF-A598-D8636D147194}"/>
              </a:ext>
            </a:extLst>
          </p:cNvPr>
          <p:cNvSpPr txBox="1"/>
          <p:nvPr/>
        </p:nvSpPr>
        <p:spPr>
          <a:xfrm>
            <a:off x="519600" y="5598324"/>
            <a:ext cx="2932547"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Craig Jordan</a:t>
            </a:r>
          </a:p>
        </p:txBody>
      </p:sp>
      <p:sp>
        <p:nvSpPr>
          <p:cNvPr id="11" name="TextBox 10">
            <a:extLst>
              <a:ext uri="{FF2B5EF4-FFF2-40B4-BE49-F238E27FC236}">
                <a16:creationId xmlns:a16="http://schemas.microsoft.com/office/drawing/2014/main" id="{1A3B0C18-A9A4-A9F7-E640-841CFBA379D9}"/>
              </a:ext>
            </a:extLst>
          </p:cNvPr>
          <p:cNvSpPr txBox="1"/>
          <p:nvPr/>
        </p:nvSpPr>
        <p:spPr>
          <a:xfrm>
            <a:off x="3988417" y="5628302"/>
            <a:ext cx="2249424" cy="400110"/>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Edith Perez</a:t>
            </a:r>
          </a:p>
        </p:txBody>
      </p:sp>
      <p:pic>
        <p:nvPicPr>
          <p:cNvPr id="15" name="Picture 14">
            <a:extLst>
              <a:ext uri="{FF2B5EF4-FFF2-40B4-BE49-F238E27FC236}">
                <a16:creationId xmlns:a16="http://schemas.microsoft.com/office/drawing/2014/main" id="{7A16EC6F-2CD5-D89B-578C-72896FDD5732}"/>
              </a:ext>
            </a:extLst>
          </p:cNvPr>
          <p:cNvPicPr>
            <a:picLocks noChangeAspect="1"/>
          </p:cNvPicPr>
          <p:nvPr/>
        </p:nvPicPr>
        <p:blipFill>
          <a:blip r:embed="rId6">
            <a:extLst>
              <a:ext uri="{28A0092B-C50C-407E-A947-70E740481C1C}">
                <a14:useLocalDpi xmlns:a14="http://schemas.microsoft.com/office/drawing/2010/main" val="0"/>
              </a:ext>
            </a:extLst>
          </a:blip>
          <a:srcRect l="13851" r="3327"/>
          <a:stretch>
            <a:fillRect/>
          </a:stretch>
        </p:blipFill>
        <p:spPr>
          <a:xfrm>
            <a:off x="8312753" y="502307"/>
            <a:ext cx="2913195" cy="2040362"/>
          </a:xfrm>
          <a:prstGeom prst="rect">
            <a:avLst/>
          </a:prstGeom>
          <a:ln w="50800">
            <a:solidFill>
              <a:schemeClr val="bg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D3928B4-2C39-9C55-3BB0-6F7FDFE3D561}"/>
              </a:ext>
            </a:extLst>
          </p:cNvPr>
          <p:cNvPicPr>
            <a:picLocks noChangeAspect="1"/>
          </p:cNvPicPr>
          <p:nvPr/>
        </p:nvPicPr>
        <p:blipFill>
          <a:blip r:embed="rId7">
            <a:extLst>
              <a:ext uri="{28A0092B-C50C-407E-A947-70E740481C1C}">
                <a14:useLocalDpi xmlns:a14="http://schemas.microsoft.com/office/drawing/2010/main" val="0"/>
              </a:ext>
            </a:extLst>
          </a:blip>
          <a:srcRect l="7080" t="5224" r="12027" b="17026"/>
          <a:stretch>
            <a:fillRect/>
          </a:stretch>
        </p:blipFill>
        <p:spPr>
          <a:xfrm>
            <a:off x="6869458" y="3258118"/>
            <a:ext cx="2251011" cy="2297754"/>
          </a:xfrm>
          <a:prstGeom prst="rect">
            <a:avLst/>
          </a:prstGeom>
          <a:ln w="50800">
            <a:solidFill>
              <a:schemeClr val="bg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A5111FF3-0447-4A6E-294E-930265541C60}"/>
              </a:ext>
            </a:extLst>
          </p:cNvPr>
          <p:cNvPicPr>
            <a:picLocks noChangeAspect="1"/>
          </p:cNvPicPr>
          <p:nvPr/>
        </p:nvPicPr>
        <p:blipFill>
          <a:blip r:embed="rId8">
            <a:extLst>
              <a:ext uri="{28A0092B-C50C-407E-A947-70E740481C1C}">
                <a14:useLocalDpi xmlns:a14="http://schemas.microsoft.com/office/drawing/2010/main" val="0"/>
              </a:ext>
            </a:extLst>
          </a:blip>
          <a:srcRect l="10494" t="9457" r="9235" b="10273"/>
          <a:stretch>
            <a:fillRect/>
          </a:stretch>
        </p:blipFill>
        <p:spPr>
          <a:xfrm>
            <a:off x="9699060" y="3284984"/>
            <a:ext cx="1805623" cy="2251011"/>
          </a:xfrm>
          <a:prstGeom prst="rect">
            <a:avLst/>
          </a:prstGeom>
          <a:ln w="50800">
            <a:solidFill>
              <a:schemeClr val="bg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192A47D6-E91A-3D22-732A-F97D821C1136}"/>
              </a:ext>
            </a:extLst>
          </p:cNvPr>
          <p:cNvSpPr txBox="1"/>
          <p:nvPr/>
        </p:nvSpPr>
        <p:spPr>
          <a:xfrm>
            <a:off x="6600056" y="5617471"/>
            <a:ext cx="2998934" cy="400110"/>
          </a:xfrm>
          <a:prstGeom prst="rect">
            <a:avLst/>
          </a:prstGeom>
          <a:noFill/>
        </p:spPr>
        <p:txBody>
          <a:bodyPr wrap="square" rtlCol="0">
            <a:spAutoFit/>
          </a:bodyPr>
          <a:lstStyle/>
          <a:p>
            <a:pPr lvl="0" algn="ctr">
              <a:defRPr/>
            </a:pPr>
            <a:r>
              <a:rPr lang="en-US" sz="2000" dirty="0">
                <a:solidFill>
                  <a:srgbClr val="000000"/>
                </a:solidFill>
                <a:latin typeface="Calibri" panose="020F0502020204030204" pitchFamily="34" charset="0"/>
                <a:cs typeface="Calibri" panose="020F0502020204030204" pitchFamily="34" charset="0"/>
              </a:rPr>
              <a:t>Helen Stewart</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9" name="TextBox 18">
            <a:extLst>
              <a:ext uri="{FF2B5EF4-FFF2-40B4-BE49-F238E27FC236}">
                <a16:creationId xmlns:a16="http://schemas.microsoft.com/office/drawing/2014/main" id="{6F27EB11-7D8E-D892-5AAA-2CFC4EB4D384}"/>
              </a:ext>
            </a:extLst>
          </p:cNvPr>
          <p:cNvSpPr txBox="1"/>
          <p:nvPr/>
        </p:nvSpPr>
        <p:spPr>
          <a:xfrm>
            <a:off x="9699059" y="5584332"/>
            <a:ext cx="1869549" cy="400110"/>
          </a:xfrm>
          <a:prstGeom prst="rect">
            <a:avLst/>
          </a:prstGeom>
          <a:noFill/>
        </p:spPr>
        <p:txBody>
          <a:bodyPr wrap="square" rtlCol="0">
            <a:spAutoFit/>
          </a:bodyPr>
          <a:lstStyle/>
          <a:p>
            <a:pPr lvl="0" algn="ctr">
              <a:defRPr/>
            </a:pPr>
            <a:r>
              <a:rPr lang="en-US" sz="2000" dirty="0">
                <a:solidFill>
                  <a:srgbClr val="000000"/>
                </a:solidFill>
                <a:latin typeface="Calibri" panose="020F0502020204030204" pitchFamily="34" charset="0"/>
                <a:cs typeface="Calibri" panose="020F0502020204030204" pitchFamily="34" charset="0"/>
              </a:rPr>
              <a:t>Kathy Pritchard </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1" name="TextBox 20">
            <a:extLst>
              <a:ext uri="{FF2B5EF4-FFF2-40B4-BE49-F238E27FC236}">
                <a16:creationId xmlns:a16="http://schemas.microsoft.com/office/drawing/2014/main" id="{5D706A8C-CBAB-DE6F-9F6C-978BD78A468A}"/>
              </a:ext>
            </a:extLst>
          </p:cNvPr>
          <p:cNvSpPr txBox="1"/>
          <p:nvPr/>
        </p:nvSpPr>
        <p:spPr>
          <a:xfrm>
            <a:off x="8235774" y="2636411"/>
            <a:ext cx="3110969" cy="400110"/>
          </a:xfrm>
          <a:prstGeom prst="rect">
            <a:avLst/>
          </a:prstGeom>
          <a:noFill/>
        </p:spPr>
        <p:txBody>
          <a:bodyPr wrap="square" rtlCol="0">
            <a:spAutoFit/>
          </a:bodyPr>
          <a:lstStyle/>
          <a:p>
            <a:pPr lvl="0" algn="ctr">
              <a:defRPr/>
            </a:pPr>
            <a:r>
              <a:rPr lang="en-US" sz="2000" dirty="0">
                <a:solidFill>
                  <a:srgbClr val="000000"/>
                </a:solidFill>
                <a:latin typeface="Calibri" panose="020F0502020204030204" pitchFamily="34" charset="0"/>
                <a:cs typeface="Calibri" panose="020F0502020204030204" pitchFamily="34" charset="0"/>
              </a:rPr>
              <a:t>Hyman Muss</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06111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0932F-E7F0-BF1B-ECDD-BAF0C7F8ED2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FD81BB-93DE-1B6D-9B1E-C4262F7AD18B}"/>
              </a:ext>
            </a:extLst>
          </p:cNvPr>
          <p:cNvSpPr/>
          <p:nvPr/>
        </p:nvSpPr>
        <p:spPr bwMode="auto">
          <a:xfrm>
            <a:off x="335360" y="1268760"/>
            <a:ext cx="11665296" cy="79208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5FAAAD2-8ACC-59D4-C228-FB8910CE17C9}"/>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944E24C9-394E-D9E1-8A1B-E40C171E99F6}"/>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bg1"/>
                </a:solidFill>
              </a:rPr>
              <a:t>Case 1: Dr Favaro – 82-year-old woman, a current smoker with PMH of myocardial infarction </a:t>
            </a:r>
            <a:br>
              <a:rPr lang="en-US" sz="2200" dirty="0">
                <a:solidFill>
                  <a:schemeClr val="bg1"/>
                </a:solidFill>
              </a:rPr>
            </a:br>
            <a:r>
              <a:rPr lang="en-US" sz="2200" dirty="0">
                <a:solidFill>
                  <a:schemeClr val="bg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1044111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7DF3-534B-A53E-62E8-CDB29E5F2CA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58F1DFC-0C45-1A47-A258-6C1989BFA285}"/>
              </a:ext>
            </a:extLst>
          </p:cNvPr>
          <p:cNvSpPr/>
          <p:nvPr/>
        </p:nvSpPr>
        <p:spPr bwMode="auto">
          <a:xfrm>
            <a:off x="1007220" y="180109"/>
            <a:ext cx="10177559" cy="171796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1089F32-34FC-062D-35AA-561FC2A1A9F7}"/>
              </a:ext>
            </a:extLst>
          </p:cNvPr>
          <p:cNvSpPr>
            <a:spLocks noGrp="1"/>
          </p:cNvSpPr>
          <p:nvPr>
            <p:ph type="title"/>
          </p:nvPr>
        </p:nvSpPr>
        <p:spPr>
          <a:xfrm>
            <a:off x="1122024" y="566250"/>
            <a:ext cx="9870520" cy="1095726"/>
          </a:xfrm>
        </p:spPr>
        <p:txBody>
          <a:bodyPr lIns="91440" tIns="91440" rIns="91440" bIns="182880"/>
          <a:lstStyle/>
          <a:p>
            <a:pPr algn="l"/>
            <a:r>
              <a:rPr lang="en-US" dirty="0">
                <a:solidFill>
                  <a:schemeClr val="bg1"/>
                </a:solidFill>
              </a:rPr>
              <a:t>Case Presentation: 82-year-old woman, a current smoker with PMH of myocardial infarction and stroke, develops recurrent TNBC </a:t>
            </a:r>
          </a:p>
        </p:txBody>
      </p:sp>
      <p:sp>
        <p:nvSpPr>
          <p:cNvPr id="8" name="Title 1">
            <a:extLst>
              <a:ext uri="{FF2B5EF4-FFF2-40B4-BE49-F238E27FC236}">
                <a16:creationId xmlns:a16="http://schemas.microsoft.com/office/drawing/2014/main" id="{1D98491E-31C0-F06E-0E0C-F548E594D76C}"/>
              </a:ext>
            </a:extLst>
          </p:cNvPr>
          <p:cNvSpPr txBox="1">
            <a:spLocks/>
          </p:cNvSpPr>
          <p:nvPr/>
        </p:nvSpPr>
        <p:spPr bwMode="auto">
          <a:xfrm>
            <a:off x="0" y="578788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Justin Favaro (Charlotte, North Carolina)</a:t>
            </a:r>
          </a:p>
        </p:txBody>
      </p:sp>
      <p:pic>
        <p:nvPicPr>
          <p:cNvPr id="4" name="Picture 3" descr="A person wearing a headset and a red tie&#10;&#10;AI-generated content may be incorrect.">
            <a:extLst>
              <a:ext uri="{FF2B5EF4-FFF2-40B4-BE49-F238E27FC236}">
                <a16:creationId xmlns:a16="http://schemas.microsoft.com/office/drawing/2014/main" id="{EDE78109-047B-F2A9-6971-F79E20B842CE}"/>
              </a:ext>
            </a:extLst>
          </p:cNvPr>
          <p:cNvPicPr>
            <a:picLocks noChangeAspect="1"/>
          </p:cNvPicPr>
          <p:nvPr/>
        </p:nvPicPr>
        <p:blipFill>
          <a:blip r:embed="rId2"/>
          <a:stretch>
            <a:fillRect/>
          </a:stretch>
        </p:blipFill>
        <p:spPr>
          <a:xfrm>
            <a:off x="2893212" y="2193636"/>
            <a:ext cx="6389772" cy="3594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1642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5E5BEAD-5C63-C352-8473-9AD64BA74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986B9-5DDF-A59E-A644-729ED7BA9ABE}"/>
              </a:ext>
            </a:extLst>
          </p:cNvPr>
          <p:cNvSpPr>
            <a:spLocks noGrp="1"/>
          </p:cNvSpPr>
          <p:nvPr>
            <p:ph type="title"/>
          </p:nvPr>
        </p:nvSpPr>
        <p:spPr/>
        <p:txBody>
          <a:bodyPr/>
          <a:lstStyle/>
          <a:p>
            <a:r>
              <a:rPr lang="en-US" dirty="0"/>
              <a:t>Guidelines for 1L therapy</a:t>
            </a:r>
          </a:p>
        </p:txBody>
      </p:sp>
      <p:pic>
        <p:nvPicPr>
          <p:cNvPr id="9" name="Picture 8" descr="A diagram of a biomarker&#10;&#10;AI-generated content may be incorrect.">
            <a:extLst>
              <a:ext uri="{FF2B5EF4-FFF2-40B4-BE49-F238E27FC236}">
                <a16:creationId xmlns:a16="http://schemas.microsoft.com/office/drawing/2014/main" id="{EB717C40-7599-780B-5395-2D39CB6A3A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552" y="0"/>
            <a:ext cx="12197448" cy="6741368"/>
          </a:xfrm>
          <a:prstGeom prst="rect">
            <a:avLst/>
          </a:prstGeom>
        </p:spPr>
      </p:pic>
      <p:sp>
        <p:nvSpPr>
          <p:cNvPr id="4" name="TextBox 3">
            <a:extLst>
              <a:ext uri="{FF2B5EF4-FFF2-40B4-BE49-F238E27FC236}">
                <a16:creationId xmlns:a16="http://schemas.microsoft.com/office/drawing/2014/main" id="{FBF9C447-30B5-2344-76EE-743B047751DA}"/>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Sara M </a:t>
            </a:r>
            <a:r>
              <a:rPr lang="en-US" sz="1400" b="0" dirty="0" err="1">
                <a:solidFill>
                  <a:schemeClr val="tx1"/>
                </a:solidFill>
              </a:rPr>
              <a:t>Tolaney</a:t>
            </a:r>
            <a:r>
              <a:rPr lang="en-US" sz="1400" b="0" dirty="0">
                <a:solidFill>
                  <a:schemeClr val="tx1"/>
                </a:solidFill>
              </a:rPr>
              <a:t>, MD, MPH</a:t>
            </a:r>
          </a:p>
        </p:txBody>
      </p:sp>
    </p:spTree>
    <p:extLst>
      <p:ext uri="{BB962C8B-B14F-4D97-AF65-F5344CB8AC3E}">
        <p14:creationId xmlns:p14="http://schemas.microsoft.com/office/powerpoint/2010/main" val="354130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CBB3A-25A5-F986-E283-ACA6450D372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11E87E-EB2A-BE84-C4F7-492D90417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91309" y="1268760"/>
            <a:ext cx="9409381" cy="3646698"/>
          </a:xfrm>
          <a:prstGeom prst="rect">
            <a:avLst/>
          </a:prstGeom>
        </p:spPr>
      </p:pic>
      <p:sp>
        <p:nvSpPr>
          <p:cNvPr id="3" name="TextBox 2">
            <a:extLst>
              <a:ext uri="{FF2B5EF4-FFF2-40B4-BE49-F238E27FC236}">
                <a16:creationId xmlns:a16="http://schemas.microsoft.com/office/drawing/2014/main" id="{1FE513D7-52A4-E061-94E7-EA29D9274673}"/>
              </a:ext>
            </a:extLst>
          </p:cNvPr>
          <p:cNvSpPr txBox="1"/>
          <p:nvPr/>
        </p:nvSpPr>
        <p:spPr>
          <a:xfrm>
            <a:off x="4718457" y="4922247"/>
            <a:ext cx="6099858" cy="369332"/>
          </a:xfrm>
          <a:prstGeom prst="rect">
            <a:avLst/>
          </a:prstGeom>
          <a:noFill/>
        </p:spPr>
        <p:txBody>
          <a:bodyPr wrap="square">
            <a:spAutoFit/>
          </a:bodyPr>
          <a:lstStyle/>
          <a:p>
            <a:pPr algn="r"/>
            <a:r>
              <a:rPr lang="en-US" sz="1800" b="0" i="1" dirty="0">
                <a:solidFill>
                  <a:schemeClr val="tx1"/>
                </a:solidFill>
                <a:effectLst/>
                <a:latin typeface="Calibri" panose="020F0502020204030204" pitchFamily="34" charset="0"/>
                <a:cs typeface="Calibri" panose="020F0502020204030204" pitchFamily="34" charset="0"/>
              </a:rPr>
              <a:t>N Engl J Med</a:t>
            </a:r>
            <a:r>
              <a:rPr lang="en-US" sz="1800" b="0" i="0" dirty="0">
                <a:solidFill>
                  <a:schemeClr val="tx1"/>
                </a:solidFill>
                <a:effectLst/>
                <a:latin typeface="Calibri" panose="020F0502020204030204" pitchFamily="34" charset="0"/>
                <a:cs typeface="Calibri" panose="020F0502020204030204" pitchFamily="34" charset="0"/>
              </a:rPr>
              <a:t> 2022;387(3):217-26.</a:t>
            </a:r>
            <a:endParaRPr lang="en-US" sz="1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34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7C742-ACF3-8FCB-7F70-58298FA1F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F534C-E15C-34C1-5036-EDAEE9092C10}"/>
              </a:ext>
            </a:extLst>
          </p:cNvPr>
          <p:cNvSpPr>
            <a:spLocks noGrp="1"/>
          </p:cNvSpPr>
          <p:nvPr>
            <p:ph type="title"/>
          </p:nvPr>
        </p:nvSpPr>
        <p:spPr>
          <a:xfrm>
            <a:off x="912286" y="116632"/>
            <a:ext cx="10358967" cy="753715"/>
          </a:xfrm>
        </p:spPr>
        <p:txBody>
          <a:bodyPr/>
          <a:lstStyle/>
          <a:p>
            <a:r>
              <a:rPr lang="en-US" dirty="0"/>
              <a:t>Phase III KEYNOTE-355 Study Design</a:t>
            </a:r>
          </a:p>
        </p:txBody>
      </p:sp>
      <p:pic>
        <p:nvPicPr>
          <p:cNvPr id="6" name="Picture 5">
            <a:extLst>
              <a:ext uri="{FF2B5EF4-FFF2-40B4-BE49-F238E27FC236}">
                <a16:creationId xmlns:a16="http://schemas.microsoft.com/office/drawing/2014/main" id="{BEA3FA3B-524E-FC79-7217-E5746685D4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775" y="908720"/>
            <a:ext cx="10890450" cy="5040560"/>
          </a:xfrm>
          <a:prstGeom prst="rect">
            <a:avLst/>
          </a:prstGeom>
        </p:spPr>
      </p:pic>
      <p:sp>
        <p:nvSpPr>
          <p:cNvPr id="4" name="TextBox 3">
            <a:extLst>
              <a:ext uri="{FF2B5EF4-FFF2-40B4-BE49-F238E27FC236}">
                <a16:creationId xmlns:a16="http://schemas.microsoft.com/office/drawing/2014/main" id="{D2734D34-6913-3849-448B-7C2D377347AD}"/>
              </a:ext>
            </a:extLst>
          </p:cNvPr>
          <p:cNvSpPr txBox="1"/>
          <p:nvPr/>
        </p:nvSpPr>
        <p:spPr>
          <a:xfrm>
            <a:off x="119336" y="6515914"/>
            <a:ext cx="6099858" cy="323165"/>
          </a:xfrm>
          <a:prstGeom prst="rect">
            <a:avLst/>
          </a:prstGeom>
          <a:noFill/>
        </p:spPr>
        <p:txBody>
          <a:bodyPr wrap="square">
            <a:spAutoFit/>
          </a:bodyPr>
          <a:lstStyle/>
          <a:p>
            <a:r>
              <a:rPr lang="en-US" sz="1500" b="0" i="0" dirty="0">
                <a:solidFill>
                  <a:schemeClr val="tx1"/>
                </a:solidFill>
                <a:effectLst/>
                <a:latin typeface="Calibri" panose="020F0502020204030204" pitchFamily="34" charset="0"/>
                <a:cs typeface="Calibri" panose="020F0502020204030204" pitchFamily="34" charset="0"/>
              </a:rPr>
              <a:t>Cortes J et al. </a:t>
            </a:r>
            <a:r>
              <a:rPr lang="en-US" sz="1500" b="0" i="1" dirty="0">
                <a:solidFill>
                  <a:schemeClr val="tx1"/>
                </a:solidFill>
                <a:effectLst/>
                <a:latin typeface="Calibri" panose="020F0502020204030204" pitchFamily="34" charset="0"/>
                <a:cs typeface="Calibri" panose="020F0502020204030204" pitchFamily="34" charset="0"/>
              </a:rPr>
              <a:t>N Engl J Med</a:t>
            </a:r>
            <a:r>
              <a:rPr lang="en-US" sz="1500" b="0" i="0" dirty="0">
                <a:solidFill>
                  <a:schemeClr val="tx1"/>
                </a:solidFill>
                <a:effectLst/>
                <a:latin typeface="Calibri" panose="020F0502020204030204" pitchFamily="34" charset="0"/>
                <a:cs typeface="Calibri" panose="020F0502020204030204" pitchFamily="34" charset="0"/>
              </a:rPr>
              <a:t> 2022;387(3):217-26.</a:t>
            </a:r>
            <a:endParaRPr lang="en-US" sz="1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249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5">
            <a:extLst>
              <a:ext uri="{FF2B5EF4-FFF2-40B4-BE49-F238E27FC236}">
                <a16:creationId xmlns:a16="http://schemas.microsoft.com/office/drawing/2014/main" id="{27EDDF9E-2848-814B-B454-42506D40AA1D}"/>
              </a:ext>
            </a:extLst>
          </p:cNvPr>
          <p:cNvSpPr>
            <a:spLocks noGrp="1"/>
          </p:cNvSpPr>
          <p:nvPr>
            <p:ph type="title"/>
          </p:nvPr>
        </p:nvSpPr>
        <p:spPr/>
        <p:txBody>
          <a:bodyPr>
            <a:normAutofit/>
          </a:bodyPr>
          <a:lstStyle/>
          <a:p>
            <a:r>
              <a:rPr lang="en-US" sz="3733" b="1" dirty="0">
                <a:solidFill>
                  <a:srgbClr val="002060"/>
                </a:solidFill>
                <a:latin typeface="Arial" panose="020B0604020202020204" pitchFamily="34" charset="0"/>
                <a:cs typeface="Arial" panose="020B0604020202020204" pitchFamily="34" charset="0"/>
              </a:rPr>
              <a:t>TROP2-directed ADCs</a:t>
            </a:r>
          </a:p>
        </p:txBody>
      </p:sp>
      <p:graphicFrame>
        <p:nvGraphicFramePr>
          <p:cNvPr id="6" name="Table 6">
            <a:extLst>
              <a:ext uri="{FF2B5EF4-FFF2-40B4-BE49-F238E27FC236}">
                <a16:creationId xmlns:a16="http://schemas.microsoft.com/office/drawing/2014/main" id="{9AB0411D-561E-9A46-AB5D-D63E5AFA57D0}"/>
              </a:ext>
            </a:extLst>
          </p:cNvPr>
          <p:cNvGraphicFramePr>
            <a:graphicFrameLocks noGrp="1"/>
          </p:cNvGraphicFramePr>
          <p:nvPr>
            <p:ph idx="1"/>
          </p:nvPr>
        </p:nvGraphicFramePr>
        <p:xfrm>
          <a:off x="861805" y="1939180"/>
          <a:ext cx="10491996" cy="3559208"/>
        </p:xfrm>
        <a:graphic>
          <a:graphicData uri="http://schemas.openxmlformats.org/drawingml/2006/table">
            <a:tbl>
              <a:tblPr firstRow="1" bandRow="1">
                <a:tableStyleId>{793D81CF-94F2-401A-BA57-92F5A7B2D0C5}</a:tableStyleId>
              </a:tblPr>
              <a:tblGrid>
                <a:gridCol w="1656523">
                  <a:extLst>
                    <a:ext uri="{9D8B030D-6E8A-4147-A177-3AD203B41FA5}">
                      <a16:colId xmlns:a16="http://schemas.microsoft.com/office/drawing/2014/main" val="2565613683"/>
                    </a:ext>
                  </a:extLst>
                </a:gridCol>
                <a:gridCol w="2913651">
                  <a:extLst>
                    <a:ext uri="{9D8B030D-6E8A-4147-A177-3AD203B41FA5}">
                      <a16:colId xmlns:a16="http://schemas.microsoft.com/office/drawing/2014/main" val="648471458"/>
                    </a:ext>
                  </a:extLst>
                </a:gridCol>
                <a:gridCol w="2960911">
                  <a:extLst>
                    <a:ext uri="{9D8B030D-6E8A-4147-A177-3AD203B41FA5}">
                      <a16:colId xmlns:a16="http://schemas.microsoft.com/office/drawing/2014/main" val="613640501"/>
                    </a:ext>
                  </a:extLst>
                </a:gridCol>
                <a:gridCol w="2960911">
                  <a:extLst>
                    <a:ext uri="{9D8B030D-6E8A-4147-A177-3AD203B41FA5}">
                      <a16:colId xmlns:a16="http://schemas.microsoft.com/office/drawing/2014/main" val="2387732507"/>
                    </a:ext>
                  </a:extLst>
                </a:gridCol>
              </a:tblGrid>
              <a:tr h="660400">
                <a:tc>
                  <a:txBody>
                    <a:bodyPr/>
                    <a:lstStyle/>
                    <a:p>
                      <a:pPr algn="ctr"/>
                      <a:endParaRPr lang="en-US" sz="1900" b="1" dirty="0"/>
                    </a:p>
                  </a:txBody>
                  <a:tcPr>
                    <a:solidFill>
                      <a:srgbClr val="002060"/>
                    </a:solidFill>
                  </a:tcPr>
                </a:tc>
                <a:tc>
                  <a:txBody>
                    <a:bodyPr/>
                    <a:lstStyle/>
                    <a:p>
                      <a:pPr algn="ctr"/>
                      <a:r>
                        <a:rPr lang="en-US" sz="1900" dirty="0"/>
                        <a:t>Sacituzumab </a:t>
                      </a:r>
                      <a:r>
                        <a:rPr lang="en-US" sz="1900" dirty="0" err="1"/>
                        <a:t>govitecan</a:t>
                      </a:r>
                      <a:r>
                        <a:rPr lang="en-US" sz="1900" dirty="0"/>
                        <a:t> (IMMU-132)</a:t>
                      </a:r>
                    </a:p>
                  </a:txBody>
                  <a:tcPr>
                    <a:solidFill>
                      <a:srgbClr val="002060"/>
                    </a:solidFill>
                  </a:tcPr>
                </a:tc>
                <a:tc>
                  <a:txBody>
                    <a:bodyPr/>
                    <a:lstStyle/>
                    <a:p>
                      <a:pPr algn="ctr"/>
                      <a:r>
                        <a:rPr lang="en-US" sz="1900" dirty="0" err="1"/>
                        <a:t>Datopotamab</a:t>
                      </a:r>
                      <a:r>
                        <a:rPr lang="en-US" sz="1900" dirty="0"/>
                        <a:t> </a:t>
                      </a:r>
                      <a:r>
                        <a:rPr lang="en-US" sz="1900" dirty="0" err="1"/>
                        <a:t>deruxtecan</a:t>
                      </a:r>
                      <a:r>
                        <a:rPr lang="en-US" sz="1900" dirty="0"/>
                        <a:t> (DS-1062a)</a:t>
                      </a:r>
                    </a:p>
                  </a:txBody>
                  <a:tcPr>
                    <a:solidFill>
                      <a:srgbClr val="002060"/>
                    </a:solidFill>
                  </a:tcPr>
                </a:tc>
                <a:tc>
                  <a:txBody>
                    <a:bodyPr/>
                    <a:lstStyle/>
                    <a:p>
                      <a:pPr algn="ctr"/>
                      <a:r>
                        <a:rPr lang="en-US" sz="1900" dirty="0"/>
                        <a:t>Sacituzumab </a:t>
                      </a:r>
                      <a:r>
                        <a:rPr lang="en-US" sz="1900" dirty="0" err="1"/>
                        <a:t>tirumotecan</a:t>
                      </a:r>
                      <a:r>
                        <a:rPr lang="en-US" sz="1900" dirty="0"/>
                        <a:t> (MK-2870)</a:t>
                      </a:r>
                    </a:p>
                  </a:txBody>
                  <a:tcPr>
                    <a:solidFill>
                      <a:srgbClr val="002060"/>
                    </a:solidFill>
                  </a:tcPr>
                </a:tc>
                <a:extLst>
                  <a:ext uri="{0D108BD9-81ED-4DB2-BD59-A6C34878D82A}">
                    <a16:rowId xmlns:a16="http://schemas.microsoft.com/office/drawing/2014/main" val="1829926428"/>
                  </a:ext>
                </a:extLst>
              </a:tr>
              <a:tr h="579120">
                <a:tc>
                  <a:txBody>
                    <a:bodyPr/>
                    <a:lstStyle/>
                    <a:p>
                      <a:pPr algn="ctr"/>
                      <a:r>
                        <a:rPr lang="en-US" sz="1600" b="1" dirty="0"/>
                        <a:t>Antibody</a:t>
                      </a:r>
                    </a:p>
                  </a:txBody>
                  <a:tcPr anchor="ctr">
                    <a:solidFill>
                      <a:schemeClr val="accent5">
                        <a:lumMod val="20000"/>
                        <a:lumOff val="80000"/>
                      </a:schemeClr>
                    </a:solidFill>
                  </a:tcPr>
                </a:tc>
                <a:tc>
                  <a:txBody>
                    <a:bodyPr/>
                    <a:lstStyle/>
                    <a:p>
                      <a:pPr algn="ctr"/>
                      <a:r>
                        <a:rPr lang="en-US" sz="1600" dirty="0"/>
                        <a:t>hRS7 </a:t>
                      </a:r>
                    </a:p>
                    <a:p>
                      <a:pPr algn="ctr"/>
                      <a:r>
                        <a:rPr lang="en-US" sz="1600" dirty="0"/>
                        <a:t>Humanized IgG1 </a:t>
                      </a:r>
                      <a:r>
                        <a:rPr lang="en-US" sz="1600" dirty="0" err="1"/>
                        <a:t>mAb</a:t>
                      </a:r>
                      <a:endParaRPr lang="en-US" sz="1600" dirty="0"/>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MAAP-9001a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Humanized IgG1 </a:t>
                      </a:r>
                      <a:r>
                        <a:rPr lang="en-US" sz="1600" dirty="0" err="1"/>
                        <a:t>mAb</a:t>
                      </a:r>
                      <a:endParaRPr lang="en-US" sz="1600" dirty="0"/>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hRS7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Humanized IgG1 </a:t>
                      </a:r>
                      <a:r>
                        <a:rPr lang="en-US" sz="1600" dirty="0" err="1"/>
                        <a:t>mAb</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2194189669"/>
                  </a:ext>
                </a:extLst>
              </a:tr>
              <a:tr h="579120">
                <a:tc>
                  <a:txBody>
                    <a:bodyPr/>
                    <a:lstStyle/>
                    <a:p>
                      <a:pPr algn="ctr"/>
                      <a:r>
                        <a:rPr lang="en-US" sz="1600" b="1" dirty="0"/>
                        <a:t>Payload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SN38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(DNA Topoisomerase I inhibitor)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DXd</a:t>
                      </a:r>
                      <a:r>
                        <a:rPr lang="en-US" sz="16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(DNA Topoisomerase I inhibitor)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KL610023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(DNA Topoisomerase I inhibitor)</a:t>
                      </a:r>
                    </a:p>
                  </a:txBody>
                  <a:tcPr anchor="ctr"/>
                </a:tc>
                <a:extLst>
                  <a:ext uri="{0D108BD9-81ED-4DB2-BD59-A6C34878D82A}">
                    <a16:rowId xmlns:a16="http://schemas.microsoft.com/office/drawing/2014/main" val="1040251367"/>
                  </a:ext>
                </a:extLst>
              </a:tr>
              <a:tr h="335280">
                <a:tc>
                  <a:txBody>
                    <a:bodyPr/>
                    <a:lstStyle/>
                    <a:p>
                      <a:pPr algn="ctr"/>
                      <a:r>
                        <a:rPr lang="en-US" sz="1600" b="1" dirty="0"/>
                        <a:t>Linker cleavage</a:t>
                      </a:r>
                    </a:p>
                  </a:txBody>
                  <a:tcPr anchor="ctr">
                    <a:solidFill>
                      <a:schemeClr val="accent5">
                        <a:lumMod val="20000"/>
                        <a:lumOff val="80000"/>
                      </a:schemeClr>
                    </a:solidFill>
                  </a:tcPr>
                </a:tc>
                <a:tc>
                  <a:txBody>
                    <a:bodyPr/>
                    <a:lstStyle/>
                    <a:p>
                      <a:pPr algn="ctr"/>
                      <a:r>
                        <a:rPr lang="en-US" sz="1600" dirty="0"/>
                        <a:t>Enzymatic and pH-dependent</a:t>
                      </a:r>
                    </a:p>
                  </a:txBody>
                  <a:tcPr anchor="ctr">
                    <a:solidFill>
                      <a:schemeClr val="accent5">
                        <a:lumMod val="20000"/>
                        <a:lumOff val="80000"/>
                      </a:schemeClr>
                    </a:solidFill>
                  </a:tcPr>
                </a:tc>
                <a:tc>
                  <a:txBody>
                    <a:bodyPr/>
                    <a:lstStyle/>
                    <a:p>
                      <a:pPr algn="ctr"/>
                      <a:r>
                        <a:rPr lang="en-US" sz="1600" dirty="0"/>
                        <a:t>Enzymatic</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Enzymatic and pH-dependent</a:t>
                      </a:r>
                    </a:p>
                  </a:txBody>
                  <a:tcPr anchor="ctr">
                    <a:solidFill>
                      <a:schemeClr val="accent5">
                        <a:lumMod val="20000"/>
                        <a:lumOff val="80000"/>
                      </a:schemeClr>
                    </a:solidFill>
                  </a:tcPr>
                </a:tc>
                <a:extLst>
                  <a:ext uri="{0D108BD9-81ED-4DB2-BD59-A6C34878D82A}">
                    <a16:rowId xmlns:a16="http://schemas.microsoft.com/office/drawing/2014/main" val="4035326942"/>
                  </a:ext>
                </a:extLst>
              </a:tr>
              <a:tr h="389288">
                <a:tc>
                  <a:txBody>
                    <a:bodyPr/>
                    <a:lstStyle/>
                    <a:p>
                      <a:pPr algn="ctr"/>
                      <a:r>
                        <a:rPr lang="en-US" sz="1600" b="1" dirty="0"/>
                        <a:t>Bystander effect</a:t>
                      </a:r>
                    </a:p>
                  </a:txBody>
                  <a:tcPr anchor="ctr"/>
                </a:tc>
                <a:tc>
                  <a:txBody>
                    <a:bodyPr/>
                    <a:lstStyle/>
                    <a:p>
                      <a:pPr algn="ctr"/>
                      <a:r>
                        <a:rPr lang="en-US" sz="1600" dirty="0"/>
                        <a:t>Yes</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3690695339"/>
                  </a:ext>
                </a:extLst>
              </a:tr>
              <a:tr h="335280">
                <a:tc>
                  <a:txBody>
                    <a:bodyPr/>
                    <a:lstStyle/>
                    <a:p>
                      <a:pPr algn="ctr"/>
                      <a:r>
                        <a:rPr lang="en-US" sz="1600" b="1" dirty="0"/>
                        <a:t>DAR</a:t>
                      </a:r>
                    </a:p>
                  </a:txBody>
                  <a:tcPr anchor="ctr">
                    <a:solidFill>
                      <a:schemeClr val="accent5">
                        <a:lumMod val="20000"/>
                        <a:lumOff val="80000"/>
                      </a:schemeClr>
                    </a:solidFill>
                  </a:tcPr>
                </a:tc>
                <a:tc>
                  <a:txBody>
                    <a:bodyPr/>
                    <a:lstStyle/>
                    <a:p>
                      <a:pPr algn="ctr"/>
                      <a:r>
                        <a:rPr lang="en-US" sz="1600" dirty="0"/>
                        <a:t>7.6</a:t>
                      </a:r>
                    </a:p>
                  </a:txBody>
                  <a:tcPr anchor="ctr">
                    <a:solidFill>
                      <a:schemeClr val="accent5">
                        <a:lumMod val="20000"/>
                        <a:lumOff val="80000"/>
                      </a:schemeClr>
                    </a:solidFill>
                  </a:tcPr>
                </a:tc>
                <a:tc>
                  <a:txBody>
                    <a:bodyPr/>
                    <a:lstStyle/>
                    <a:p>
                      <a:pPr algn="ctr"/>
                      <a:r>
                        <a:rPr lang="en-US" sz="1600" dirty="0"/>
                        <a:t>4</a:t>
                      </a:r>
                    </a:p>
                  </a:txBody>
                  <a:tcPr anchor="ctr">
                    <a:solidFill>
                      <a:schemeClr val="accent5">
                        <a:lumMod val="20000"/>
                        <a:lumOff val="80000"/>
                      </a:schemeClr>
                    </a:solidFill>
                  </a:tcPr>
                </a:tc>
                <a:tc>
                  <a:txBody>
                    <a:bodyPr/>
                    <a:lstStyle/>
                    <a:p>
                      <a:pPr algn="ctr"/>
                      <a:r>
                        <a:rPr lang="en-US" sz="1600" dirty="0"/>
                        <a:t>7.4</a:t>
                      </a:r>
                    </a:p>
                  </a:txBody>
                  <a:tcPr anchor="ctr">
                    <a:solidFill>
                      <a:schemeClr val="accent5">
                        <a:lumMod val="20000"/>
                        <a:lumOff val="80000"/>
                      </a:schemeClr>
                    </a:solidFill>
                  </a:tcPr>
                </a:tc>
                <a:extLst>
                  <a:ext uri="{0D108BD9-81ED-4DB2-BD59-A6C34878D82A}">
                    <a16:rowId xmlns:a16="http://schemas.microsoft.com/office/drawing/2014/main" val="392375522"/>
                  </a:ext>
                </a:extLst>
              </a:tr>
              <a:tr h="335280">
                <a:tc>
                  <a:txBody>
                    <a:bodyPr/>
                    <a:lstStyle/>
                    <a:p>
                      <a:pPr algn="ctr"/>
                      <a:r>
                        <a:rPr lang="en-US" sz="1600" b="1" dirty="0"/>
                        <a:t>Half-life</a:t>
                      </a:r>
                    </a:p>
                  </a:txBody>
                  <a:tcPr anchor="ctr"/>
                </a:tc>
                <a:tc>
                  <a:txBody>
                    <a:bodyPr/>
                    <a:lstStyle/>
                    <a:p>
                      <a:pPr algn="ctr"/>
                      <a:r>
                        <a:rPr lang="en-US" sz="1600" dirty="0"/>
                        <a:t>11-14h</a:t>
                      </a:r>
                    </a:p>
                  </a:txBody>
                  <a:tcPr anchor="ctr"/>
                </a:tc>
                <a:tc>
                  <a:txBody>
                    <a:bodyPr/>
                    <a:lstStyle/>
                    <a:p>
                      <a:pPr algn="ctr"/>
                      <a:r>
                        <a:rPr lang="en-US" sz="1600" dirty="0"/>
                        <a:t>∼5 days</a:t>
                      </a:r>
                    </a:p>
                  </a:txBody>
                  <a:tcPr anchor="ctr"/>
                </a:tc>
                <a:tc>
                  <a:txBody>
                    <a:bodyPr/>
                    <a:lstStyle/>
                    <a:p>
                      <a:pPr algn="ctr"/>
                      <a:r>
                        <a:rPr lang="en-US" sz="1600" dirty="0"/>
                        <a:t>57h</a:t>
                      </a:r>
                    </a:p>
                  </a:txBody>
                  <a:tcPr anchor="ctr"/>
                </a:tc>
                <a:extLst>
                  <a:ext uri="{0D108BD9-81ED-4DB2-BD59-A6C34878D82A}">
                    <a16:rowId xmlns:a16="http://schemas.microsoft.com/office/drawing/2014/main" val="662164579"/>
                  </a:ext>
                </a:extLst>
              </a:tr>
              <a:tr h="335280">
                <a:tc>
                  <a:txBody>
                    <a:bodyPr/>
                    <a:lstStyle/>
                    <a:p>
                      <a:pPr algn="ctr"/>
                      <a:r>
                        <a:rPr lang="en-US" sz="1600" b="1" dirty="0"/>
                        <a:t>Dosing</a:t>
                      </a:r>
                    </a:p>
                  </a:txBody>
                  <a:tcPr anchor="ctr">
                    <a:solidFill>
                      <a:schemeClr val="accent5">
                        <a:lumMod val="20000"/>
                        <a:lumOff val="80000"/>
                      </a:schemeClr>
                    </a:solidFill>
                  </a:tcPr>
                </a:tc>
                <a:tc>
                  <a:txBody>
                    <a:bodyPr/>
                    <a:lstStyle/>
                    <a:p>
                      <a:pPr algn="ctr"/>
                      <a:r>
                        <a:rPr lang="en-US" sz="1600" dirty="0"/>
                        <a:t>D1, D8 of Q3W schedule</a:t>
                      </a:r>
                    </a:p>
                  </a:txBody>
                  <a:tcPr anchor="ctr">
                    <a:solidFill>
                      <a:schemeClr val="accent5">
                        <a:lumMod val="20000"/>
                        <a:lumOff val="80000"/>
                      </a:schemeClr>
                    </a:solidFill>
                  </a:tcPr>
                </a:tc>
                <a:tc>
                  <a:txBody>
                    <a:bodyPr/>
                    <a:lstStyle/>
                    <a:p>
                      <a:pPr algn="ctr"/>
                      <a:r>
                        <a:rPr lang="en-US" sz="1600" dirty="0"/>
                        <a:t>Q3W</a:t>
                      </a:r>
                    </a:p>
                  </a:txBody>
                  <a:tcPr anchor="ctr">
                    <a:solidFill>
                      <a:schemeClr val="accent5">
                        <a:lumMod val="20000"/>
                        <a:lumOff val="80000"/>
                      </a:schemeClr>
                    </a:solidFill>
                  </a:tcPr>
                </a:tc>
                <a:tc>
                  <a:txBody>
                    <a:bodyPr/>
                    <a:lstStyle/>
                    <a:p>
                      <a:pPr algn="ctr"/>
                      <a:r>
                        <a:rPr lang="en-US" sz="1600" dirty="0"/>
                        <a:t>Q2W</a:t>
                      </a:r>
                    </a:p>
                  </a:txBody>
                  <a:tcPr anchor="ctr">
                    <a:solidFill>
                      <a:schemeClr val="accent5">
                        <a:lumMod val="20000"/>
                        <a:lumOff val="80000"/>
                      </a:schemeClr>
                    </a:solidFill>
                  </a:tcPr>
                </a:tc>
                <a:extLst>
                  <a:ext uri="{0D108BD9-81ED-4DB2-BD59-A6C34878D82A}">
                    <a16:rowId xmlns:a16="http://schemas.microsoft.com/office/drawing/2014/main" val="1277999971"/>
                  </a:ext>
                </a:extLst>
              </a:tr>
            </a:tbl>
          </a:graphicData>
        </a:graphic>
      </p:graphicFrame>
      <p:sp>
        <p:nvSpPr>
          <p:cNvPr id="2" name="TextBox 1">
            <a:extLst>
              <a:ext uri="{FF2B5EF4-FFF2-40B4-BE49-F238E27FC236}">
                <a16:creationId xmlns:a16="http://schemas.microsoft.com/office/drawing/2014/main" id="{72959E75-64C6-D5F7-4273-A91825BF67F3}"/>
              </a:ext>
            </a:extLst>
          </p:cNvPr>
          <p:cNvSpPr txBox="1"/>
          <p:nvPr/>
        </p:nvSpPr>
        <p:spPr>
          <a:xfrm>
            <a:off x="6437600" y="6630417"/>
            <a:ext cx="5487400" cy="215444"/>
          </a:xfrm>
          <a:prstGeom prst="rect">
            <a:avLst/>
          </a:prstGeom>
          <a:noFill/>
        </p:spPr>
        <p:txBody>
          <a:bodyPr wrap="none" rtlCol="0">
            <a:spAutoFit/>
          </a:bodyPr>
          <a:lstStyle/>
          <a:p>
            <a:pPr marL="0" marR="0" lvl="0" indent="0" algn="r" defTabSz="4571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S PGothic" panose="020B0600070205080204" pitchFamily="34" charset="-128"/>
                <a:cs typeface="+mn-cs"/>
              </a:rPr>
              <a:t>Sands J et al. ASCO 2018; </a:t>
            </a:r>
            <a:r>
              <a:rPr kumimoji="0" lang="en-US" sz="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S PGothic" panose="020B0600070205080204" pitchFamily="34" charset="-128"/>
                <a:cs typeface="+mn-cs"/>
              </a:rPr>
              <a:t>Okajima</a:t>
            </a: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S PGothic" panose="020B0600070205080204" pitchFamily="34" charset="-128"/>
                <a:cs typeface="+mn-cs"/>
              </a:rPr>
              <a:t> D et al. ASCO 2018; </a:t>
            </a:r>
            <a:r>
              <a:rPr kumimoji="0" lang="en-US" sz="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S PGothic" panose="020B0600070205080204" pitchFamily="34" charset="-128"/>
                <a:cs typeface="+mn-cs"/>
              </a:rPr>
              <a:t>Bardia</a:t>
            </a: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S PGothic" panose="020B0600070205080204" pitchFamily="34" charset="-128"/>
                <a:cs typeface="+mn-cs"/>
              </a:rPr>
              <a:t> A et al. ESMO Breast Cancer 2021; Cheng Y et al. Front Oncol 2022.</a:t>
            </a:r>
          </a:p>
        </p:txBody>
      </p:sp>
      <p:sp>
        <p:nvSpPr>
          <p:cNvPr id="4" name="TextBox 3">
            <a:extLst>
              <a:ext uri="{FF2B5EF4-FFF2-40B4-BE49-F238E27FC236}">
                <a16:creationId xmlns:a16="http://schemas.microsoft.com/office/drawing/2014/main" id="{3F8AFF59-A6AB-8E9B-6CEE-2201AF9B30D9}"/>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Sara M </a:t>
            </a:r>
            <a:r>
              <a:rPr lang="en-US" sz="1400" b="0" dirty="0" err="1">
                <a:solidFill>
                  <a:schemeClr val="tx1"/>
                </a:solidFill>
              </a:rPr>
              <a:t>Tolaney</a:t>
            </a:r>
            <a:r>
              <a:rPr lang="en-US" sz="1400" b="0" dirty="0">
                <a:solidFill>
                  <a:schemeClr val="tx1"/>
                </a:solidFill>
              </a:rPr>
              <a:t>, MD, MPH</a:t>
            </a:r>
          </a:p>
        </p:txBody>
      </p:sp>
    </p:spTree>
    <p:extLst>
      <p:ext uri="{BB962C8B-B14F-4D97-AF65-F5344CB8AC3E}">
        <p14:creationId xmlns:p14="http://schemas.microsoft.com/office/powerpoint/2010/main" val="2278296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2CAB9-F67A-258F-CA51-DAA67E82B0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52EF4-E6F7-B499-4EF1-8BDBF30DC883}"/>
              </a:ext>
            </a:extLst>
          </p:cNvPr>
          <p:cNvSpPr>
            <a:spLocks noGrp="1"/>
          </p:cNvSpPr>
          <p:nvPr>
            <p:ph type="title"/>
          </p:nvPr>
        </p:nvSpPr>
        <p:spPr/>
        <p:txBody>
          <a:bodyPr/>
          <a:lstStyle/>
          <a:p>
            <a:r>
              <a:rPr lang="en-US" dirty="0"/>
              <a:t>ADCs</a:t>
            </a:r>
          </a:p>
        </p:txBody>
      </p:sp>
      <p:pic>
        <p:nvPicPr>
          <p:cNvPr id="7" name="Picture 6" descr="A diagram of a breast cancer patient&#10;&#10;AI-generated content may be incorrect.">
            <a:extLst>
              <a:ext uri="{FF2B5EF4-FFF2-40B4-BE49-F238E27FC236}">
                <a16:creationId xmlns:a16="http://schemas.microsoft.com/office/drawing/2014/main" id="{0E650DDD-0290-832E-9FD5-A8ED588FE2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7FBDEED-BF49-B726-22FA-B60FEF3B0D47}"/>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Rebecca A Dent, MD, MSc</a:t>
            </a:r>
          </a:p>
        </p:txBody>
      </p:sp>
    </p:spTree>
    <p:extLst>
      <p:ext uri="{BB962C8B-B14F-4D97-AF65-F5344CB8AC3E}">
        <p14:creationId xmlns:p14="http://schemas.microsoft.com/office/powerpoint/2010/main" val="4242239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29D18-C108-BFF8-F524-3A8476D59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815DE-4715-5107-91F2-786684A325BB}"/>
              </a:ext>
            </a:extLst>
          </p:cNvPr>
          <p:cNvSpPr>
            <a:spLocks noGrp="1"/>
          </p:cNvSpPr>
          <p:nvPr>
            <p:ph type="title"/>
          </p:nvPr>
        </p:nvSpPr>
        <p:spPr/>
        <p:txBody>
          <a:bodyPr/>
          <a:lstStyle/>
          <a:p>
            <a:r>
              <a:rPr lang="en-US" dirty="0"/>
              <a:t>ADCS + IO for </a:t>
            </a:r>
            <a:r>
              <a:rPr lang="en-US" dirty="0" err="1"/>
              <a:t>mTNBC</a:t>
            </a:r>
            <a:endParaRPr lang="en-US" dirty="0"/>
          </a:p>
        </p:txBody>
      </p:sp>
      <p:pic>
        <p:nvPicPr>
          <p:cNvPr id="5" name="Picture 4" descr="A screenshot of a screen&#10;&#10;AI-generated content may be incorrect.">
            <a:extLst>
              <a:ext uri="{FF2B5EF4-FFF2-40B4-BE49-F238E27FC236}">
                <a16:creationId xmlns:a16="http://schemas.microsoft.com/office/drawing/2014/main" id="{173E88BD-9657-EF24-CDCB-DDFEF2132F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B4A43EF-409D-7CEC-8FA2-2A430AD3C86C}"/>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Rebecca A Dent, MD, MSc</a:t>
            </a:r>
          </a:p>
        </p:txBody>
      </p:sp>
    </p:spTree>
    <p:extLst>
      <p:ext uri="{BB962C8B-B14F-4D97-AF65-F5344CB8AC3E}">
        <p14:creationId xmlns:p14="http://schemas.microsoft.com/office/powerpoint/2010/main" val="4163807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5FA4A-DF6F-CEA9-61DC-68676152B1C9}"/>
              </a:ext>
            </a:extLst>
          </p:cNvPr>
          <p:cNvPicPr>
            <a:picLocks noChangeAspect="1"/>
          </p:cNvPicPr>
          <p:nvPr/>
        </p:nvPicPr>
        <p:blipFill>
          <a:blip r:embed="rId2"/>
          <a:stretch>
            <a:fillRect/>
          </a:stretch>
        </p:blipFill>
        <p:spPr>
          <a:xfrm>
            <a:off x="1073903" y="908720"/>
            <a:ext cx="10044193" cy="4608512"/>
          </a:xfrm>
          <a:prstGeom prst="rect">
            <a:avLst/>
          </a:prstGeom>
        </p:spPr>
      </p:pic>
    </p:spTree>
    <p:extLst>
      <p:ext uri="{BB962C8B-B14F-4D97-AF65-F5344CB8AC3E}">
        <p14:creationId xmlns:p14="http://schemas.microsoft.com/office/powerpoint/2010/main" val="3439807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4217-5A7D-07DA-3D43-9BFD42E12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1AB24-9BE4-A6C3-5FD7-B4F9E2315BAB}"/>
              </a:ext>
            </a:extLst>
          </p:cNvPr>
          <p:cNvSpPr>
            <a:spLocks noGrp="1"/>
          </p:cNvSpPr>
          <p:nvPr>
            <p:ph type="title"/>
          </p:nvPr>
        </p:nvSpPr>
        <p:spPr>
          <a:xfrm>
            <a:off x="912286" y="118597"/>
            <a:ext cx="10358967" cy="1143000"/>
          </a:xfrm>
        </p:spPr>
        <p:txBody>
          <a:bodyPr/>
          <a:lstStyle/>
          <a:p>
            <a:r>
              <a:rPr lang="en-US" dirty="0"/>
              <a:t>Phase III ASCENT Study Design</a:t>
            </a:r>
          </a:p>
        </p:txBody>
      </p:sp>
      <p:pic>
        <p:nvPicPr>
          <p:cNvPr id="5" name="Picture 4" descr="A diagram of cancer&#10;&#10;AI-generated content may be incorrect.">
            <a:extLst>
              <a:ext uri="{FF2B5EF4-FFF2-40B4-BE49-F238E27FC236}">
                <a16:creationId xmlns:a16="http://schemas.microsoft.com/office/drawing/2014/main" id="{A22B1ED8-6DF6-9193-01A2-E999368B60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46221" y="1237667"/>
            <a:ext cx="10891095" cy="4442558"/>
          </a:xfrm>
          <a:prstGeom prst="rect">
            <a:avLst/>
          </a:prstGeom>
        </p:spPr>
      </p:pic>
      <p:sp>
        <p:nvSpPr>
          <p:cNvPr id="6" name="TextBox 5">
            <a:extLst>
              <a:ext uri="{FF2B5EF4-FFF2-40B4-BE49-F238E27FC236}">
                <a16:creationId xmlns:a16="http://schemas.microsoft.com/office/drawing/2014/main" id="{97E97E6F-C45D-5775-866E-067B0FC383FD}"/>
              </a:ext>
            </a:extLst>
          </p:cNvPr>
          <p:cNvSpPr txBox="1"/>
          <p:nvPr/>
        </p:nvSpPr>
        <p:spPr>
          <a:xfrm>
            <a:off x="119336" y="6492487"/>
            <a:ext cx="268650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Bardia A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2024.</a:t>
            </a:r>
          </a:p>
        </p:txBody>
      </p:sp>
    </p:spTree>
    <p:extLst>
      <p:ext uri="{BB962C8B-B14F-4D97-AF65-F5344CB8AC3E}">
        <p14:creationId xmlns:p14="http://schemas.microsoft.com/office/powerpoint/2010/main" val="2309144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79E96-6DAD-7942-0055-22AE2CAD3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4CCD7-06EE-150D-19BD-2D9E54B1ED61}"/>
              </a:ext>
            </a:extLst>
          </p:cNvPr>
          <p:cNvSpPr>
            <a:spLocks noGrp="1"/>
          </p:cNvSpPr>
          <p:nvPr>
            <p:ph type="title"/>
          </p:nvPr>
        </p:nvSpPr>
        <p:spPr>
          <a:xfrm>
            <a:off x="912286" y="63431"/>
            <a:ext cx="10358967" cy="1143000"/>
          </a:xfrm>
        </p:spPr>
        <p:txBody>
          <a:bodyPr/>
          <a:lstStyle/>
          <a:p>
            <a:r>
              <a:rPr lang="en-US" dirty="0"/>
              <a:t>Phase III ASCENT: Progression-Free Survival (PFS)</a:t>
            </a:r>
          </a:p>
        </p:txBody>
      </p:sp>
      <p:pic>
        <p:nvPicPr>
          <p:cNvPr id="7" name="Picture 2" descr="FIG 1.">
            <a:extLst>
              <a:ext uri="{FF2B5EF4-FFF2-40B4-BE49-F238E27FC236}">
                <a16:creationId xmlns:a16="http://schemas.microsoft.com/office/drawing/2014/main" id="{9E02FDDF-2270-C459-205A-CB55975E603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93638" y="1196752"/>
            <a:ext cx="8796261" cy="4867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093E39-9CFB-C23A-C317-F1563F93C483}"/>
              </a:ext>
            </a:extLst>
          </p:cNvPr>
          <p:cNvSpPr txBox="1"/>
          <p:nvPr/>
        </p:nvSpPr>
        <p:spPr>
          <a:xfrm>
            <a:off x="119336" y="6492487"/>
            <a:ext cx="268650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Bardia A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2024.</a:t>
            </a:r>
          </a:p>
        </p:txBody>
      </p:sp>
      <p:sp>
        <p:nvSpPr>
          <p:cNvPr id="4" name="TextBox 3">
            <a:extLst>
              <a:ext uri="{FF2B5EF4-FFF2-40B4-BE49-F238E27FC236}">
                <a16:creationId xmlns:a16="http://schemas.microsoft.com/office/drawing/2014/main" id="{E6C5035C-57F2-8478-BC25-F1E58DF2FDCE}"/>
              </a:ext>
            </a:extLst>
          </p:cNvPr>
          <p:cNvSpPr txBox="1"/>
          <p:nvPr/>
        </p:nvSpPr>
        <p:spPr>
          <a:xfrm>
            <a:off x="1635315" y="6083414"/>
            <a:ext cx="3354636"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mPFS</a:t>
            </a:r>
            <a:r>
              <a:rPr lang="en-US" sz="1500" b="0" dirty="0">
                <a:solidFill>
                  <a:schemeClr val="tx1"/>
                </a:solidFill>
                <a:latin typeface="Calibri" panose="020F0502020204030204" pitchFamily="34" charset="0"/>
                <a:cs typeface="Calibri" panose="020F0502020204030204" pitchFamily="34" charset="0"/>
              </a:rPr>
              <a:t> = median progression-free survival</a:t>
            </a:r>
          </a:p>
        </p:txBody>
      </p:sp>
    </p:spTree>
    <p:extLst>
      <p:ext uri="{BB962C8B-B14F-4D97-AF65-F5344CB8AC3E}">
        <p14:creationId xmlns:p14="http://schemas.microsoft.com/office/powerpoint/2010/main" val="962262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4163-2C2F-4678-732D-DE5D4DA0D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14DDD-0F50-C1EF-75E5-C8E97DB2C168}"/>
              </a:ext>
            </a:extLst>
          </p:cNvPr>
          <p:cNvSpPr>
            <a:spLocks noGrp="1"/>
          </p:cNvSpPr>
          <p:nvPr>
            <p:ph type="title"/>
          </p:nvPr>
        </p:nvSpPr>
        <p:spPr>
          <a:xfrm>
            <a:off x="912286" y="42348"/>
            <a:ext cx="10358967" cy="1143000"/>
          </a:xfrm>
        </p:spPr>
        <p:txBody>
          <a:bodyPr/>
          <a:lstStyle/>
          <a:p>
            <a:r>
              <a:rPr lang="en-US" dirty="0"/>
              <a:t>Phase III ASCENT: Overall Survival (OS)</a:t>
            </a:r>
          </a:p>
        </p:txBody>
      </p:sp>
      <p:pic>
        <p:nvPicPr>
          <p:cNvPr id="5122" name="Picture 2" descr="FIG 1.">
            <a:extLst>
              <a:ext uri="{FF2B5EF4-FFF2-40B4-BE49-F238E27FC236}">
                <a16:creationId xmlns:a16="http://schemas.microsoft.com/office/drawing/2014/main" id="{1E2289E4-193C-6A4F-C7FB-4BB031BAF15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97869" y="1124744"/>
            <a:ext cx="8796261" cy="5011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20CF15-69AB-F6FF-4798-ED503D51CC8E}"/>
              </a:ext>
            </a:extLst>
          </p:cNvPr>
          <p:cNvSpPr txBox="1"/>
          <p:nvPr/>
        </p:nvSpPr>
        <p:spPr>
          <a:xfrm>
            <a:off x="119336" y="6492487"/>
            <a:ext cx="2686505"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Bardia A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2024.</a:t>
            </a:r>
          </a:p>
        </p:txBody>
      </p:sp>
    </p:spTree>
    <p:extLst>
      <p:ext uri="{BB962C8B-B14F-4D97-AF65-F5344CB8AC3E}">
        <p14:creationId xmlns:p14="http://schemas.microsoft.com/office/powerpoint/2010/main" val="253244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031B-9BCC-61E2-5926-E57D56031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07DF5-3658-0961-04B6-79677780677A}"/>
              </a:ext>
            </a:extLst>
          </p:cNvPr>
          <p:cNvSpPr>
            <a:spLocks noGrp="1"/>
          </p:cNvSpPr>
          <p:nvPr>
            <p:ph type="title"/>
          </p:nvPr>
        </p:nvSpPr>
        <p:spPr>
          <a:xfrm>
            <a:off x="912286" y="21254"/>
            <a:ext cx="10358967" cy="959474"/>
          </a:xfrm>
        </p:spPr>
        <p:txBody>
          <a:bodyPr/>
          <a:lstStyle/>
          <a:p>
            <a:r>
              <a:rPr lang="en-US" dirty="0"/>
              <a:t>Phase III ASCENT: PFS by TROP2 Expression </a:t>
            </a:r>
          </a:p>
        </p:txBody>
      </p:sp>
      <p:pic>
        <p:nvPicPr>
          <p:cNvPr id="6146" name="Picture 2" descr="FIG 2.">
            <a:extLst>
              <a:ext uri="{FF2B5EF4-FFF2-40B4-BE49-F238E27FC236}">
                <a16:creationId xmlns:a16="http://schemas.microsoft.com/office/drawing/2014/main" id="{929975FD-808F-8D06-4FD7-C1B759CFFF7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165155" y="979947"/>
            <a:ext cx="7817224" cy="5396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D4C5FE-709E-C771-7142-77C2221CE058}"/>
              </a:ext>
            </a:extLst>
          </p:cNvPr>
          <p:cNvSpPr txBox="1"/>
          <p:nvPr/>
        </p:nvSpPr>
        <p:spPr>
          <a:xfrm>
            <a:off x="119336" y="6492487"/>
            <a:ext cx="267849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Bardia A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2024.</a:t>
            </a:r>
          </a:p>
        </p:txBody>
      </p:sp>
    </p:spTree>
    <p:extLst>
      <p:ext uri="{BB962C8B-B14F-4D97-AF65-F5344CB8AC3E}">
        <p14:creationId xmlns:p14="http://schemas.microsoft.com/office/powerpoint/2010/main" val="954457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72F2-4AA0-1943-098D-8857B2554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61007-AC1B-C074-204A-3BC7789AE094}"/>
              </a:ext>
            </a:extLst>
          </p:cNvPr>
          <p:cNvSpPr>
            <a:spLocks noGrp="1"/>
          </p:cNvSpPr>
          <p:nvPr>
            <p:ph type="title"/>
          </p:nvPr>
        </p:nvSpPr>
        <p:spPr>
          <a:xfrm>
            <a:off x="912286" y="127746"/>
            <a:ext cx="10358967" cy="753715"/>
          </a:xfrm>
        </p:spPr>
        <p:txBody>
          <a:bodyPr/>
          <a:lstStyle/>
          <a:p>
            <a:r>
              <a:rPr lang="en-US" dirty="0"/>
              <a:t>Phase III ASCENT: OS by TROP2 Expression </a:t>
            </a:r>
          </a:p>
        </p:txBody>
      </p:sp>
      <p:pic>
        <p:nvPicPr>
          <p:cNvPr id="7170" name="Picture 2" descr="FIG 2.">
            <a:extLst>
              <a:ext uri="{FF2B5EF4-FFF2-40B4-BE49-F238E27FC236}">
                <a16:creationId xmlns:a16="http://schemas.microsoft.com/office/drawing/2014/main" id="{6A0BBF36-83D9-F5C5-9A53-0A20FF41D95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063552" y="881461"/>
            <a:ext cx="7938004" cy="5458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318752-F33B-22D6-9301-5030C141AC84}"/>
              </a:ext>
            </a:extLst>
          </p:cNvPr>
          <p:cNvSpPr txBox="1"/>
          <p:nvPr/>
        </p:nvSpPr>
        <p:spPr>
          <a:xfrm>
            <a:off x="119336" y="6492487"/>
            <a:ext cx="267849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Bardia A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2024.</a:t>
            </a:r>
          </a:p>
        </p:txBody>
      </p:sp>
    </p:spTree>
    <p:extLst>
      <p:ext uri="{BB962C8B-B14F-4D97-AF65-F5344CB8AC3E}">
        <p14:creationId xmlns:p14="http://schemas.microsoft.com/office/powerpoint/2010/main" val="393601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Garrido-Castro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595500" y="1412776"/>
          <a:ext cx="9253028" cy="4536504"/>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6344933">
                  <a:extLst>
                    <a:ext uri="{9D8B030D-6E8A-4147-A177-3AD203B41FA5}">
                      <a16:colId xmlns:a16="http://schemas.microsoft.com/office/drawing/2014/main" val="2117869244"/>
                    </a:ext>
                  </a:extLst>
                </a:gridCol>
              </a:tblGrid>
              <a:tr h="669320">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69320">
                <a:tc>
                  <a:txBody>
                    <a:bodyPr/>
                    <a:lstStyle/>
                    <a:p>
                      <a:pPr algn="l"/>
                      <a:r>
                        <a:rPr lang="en-US" sz="1800" b="1" dirty="0">
                          <a:solidFill>
                            <a:schemeClr val="tx1"/>
                          </a:solidFill>
                        </a:rPr>
                        <a:t>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Gilead Sciences Inc, Novartis, Pfizer Inc, TD Cowen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1264272">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4D Path, AstraZeneca Pharmaceuticals LP, Bicycle Therapeutics, </a:t>
                      </a:r>
                      <a:r>
                        <a:rPr lang="en-US" sz="1800" b="0" dirty="0" err="1">
                          <a:solidFill>
                            <a:schemeClr val="tx1"/>
                          </a:solidFill>
                        </a:rPr>
                        <a:t>Biovica</a:t>
                      </a:r>
                      <a:r>
                        <a:rPr lang="en-US" sz="1800" b="0" dirty="0">
                          <a:solidFill>
                            <a:schemeClr val="tx1"/>
                          </a:solidFill>
                        </a:rPr>
                        <a:t> International AB, Bristol Myers Squibb, Daiichi Sankyo Inc, Foundation Medicine, Gilead Sciences Inc, Merck, Novartis, Precede Biosciences, Zenith Epigenetics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r h="966796">
                <a:tc>
                  <a:txBody>
                    <a:bodyPr/>
                    <a:lstStyle/>
                    <a:p>
                      <a:pPr algn="l"/>
                      <a:r>
                        <a:rPr lang="en-US" sz="1800" b="1" dirty="0">
                          <a:solidFill>
                            <a:schemeClr val="tx1"/>
                          </a:solidFill>
                        </a:rPr>
                        <a:t>Speaker/Honoraria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Bicycle Therapeutics, Daiichi Sankyo Inc, Genentech, a member of the Roche Group,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594826"/>
                  </a:ext>
                </a:extLst>
              </a:tr>
              <a:tr h="966796">
                <a:tc>
                  <a:txBody>
                    <a:bodyPr/>
                    <a:lstStyle/>
                    <a:p>
                      <a:pPr algn="l"/>
                      <a:r>
                        <a:rPr lang="en-US" sz="1800" b="1" dirty="0">
                          <a:solidFill>
                            <a:schemeClr val="tx1"/>
                          </a:solidFill>
                        </a:rPr>
                        <a:t>Travel/Other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Daiichi Sankyo Inc, Genentech, a member of the Roche Group, Gilead Sciences Inc,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762786"/>
                  </a:ext>
                </a:extLst>
              </a:tr>
            </a:tbl>
          </a:graphicData>
        </a:graphic>
      </p:graphicFrame>
    </p:spTree>
    <p:custDataLst>
      <p:tags r:id="rId1"/>
    </p:custDataLst>
    <p:extLst>
      <p:ext uri="{BB962C8B-B14F-4D97-AF65-F5344CB8AC3E}">
        <p14:creationId xmlns:p14="http://schemas.microsoft.com/office/powerpoint/2010/main" val="366426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AD28-BA22-B76B-6338-2BA97592F3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6727D-D36C-866B-FE4C-9470C210FB8E}"/>
              </a:ext>
            </a:extLst>
          </p:cNvPr>
          <p:cNvSpPr>
            <a:spLocks noGrp="1"/>
          </p:cNvSpPr>
          <p:nvPr>
            <p:ph type="title"/>
          </p:nvPr>
        </p:nvSpPr>
        <p:spPr>
          <a:xfrm>
            <a:off x="912286" y="145644"/>
            <a:ext cx="10358967" cy="719402"/>
          </a:xfrm>
        </p:spPr>
        <p:txBody>
          <a:bodyPr/>
          <a:lstStyle/>
          <a:p>
            <a:r>
              <a:rPr lang="en-US" dirty="0"/>
              <a:t>Phase III ASCENT-03 Study Design</a:t>
            </a:r>
          </a:p>
        </p:txBody>
      </p:sp>
      <p:sp>
        <p:nvSpPr>
          <p:cNvPr id="9" name="TextBox 8">
            <a:extLst>
              <a:ext uri="{FF2B5EF4-FFF2-40B4-BE49-F238E27FC236}">
                <a16:creationId xmlns:a16="http://schemas.microsoft.com/office/drawing/2014/main" id="{40244273-80BB-C948-9890-771124DE7247}"/>
              </a:ext>
            </a:extLst>
          </p:cNvPr>
          <p:cNvSpPr txBox="1"/>
          <p:nvPr/>
        </p:nvSpPr>
        <p:spPr>
          <a:xfrm>
            <a:off x="119336" y="6461710"/>
            <a:ext cx="4935325"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NCT05382299. Accessed August 2025.</a:t>
            </a:r>
          </a:p>
        </p:txBody>
      </p:sp>
      <p:pic>
        <p:nvPicPr>
          <p:cNvPr id="7" name="Picture 6" descr="A close-up of a brochure&#10;&#10;AI-generated content may be incorrect.">
            <a:extLst>
              <a:ext uri="{FF2B5EF4-FFF2-40B4-BE49-F238E27FC236}">
                <a16:creationId xmlns:a16="http://schemas.microsoft.com/office/drawing/2014/main" id="{82A0893B-C731-75A2-4291-0F84469C66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1179471" y="1011055"/>
            <a:ext cx="9824596" cy="5158637"/>
          </a:xfrm>
          <a:prstGeom prst="rect">
            <a:avLst/>
          </a:prstGeom>
        </p:spPr>
      </p:pic>
    </p:spTree>
    <p:extLst>
      <p:ext uri="{BB962C8B-B14F-4D97-AF65-F5344CB8AC3E}">
        <p14:creationId xmlns:p14="http://schemas.microsoft.com/office/powerpoint/2010/main" val="378579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EE098-A14E-EFF4-AA65-0E68EA483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400C3-23F4-D377-BEB0-EE44FE857AD0}"/>
              </a:ext>
            </a:extLst>
          </p:cNvPr>
          <p:cNvSpPr>
            <a:spLocks noGrp="1"/>
          </p:cNvSpPr>
          <p:nvPr>
            <p:ph type="title"/>
          </p:nvPr>
        </p:nvSpPr>
        <p:spPr>
          <a:xfrm>
            <a:off x="507043" y="692696"/>
            <a:ext cx="10557510" cy="1141412"/>
          </a:xfrm>
        </p:spPr>
        <p:txBody>
          <a:bodyPr/>
          <a:lstStyle/>
          <a:p>
            <a:pPr algn="l"/>
            <a:r>
              <a:rPr lang="en-US" dirty="0"/>
              <a:t>ASCENT-03: First-Line Sacituzumab Govitecan Demonstrates Highly Statistically Significant and Clinically Meaningful Improvement in PFS for Patients with </a:t>
            </a:r>
            <a:r>
              <a:rPr lang="en-US" dirty="0" err="1"/>
              <a:t>mTNBC</a:t>
            </a:r>
            <a:r>
              <a:rPr lang="en-US" dirty="0"/>
              <a:t> Who Are Not Candidates for Checkpoint Inhibitors</a:t>
            </a:r>
            <a:br>
              <a:rPr lang="en-US" dirty="0"/>
            </a:br>
            <a:r>
              <a:rPr lang="en-US" sz="2400" dirty="0"/>
              <a:t>Press Release: May 23, 2025</a:t>
            </a:r>
          </a:p>
        </p:txBody>
      </p:sp>
      <p:sp>
        <p:nvSpPr>
          <p:cNvPr id="3" name="Content Placeholder 2">
            <a:extLst>
              <a:ext uri="{FF2B5EF4-FFF2-40B4-BE49-F238E27FC236}">
                <a16:creationId xmlns:a16="http://schemas.microsoft.com/office/drawing/2014/main" id="{B72F28EC-080C-E245-B026-A8A2B540102C}"/>
              </a:ext>
            </a:extLst>
          </p:cNvPr>
          <p:cNvSpPr>
            <a:spLocks noGrp="1"/>
          </p:cNvSpPr>
          <p:nvPr>
            <p:ph idx="1"/>
          </p:nvPr>
        </p:nvSpPr>
        <p:spPr>
          <a:xfrm>
            <a:off x="424802" y="2492896"/>
            <a:ext cx="11342395" cy="3423600"/>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manufacturer] announced positive topline results from the Phase 3 ASCENT-03 study of sacituzumab </a:t>
            </a:r>
            <a:r>
              <a:rPr lang="en-US" sz="2000" b="0" dirty="0" err="1">
                <a:latin typeface="Calibri" panose="020F0502020204030204" pitchFamily="34" charset="0"/>
                <a:cs typeface="Calibri" panose="020F0502020204030204" pitchFamily="34" charset="0"/>
              </a:rPr>
              <a:t>govitecan-hziy</a:t>
            </a:r>
            <a:r>
              <a:rPr lang="en-US" sz="2000" b="0" dirty="0">
                <a:latin typeface="Calibri" panose="020F0502020204030204" pitchFamily="34" charset="0"/>
                <a:cs typeface="Calibri" panose="020F0502020204030204" pitchFamily="34" charset="0"/>
              </a:rPr>
              <a:t>. The study met its primary endpoint, demonstrating a highly statistically significant and clinically meaningful improvement in progression-free survival (PFS) compared to chemotherapy in patients with first-line metastatic triple-negative breast cancer (</a:t>
            </a:r>
            <a:r>
              <a:rPr lang="en-US" sz="2000" b="0" dirty="0" err="1">
                <a:latin typeface="Calibri" panose="020F0502020204030204" pitchFamily="34" charset="0"/>
                <a:cs typeface="Calibri" panose="020F0502020204030204" pitchFamily="34" charset="0"/>
              </a:rPr>
              <a:t>mTNBC</a:t>
            </a:r>
            <a:r>
              <a:rPr lang="en-US" sz="2000" b="0" dirty="0">
                <a:latin typeface="Calibri" panose="020F0502020204030204" pitchFamily="34" charset="0"/>
                <a:cs typeface="Calibri" panose="020F0502020204030204" pitchFamily="34" charset="0"/>
              </a:rPr>
              <a:t>) who are not candidates for PD-1/PD-L1 inhibitors, meaning they are PD-L1 negative or are ineligible to receive immunotherapy.</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safety profile of sacituzumab govitecan-</a:t>
            </a:r>
            <a:r>
              <a:rPr lang="en-US" sz="2000" b="0" dirty="0" err="1">
                <a:latin typeface="Calibri" panose="020F0502020204030204" pitchFamily="34" charset="0"/>
                <a:cs typeface="Calibri" panose="020F0502020204030204" pitchFamily="34" charset="0"/>
              </a:rPr>
              <a:t>hziy</a:t>
            </a:r>
            <a:r>
              <a:rPr lang="en-US" sz="2000" b="0" dirty="0">
                <a:latin typeface="Calibri" panose="020F0502020204030204" pitchFamily="34" charset="0"/>
                <a:cs typeface="Calibri" panose="020F0502020204030204" pitchFamily="34" charset="0"/>
              </a:rPr>
              <a:t> in the ASCENT-03 study was consistent with prior studies, and no new safety signals were identified in this patient population. Overall survival (OS) is a key secondary endpoint and was not mature at the time of PFS primary analysis. No OS detriment was observed.”</a:t>
            </a:r>
          </a:p>
        </p:txBody>
      </p:sp>
      <p:sp>
        <p:nvSpPr>
          <p:cNvPr id="5" name="TextBox 4">
            <a:extLst>
              <a:ext uri="{FF2B5EF4-FFF2-40B4-BE49-F238E27FC236}">
                <a16:creationId xmlns:a16="http://schemas.microsoft.com/office/drawing/2014/main" id="{F7633074-8E5D-1647-8834-F178996B8E04}"/>
              </a:ext>
            </a:extLst>
          </p:cNvPr>
          <p:cNvSpPr txBox="1"/>
          <p:nvPr/>
        </p:nvSpPr>
        <p:spPr>
          <a:xfrm>
            <a:off x="119336" y="6190796"/>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www.gilead.com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/news/news-details/2025/ascent-03-trodelvy-demonstrates-highly-statistically-significant--clinically-meaningful-improvement-in-progression-free-survival-in-patients-with-first-line-metastatic-triple-negative-breast</a:t>
            </a:r>
          </a:p>
        </p:txBody>
      </p:sp>
    </p:spTree>
    <p:extLst>
      <p:ext uri="{BB962C8B-B14F-4D97-AF65-F5344CB8AC3E}">
        <p14:creationId xmlns:p14="http://schemas.microsoft.com/office/powerpoint/2010/main" val="491179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169B-7AC5-8FCE-561F-CE48FC18F9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37B3CA-77F2-2961-314A-00D30785DEF8}"/>
              </a:ext>
            </a:extLst>
          </p:cNvPr>
          <p:cNvPicPr>
            <a:picLocks noChangeAspect="1"/>
          </p:cNvPicPr>
          <p:nvPr/>
        </p:nvPicPr>
        <p:blipFill>
          <a:blip r:embed="rId2"/>
          <a:stretch>
            <a:fillRect/>
          </a:stretch>
        </p:blipFill>
        <p:spPr>
          <a:xfrm>
            <a:off x="372219" y="1650768"/>
            <a:ext cx="11447559" cy="3289528"/>
          </a:xfrm>
          <a:prstGeom prst="rect">
            <a:avLst/>
          </a:prstGeom>
        </p:spPr>
      </p:pic>
      <p:sp>
        <p:nvSpPr>
          <p:cNvPr id="3" name="Rectangle 2">
            <a:extLst>
              <a:ext uri="{FF2B5EF4-FFF2-40B4-BE49-F238E27FC236}">
                <a16:creationId xmlns:a16="http://schemas.microsoft.com/office/drawing/2014/main" id="{0E3EC408-27A0-E873-B612-435E621A5F7B}"/>
              </a:ext>
            </a:extLst>
          </p:cNvPr>
          <p:cNvSpPr/>
          <p:nvPr/>
        </p:nvSpPr>
        <p:spPr bwMode="auto">
          <a:xfrm>
            <a:off x="372219" y="4906923"/>
            <a:ext cx="11447559" cy="3231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FE053D6F-52C8-3E89-7D15-C564DBD74A1E}"/>
              </a:ext>
            </a:extLst>
          </p:cNvPr>
          <p:cNvSpPr txBox="1"/>
          <p:nvPr/>
        </p:nvSpPr>
        <p:spPr>
          <a:xfrm>
            <a:off x="9338115" y="4940296"/>
            <a:ext cx="248405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ASCO 2025;Abstract LBA109. </a:t>
            </a:r>
          </a:p>
        </p:txBody>
      </p:sp>
    </p:spTree>
    <p:extLst>
      <p:ext uri="{BB962C8B-B14F-4D97-AF65-F5344CB8AC3E}">
        <p14:creationId xmlns:p14="http://schemas.microsoft.com/office/powerpoint/2010/main" val="3376975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B6A1E-18BF-9EB2-3FB3-14A8E9E8EB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8CB185-C60B-E194-9CD0-8FA71B7EFA38}"/>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ASCO 2025;Abstract LBA109. </a:t>
            </a:r>
          </a:p>
        </p:txBody>
      </p:sp>
      <p:pic>
        <p:nvPicPr>
          <p:cNvPr id="3" name="Picture 2">
            <a:extLst>
              <a:ext uri="{FF2B5EF4-FFF2-40B4-BE49-F238E27FC236}">
                <a16:creationId xmlns:a16="http://schemas.microsoft.com/office/drawing/2014/main" id="{542AD6FE-63FD-AC12-D796-A1FD9BD8A40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85208" y="1247378"/>
            <a:ext cx="11821584" cy="4363243"/>
          </a:xfrm>
          <a:prstGeom prst="rect">
            <a:avLst/>
          </a:prstGeom>
        </p:spPr>
      </p:pic>
      <p:sp>
        <p:nvSpPr>
          <p:cNvPr id="2" name="Title 1">
            <a:extLst>
              <a:ext uri="{FF2B5EF4-FFF2-40B4-BE49-F238E27FC236}">
                <a16:creationId xmlns:a16="http://schemas.microsoft.com/office/drawing/2014/main" id="{12FF4807-A629-A226-13ED-A1BE16EF2A01}"/>
              </a:ext>
            </a:extLst>
          </p:cNvPr>
          <p:cNvSpPr>
            <a:spLocks noGrp="1"/>
          </p:cNvSpPr>
          <p:nvPr>
            <p:ph type="title"/>
          </p:nvPr>
        </p:nvSpPr>
        <p:spPr>
          <a:xfrm>
            <a:off x="912286" y="227013"/>
            <a:ext cx="10358967" cy="897731"/>
          </a:xfrm>
        </p:spPr>
        <p:txBody>
          <a:bodyPr/>
          <a:lstStyle/>
          <a:p>
            <a:r>
              <a:rPr lang="en-US" dirty="0"/>
              <a:t>Phase III ASCENT-04/KEYNOTE-D19 Study Design</a:t>
            </a:r>
          </a:p>
        </p:txBody>
      </p:sp>
      <p:sp>
        <p:nvSpPr>
          <p:cNvPr id="4" name="TextBox 3">
            <a:extLst>
              <a:ext uri="{FF2B5EF4-FFF2-40B4-BE49-F238E27FC236}">
                <a16:creationId xmlns:a16="http://schemas.microsoft.com/office/drawing/2014/main" id="{64B888FC-779B-32ED-14B1-93D1148D95F6}"/>
              </a:ext>
            </a:extLst>
          </p:cNvPr>
          <p:cNvSpPr txBox="1"/>
          <p:nvPr/>
        </p:nvSpPr>
        <p:spPr>
          <a:xfrm>
            <a:off x="179985" y="5619383"/>
            <a:ext cx="7164578" cy="323165"/>
          </a:xfrm>
          <a:prstGeom prst="rect">
            <a:avLst/>
          </a:prstGeom>
          <a:noFill/>
        </p:spPr>
        <p:txBody>
          <a:bodyPr wrap="square">
            <a:spAutoFit/>
          </a:bodyPr>
          <a:lstStyle/>
          <a:p>
            <a:pPr lvl="0">
              <a:defRPr/>
            </a:pP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SG = </a:t>
            </a:r>
            <a:r>
              <a:rPr lang="en-US" sz="1500" b="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sacituzumb</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500" b="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govitecan</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500" b="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pembro</a:t>
            </a: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 = pembrolizumab</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65489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6E31B-5B15-F767-DF90-9C92DAFE538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49C638-336E-0000-9C03-3C03B808864F}"/>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ASCO 2025;Abstract LBA109. </a:t>
            </a:r>
          </a:p>
        </p:txBody>
      </p:sp>
      <p:pic>
        <p:nvPicPr>
          <p:cNvPr id="2" name="Picture 1">
            <a:extLst>
              <a:ext uri="{FF2B5EF4-FFF2-40B4-BE49-F238E27FC236}">
                <a16:creationId xmlns:a16="http://schemas.microsoft.com/office/drawing/2014/main" id="{DF2B3949-F014-0E8E-4B2B-53F5476936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63352" y="1067265"/>
            <a:ext cx="11665296" cy="4723469"/>
          </a:xfrm>
          <a:prstGeom prst="rect">
            <a:avLst/>
          </a:prstGeom>
        </p:spPr>
      </p:pic>
      <p:sp>
        <p:nvSpPr>
          <p:cNvPr id="3" name="Title 2">
            <a:extLst>
              <a:ext uri="{FF2B5EF4-FFF2-40B4-BE49-F238E27FC236}">
                <a16:creationId xmlns:a16="http://schemas.microsoft.com/office/drawing/2014/main" id="{4BDD7EC6-E1D9-BB95-EC14-156B77BE6DAD}"/>
              </a:ext>
            </a:extLst>
          </p:cNvPr>
          <p:cNvSpPr>
            <a:spLocks noGrp="1"/>
          </p:cNvSpPr>
          <p:nvPr>
            <p:ph type="title"/>
          </p:nvPr>
        </p:nvSpPr>
        <p:spPr>
          <a:xfrm>
            <a:off x="11542" y="227013"/>
            <a:ext cx="12180458" cy="753715"/>
          </a:xfrm>
        </p:spPr>
        <p:txBody>
          <a:bodyPr/>
          <a:lstStyle/>
          <a:p>
            <a:r>
              <a:rPr lang="en-US" dirty="0"/>
              <a:t>Phase III ASCENT-04/KEYNOTE-D19: Progression-Free Survival by BICR</a:t>
            </a:r>
          </a:p>
        </p:txBody>
      </p:sp>
      <p:sp>
        <p:nvSpPr>
          <p:cNvPr id="4" name="TextBox 3">
            <a:extLst>
              <a:ext uri="{FF2B5EF4-FFF2-40B4-BE49-F238E27FC236}">
                <a16:creationId xmlns:a16="http://schemas.microsoft.com/office/drawing/2014/main" id="{33FCC05B-0BFD-F689-AC19-5D1E3F92BD61}"/>
              </a:ext>
            </a:extLst>
          </p:cNvPr>
          <p:cNvSpPr txBox="1"/>
          <p:nvPr/>
        </p:nvSpPr>
        <p:spPr>
          <a:xfrm>
            <a:off x="288268" y="5775793"/>
            <a:ext cx="7164578" cy="323165"/>
          </a:xfrm>
          <a:prstGeom prst="rect">
            <a:avLst/>
          </a:prstGeom>
          <a:noFill/>
        </p:spPr>
        <p:txBody>
          <a:bodyPr wrap="square">
            <a:spAutoFit/>
          </a:bodyPr>
          <a:lstStyle/>
          <a:p>
            <a:pPr lvl="0">
              <a:defRPr/>
            </a:pP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BICR = blinded independent central review</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836174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982F5-F010-6401-237B-C91E05FD45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A091CC-1386-95E2-4742-E36DF9CB7EC7}"/>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ASCO 2025;Abstract LBA109. </a:t>
            </a:r>
          </a:p>
        </p:txBody>
      </p:sp>
      <p:pic>
        <p:nvPicPr>
          <p:cNvPr id="3" name="Picture 2">
            <a:extLst>
              <a:ext uri="{FF2B5EF4-FFF2-40B4-BE49-F238E27FC236}">
                <a16:creationId xmlns:a16="http://schemas.microsoft.com/office/drawing/2014/main" id="{70D1BFF3-7695-EF98-7025-BCEE1BC26B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48435" y="1124744"/>
            <a:ext cx="11686667" cy="4824536"/>
          </a:xfrm>
          <a:prstGeom prst="rect">
            <a:avLst/>
          </a:prstGeom>
        </p:spPr>
      </p:pic>
      <p:sp>
        <p:nvSpPr>
          <p:cNvPr id="6" name="Title 5">
            <a:extLst>
              <a:ext uri="{FF2B5EF4-FFF2-40B4-BE49-F238E27FC236}">
                <a16:creationId xmlns:a16="http://schemas.microsoft.com/office/drawing/2014/main" id="{A0041C92-6A0B-EA55-A9DD-7E62ECFE202F}"/>
              </a:ext>
            </a:extLst>
          </p:cNvPr>
          <p:cNvSpPr>
            <a:spLocks noGrp="1"/>
          </p:cNvSpPr>
          <p:nvPr>
            <p:ph type="title"/>
          </p:nvPr>
        </p:nvSpPr>
        <p:spPr>
          <a:xfrm>
            <a:off x="912286" y="227013"/>
            <a:ext cx="10358967" cy="789719"/>
          </a:xfrm>
        </p:spPr>
        <p:txBody>
          <a:bodyPr/>
          <a:lstStyle/>
          <a:p>
            <a:pPr algn="l"/>
            <a:r>
              <a:rPr lang="en-US" dirty="0"/>
              <a:t>Phase III ASCENT-04/KEYNOTE-D19: Descriptive Overall Survival at Primary Analysis</a:t>
            </a:r>
          </a:p>
        </p:txBody>
      </p:sp>
    </p:spTree>
    <p:extLst>
      <p:ext uri="{BB962C8B-B14F-4D97-AF65-F5344CB8AC3E}">
        <p14:creationId xmlns:p14="http://schemas.microsoft.com/office/powerpoint/2010/main" val="3232790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7F9C-919B-3DBE-8075-F4FBE0EB5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64CAD-FCE6-B9FA-CB92-348B16C08804}"/>
              </a:ext>
            </a:extLst>
          </p:cNvPr>
          <p:cNvSpPr>
            <a:spLocks noGrp="1"/>
          </p:cNvSpPr>
          <p:nvPr>
            <p:ph type="title"/>
          </p:nvPr>
        </p:nvSpPr>
        <p:spPr/>
        <p:txBody>
          <a:bodyPr/>
          <a:lstStyle/>
          <a:p>
            <a:r>
              <a:rPr lang="en-US" dirty="0"/>
              <a:t>ADCs + IO for </a:t>
            </a:r>
            <a:r>
              <a:rPr lang="en-US" dirty="0" err="1"/>
              <a:t>mTNBC</a:t>
            </a:r>
            <a:endParaRPr lang="en-US" dirty="0"/>
          </a:p>
        </p:txBody>
      </p:sp>
      <p:pic>
        <p:nvPicPr>
          <p:cNvPr id="5" name="Picture 4" descr="A close-up of a graph&#10;&#10;AI-generated content may be incorrect.">
            <a:extLst>
              <a:ext uri="{FF2B5EF4-FFF2-40B4-BE49-F238E27FC236}">
                <a16:creationId xmlns:a16="http://schemas.microsoft.com/office/drawing/2014/main" id="{6E82B76A-2F14-9B3D-BF36-D8FABB6F67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7" y="0"/>
            <a:ext cx="12192000" cy="6858000"/>
          </a:xfrm>
          <a:prstGeom prst="rect">
            <a:avLst/>
          </a:prstGeom>
        </p:spPr>
      </p:pic>
      <p:sp>
        <p:nvSpPr>
          <p:cNvPr id="4" name="TextBox 3">
            <a:extLst>
              <a:ext uri="{FF2B5EF4-FFF2-40B4-BE49-F238E27FC236}">
                <a16:creationId xmlns:a16="http://schemas.microsoft.com/office/drawing/2014/main" id="{9382F837-7A83-9AB5-D4D1-835B8F1AC427}"/>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Rebecca A Dent, MD, MSc</a:t>
            </a:r>
          </a:p>
        </p:txBody>
      </p:sp>
    </p:spTree>
    <p:extLst>
      <p:ext uri="{BB962C8B-B14F-4D97-AF65-F5344CB8AC3E}">
        <p14:creationId xmlns:p14="http://schemas.microsoft.com/office/powerpoint/2010/main" val="949449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71770-105A-C5FB-D88F-50D70A490B0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68E1F9-F63C-9148-1E98-96EE6C15DFB9}"/>
              </a:ext>
            </a:extLst>
          </p:cNvPr>
          <p:cNvSpPr/>
          <p:nvPr/>
        </p:nvSpPr>
        <p:spPr bwMode="auto">
          <a:xfrm>
            <a:off x="335360" y="1988840"/>
            <a:ext cx="11665296" cy="72008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FE72A19-3777-4BFA-135E-160DFBD4F7F2}"/>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15FD5DE6-D229-42A1-55E2-3CE841A30349}"/>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bg1"/>
                </a:solidFill>
              </a:rPr>
              <a:t>Case 2: Dr Rudolph – 67-year-old woman with </a:t>
            </a:r>
            <a:r>
              <a:rPr lang="en-US" sz="2200" dirty="0" err="1">
                <a:solidFill>
                  <a:schemeClr val="bg1"/>
                </a:solidFill>
              </a:rPr>
              <a:t>mTNBC</a:t>
            </a:r>
            <a:r>
              <a:rPr lang="en-US" sz="2200" dirty="0">
                <a:solidFill>
                  <a:schemeClr val="bg1"/>
                </a:solidFill>
              </a:rPr>
              <a:t> (PD-L1 20%) receives chemotherapy/ pembrolizumab followed by </a:t>
            </a:r>
            <a:r>
              <a:rPr lang="en-US" sz="2200" dirty="0" err="1">
                <a:solidFill>
                  <a:schemeClr val="bg1"/>
                </a:solidFill>
              </a:rPr>
              <a:t>sacituzumab</a:t>
            </a:r>
            <a:r>
              <a:rPr lang="en-US" sz="2200" dirty="0">
                <a:solidFill>
                  <a:schemeClr val="bg1"/>
                </a:solidFill>
              </a:rPr>
              <a:t> </a:t>
            </a:r>
            <a:r>
              <a:rPr lang="en-US" sz="2200" dirty="0" err="1">
                <a:solidFill>
                  <a:schemeClr val="bg1"/>
                </a:solidFill>
              </a:rPr>
              <a:t>govitecan</a:t>
            </a:r>
            <a:r>
              <a:rPr lang="en-US" sz="2200" dirty="0">
                <a:solidFill>
                  <a:schemeClr val="bg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4008343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78A05-2259-5898-F110-4C86A160C2C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E57839C-9E00-1C38-B02E-7F7C14C1538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E278A9F-B60E-EE1C-274A-A54B0663C7B4}"/>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67-year-old woman with </a:t>
            </a:r>
            <a:r>
              <a:rPr lang="en-US" dirty="0" err="1">
                <a:solidFill>
                  <a:schemeClr val="bg1"/>
                </a:solidFill>
              </a:rPr>
              <a:t>mTNBC</a:t>
            </a:r>
            <a:r>
              <a:rPr lang="en-US" dirty="0">
                <a:solidFill>
                  <a:schemeClr val="bg1"/>
                </a:solidFill>
              </a:rPr>
              <a:t> (PD-L1 20%) receives chemotherapy/pembrolizumab followed by </a:t>
            </a:r>
            <a:r>
              <a:rPr lang="en-US" dirty="0" err="1">
                <a:solidFill>
                  <a:schemeClr val="bg1"/>
                </a:solidFill>
              </a:rPr>
              <a:t>sacituzumab</a:t>
            </a:r>
            <a:r>
              <a:rPr lang="en-US" dirty="0">
                <a:solidFill>
                  <a:schemeClr val="bg1"/>
                </a:solidFill>
              </a:rPr>
              <a:t> </a:t>
            </a:r>
            <a:r>
              <a:rPr lang="en-US" dirty="0" err="1">
                <a:solidFill>
                  <a:schemeClr val="bg1"/>
                </a:solidFill>
              </a:rPr>
              <a:t>govitecan</a:t>
            </a:r>
            <a:r>
              <a:rPr lang="en-US" dirty="0">
                <a:solidFill>
                  <a:schemeClr val="bg1"/>
                </a:solidFill>
              </a:rPr>
              <a:t> </a:t>
            </a:r>
          </a:p>
        </p:txBody>
      </p:sp>
      <p:sp>
        <p:nvSpPr>
          <p:cNvPr id="8" name="Title 1">
            <a:extLst>
              <a:ext uri="{FF2B5EF4-FFF2-40B4-BE49-F238E27FC236}">
                <a16:creationId xmlns:a16="http://schemas.microsoft.com/office/drawing/2014/main" id="{DB11C79B-907E-B463-692E-A14B4F8BF2BC}"/>
              </a:ext>
            </a:extLst>
          </p:cNvPr>
          <p:cNvSpPr txBox="1">
            <a:spLocks/>
          </p:cNvSpPr>
          <p:nvPr/>
        </p:nvSpPr>
        <p:spPr bwMode="auto">
          <a:xfrm>
            <a:off x="0" y="5817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B3A2F72E-B916-8B7C-183D-BF6F7D35CA69}"/>
              </a:ext>
            </a:extLst>
          </p:cNvPr>
          <p:cNvPicPr>
            <a:picLocks noChangeAspect="1"/>
          </p:cNvPicPr>
          <p:nvPr/>
        </p:nvPicPr>
        <p:blipFill>
          <a:blip r:embed="rId2"/>
          <a:stretch>
            <a:fillRect/>
          </a:stretch>
        </p:blipFill>
        <p:spPr>
          <a:xfrm>
            <a:off x="2865120" y="2132856"/>
            <a:ext cx="6458112" cy="363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1510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FC567-CBC8-3189-CBA9-96D3BBA56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1F015-11FF-A633-B947-8B38E2F0B725}"/>
              </a:ext>
            </a:extLst>
          </p:cNvPr>
          <p:cNvSpPr>
            <a:spLocks noGrp="1"/>
          </p:cNvSpPr>
          <p:nvPr>
            <p:ph type="title"/>
          </p:nvPr>
        </p:nvSpPr>
        <p:spPr/>
        <p:txBody>
          <a:bodyPr/>
          <a:lstStyle/>
          <a:p>
            <a:r>
              <a:rPr lang="en-US" dirty="0"/>
              <a:t>TDXD in HER2 low</a:t>
            </a:r>
          </a:p>
        </p:txBody>
      </p:sp>
      <p:pic>
        <p:nvPicPr>
          <p:cNvPr id="7" name="Picture 6" descr="A close-up of a graph&#10;&#10;AI-generated content may be incorrect.">
            <a:extLst>
              <a:ext uri="{FF2B5EF4-FFF2-40B4-BE49-F238E27FC236}">
                <a16:creationId xmlns:a16="http://schemas.microsoft.com/office/drawing/2014/main" id="{6BFE171D-27CE-17AA-265D-F45F0EC3DA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04" y="0"/>
            <a:ext cx="12192000" cy="6858000"/>
          </a:xfrm>
          <a:prstGeom prst="rect">
            <a:avLst/>
          </a:prstGeom>
        </p:spPr>
      </p:pic>
      <p:sp>
        <p:nvSpPr>
          <p:cNvPr id="5" name="TextBox 4">
            <a:extLst>
              <a:ext uri="{FF2B5EF4-FFF2-40B4-BE49-F238E27FC236}">
                <a16:creationId xmlns:a16="http://schemas.microsoft.com/office/drawing/2014/main" id="{B330F6ED-BB33-1910-0B9A-72B535918653}"/>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Joyce O'Shaughnessy, MD</a:t>
            </a:r>
          </a:p>
        </p:txBody>
      </p:sp>
    </p:spTree>
    <p:extLst>
      <p:ext uri="{BB962C8B-B14F-4D97-AF65-F5344CB8AC3E}">
        <p14:creationId xmlns:p14="http://schemas.microsoft.com/office/powerpoint/2010/main" val="4201540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Prof Schmid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880282"/>
          <a:ext cx="8820980" cy="3106945"/>
        </p:xfrm>
        <a:graphic>
          <a:graphicData uri="http://schemas.openxmlformats.org/drawingml/2006/table">
            <a:tbl>
              <a:tblPr firstRow="1" bandRow="1">
                <a:tableStyleId>{F2DE63D5-997A-4646-A377-4702673A728D}</a:tableStyleId>
              </a:tblPr>
              <a:tblGrid>
                <a:gridCol w="2988332">
                  <a:extLst>
                    <a:ext uri="{9D8B030D-6E8A-4147-A177-3AD203B41FA5}">
                      <a16:colId xmlns:a16="http://schemas.microsoft.com/office/drawing/2014/main" val="20000"/>
                    </a:ext>
                  </a:extLst>
                </a:gridCol>
                <a:gridCol w="5832648">
                  <a:extLst>
                    <a:ext uri="{9D8B030D-6E8A-4147-A177-3AD203B41FA5}">
                      <a16:colId xmlns:a16="http://schemas.microsoft.com/office/drawing/2014/main" val="2117869244"/>
                    </a:ext>
                  </a:extLst>
                </a:gridCol>
              </a:tblGrid>
              <a:tr h="162072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Bayer HealthCare Pharmaceuticals, Boehringer Ingelheim Pharmaceuticals Inc, Celgene Corporation, Eisai Inc, Merck, Novartis, Pfizer Inc, Puma Biotechnology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86219">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Astellas, AstraZeneca Pharmaceuticals LP, Genentech, a member of the Roche Group, Medivation Inc, a Pfizer Company, Merck, Novartis, </a:t>
                      </a:r>
                      <a:r>
                        <a:rPr lang="en-US" sz="1800" b="0" dirty="0" err="1">
                          <a:solidFill>
                            <a:schemeClr val="tx1"/>
                          </a:solidFill>
                        </a:rPr>
                        <a:t>OncoGenex</a:t>
                      </a:r>
                      <a:r>
                        <a:rPr lang="en-US" sz="1800" b="0" dirty="0">
                          <a:solidFill>
                            <a:schemeClr val="tx1"/>
                          </a:solidFill>
                        </a:rPr>
                        <a:t> Pharmaceuticals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bl>
          </a:graphicData>
        </a:graphic>
      </p:graphicFrame>
    </p:spTree>
    <p:custDataLst>
      <p:tags r:id="rId1"/>
    </p:custDataLst>
    <p:extLst>
      <p:ext uri="{BB962C8B-B14F-4D97-AF65-F5344CB8AC3E}">
        <p14:creationId xmlns:p14="http://schemas.microsoft.com/office/powerpoint/2010/main" val="135058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F257-A1A0-D0DE-699D-46A2407C23D8}"/>
            </a:ext>
          </a:extLst>
        </p:cNvPr>
        <p:cNvGrpSpPr/>
        <p:nvPr/>
      </p:nvGrpSpPr>
      <p:grpSpPr>
        <a:xfrm>
          <a:off x="0" y="0"/>
          <a:ext cx="0" cy="0"/>
          <a:chOff x="0" y="0"/>
          <a:chExt cx="0" cy="0"/>
        </a:xfrm>
      </p:grpSpPr>
      <p:pic>
        <p:nvPicPr>
          <p:cNvPr id="13" name="Picture 2">
            <a:extLst>
              <a:ext uri="{FF2B5EF4-FFF2-40B4-BE49-F238E27FC236}">
                <a16:creationId xmlns:a16="http://schemas.microsoft.com/office/drawing/2014/main" id="{4442ADBE-2443-FA31-10DE-139A8DE0765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054853" y="887668"/>
            <a:ext cx="10082293" cy="508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2484F084-8164-8BFE-9015-715CD8C11636}"/>
              </a:ext>
            </a:extLst>
          </p:cNvPr>
          <p:cNvSpPr txBox="1"/>
          <p:nvPr/>
        </p:nvSpPr>
        <p:spPr>
          <a:xfrm>
            <a:off x="9169941" y="5570222"/>
            <a:ext cx="1967205" cy="400110"/>
          </a:xfrm>
          <a:prstGeom prst="rect">
            <a:avLst/>
          </a:prstGeom>
          <a:noFill/>
        </p:spPr>
        <p:txBody>
          <a:bodyPr wrap="none" rtlCol="0">
            <a:spAutoFit/>
          </a:bodyPr>
          <a:lstStyle/>
          <a:p>
            <a:r>
              <a:rPr lang="en-US" sz="2000" dirty="0">
                <a:solidFill>
                  <a:schemeClr val="tx1"/>
                </a:solidFill>
              </a:rPr>
              <a:t>Abstract LBA3</a:t>
            </a:r>
          </a:p>
        </p:txBody>
      </p:sp>
    </p:spTree>
    <p:extLst>
      <p:ext uri="{BB962C8B-B14F-4D97-AF65-F5344CB8AC3E}">
        <p14:creationId xmlns:p14="http://schemas.microsoft.com/office/powerpoint/2010/main" val="100818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95E2B-5A0C-D072-0419-99C68C1B43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74C2B-FBDA-D8BB-E31E-B99F3893E627}"/>
              </a:ext>
            </a:extLst>
          </p:cNvPr>
          <p:cNvSpPr>
            <a:spLocks noGrp="1"/>
          </p:cNvSpPr>
          <p:nvPr>
            <p:ph type="title"/>
          </p:nvPr>
        </p:nvSpPr>
        <p:spPr>
          <a:xfrm>
            <a:off x="912286" y="227013"/>
            <a:ext cx="10358967" cy="753715"/>
          </a:xfrm>
        </p:spPr>
        <p:txBody>
          <a:bodyPr/>
          <a:lstStyle/>
          <a:p>
            <a:r>
              <a:rPr lang="en-US" dirty="0"/>
              <a:t>Phase III DESTINY-Breast04: PFS</a:t>
            </a:r>
          </a:p>
        </p:txBody>
      </p:sp>
      <p:sp>
        <p:nvSpPr>
          <p:cNvPr id="12" name="TextBox 11">
            <a:extLst>
              <a:ext uri="{FF2B5EF4-FFF2-40B4-BE49-F238E27FC236}">
                <a16:creationId xmlns:a16="http://schemas.microsoft.com/office/drawing/2014/main" id="{2770D4B1-8C83-FB10-89D2-A422A25B81AC}"/>
              </a:ext>
            </a:extLst>
          </p:cNvPr>
          <p:cNvSpPr txBox="1"/>
          <p:nvPr/>
        </p:nvSpPr>
        <p:spPr>
          <a:xfrm>
            <a:off x="119336" y="6461710"/>
            <a:ext cx="324435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a:t>
            </a:r>
          </a:p>
        </p:txBody>
      </p:sp>
      <p:pic>
        <p:nvPicPr>
          <p:cNvPr id="4" name="Picture 2">
            <a:extLst>
              <a:ext uri="{FF2B5EF4-FFF2-40B4-BE49-F238E27FC236}">
                <a16:creationId xmlns:a16="http://schemas.microsoft.com/office/drawing/2014/main" id="{31DD693F-16B0-1857-D3FA-67C7440E79F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71364" y="1093807"/>
            <a:ext cx="11449272" cy="4996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2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D4BE-2A94-33B3-F6FE-0D8F1DBC6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57179A-88D8-5395-8ED3-E4BA8EF41B20}"/>
              </a:ext>
            </a:extLst>
          </p:cNvPr>
          <p:cNvSpPr>
            <a:spLocks noGrp="1"/>
          </p:cNvSpPr>
          <p:nvPr>
            <p:ph type="title"/>
          </p:nvPr>
        </p:nvSpPr>
        <p:spPr>
          <a:xfrm>
            <a:off x="912286" y="227013"/>
            <a:ext cx="10358967" cy="811502"/>
          </a:xfrm>
        </p:spPr>
        <p:txBody>
          <a:bodyPr/>
          <a:lstStyle/>
          <a:p>
            <a:r>
              <a:rPr lang="en-US" dirty="0"/>
              <a:t>Phase III DESTINY-Breast04: OS</a:t>
            </a:r>
          </a:p>
        </p:txBody>
      </p:sp>
      <p:pic>
        <p:nvPicPr>
          <p:cNvPr id="4" name="Picture 2">
            <a:extLst>
              <a:ext uri="{FF2B5EF4-FFF2-40B4-BE49-F238E27FC236}">
                <a16:creationId xmlns:a16="http://schemas.microsoft.com/office/drawing/2014/main" id="{3292FDAC-B04C-0AE4-8DA7-9702A105C52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63352" y="1072348"/>
            <a:ext cx="11402149" cy="493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781B88B-AB37-B3BC-26D7-5AAC38CB89FB}"/>
              </a:ext>
            </a:extLst>
          </p:cNvPr>
          <p:cNvSpPr txBox="1"/>
          <p:nvPr/>
        </p:nvSpPr>
        <p:spPr>
          <a:xfrm>
            <a:off x="119336" y="6461710"/>
            <a:ext cx="324435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Modi S et al. ASCO 2022;Abstract LBA3.</a:t>
            </a:r>
          </a:p>
        </p:txBody>
      </p:sp>
    </p:spTree>
    <p:extLst>
      <p:ext uri="{BB962C8B-B14F-4D97-AF65-F5344CB8AC3E}">
        <p14:creationId xmlns:p14="http://schemas.microsoft.com/office/powerpoint/2010/main" val="1402626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0AD33-F0CA-B45D-68FC-D729A56E56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75329-5A1A-B9DE-D63E-395C0BC2506C}"/>
              </a:ext>
            </a:extLst>
          </p:cNvPr>
          <p:cNvSpPr>
            <a:spLocks noGrp="1"/>
          </p:cNvSpPr>
          <p:nvPr>
            <p:ph type="title"/>
          </p:nvPr>
        </p:nvSpPr>
        <p:spPr>
          <a:xfrm>
            <a:off x="912286" y="104218"/>
            <a:ext cx="10358967" cy="1143000"/>
          </a:xfrm>
        </p:spPr>
        <p:txBody>
          <a:bodyPr/>
          <a:lstStyle/>
          <a:p>
            <a:r>
              <a:rPr lang="en-US" dirty="0"/>
              <a:t>HER2-Ultralow Disease</a:t>
            </a:r>
          </a:p>
        </p:txBody>
      </p:sp>
      <p:sp>
        <p:nvSpPr>
          <p:cNvPr id="4" name="TextBox 3">
            <a:extLst>
              <a:ext uri="{FF2B5EF4-FFF2-40B4-BE49-F238E27FC236}">
                <a16:creationId xmlns:a16="http://schemas.microsoft.com/office/drawing/2014/main" id="{E08631FA-D3D1-4327-CF8A-EF742702005A}"/>
              </a:ext>
            </a:extLst>
          </p:cNvPr>
          <p:cNvSpPr txBox="1"/>
          <p:nvPr/>
        </p:nvSpPr>
        <p:spPr>
          <a:xfrm>
            <a:off x="10104" y="6550223"/>
            <a:ext cx="5221800"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ASCO 2024;Abstract LBA1000.</a:t>
            </a:r>
          </a:p>
        </p:txBody>
      </p:sp>
      <p:pic>
        <p:nvPicPr>
          <p:cNvPr id="4098" name="Picture 2">
            <a:extLst>
              <a:ext uri="{FF2B5EF4-FFF2-40B4-BE49-F238E27FC236}">
                <a16:creationId xmlns:a16="http://schemas.microsoft.com/office/drawing/2014/main" id="{B41CBE6E-8D78-5F48-C925-A393ACCAB7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53503" y="1247218"/>
            <a:ext cx="11276532" cy="448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40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171E2-1F50-6FF5-DD35-02368B30A8B3}"/>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1BC96865-B2B5-AC33-2B62-477D44DE287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852846" y="764704"/>
            <a:ext cx="1000909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38483C7C-0AFB-4424-E920-611A4A847DFC}"/>
              </a:ext>
            </a:extLst>
          </p:cNvPr>
          <p:cNvSpPr txBox="1"/>
          <p:nvPr/>
        </p:nvSpPr>
        <p:spPr>
          <a:xfrm>
            <a:off x="8466738" y="5474623"/>
            <a:ext cx="2395207" cy="400110"/>
          </a:xfrm>
          <a:prstGeom prst="rect">
            <a:avLst/>
          </a:prstGeom>
          <a:noFill/>
        </p:spPr>
        <p:txBody>
          <a:bodyPr wrap="none" rtlCol="0">
            <a:spAutoFit/>
          </a:bodyPr>
          <a:lstStyle/>
          <a:p>
            <a:r>
              <a:rPr lang="en-US" sz="2000" dirty="0">
                <a:solidFill>
                  <a:schemeClr val="tx1"/>
                </a:solidFill>
              </a:rPr>
              <a:t>Abstract LBA1000</a:t>
            </a:r>
          </a:p>
        </p:txBody>
      </p:sp>
    </p:spTree>
    <p:extLst>
      <p:ext uri="{BB962C8B-B14F-4D97-AF65-F5344CB8AC3E}">
        <p14:creationId xmlns:p14="http://schemas.microsoft.com/office/powerpoint/2010/main" val="884009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6FD9-863C-E553-16D0-0AE36DE26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203AC-FA7D-4BBB-21E8-EF50624627AC}"/>
              </a:ext>
            </a:extLst>
          </p:cNvPr>
          <p:cNvSpPr>
            <a:spLocks noGrp="1"/>
          </p:cNvSpPr>
          <p:nvPr>
            <p:ph type="title"/>
          </p:nvPr>
        </p:nvSpPr>
        <p:spPr>
          <a:xfrm>
            <a:off x="912286" y="131508"/>
            <a:ext cx="10358967" cy="753715"/>
          </a:xfrm>
        </p:spPr>
        <p:txBody>
          <a:bodyPr/>
          <a:lstStyle/>
          <a:p>
            <a:r>
              <a:rPr lang="en-US" dirty="0"/>
              <a:t>Phase III DESTINY-Breast06 Study Design </a:t>
            </a:r>
          </a:p>
        </p:txBody>
      </p:sp>
      <p:sp>
        <p:nvSpPr>
          <p:cNvPr id="22" name="TextBox 21">
            <a:extLst>
              <a:ext uri="{FF2B5EF4-FFF2-40B4-BE49-F238E27FC236}">
                <a16:creationId xmlns:a16="http://schemas.microsoft.com/office/drawing/2014/main" id="{EAF3121E-CAD4-F9E1-6B06-001B339F75AC}"/>
              </a:ext>
            </a:extLst>
          </p:cNvPr>
          <p:cNvSpPr txBox="1"/>
          <p:nvPr/>
        </p:nvSpPr>
        <p:spPr>
          <a:xfrm>
            <a:off x="33867" y="6537342"/>
            <a:ext cx="39480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ASCO 2024;Abstract LBA1000.</a:t>
            </a:r>
          </a:p>
        </p:txBody>
      </p:sp>
      <p:pic>
        <p:nvPicPr>
          <p:cNvPr id="4" name="Picture 2">
            <a:extLst>
              <a:ext uri="{FF2B5EF4-FFF2-40B4-BE49-F238E27FC236}">
                <a16:creationId xmlns:a16="http://schemas.microsoft.com/office/drawing/2014/main" id="{74AD07A4-95F1-D37D-8EFB-8ED6153D82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87828" y="885223"/>
            <a:ext cx="11216344" cy="50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25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61DDB-E7CA-9158-18B1-5DEDA3075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B2FA1-D90E-08CB-C746-8D06AAB2848A}"/>
              </a:ext>
            </a:extLst>
          </p:cNvPr>
          <p:cNvSpPr>
            <a:spLocks noGrp="1"/>
          </p:cNvSpPr>
          <p:nvPr>
            <p:ph type="title"/>
          </p:nvPr>
        </p:nvSpPr>
        <p:spPr>
          <a:xfrm>
            <a:off x="912287" y="227013"/>
            <a:ext cx="9216162" cy="825723"/>
          </a:xfrm>
        </p:spPr>
        <p:txBody>
          <a:bodyPr/>
          <a:lstStyle/>
          <a:p>
            <a:pPr algn="l"/>
            <a:r>
              <a:rPr lang="en-US" dirty="0"/>
              <a:t>Phase III DESTINY-Breast06: PFS in HER2-Low Disease (Primary Endpoint)</a:t>
            </a:r>
          </a:p>
        </p:txBody>
      </p:sp>
      <p:pic>
        <p:nvPicPr>
          <p:cNvPr id="4" name="Picture 2">
            <a:extLst>
              <a:ext uri="{FF2B5EF4-FFF2-40B4-BE49-F238E27FC236}">
                <a16:creationId xmlns:a16="http://schemas.microsoft.com/office/drawing/2014/main" id="{34A3D1AD-973C-5D27-4930-1A932B605A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726520" y="1059745"/>
            <a:ext cx="10738960" cy="484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D493E90-10E4-D09D-459D-D00131338D88}"/>
              </a:ext>
            </a:extLst>
          </p:cNvPr>
          <p:cNvSpPr txBox="1"/>
          <p:nvPr/>
        </p:nvSpPr>
        <p:spPr>
          <a:xfrm>
            <a:off x="33867" y="6537342"/>
            <a:ext cx="39480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ASCO 2024;Abstract LBA1000.</a:t>
            </a:r>
          </a:p>
        </p:txBody>
      </p:sp>
    </p:spTree>
    <p:extLst>
      <p:ext uri="{BB962C8B-B14F-4D97-AF65-F5344CB8AC3E}">
        <p14:creationId xmlns:p14="http://schemas.microsoft.com/office/powerpoint/2010/main" val="3789853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3624-6E61-4192-0E5F-8D0BD9122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90B11-83F8-9036-2807-237A4B3C2CA8}"/>
              </a:ext>
            </a:extLst>
          </p:cNvPr>
          <p:cNvSpPr>
            <a:spLocks noGrp="1"/>
          </p:cNvSpPr>
          <p:nvPr>
            <p:ph type="title"/>
          </p:nvPr>
        </p:nvSpPr>
        <p:spPr>
          <a:xfrm>
            <a:off x="912286" y="227013"/>
            <a:ext cx="10358967" cy="719418"/>
          </a:xfrm>
        </p:spPr>
        <p:txBody>
          <a:bodyPr/>
          <a:lstStyle/>
          <a:p>
            <a:r>
              <a:rPr lang="en-US" dirty="0"/>
              <a:t>Phase III DESTINY-Breast06: Overall Survival (</a:t>
            </a:r>
            <a:r>
              <a:rPr lang="en-US" sz="4200" baseline="-16000" dirty="0"/>
              <a:t>~</a:t>
            </a:r>
            <a:r>
              <a:rPr lang="en-US" dirty="0"/>
              <a:t>40% Maturity)</a:t>
            </a:r>
          </a:p>
        </p:txBody>
      </p:sp>
      <p:pic>
        <p:nvPicPr>
          <p:cNvPr id="4" name="Picture 2">
            <a:extLst>
              <a:ext uri="{FF2B5EF4-FFF2-40B4-BE49-F238E27FC236}">
                <a16:creationId xmlns:a16="http://schemas.microsoft.com/office/drawing/2014/main" id="{B3489E48-6DFC-F63A-9A63-4250EE17275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774009" y="1124744"/>
            <a:ext cx="10643982" cy="481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FD1618B-923C-74F4-CF44-A2F7A803A878}"/>
              </a:ext>
            </a:extLst>
          </p:cNvPr>
          <p:cNvSpPr txBox="1"/>
          <p:nvPr/>
        </p:nvSpPr>
        <p:spPr>
          <a:xfrm>
            <a:off x="33867" y="6537342"/>
            <a:ext cx="39480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ASCO 2024;Abstract LBA1000.</a:t>
            </a:r>
          </a:p>
        </p:txBody>
      </p:sp>
    </p:spTree>
    <p:extLst>
      <p:ext uri="{BB962C8B-B14F-4D97-AF65-F5344CB8AC3E}">
        <p14:creationId xmlns:p14="http://schemas.microsoft.com/office/powerpoint/2010/main" val="3654087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7EC2C-525C-636C-A2E6-4E276B80E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0E1159-CDE1-9318-BBA2-2FABB968899D}"/>
              </a:ext>
            </a:extLst>
          </p:cNvPr>
          <p:cNvSpPr>
            <a:spLocks noGrp="1"/>
          </p:cNvSpPr>
          <p:nvPr>
            <p:ph type="title"/>
          </p:nvPr>
        </p:nvSpPr>
        <p:spPr>
          <a:xfrm>
            <a:off x="912286" y="227013"/>
            <a:ext cx="10358967" cy="854258"/>
          </a:xfrm>
        </p:spPr>
        <p:txBody>
          <a:bodyPr/>
          <a:lstStyle/>
          <a:p>
            <a:r>
              <a:rPr lang="en-US" dirty="0"/>
              <a:t>Phase III DESTINY-Breast06: Survival in HER2-Ultralow Disease</a:t>
            </a:r>
          </a:p>
        </p:txBody>
      </p:sp>
      <p:pic>
        <p:nvPicPr>
          <p:cNvPr id="5" name="Picture 2">
            <a:extLst>
              <a:ext uri="{FF2B5EF4-FFF2-40B4-BE49-F238E27FC236}">
                <a16:creationId xmlns:a16="http://schemas.microsoft.com/office/drawing/2014/main" id="{181006BC-3CA0-BAE6-1DB0-55CF3643421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518048" y="1081272"/>
            <a:ext cx="10891481" cy="491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5687022-93F4-BED1-CE56-F123B70891F6}"/>
              </a:ext>
            </a:extLst>
          </p:cNvPr>
          <p:cNvSpPr txBox="1"/>
          <p:nvPr/>
        </p:nvSpPr>
        <p:spPr>
          <a:xfrm>
            <a:off x="33867" y="6537342"/>
            <a:ext cx="39480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ASCO 2024;Abstract LBA1000.</a:t>
            </a:r>
          </a:p>
        </p:txBody>
      </p:sp>
    </p:spTree>
    <p:extLst>
      <p:ext uri="{BB962C8B-B14F-4D97-AF65-F5344CB8AC3E}">
        <p14:creationId xmlns:p14="http://schemas.microsoft.com/office/powerpoint/2010/main" val="103463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2B5C7-D7EE-7E1B-B2D4-81084FF24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6AC9A-D4A2-AE63-2F32-77D54217E4AD}"/>
              </a:ext>
            </a:extLst>
          </p:cNvPr>
          <p:cNvSpPr>
            <a:spLocks noGrp="1"/>
          </p:cNvSpPr>
          <p:nvPr>
            <p:ph type="title"/>
          </p:nvPr>
        </p:nvSpPr>
        <p:spPr>
          <a:xfrm>
            <a:off x="912286" y="22900"/>
            <a:ext cx="10358967" cy="1143000"/>
          </a:xfrm>
        </p:spPr>
        <p:txBody>
          <a:bodyPr/>
          <a:lstStyle/>
          <a:p>
            <a:r>
              <a:rPr lang="en-US" dirty="0"/>
              <a:t>Phase III DESTINY-Breast06: Activity by HER2 Expression</a:t>
            </a:r>
          </a:p>
        </p:txBody>
      </p:sp>
      <p:pic>
        <p:nvPicPr>
          <p:cNvPr id="4" name="Picture 2">
            <a:extLst>
              <a:ext uri="{FF2B5EF4-FFF2-40B4-BE49-F238E27FC236}">
                <a16:creationId xmlns:a16="http://schemas.microsoft.com/office/drawing/2014/main" id="{0AE88118-3F42-305F-8E5D-E79345B918E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805199" y="1165900"/>
            <a:ext cx="10573139" cy="4795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F8EBF0E-D72F-27FE-A119-C0FC2E51CB65}"/>
              </a:ext>
            </a:extLst>
          </p:cNvPr>
          <p:cNvSpPr txBox="1"/>
          <p:nvPr/>
        </p:nvSpPr>
        <p:spPr>
          <a:xfrm>
            <a:off x="33867" y="6537342"/>
            <a:ext cx="39480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ASCO 2024;Abstract LBA1000.</a:t>
            </a:r>
          </a:p>
        </p:txBody>
      </p:sp>
    </p:spTree>
    <p:extLst>
      <p:ext uri="{BB962C8B-B14F-4D97-AF65-F5344CB8AC3E}">
        <p14:creationId xmlns:p14="http://schemas.microsoft.com/office/powerpoint/2010/main" val="84440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EE0E-6EFA-2F04-0941-BD4039E9EF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FB235A-4703-4F64-3E65-CA3B36891970}"/>
              </a:ext>
            </a:extLst>
          </p:cNvPr>
          <p:cNvSpPr/>
          <p:nvPr/>
        </p:nvSpPr>
        <p:spPr bwMode="auto">
          <a:xfrm>
            <a:off x="335360" y="2780928"/>
            <a:ext cx="11665296" cy="64807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CBE76F2-EFDA-182E-A7FE-463AA76762DA}"/>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5C30CFB-99B6-2C97-CB9C-7095440594F4}"/>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bg1"/>
                </a:solidFill>
              </a:rPr>
              <a:t>Case 3: 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2611008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E3E5D-C9DD-F402-28DC-08356189998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280A2A9-DE39-C65D-2786-ECA53D025A36}"/>
              </a:ext>
            </a:extLst>
          </p:cNvPr>
          <p:cNvSpPr/>
          <p:nvPr/>
        </p:nvSpPr>
        <p:spPr bwMode="auto">
          <a:xfrm>
            <a:off x="1007221" y="161973"/>
            <a:ext cx="10177558" cy="180434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1BE73AB-7247-0B6D-853C-6E0908ABA8DE}"/>
              </a:ext>
            </a:extLst>
          </p:cNvPr>
          <p:cNvSpPr>
            <a:spLocks noGrp="1"/>
          </p:cNvSpPr>
          <p:nvPr>
            <p:ph type="title"/>
          </p:nvPr>
        </p:nvSpPr>
        <p:spPr>
          <a:xfrm>
            <a:off x="1266039" y="548680"/>
            <a:ext cx="9510481" cy="1085498"/>
          </a:xfrm>
        </p:spPr>
        <p:txBody>
          <a:bodyPr lIns="91440" tIns="91440" rIns="91440" bIns="182880"/>
          <a:lstStyle/>
          <a:p>
            <a:pPr algn="l"/>
            <a:r>
              <a:rPr lang="en-US" dirty="0">
                <a:solidFill>
                  <a:schemeClr val="bg1"/>
                </a:solidFill>
              </a:rPr>
              <a:t>Case Presentation: 68-year-old woman with localized TNBC develops myocarditis during neoadjuvant chemotherapy/pembrolizumab </a:t>
            </a:r>
          </a:p>
        </p:txBody>
      </p:sp>
      <p:sp>
        <p:nvSpPr>
          <p:cNvPr id="8" name="Title 1">
            <a:extLst>
              <a:ext uri="{FF2B5EF4-FFF2-40B4-BE49-F238E27FC236}">
                <a16:creationId xmlns:a16="http://schemas.microsoft.com/office/drawing/2014/main" id="{14294247-193F-EAE2-0106-6ED9959DD3DC}"/>
              </a:ext>
            </a:extLst>
          </p:cNvPr>
          <p:cNvSpPr txBox="1">
            <a:spLocks/>
          </p:cNvSpPr>
          <p:nvPr/>
        </p:nvSpPr>
        <p:spPr bwMode="auto">
          <a:xfrm>
            <a:off x="0" y="591390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Richard Zelkowitz (Bridgeport, Connecticut)</a:t>
            </a:r>
          </a:p>
        </p:txBody>
      </p:sp>
      <p:pic>
        <p:nvPicPr>
          <p:cNvPr id="2" name="Picture 1" descr="A person wearing headphones and a headset&#10;&#10;AI-generated content may be incorrect.">
            <a:extLst>
              <a:ext uri="{FF2B5EF4-FFF2-40B4-BE49-F238E27FC236}">
                <a16:creationId xmlns:a16="http://schemas.microsoft.com/office/drawing/2014/main" id="{979E71A4-C32A-06DF-666C-7EEC3CA1EA36}"/>
              </a:ext>
            </a:extLst>
          </p:cNvPr>
          <p:cNvPicPr>
            <a:picLocks noChangeAspect="1"/>
          </p:cNvPicPr>
          <p:nvPr/>
        </p:nvPicPr>
        <p:blipFill>
          <a:blip r:embed="rId2"/>
          <a:stretch>
            <a:fillRect/>
          </a:stretch>
        </p:blipFill>
        <p:spPr>
          <a:xfrm>
            <a:off x="3084764" y="2256050"/>
            <a:ext cx="6463674" cy="3635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8444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F48C-BE07-F9E1-F1F8-6300D14D7AF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873E99-B7D1-B3AB-9E59-516541CE6EE4}"/>
              </a:ext>
            </a:extLst>
          </p:cNvPr>
          <p:cNvSpPr/>
          <p:nvPr/>
        </p:nvSpPr>
        <p:spPr bwMode="auto">
          <a:xfrm>
            <a:off x="335360" y="3501008"/>
            <a:ext cx="11665296" cy="64807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C77A6F0-BFB1-D7BB-A0E4-A9B58674F52D}"/>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57B2AF18-B839-47F4-573B-8E1AEC547293}"/>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bg1"/>
                </a:solidFill>
              </a:rPr>
              <a:t>Case 4: Dr Gupta – 64-year-old woman with recurrent ER-negative, HER2-low, PI3K- </a:t>
            </a:r>
            <a:br>
              <a:rPr lang="en-US" sz="2200" dirty="0">
                <a:solidFill>
                  <a:schemeClr val="bg1"/>
                </a:solidFill>
              </a:rPr>
            </a:br>
            <a:r>
              <a:rPr lang="en-US" sz="2200" dirty="0">
                <a:solidFill>
                  <a:schemeClr val="bg1"/>
                </a:solidFill>
              </a:rPr>
              <a:t>mutant </a:t>
            </a:r>
            <a:r>
              <a:rPr lang="en-US" sz="2200" dirty="0" err="1">
                <a:solidFill>
                  <a:schemeClr val="bg1"/>
                </a:solidFill>
              </a:rPr>
              <a:t>mTNBC</a:t>
            </a:r>
            <a:r>
              <a:rPr lang="en-US" sz="2200" dirty="0">
                <a:solidFill>
                  <a:schemeClr val="bg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356790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803D8-837A-FB26-C258-AEA716A326C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849AFBF-56AB-481E-42DA-FAF142CF729B}"/>
              </a:ext>
            </a:extLst>
          </p:cNvPr>
          <p:cNvSpPr/>
          <p:nvPr/>
        </p:nvSpPr>
        <p:spPr bwMode="auto">
          <a:xfrm>
            <a:off x="1007221" y="188641"/>
            <a:ext cx="10177558" cy="168334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D1FC7C92-872D-EB1C-1035-A01D5AEEA691}"/>
              </a:ext>
            </a:extLst>
          </p:cNvPr>
          <p:cNvSpPr>
            <a:spLocks noGrp="1"/>
          </p:cNvSpPr>
          <p:nvPr>
            <p:ph type="title"/>
          </p:nvPr>
        </p:nvSpPr>
        <p:spPr>
          <a:xfrm>
            <a:off x="1122023" y="548680"/>
            <a:ext cx="10062756" cy="1085498"/>
          </a:xfrm>
        </p:spPr>
        <p:txBody>
          <a:bodyPr lIns="91440" tIns="91440" rIns="91440" bIns="182880"/>
          <a:lstStyle/>
          <a:p>
            <a:pPr algn="l"/>
            <a:r>
              <a:rPr lang="en-US" dirty="0">
                <a:solidFill>
                  <a:schemeClr val="bg1"/>
                </a:solidFill>
              </a:rPr>
              <a:t>Case Presentation: 64-year-old woman with recurrent </a:t>
            </a:r>
            <a:br>
              <a:rPr lang="en-US" dirty="0">
                <a:solidFill>
                  <a:schemeClr val="bg1"/>
                </a:solidFill>
              </a:rPr>
            </a:br>
            <a:r>
              <a:rPr lang="en-US" dirty="0">
                <a:solidFill>
                  <a:schemeClr val="bg1"/>
                </a:solidFill>
              </a:rPr>
              <a:t>ER-negative, HER2-low</a:t>
            </a:r>
            <a:r>
              <a:rPr lang="en-US">
                <a:solidFill>
                  <a:schemeClr val="bg1"/>
                </a:solidFill>
              </a:rPr>
              <a:t>, PI3K-mutant </a:t>
            </a:r>
            <a:r>
              <a:rPr lang="en-US" dirty="0" err="1">
                <a:solidFill>
                  <a:schemeClr val="bg1"/>
                </a:solidFill>
              </a:rPr>
              <a:t>mTNBC</a:t>
            </a:r>
            <a:r>
              <a:rPr lang="en-US" dirty="0">
                <a:solidFill>
                  <a:schemeClr val="bg1"/>
                </a:solidFill>
              </a:rPr>
              <a:t> </a:t>
            </a:r>
          </a:p>
        </p:txBody>
      </p:sp>
      <p:sp>
        <p:nvSpPr>
          <p:cNvPr id="8" name="Title 1">
            <a:extLst>
              <a:ext uri="{FF2B5EF4-FFF2-40B4-BE49-F238E27FC236}">
                <a16:creationId xmlns:a16="http://schemas.microsoft.com/office/drawing/2014/main" id="{1A09C02A-DAC3-AF27-122C-BA91BBAF0F71}"/>
              </a:ext>
            </a:extLst>
          </p:cNvPr>
          <p:cNvSpPr txBox="1">
            <a:spLocks/>
          </p:cNvSpPr>
          <p:nvPr/>
        </p:nvSpPr>
        <p:spPr bwMode="auto">
          <a:xfrm>
            <a:off x="0" y="5878521"/>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Ranju Gupta (Bethlehem, Pennsylvania)</a:t>
            </a:r>
          </a:p>
        </p:txBody>
      </p:sp>
      <p:pic>
        <p:nvPicPr>
          <p:cNvPr id="4" name="Picture 3" descr="A person in a blue shirt&#10;&#10;AI-generated content may be incorrect.">
            <a:extLst>
              <a:ext uri="{FF2B5EF4-FFF2-40B4-BE49-F238E27FC236}">
                <a16:creationId xmlns:a16="http://schemas.microsoft.com/office/drawing/2014/main" id="{879F27FD-EFEF-F3AC-8C7E-B4770DF96837}"/>
              </a:ext>
            </a:extLst>
          </p:cNvPr>
          <p:cNvPicPr>
            <a:picLocks noChangeAspect="1"/>
          </p:cNvPicPr>
          <p:nvPr/>
        </p:nvPicPr>
        <p:blipFill>
          <a:blip r:embed="rId2"/>
          <a:stretch>
            <a:fillRect/>
          </a:stretch>
        </p:blipFill>
        <p:spPr>
          <a:xfrm>
            <a:off x="3106276" y="2313790"/>
            <a:ext cx="6337301" cy="35647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9906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B281-93F1-D280-33BE-69A98C8354E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F891A6A-9CF6-4B4C-A2F3-541FD9587102}"/>
              </a:ext>
            </a:extLst>
          </p:cNvPr>
          <p:cNvSpPr/>
          <p:nvPr/>
        </p:nvSpPr>
        <p:spPr bwMode="auto">
          <a:xfrm>
            <a:off x="299356" y="4149080"/>
            <a:ext cx="11665296"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E5A8D7B-B63D-3D11-A6AD-2C64AA85FC8B}"/>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6DE871BE-BDAE-4180-FE3B-DCDCCAB8FFE3}"/>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bg1"/>
                </a:solidFill>
              </a:rPr>
              <a:t>Case 5: 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2040299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332657"/>
            <a:ext cx="10177559" cy="144016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9798513" cy="1095726"/>
          </a:xfrm>
        </p:spPr>
        <p:txBody>
          <a:bodyPr lIns="91440" tIns="91440" rIns="91440" bIns="182880"/>
          <a:lstStyle/>
          <a:p>
            <a:pPr algn="l"/>
            <a:r>
              <a:rPr lang="en-US" dirty="0">
                <a:solidFill>
                  <a:schemeClr val="bg1"/>
                </a:solidFill>
              </a:rPr>
              <a:t>Case Presentation: 63-year-old woman with recurrent TNBC confined to contralateral neck nodes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37540" y="5893903"/>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Eric Lee (Fountain Valley, California)</a:t>
            </a:r>
          </a:p>
        </p:txBody>
      </p:sp>
      <p:pic>
        <p:nvPicPr>
          <p:cNvPr id="4" name="Picture 3" descr="A person wearing glasses and a blue shirt&#10;&#10;AI-generated content may be incorrect.">
            <a:extLst>
              <a:ext uri="{FF2B5EF4-FFF2-40B4-BE49-F238E27FC236}">
                <a16:creationId xmlns:a16="http://schemas.microsoft.com/office/drawing/2014/main" id="{89061D4E-9606-8A12-4E5F-087B6BFAB604}"/>
              </a:ext>
            </a:extLst>
          </p:cNvPr>
          <p:cNvPicPr>
            <a:picLocks noChangeAspect="1"/>
          </p:cNvPicPr>
          <p:nvPr/>
        </p:nvPicPr>
        <p:blipFill>
          <a:blip r:embed="rId3"/>
          <a:stretch>
            <a:fillRect/>
          </a:stretch>
        </p:blipFill>
        <p:spPr>
          <a:xfrm>
            <a:off x="2738975" y="2065733"/>
            <a:ext cx="6714049" cy="37766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161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1BF0-17F9-C8FD-C358-3E93C097DFD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846FE94-076E-FEC0-48EB-8A4F79DF3787}"/>
              </a:ext>
            </a:extLst>
          </p:cNvPr>
          <p:cNvSpPr/>
          <p:nvPr/>
        </p:nvSpPr>
        <p:spPr bwMode="auto">
          <a:xfrm>
            <a:off x="371364" y="4581128"/>
            <a:ext cx="11485276" cy="66060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4BAF8BC-4249-FA9B-664C-D5214EB87004}"/>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D1EC21F6-1510-F2B6-C7F7-BEEB49A36004}"/>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bg1"/>
                </a:solidFill>
              </a:rPr>
              <a:t>Case 6: Dr Rodriguez – 43-year-old woman with </a:t>
            </a:r>
            <a:r>
              <a:rPr lang="en-US" sz="2200" dirty="0" err="1">
                <a:solidFill>
                  <a:schemeClr val="bg1"/>
                </a:solidFill>
              </a:rPr>
              <a:t>mTNBC</a:t>
            </a:r>
            <a:r>
              <a:rPr lang="en-US" sz="2200" dirty="0">
                <a:solidFill>
                  <a:schemeClr val="bg1"/>
                </a:solidFill>
              </a:rPr>
              <a:t> s/p multiple lines of chemotherapy receives </a:t>
            </a:r>
            <a:r>
              <a:rPr lang="en-US" sz="2200" dirty="0" err="1">
                <a:solidFill>
                  <a:schemeClr val="bg1"/>
                </a:solidFill>
              </a:rPr>
              <a:t>sacituzumab</a:t>
            </a:r>
            <a:r>
              <a:rPr lang="en-US" sz="2200" dirty="0">
                <a:solidFill>
                  <a:schemeClr val="bg1"/>
                </a:solidFill>
              </a:rPr>
              <a:t> </a:t>
            </a:r>
            <a:r>
              <a:rPr lang="en-US" sz="2200" dirty="0" err="1">
                <a:solidFill>
                  <a:schemeClr val="bg1"/>
                </a:solidFill>
              </a:rPr>
              <a:t>govitecan</a:t>
            </a:r>
            <a:r>
              <a:rPr lang="en-US" sz="2200" dirty="0">
                <a:solidFill>
                  <a:schemeClr val="bg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340807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9870520" cy="1095726"/>
          </a:xfrm>
        </p:spPr>
        <p:txBody>
          <a:bodyPr lIns="91440" tIns="91440" rIns="91440" bIns="182880"/>
          <a:lstStyle/>
          <a:p>
            <a:pPr algn="l"/>
            <a:r>
              <a:rPr lang="en-US" dirty="0">
                <a:solidFill>
                  <a:schemeClr val="bg1"/>
                </a:solidFill>
              </a:rPr>
              <a:t>Case Presentation: 43-year-old woman with </a:t>
            </a:r>
            <a:r>
              <a:rPr lang="en-US" dirty="0" err="1">
                <a:solidFill>
                  <a:schemeClr val="bg1"/>
                </a:solidFill>
              </a:rPr>
              <a:t>mTNBC</a:t>
            </a:r>
            <a:r>
              <a:rPr lang="en-US" dirty="0">
                <a:solidFill>
                  <a:schemeClr val="bg1"/>
                </a:solidFill>
              </a:rPr>
              <a:t> </a:t>
            </a:r>
            <a:br>
              <a:rPr lang="en-US" dirty="0">
                <a:solidFill>
                  <a:schemeClr val="bg1"/>
                </a:solidFill>
              </a:rPr>
            </a:br>
            <a:r>
              <a:rPr lang="en-US" dirty="0">
                <a:solidFill>
                  <a:schemeClr val="bg1"/>
                </a:solidFill>
              </a:rPr>
              <a:t>s/p multiple lines of chemotherapy receives </a:t>
            </a:r>
            <a:r>
              <a:rPr lang="en-US" dirty="0" err="1">
                <a:solidFill>
                  <a:schemeClr val="bg1"/>
                </a:solidFill>
              </a:rPr>
              <a:t>sacituzumab</a:t>
            </a:r>
            <a:r>
              <a:rPr lang="en-US" dirty="0">
                <a:solidFill>
                  <a:schemeClr val="bg1"/>
                </a:solidFill>
              </a:rPr>
              <a:t> </a:t>
            </a:r>
            <a:r>
              <a:rPr lang="en-US" dirty="0" err="1">
                <a:solidFill>
                  <a:schemeClr val="bg1"/>
                </a:solidFill>
              </a:rPr>
              <a:t>govitecan</a:t>
            </a:r>
            <a:r>
              <a:rPr lang="en-US" dirty="0">
                <a:solidFill>
                  <a:schemeClr val="bg1"/>
                </a:solidFill>
              </a:rPr>
              <a:t>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17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Estelamari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Rodriguez (Miami, Florida)</a:t>
            </a:r>
          </a:p>
        </p:txBody>
      </p:sp>
      <p:pic>
        <p:nvPicPr>
          <p:cNvPr id="2" name="Picture 1" descr="A person wearing glasses and a headset&#10;&#10;AI-generated content may be incorrect.">
            <a:extLst>
              <a:ext uri="{FF2B5EF4-FFF2-40B4-BE49-F238E27FC236}">
                <a16:creationId xmlns:a16="http://schemas.microsoft.com/office/drawing/2014/main" id="{8926E434-98A8-0E9F-8672-10177EA50B46}"/>
              </a:ext>
            </a:extLst>
          </p:cNvPr>
          <p:cNvPicPr>
            <a:picLocks noChangeAspect="1"/>
          </p:cNvPicPr>
          <p:nvPr/>
        </p:nvPicPr>
        <p:blipFill>
          <a:blip r:embed="rId2"/>
          <a:stretch>
            <a:fillRect/>
          </a:stretch>
        </p:blipFill>
        <p:spPr>
          <a:xfrm>
            <a:off x="2894696" y="2116639"/>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931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AI-generated content may be incorrect.">
            <a:extLst>
              <a:ext uri="{FF2B5EF4-FFF2-40B4-BE49-F238E27FC236}">
                <a16:creationId xmlns:a16="http://schemas.microsoft.com/office/drawing/2014/main" id="{BA6E8CA1-0022-16C8-2267-4B2ED8AC59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333" y="1089854"/>
            <a:ext cx="11627334" cy="4915530"/>
          </a:xfrm>
          <a:prstGeom prst="rect">
            <a:avLst/>
          </a:prstGeom>
        </p:spPr>
      </p:pic>
      <p:sp>
        <p:nvSpPr>
          <p:cNvPr id="4" name="TextBox 3">
            <a:extLst>
              <a:ext uri="{FF2B5EF4-FFF2-40B4-BE49-F238E27FC236}">
                <a16:creationId xmlns:a16="http://schemas.microsoft.com/office/drawing/2014/main" id="{86D60FA0-05EC-87B0-CFBE-0CC73C5DFCC2}"/>
              </a:ext>
            </a:extLst>
          </p:cNvPr>
          <p:cNvSpPr txBox="1"/>
          <p:nvPr/>
        </p:nvSpPr>
        <p:spPr>
          <a:xfrm>
            <a:off x="21060" y="6477098"/>
            <a:ext cx="93153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1" u="none" strike="noStrike" kern="1200" cap="none" spc="0" normalizeH="0" baseline="0" noProof="0" dirty="0" err="1">
                <a:ln>
                  <a:noFill/>
                </a:ln>
                <a:solidFill>
                  <a:srgbClr val="000000"/>
                </a:solidFill>
                <a:effectLst/>
                <a:uLnTx/>
                <a:uFillTx/>
                <a:latin typeface="Calibri"/>
                <a:ea typeface="MS PGothic" charset="0"/>
                <a:cs typeface="+mn-cs"/>
              </a:rPr>
              <a:t>EClinicalMedicine</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2025;85:103309. Published 2025 June 18. </a:t>
            </a:r>
          </a:p>
        </p:txBody>
      </p:sp>
      <p:sp>
        <p:nvSpPr>
          <p:cNvPr id="2" name="Rectangle 1">
            <a:extLst>
              <a:ext uri="{FF2B5EF4-FFF2-40B4-BE49-F238E27FC236}">
                <a16:creationId xmlns:a16="http://schemas.microsoft.com/office/drawing/2014/main" id="{26546E27-D831-0AAE-0DCC-0E17C014862C}"/>
              </a:ext>
            </a:extLst>
          </p:cNvPr>
          <p:cNvSpPr/>
          <p:nvPr/>
        </p:nvSpPr>
        <p:spPr bwMode="auto">
          <a:xfrm>
            <a:off x="9840416" y="3429000"/>
            <a:ext cx="792088"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880292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8466-EA99-EB59-020F-820CF6FE6404}"/>
              </a:ext>
            </a:extLst>
          </p:cNvPr>
          <p:cNvSpPr>
            <a:spLocks noGrp="1"/>
          </p:cNvSpPr>
          <p:nvPr>
            <p:ph type="title"/>
          </p:nvPr>
        </p:nvSpPr>
        <p:spPr/>
        <p:txBody>
          <a:bodyPr/>
          <a:lstStyle/>
          <a:p>
            <a:pPr algn="l"/>
            <a:r>
              <a:rPr lang="en-US" dirty="0"/>
              <a:t>Phase II PRIMED: Patients Experiencing Neutropenia and Diarrhea During the First 2 Treatment Cycles </a:t>
            </a:r>
          </a:p>
        </p:txBody>
      </p:sp>
      <p:pic>
        <p:nvPicPr>
          <p:cNvPr id="4" name="Picture 3" descr="A pink box with black text&#10;&#10;AI-generated content may be incorrect.">
            <a:extLst>
              <a:ext uri="{FF2B5EF4-FFF2-40B4-BE49-F238E27FC236}">
                <a16:creationId xmlns:a16="http://schemas.microsoft.com/office/drawing/2014/main" id="{907C58DF-B17D-8D22-AECE-F163140FB6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6673" y="1628800"/>
            <a:ext cx="11438653" cy="3600400"/>
          </a:xfrm>
          <a:prstGeom prst="rect">
            <a:avLst/>
          </a:prstGeom>
        </p:spPr>
      </p:pic>
      <p:sp>
        <p:nvSpPr>
          <p:cNvPr id="3" name="TextBox 2">
            <a:extLst>
              <a:ext uri="{FF2B5EF4-FFF2-40B4-BE49-F238E27FC236}">
                <a16:creationId xmlns:a16="http://schemas.microsoft.com/office/drawing/2014/main" id="{9E1E33AD-EF3F-6DE6-6F8D-B0E060639101}"/>
              </a:ext>
            </a:extLst>
          </p:cNvPr>
          <p:cNvSpPr txBox="1"/>
          <p:nvPr/>
        </p:nvSpPr>
        <p:spPr>
          <a:xfrm>
            <a:off x="21060" y="6477098"/>
            <a:ext cx="93153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Pérez-García JM</a:t>
            </a:r>
            <a:r>
              <a:rPr lang="en-US" sz="1500" b="0" dirty="0">
                <a:solidFill>
                  <a:srgbClr val="000000"/>
                </a:solidFill>
                <a:latin typeface="Calibri"/>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et al. </a:t>
            </a:r>
            <a:r>
              <a:rPr kumimoji="0" lang="en-US" sz="1500" b="0" i="1" u="none" strike="noStrike" kern="1200" cap="none" spc="0" normalizeH="0" baseline="0" noProof="0" dirty="0" err="1">
                <a:ln>
                  <a:noFill/>
                </a:ln>
                <a:solidFill>
                  <a:srgbClr val="000000"/>
                </a:solidFill>
                <a:effectLst/>
                <a:uLnTx/>
                <a:uFillTx/>
                <a:latin typeface="Calibri"/>
                <a:ea typeface="MS PGothic" charset="0"/>
                <a:cs typeface="+mn-cs"/>
              </a:rPr>
              <a:t>EClinicalMedicine</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2025;85:103309. Published 2025 June 18. </a:t>
            </a:r>
          </a:p>
        </p:txBody>
      </p:sp>
    </p:spTree>
    <p:extLst>
      <p:ext uri="{BB962C8B-B14F-4D97-AF65-F5344CB8AC3E}">
        <p14:creationId xmlns:p14="http://schemas.microsoft.com/office/powerpoint/2010/main" val="3600657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015908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6A51-BCBC-B939-B569-6AE285AC95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6BD51F-E489-A15F-DB9F-3FA91594E462}"/>
              </a:ext>
            </a:extLst>
          </p:cNvPr>
          <p:cNvSpPr/>
          <p:nvPr/>
        </p:nvSpPr>
        <p:spPr bwMode="auto">
          <a:xfrm>
            <a:off x="371364" y="5312783"/>
            <a:ext cx="11665296" cy="66060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6DDEBBD-0F6B-4CC5-7209-8B36A8758E1E}"/>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8C8E0627-70D8-814E-2B47-D550BFABF86B}"/>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bg1"/>
                </a:solidFill>
              </a:rPr>
              <a:t>Case 7: Dr Gupta – 76-year-old woman with ER-negative, HER2-low breast cancer develops </a:t>
            </a:r>
            <a:br>
              <a:rPr lang="en-US" sz="2200" dirty="0">
                <a:solidFill>
                  <a:schemeClr val="bg1"/>
                </a:solidFill>
              </a:rPr>
            </a:br>
            <a:r>
              <a:rPr lang="en-US" sz="2200" dirty="0">
                <a:solidFill>
                  <a:schemeClr val="bg1"/>
                </a:solidFill>
              </a:rPr>
              <a:t>an isolated brain metastasis </a:t>
            </a:r>
          </a:p>
          <a:p>
            <a:pPr marL="98425" indent="0">
              <a:lnSpc>
                <a:spcPts val="2340"/>
              </a:lnSpc>
              <a:spcBef>
                <a:spcPts val="1000"/>
              </a:spcBef>
              <a:spcAft>
                <a:spcPts val="0"/>
              </a:spcAft>
              <a:buNone/>
            </a:pPr>
            <a:r>
              <a:rPr lang="en-US" sz="2200" dirty="0">
                <a:solidFill>
                  <a:schemeClr val="accent2"/>
                </a:solidFill>
              </a:rPr>
              <a:t>Case 8: </a:t>
            </a:r>
            <a:r>
              <a:rPr lang="en-US" sz="2200" dirty="0">
                <a:solidFill>
                  <a:schemeClr val="tx1"/>
                </a:solidFill>
              </a:rPr>
              <a:t>Dr Rudolph – 68-year-old woman with </a:t>
            </a:r>
            <a:r>
              <a:rPr lang="en-US" sz="2200" dirty="0" err="1">
                <a:solidFill>
                  <a:schemeClr val="tx1"/>
                </a:solidFill>
              </a:rPr>
              <a:t>mTNBC</a:t>
            </a:r>
            <a:r>
              <a:rPr lang="en-US" sz="2200" dirty="0">
                <a:solidFill>
                  <a:schemeClr val="tx1"/>
                </a:solidFill>
              </a:rPr>
              <a:t> experiences severe diarrhea with </a:t>
            </a:r>
            <a:br>
              <a:rPr lang="en-US" sz="2200" dirty="0">
                <a:solidFill>
                  <a:schemeClr val="tx1"/>
                </a:solidFill>
              </a:rPr>
            </a:b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p:txBody>
      </p:sp>
    </p:spTree>
    <p:custDataLst>
      <p:tags r:id="rId1"/>
    </p:custDataLst>
    <p:extLst>
      <p:ext uri="{BB962C8B-B14F-4D97-AF65-F5344CB8AC3E}">
        <p14:creationId xmlns:p14="http://schemas.microsoft.com/office/powerpoint/2010/main" val="835904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3CF2-1B94-1279-4348-7E487EBC609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3437E59-F27C-65EF-657E-0C8A48239DEE}"/>
              </a:ext>
            </a:extLst>
          </p:cNvPr>
          <p:cNvSpPr/>
          <p:nvPr/>
        </p:nvSpPr>
        <p:spPr bwMode="auto">
          <a:xfrm>
            <a:off x="1007221" y="298811"/>
            <a:ext cx="10177558" cy="1430837"/>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90DED32-AF21-3A04-BECA-73F8EED32D06}"/>
              </a:ext>
            </a:extLst>
          </p:cNvPr>
          <p:cNvSpPr>
            <a:spLocks noGrp="1"/>
          </p:cNvSpPr>
          <p:nvPr>
            <p:ph type="title"/>
          </p:nvPr>
        </p:nvSpPr>
        <p:spPr>
          <a:xfrm>
            <a:off x="1122023" y="548680"/>
            <a:ext cx="9366465" cy="1085498"/>
          </a:xfrm>
        </p:spPr>
        <p:txBody>
          <a:bodyPr lIns="91440" tIns="91440" rIns="91440" bIns="182880"/>
          <a:lstStyle/>
          <a:p>
            <a:pPr algn="l"/>
            <a:r>
              <a:rPr lang="en-US" dirty="0">
                <a:solidFill>
                  <a:schemeClr val="bg1"/>
                </a:solidFill>
              </a:rPr>
              <a:t>Case Presentation: 76-year-old woman with ER-negative, HER2-low breast cancer develops an isolated brain metastasis </a:t>
            </a:r>
          </a:p>
        </p:txBody>
      </p:sp>
      <p:sp>
        <p:nvSpPr>
          <p:cNvPr id="8" name="Title 1">
            <a:extLst>
              <a:ext uri="{FF2B5EF4-FFF2-40B4-BE49-F238E27FC236}">
                <a16:creationId xmlns:a16="http://schemas.microsoft.com/office/drawing/2014/main" id="{6D7EFE59-5CD9-B2C8-9E0D-711B15CDBD03}"/>
              </a:ext>
            </a:extLst>
          </p:cNvPr>
          <p:cNvSpPr txBox="1">
            <a:spLocks/>
          </p:cNvSpPr>
          <p:nvPr/>
        </p:nvSpPr>
        <p:spPr bwMode="auto">
          <a:xfrm>
            <a:off x="0" y="584788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Ranju Gupta (Bethlehem, Pennsylvania)</a:t>
            </a:r>
          </a:p>
        </p:txBody>
      </p:sp>
      <p:pic>
        <p:nvPicPr>
          <p:cNvPr id="4" name="Picture 3" descr="A person in a blue shirt&#10;&#10;AI-generated content may be incorrect.">
            <a:extLst>
              <a:ext uri="{FF2B5EF4-FFF2-40B4-BE49-F238E27FC236}">
                <a16:creationId xmlns:a16="http://schemas.microsoft.com/office/drawing/2014/main" id="{F07DAA75-7E56-3D50-2669-0C6715972B27}"/>
              </a:ext>
            </a:extLst>
          </p:cNvPr>
          <p:cNvPicPr>
            <a:picLocks noChangeAspect="1"/>
          </p:cNvPicPr>
          <p:nvPr/>
        </p:nvPicPr>
        <p:blipFill>
          <a:blip r:embed="rId2"/>
          <a:stretch>
            <a:fillRect/>
          </a:stretch>
        </p:blipFill>
        <p:spPr>
          <a:xfrm>
            <a:off x="3106276" y="2283155"/>
            <a:ext cx="6337301" cy="35647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3305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BD987-8E9E-81BD-8098-91EE24B3D5F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2C8EDD-366B-7BAF-9197-5CE7925BE7E6}"/>
              </a:ext>
            </a:extLst>
          </p:cNvPr>
          <p:cNvSpPr/>
          <p:nvPr/>
        </p:nvSpPr>
        <p:spPr bwMode="auto">
          <a:xfrm>
            <a:off x="371364" y="6028304"/>
            <a:ext cx="10621180" cy="66060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DDF4833-1805-DE60-A949-D0F309CCB95B}"/>
              </a:ext>
            </a:extLst>
          </p:cNvPr>
          <p:cNvSpPr>
            <a:spLocks noGrp="1"/>
          </p:cNvSpPr>
          <p:nvPr>
            <p:ph type="title"/>
          </p:nvPr>
        </p:nvSpPr>
        <p:spPr>
          <a:xfrm>
            <a:off x="1919536" y="0"/>
            <a:ext cx="8424936" cy="980728"/>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7CA8689-78F1-56AF-2C1C-D7119EEF861D}"/>
              </a:ext>
            </a:extLst>
          </p:cNvPr>
          <p:cNvSpPr>
            <a:spLocks noGrp="1"/>
          </p:cNvSpPr>
          <p:nvPr>
            <p:ph idx="1"/>
          </p:nvPr>
        </p:nvSpPr>
        <p:spPr>
          <a:xfrm>
            <a:off x="551384" y="980728"/>
            <a:ext cx="11305256" cy="4727456"/>
          </a:xfrm>
        </p:spPr>
        <p:txBody>
          <a:bodyPr/>
          <a:lstStyle/>
          <a:p>
            <a:pPr marL="98425" indent="0">
              <a:lnSpc>
                <a:spcPts val="2340"/>
              </a:lnSpc>
              <a:spcBef>
                <a:spcPts val="1000"/>
              </a:spcBef>
              <a:spcAft>
                <a:spcPts val="0"/>
              </a:spcAft>
              <a:buNone/>
            </a:pPr>
            <a:r>
              <a:rPr lang="en-US" sz="2200" dirty="0">
                <a:solidFill>
                  <a:schemeClr val="accent2"/>
                </a:solidFill>
              </a:rPr>
              <a:t>Introduction: </a:t>
            </a:r>
            <a:r>
              <a:rPr lang="en-US" sz="2200" dirty="0">
                <a:solidFill>
                  <a:schemeClr val="tx1"/>
                </a:solidFill>
              </a:rPr>
              <a:t>Legendary Figures in Breast Cancer Research</a:t>
            </a:r>
            <a:endParaRPr lang="en-US" sz="2200" dirty="0">
              <a:solidFill>
                <a:schemeClr val="accent2"/>
              </a:solidFill>
            </a:endParaRPr>
          </a:p>
          <a:p>
            <a:pPr marL="98425" indent="0">
              <a:lnSpc>
                <a:spcPts val="2340"/>
              </a:lnSpc>
              <a:spcBef>
                <a:spcPts val="1000"/>
              </a:spcBef>
              <a:spcAft>
                <a:spcPts val="0"/>
              </a:spcAft>
              <a:buNone/>
            </a:pPr>
            <a:r>
              <a:rPr lang="en-US" sz="2200" dirty="0">
                <a:solidFill>
                  <a:schemeClr val="accent2"/>
                </a:solidFill>
              </a:rPr>
              <a:t>Case 1: </a:t>
            </a:r>
            <a:r>
              <a:rPr lang="en-US" sz="2200" dirty="0">
                <a:solidFill>
                  <a:schemeClr val="tx1"/>
                </a:solidFill>
              </a:rPr>
              <a:t>Dr Favaro – 82-year-old woman, a current smoker with PMH of myocardial infarction </a:t>
            </a:r>
            <a:br>
              <a:rPr lang="en-US" sz="2200" dirty="0">
                <a:solidFill>
                  <a:schemeClr val="tx1"/>
                </a:solidFill>
              </a:rPr>
            </a:br>
            <a:r>
              <a:rPr lang="en-US" sz="2200" dirty="0">
                <a:solidFill>
                  <a:schemeClr val="tx1"/>
                </a:solidFill>
              </a:rPr>
              <a:t>and stroke, develops recurrent TNBC </a:t>
            </a:r>
          </a:p>
          <a:p>
            <a:pPr marL="98425" indent="0">
              <a:lnSpc>
                <a:spcPts val="2340"/>
              </a:lnSpc>
              <a:spcBef>
                <a:spcPts val="1000"/>
              </a:spcBef>
              <a:spcAft>
                <a:spcPts val="0"/>
              </a:spcAft>
              <a:buNone/>
            </a:pPr>
            <a:r>
              <a:rPr lang="en-US" sz="2200" dirty="0">
                <a:solidFill>
                  <a:schemeClr val="accent2"/>
                </a:solidFill>
              </a:rPr>
              <a:t>Case 2: </a:t>
            </a:r>
            <a:r>
              <a:rPr lang="en-US" sz="2200" dirty="0">
                <a:solidFill>
                  <a:schemeClr val="tx1"/>
                </a:solidFill>
              </a:rPr>
              <a:t>Dr Rudolph – 67-year-old woman with </a:t>
            </a:r>
            <a:r>
              <a:rPr lang="en-US" sz="2200" dirty="0" err="1">
                <a:solidFill>
                  <a:schemeClr val="tx1"/>
                </a:solidFill>
              </a:rPr>
              <a:t>mTNBC</a:t>
            </a:r>
            <a:r>
              <a:rPr lang="en-US" sz="2200" dirty="0">
                <a:solidFill>
                  <a:schemeClr val="tx1"/>
                </a:solidFill>
              </a:rPr>
              <a:t> (PD-L1 20%) receives chemotherapy/ pembrolizumab followed by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rgbClr val="3333CC"/>
                </a:solidFill>
              </a:rPr>
              <a:t>Case</a:t>
            </a:r>
            <a:r>
              <a:rPr lang="en-US" sz="2200" dirty="0">
                <a:solidFill>
                  <a:schemeClr val="accent2"/>
                </a:solidFill>
              </a:rPr>
              <a:t> 3: </a:t>
            </a:r>
            <a:r>
              <a:rPr lang="en-US" sz="2200" dirty="0">
                <a:solidFill>
                  <a:schemeClr val="tx1"/>
                </a:solidFill>
              </a:rPr>
              <a:t>Dr Zelkowitz – 68-year-old woman with localized TNBC develops myocarditis during neoadjuvant chemotherapy/pembrolizumab </a:t>
            </a:r>
          </a:p>
          <a:p>
            <a:pPr marL="98425" indent="0">
              <a:lnSpc>
                <a:spcPts val="2340"/>
              </a:lnSpc>
              <a:spcBef>
                <a:spcPts val="1000"/>
              </a:spcBef>
              <a:spcAft>
                <a:spcPts val="0"/>
              </a:spcAft>
              <a:buNone/>
            </a:pPr>
            <a:r>
              <a:rPr lang="en-US" sz="2200" dirty="0">
                <a:solidFill>
                  <a:schemeClr val="accent2"/>
                </a:solidFill>
              </a:rPr>
              <a:t>Case 4: </a:t>
            </a:r>
            <a:r>
              <a:rPr lang="en-US" sz="2200" dirty="0">
                <a:solidFill>
                  <a:schemeClr val="tx1"/>
                </a:solidFill>
              </a:rPr>
              <a:t>Dr Gupta – 64-year-old woman with recurrent ER-negative, HER2-low, PI3K- </a:t>
            </a:r>
            <a:br>
              <a:rPr lang="en-US" sz="2200" dirty="0">
                <a:solidFill>
                  <a:schemeClr val="tx1"/>
                </a:solidFill>
              </a:rPr>
            </a:br>
            <a:r>
              <a:rPr lang="en-US" sz="2200" dirty="0">
                <a:solidFill>
                  <a:schemeClr val="tx1"/>
                </a:solidFill>
              </a:rPr>
              <a:t>mutant </a:t>
            </a:r>
            <a:r>
              <a:rPr lang="en-US" sz="2200" dirty="0" err="1">
                <a:solidFill>
                  <a:schemeClr val="tx1"/>
                </a:solidFill>
              </a:rPr>
              <a:t>mTNBC</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5: </a:t>
            </a:r>
            <a:r>
              <a:rPr lang="en-US" sz="2200" dirty="0">
                <a:solidFill>
                  <a:schemeClr val="tx1"/>
                </a:solidFill>
              </a:rPr>
              <a:t>Dr Lee – 63-year-old woman with recurrent TNBC confined to contralateral neck nodes </a:t>
            </a:r>
          </a:p>
          <a:p>
            <a:pPr marL="98425" indent="0">
              <a:lnSpc>
                <a:spcPts val="2340"/>
              </a:lnSpc>
              <a:spcBef>
                <a:spcPts val="1000"/>
              </a:spcBef>
              <a:spcAft>
                <a:spcPts val="0"/>
              </a:spcAft>
              <a:buNone/>
            </a:pPr>
            <a:r>
              <a:rPr lang="en-US" sz="2200" dirty="0">
                <a:solidFill>
                  <a:schemeClr val="accent2"/>
                </a:solidFill>
              </a:rPr>
              <a:t>Case 6: </a:t>
            </a:r>
            <a:r>
              <a:rPr lang="en-US" sz="2200" dirty="0">
                <a:solidFill>
                  <a:schemeClr val="tx1"/>
                </a:solidFill>
              </a:rPr>
              <a:t>Dr Rodriguez – 43-year-old woman with </a:t>
            </a:r>
            <a:r>
              <a:rPr lang="en-US" sz="2200" dirty="0" err="1">
                <a:solidFill>
                  <a:schemeClr val="tx1"/>
                </a:solidFill>
              </a:rPr>
              <a:t>mTNBC</a:t>
            </a:r>
            <a:r>
              <a:rPr lang="en-US" sz="2200" dirty="0">
                <a:solidFill>
                  <a:schemeClr val="tx1"/>
                </a:solidFill>
              </a:rPr>
              <a:t> s/p multiple lines of chemotherapy receives </a:t>
            </a:r>
            <a:r>
              <a:rPr lang="en-US" sz="2200" dirty="0" err="1">
                <a:solidFill>
                  <a:schemeClr val="tx1"/>
                </a:solidFill>
              </a:rPr>
              <a:t>sacituzumab</a:t>
            </a:r>
            <a:r>
              <a:rPr lang="en-US" sz="2200" dirty="0">
                <a:solidFill>
                  <a:schemeClr val="tx1"/>
                </a:solidFill>
              </a:rPr>
              <a:t> </a:t>
            </a:r>
            <a:r>
              <a:rPr lang="en-US" sz="2200" dirty="0" err="1">
                <a:solidFill>
                  <a:schemeClr val="tx1"/>
                </a:solidFill>
              </a:rPr>
              <a:t>govitecan</a:t>
            </a:r>
            <a:r>
              <a:rPr lang="en-US" sz="2200" dirty="0">
                <a:solidFill>
                  <a:schemeClr val="tx1"/>
                </a:solidFill>
              </a:rPr>
              <a:t> </a:t>
            </a:r>
          </a:p>
          <a:p>
            <a:pPr marL="98425" indent="0">
              <a:lnSpc>
                <a:spcPts val="2340"/>
              </a:lnSpc>
              <a:spcBef>
                <a:spcPts val="1000"/>
              </a:spcBef>
              <a:spcAft>
                <a:spcPts val="0"/>
              </a:spcAft>
              <a:buNone/>
            </a:pPr>
            <a:r>
              <a:rPr lang="en-US" sz="2200" dirty="0">
                <a:solidFill>
                  <a:schemeClr val="accent2"/>
                </a:solidFill>
              </a:rPr>
              <a:t>Case 7: </a:t>
            </a:r>
            <a:r>
              <a:rPr lang="en-US" sz="2200" dirty="0">
                <a:solidFill>
                  <a:schemeClr val="tx1"/>
                </a:solidFill>
              </a:rPr>
              <a:t>Dr Gupta – 76-year-old woman with ER-negative, HER2-low breast cancer develops </a:t>
            </a:r>
            <a:br>
              <a:rPr lang="en-US" sz="2200" dirty="0">
                <a:solidFill>
                  <a:schemeClr val="tx1"/>
                </a:solidFill>
              </a:rPr>
            </a:br>
            <a:r>
              <a:rPr lang="en-US" sz="2200" dirty="0">
                <a:solidFill>
                  <a:schemeClr val="tx1"/>
                </a:solidFill>
              </a:rPr>
              <a:t>an isolated brain metastasis </a:t>
            </a:r>
          </a:p>
          <a:p>
            <a:pPr marL="98425" indent="0">
              <a:lnSpc>
                <a:spcPts val="2340"/>
              </a:lnSpc>
              <a:spcBef>
                <a:spcPts val="1000"/>
              </a:spcBef>
              <a:spcAft>
                <a:spcPts val="0"/>
              </a:spcAft>
              <a:buNone/>
            </a:pPr>
            <a:r>
              <a:rPr lang="en-US" sz="2200" dirty="0">
                <a:solidFill>
                  <a:schemeClr val="bg1"/>
                </a:solidFill>
              </a:rPr>
              <a:t>Case 8: Dr Rudolph – 68-year-old woman with </a:t>
            </a:r>
            <a:r>
              <a:rPr lang="en-US" sz="2200" dirty="0" err="1">
                <a:solidFill>
                  <a:schemeClr val="bg1"/>
                </a:solidFill>
              </a:rPr>
              <a:t>mTNBC</a:t>
            </a:r>
            <a:r>
              <a:rPr lang="en-US" sz="2200" dirty="0">
                <a:solidFill>
                  <a:schemeClr val="bg1"/>
                </a:solidFill>
              </a:rPr>
              <a:t> experiences severe diarrhea with </a:t>
            </a:r>
            <a:br>
              <a:rPr lang="en-US" sz="2200" dirty="0">
                <a:solidFill>
                  <a:schemeClr val="bg1"/>
                </a:solidFill>
              </a:rPr>
            </a:br>
            <a:r>
              <a:rPr lang="en-US" sz="2200" dirty="0" err="1">
                <a:solidFill>
                  <a:schemeClr val="bg1"/>
                </a:solidFill>
              </a:rPr>
              <a:t>sacituzumab</a:t>
            </a:r>
            <a:r>
              <a:rPr lang="en-US" sz="2200" dirty="0">
                <a:solidFill>
                  <a:schemeClr val="bg1"/>
                </a:solidFill>
              </a:rPr>
              <a:t> </a:t>
            </a:r>
            <a:r>
              <a:rPr lang="en-US" sz="2200" dirty="0" err="1">
                <a:solidFill>
                  <a:schemeClr val="bg1"/>
                </a:solidFill>
              </a:rPr>
              <a:t>govitecan</a:t>
            </a:r>
            <a:r>
              <a:rPr lang="en-US" sz="2200" dirty="0">
                <a:solidFill>
                  <a:schemeClr val="bg1"/>
                </a:solidFill>
              </a:rPr>
              <a:t> </a:t>
            </a:r>
          </a:p>
        </p:txBody>
      </p:sp>
    </p:spTree>
    <p:custDataLst>
      <p:tags r:id="rId1"/>
    </p:custDataLst>
    <p:extLst>
      <p:ext uri="{BB962C8B-B14F-4D97-AF65-F5344CB8AC3E}">
        <p14:creationId xmlns:p14="http://schemas.microsoft.com/office/powerpoint/2010/main" val="4146090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D0FD7-45F7-7DEC-7116-FF97199114F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95424B8C-55BF-72A6-DC30-5A91D0E178DC}"/>
              </a:ext>
            </a:extLst>
          </p:cNvPr>
          <p:cNvSpPr/>
          <p:nvPr/>
        </p:nvSpPr>
        <p:spPr bwMode="auto">
          <a:xfrm>
            <a:off x="1007221" y="460267"/>
            <a:ext cx="10062756"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0FA8A757-BC68-9BCB-3441-75505EE3FFBD}"/>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68-year-old woman with PD-L1-negative </a:t>
            </a:r>
            <a:r>
              <a:rPr lang="en-US" dirty="0" err="1">
                <a:solidFill>
                  <a:schemeClr val="bg1"/>
                </a:solidFill>
              </a:rPr>
              <a:t>mTNBC</a:t>
            </a:r>
            <a:r>
              <a:rPr lang="en-US" dirty="0">
                <a:solidFill>
                  <a:schemeClr val="bg1"/>
                </a:solidFill>
              </a:rPr>
              <a:t> experiences severe diarrhea with second-line </a:t>
            </a:r>
            <a:r>
              <a:rPr lang="en-US" dirty="0" err="1">
                <a:solidFill>
                  <a:schemeClr val="bg1"/>
                </a:solidFill>
              </a:rPr>
              <a:t>sacituzumab</a:t>
            </a:r>
            <a:r>
              <a:rPr lang="en-US" dirty="0">
                <a:solidFill>
                  <a:schemeClr val="bg1"/>
                </a:solidFill>
              </a:rPr>
              <a:t> </a:t>
            </a:r>
            <a:r>
              <a:rPr lang="en-US" dirty="0" err="1">
                <a:solidFill>
                  <a:schemeClr val="bg1"/>
                </a:solidFill>
              </a:rPr>
              <a:t>govitecan</a:t>
            </a:r>
            <a:r>
              <a:rPr lang="en-US" dirty="0">
                <a:solidFill>
                  <a:schemeClr val="bg1"/>
                </a:solidFill>
              </a:rPr>
              <a:t> </a:t>
            </a:r>
          </a:p>
        </p:txBody>
      </p:sp>
      <p:sp>
        <p:nvSpPr>
          <p:cNvPr id="8" name="Title 1">
            <a:extLst>
              <a:ext uri="{FF2B5EF4-FFF2-40B4-BE49-F238E27FC236}">
                <a16:creationId xmlns:a16="http://schemas.microsoft.com/office/drawing/2014/main" id="{D234FC6F-246B-CF7B-E048-C0C3AD251B8E}"/>
              </a:ext>
            </a:extLst>
          </p:cNvPr>
          <p:cNvSpPr txBox="1">
            <a:spLocks/>
          </p:cNvSpPr>
          <p:nvPr/>
        </p:nvSpPr>
        <p:spPr bwMode="auto">
          <a:xfrm>
            <a:off x="0" y="5817276"/>
            <a:ext cx="12192000"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4" name="Picture 3" descr="A person wearing a pink shirt and headphones&#10;&#10;AI-generated content may be incorrect.">
            <a:extLst>
              <a:ext uri="{FF2B5EF4-FFF2-40B4-BE49-F238E27FC236}">
                <a16:creationId xmlns:a16="http://schemas.microsoft.com/office/drawing/2014/main" id="{D792571B-3870-8C07-FC1A-325BA7B118AD}"/>
              </a:ext>
            </a:extLst>
          </p:cNvPr>
          <p:cNvPicPr>
            <a:picLocks noChangeAspect="1"/>
          </p:cNvPicPr>
          <p:nvPr/>
        </p:nvPicPr>
        <p:blipFill>
          <a:blip r:embed="rId2"/>
          <a:stretch>
            <a:fillRect/>
          </a:stretch>
        </p:blipFill>
        <p:spPr>
          <a:xfrm>
            <a:off x="2865120" y="2132856"/>
            <a:ext cx="6458112" cy="363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94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082A0-A3E3-EB46-9AD0-BCEA63FF469E}"/>
              </a:ext>
            </a:extLst>
          </p:cNvPr>
          <p:cNvSpPr>
            <a:spLocks noGrp="1"/>
          </p:cNvSpPr>
          <p:nvPr>
            <p:ph type="title"/>
          </p:nvPr>
        </p:nvSpPr>
        <p:spPr>
          <a:xfrm>
            <a:off x="695399" y="359711"/>
            <a:ext cx="10081121" cy="1143000"/>
          </a:xfrm>
        </p:spPr>
        <p:txBody>
          <a:bodyPr/>
          <a:lstStyle/>
          <a:p>
            <a:pPr algn="l"/>
            <a:r>
              <a:rPr lang="en-US" dirty="0"/>
              <a:t>FDA Approves </a:t>
            </a:r>
            <a:r>
              <a:rPr lang="en-US" dirty="0" err="1"/>
              <a:t>Datopotamab</a:t>
            </a:r>
            <a:r>
              <a:rPr lang="en-US" dirty="0"/>
              <a:t> </a:t>
            </a:r>
            <a:r>
              <a:rPr lang="en-US" dirty="0" err="1"/>
              <a:t>Deruxtecan-dlnk</a:t>
            </a:r>
            <a:r>
              <a:rPr lang="en-US" dirty="0"/>
              <a:t> for Unresectable or Metastatic HR-Positive, HER2-Negative Breast Cancer</a:t>
            </a:r>
            <a:br>
              <a:rPr lang="en-US" dirty="0"/>
            </a:br>
            <a:r>
              <a:rPr lang="en-US" sz="2400" dirty="0"/>
              <a:t>Press Release: January 17, 2025</a:t>
            </a:r>
          </a:p>
        </p:txBody>
      </p:sp>
      <p:sp>
        <p:nvSpPr>
          <p:cNvPr id="3" name="Content Placeholder 2">
            <a:extLst>
              <a:ext uri="{FF2B5EF4-FFF2-40B4-BE49-F238E27FC236}">
                <a16:creationId xmlns:a16="http://schemas.microsoft.com/office/drawing/2014/main" id="{BF3D0039-49D0-6742-8BD8-81A7CEE31F15}"/>
              </a:ext>
            </a:extLst>
          </p:cNvPr>
          <p:cNvSpPr>
            <a:spLocks noGrp="1"/>
          </p:cNvSpPr>
          <p:nvPr>
            <p:ph idx="1"/>
          </p:nvPr>
        </p:nvSpPr>
        <p:spPr>
          <a:xfrm>
            <a:off x="623393" y="1752726"/>
            <a:ext cx="10945216" cy="4143578"/>
          </a:xfrm>
        </p:spPr>
        <p:txBody>
          <a:bodyPr/>
          <a:lstStyle/>
          <a:p>
            <a:pPr marL="98425" indent="0">
              <a:lnSpc>
                <a:spcPct val="100000"/>
              </a:lnSpc>
              <a:buNone/>
            </a:pPr>
            <a:r>
              <a:rPr lang="en-US" sz="2000" b="0" dirty="0"/>
              <a:t>“On January 17, 2025, the Food and Drug Administration approved </a:t>
            </a:r>
            <a:r>
              <a:rPr lang="en-US" sz="2000" b="0" dirty="0" err="1"/>
              <a:t>datopotamab</a:t>
            </a:r>
            <a:r>
              <a:rPr lang="en-US" sz="2000" b="0" dirty="0"/>
              <a:t> </a:t>
            </a:r>
            <a:r>
              <a:rPr lang="en-US" sz="2000" b="0" dirty="0" err="1"/>
              <a:t>deruxtecan-dlnk</a:t>
            </a:r>
            <a:r>
              <a:rPr lang="en-US" sz="2000" b="0" dirty="0"/>
              <a:t>, </a:t>
            </a:r>
            <a:br>
              <a:rPr lang="en-US" sz="2000" b="0" dirty="0"/>
            </a:br>
            <a:r>
              <a:rPr lang="en-US" sz="2000" b="0" dirty="0"/>
              <a:t>a Trop-2-directed antibody and topoisomerase inhibitor conjugate, for adult patients with unresectable or metastatic, hormone receptor (HR)-positive, human epidermal growth factor receptor 2 (HER2)-negative (IHC 0, IHC1+ or IHC2+/ISH-) breast cancer who have received prior endocrine-based therapy and chemotherapy for unresectable or metastatic disease.</a:t>
            </a:r>
          </a:p>
          <a:p>
            <a:pPr marL="98425" indent="0">
              <a:lnSpc>
                <a:spcPct val="100000"/>
              </a:lnSpc>
              <a:buNone/>
            </a:pPr>
            <a:r>
              <a:rPr lang="en-US" sz="2000" b="0" dirty="0"/>
              <a:t>Efficacy was evaluated in TROPION-Breast01 (NCT05104866), a multicenter, open-label, randomized trial. Patients must have experienced disease progression, been deemed unsuitable for further endocrine therapy, and have received one or two lines of prior chemotherapy for unresectable or metastatic disease. Patients were excluded for a history of ILD/pneumonitis requiring steroids, ongoing ILD/pneumonitis, clinically active brain metastases, or clinically significant corneal disease. Patients also were excluded for ECOG performance status &gt;1.”</a:t>
            </a:r>
            <a:endParaRPr lang="en-US" sz="2000" b="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D6D0525-5DB9-F441-AE01-DE4293414AE3}"/>
              </a:ext>
            </a:extLst>
          </p:cNvPr>
          <p:cNvSpPr txBox="1"/>
          <p:nvPr/>
        </p:nvSpPr>
        <p:spPr>
          <a:xfrm>
            <a:off x="94593" y="6267456"/>
            <a:ext cx="10468304"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/drugs/resources-information-approved-drugs/fda-approves-datopotamab-deruxtecan-dlnk-unresectable-or-metastatic-hr-positive-her2-negative-breast</a:t>
            </a:r>
          </a:p>
        </p:txBody>
      </p:sp>
    </p:spTree>
    <p:extLst>
      <p:ext uri="{BB962C8B-B14F-4D97-AF65-F5344CB8AC3E}">
        <p14:creationId xmlns:p14="http://schemas.microsoft.com/office/powerpoint/2010/main" val="152452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B71A-3628-74F5-5BCB-B1DF1B86359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19775A-2FD1-E248-0007-A83893690BE4}"/>
              </a:ext>
            </a:extLst>
          </p:cNvPr>
          <p:cNvSpPr txBox="1"/>
          <p:nvPr/>
        </p:nvSpPr>
        <p:spPr>
          <a:xfrm>
            <a:off x="11542" y="6545814"/>
            <a:ext cx="7164578"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kumimoji="0" lang="en-US" sz="1500" b="0" i="1"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2025;43(3):285-96. </a:t>
            </a:r>
          </a:p>
        </p:txBody>
      </p:sp>
      <p:pic>
        <p:nvPicPr>
          <p:cNvPr id="2" name="Picture 1">
            <a:extLst>
              <a:ext uri="{FF2B5EF4-FFF2-40B4-BE49-F238E27FC236}">
                <a16:creationId xmlns:a16="http://schemas.microsoft.com/office/drawing/2014/main" id="{6D9283CF-ADE9-596A-A852-BC7900AB23DC}"/>
              </a:ext>
            </a:extLst>
          </p:cNvPr>
          <p:cNvPicPr>
            <a:picLocks noChangeAspect="1"/>
          </p:cNvPicPr>
          <p:nvPr/>
        </p:nvPicPr>
        <p:blipFill>
          <a:blip r:embed="rId2"/>
          <a:stretch>
            <a:fillRect/>
          </a:stretch>
        </p:blipFill>
        <p:spPr>
          <a:xfrm>
            <a:off x="929426" y="616398"/>
            <a:ext cx="10333148" cy="5846870"/>
          </a:xfrm>
          <a:prstGeom prst="rect">
            <a:avLst/>
          </a:prstGeom>
        </p:spPr>
      </p:pic>
      <p:sp>
        <p:nvSpPr>
          <p:cNvPr id="7" name="Rectangle 6">
            <a:extLst>
              <a:ext uri="{FF2B5EF4-FFF2-40B4-BE49-F238E27FC236}">
                <a16:creationId xmlns:a16="http://schemas.microsoft.com/office/drawing/2014/main" id="{BA7A515E-5A51-A33D-B57C-234FEE82D2F8}"/>
              </a:ext>
            </a:extLst>
          </p:cNvPr>
          <p:cNvSpPr/>
          <p:nvPr/>
        </p:nvSpPr>
        <p:spPr bwMode="auto">
          <a:xfrm>
            <a:off x="929426" y="616398"/>
            <a:ext cx="270030" cy="33114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sp>
        <p:nvSpPr>
          <p:cNvPr id="8" name="TextBox 7">
            <a:extLst>
              <a:ext uri="{FF2B5EF4-FFF2-40B4-BE49-F238E27FC236}">
                <a16:creationId xmlns:a16="http://schemas.microsoft.com/office/drawing/2014/main" id="{7297D1E4-BEAA-18B7-13FB-253D9152DF99}"/>
              </a:ext>
            </a:extLst>
          </p:cNvPr>
          <p:cNvSpPr txBox="1"/>
          <p:nvPr/>
        </p:nvSpPr>
        <p:spPr>
          <a:xfrm>
            <a:off x="4439816" y="836712"/>
            <a:ext cx="1368152"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PFS</a:t>
            </a:r>
          </a:p>
        </p:txBody>
      </p:sp>
      <p:sp>
        <p:nvSpPr>
          <p:cNvPr id="4" name="TextBox 3">
            <a:extLst>
              <a:ext uri="{FF2B5EF4-FFF2-40B4-BE49-F238E27FC236}">
                <a16:creationId xmlns:a16="http://schemas.microsoft.com/office/drawing/2014/main" id="{13DFBB92-A9E3-A6F4-E498-5CB110990D34}"/>
              </a:ext>
            </a:extLst>
          </p:cNvPr>
          <p:cNvSpPr txBox="1"/>
          <p:nvPr/>
        </p:nvSpPr>
        <p:spPr>
          <a:xfrm>
            <a:off x="11542" y="0"/>
            <a:ext cx="12180458" cy="584775"/>
          </a:xfrm>
          <a:prstGeom prst="rect">
            <a:avLst/>
          </a:prstGeom>
          <a:noFill/>
        </p:spPr>
        <p:txBody>
          <a:bodyPr wrap="square">
            <a:spAutoFit/>
          </a:bodyPr>
          <a:lstStyle/>
          <a:p>
            <a:pPr algn="ctr">
              <a:defRPr/>
            </a:pPr>
            <a:r>
              <a:rPr kumimoji="0" lang="en-US" sz="3200" b="1" i="0" u="none" strike="noStrike" kern="0" cap="none" spc="0" normalizeH="0" baseline="0" noProof="0" dirty="0">
                <a:ln>
                  <a:noFill/>
                </a:ln>
                <a:solidFill>
                  <a:srgbClr val="3333FF"/>
                </a:solidFill>
                <a:effectLst/>
                <a:uLnTx/>
                <a:uFillTx/>
                <a:latin typeface="Calibri"/>
                <a:ea typeface="MS PGothic" pitchFamily="34" charset="-128"/>
                <a:cs typeface="Calibri"/>
              </a:rPr>
              <a:t>Phase III </a:t>
            </a:r>
            <a:r>
              <a:rPr lang="en-US" sz="3200" dirty="0">
                <a:solidFill>
                  <a:srgbClr val="0432FF"/>
                </a:solidFill>
                <a:latin typeface="Calibri" panose="020F0502020204030204" pitchFamily="34" charset="0"/>
                <a:cs typeface="Calibri" panose="020F0502020204030204" pitchFamily="34" charset="0"/>
              </a:rPr>
              <a:t>TROPION-Breast01 Trial: </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Progression-Free Survival (PFS)</a:t>
            </a:r>
          </a:p>
        </p:txBody>
      </p:sp>
      <p:sp>
        <p:nvSpPr>
          <p:cNvPr id="3" name="TextBox 2">
            <a:extLst>
              <a:ext uri="{FF2B5EF4-FFF2-40B4-BE49-F238E27FC236}">
                <a16:creationId xmlns:a16="http://schemas.microsoft.com/office/drawing/2014/main" id="{50029969-3EDF-36F8-022A-5923E7853121}"/>
              </a:ext>
            </a:extLst>
          </p:cNvPr>
          <p:cNvSpPr txBox="1"/>
          <p:nvPr/>
        </p:nvSpPr>
        <p:spPr>
          <a:xfrm>
            <a:off x="4114964" y="6463268"/>
            <a:ext cx="7164578" cy="323165"/>
          </a:xfrm>
          <a:prstGeom prst="rect">
            <a:avLst/>
          </a:prstGeom>
          <a:noFill/>
        </p:spPr>
        <p:txBody>
          <a:bodyPr wrap="square">
            <a:spAutoFit/>
          </a:bodyPr>
          <a:lstStyle/>
          <a:p>
            <a:pPr lvl="0" algn="r">
              <a:defRPr/>
            </a:pPr>
            <a:r>
              <a:rPr lang="en-US" sz="1500" b="0" kern="100" dirty="0">
                <a:solidFill>
                  <a:srgbClr val="000000"/>
                </a:solidFill>
                <a:latin typeface="Calibri" panose="020F0502020204030204" pitchFamily="34" charset="0"/>
                <a:ea typeface="Aptos" panose="020B0004020202020204" pitchFamily="34" charset="0"/>
                <a:cs typeface="Calibri" panose="020F0502020204030204" pitchFamily="34" charset="0"/>
              </a:rPr>
              <a:t>ICC = investigator's choice of chemotherapy</a:t>
            </a:r>
            <a:endPar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476667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010927B-33D3-9824-065A-65FAE5D52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AF7C7-C765-E2FA-403E-BB13969744C5}"/>
              </a:ext>
            </a:extLst>
          </p:cNvPr>
          <p:cNvSpPr>
            <a:spLocks noGrp="1"/>
          </p:cNvSpPr>
          <p:nvPr>
            <p:ph type="title"/>
          </p:nvPr>
        </p:nvSpPr>
        <p:spPr/>
        <p:txBody>
          <a:bodyPr/>
          <a:lstStyle/>
          <a:p>
            <a:r>
              <a:rPr lang="en-US" dirty="0"/>
              <a:t>TROPION_breast02 and 05</a:t>
            </a:r>
          </a:p>
        </p:txBody>
      </p:sp>
      <p:pic>
        <p:nvPicPr>
          <p:cNvPr id="7" name="Picture 6" descr="A diagram of a patient's study&#10;&#10;AI-generated content may be incorrect.">
            <a:extLst>
              <a:ext uri="{FF2B5EF4-FFF2-40B4-BE49-F238E27FC236}">
                <a16:creationId xmlns:a16="http://schemas.microsoft.com/office/drawing/2014/main" id="{138FD0BC-95C4-CF9D-DCC8-3B081D1D4C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6" y="0"/>
            <a:ext cx="12192000" cy="6630987"/>
          </a:xfrm>
          <a:prstGeom prst="rect">
            <a:avLst/>
          </a:prstGeom>
        </p:spPr>
      </p:pic>
      <p:sp>
        <p:nvSpPr>
          <p:cNvPr id="3" name="TextBox 2">
            <a:extLst>
              <a:ext uri="{FF2B5EF4-FFF2-40B4-BE49-F238E27FC236}">
                <a16:creationId xmlns:a16="http://schemas.microsoft.com/office/drawing/2014/main" id="{C4517740-C072-69E5-09B2-E4A7002BBDC2}"/>
              </a:ext>
            </a:extLst>
          </p:cNvPr>
          <p:cNvSpPr txBox="1"/>
          <p:nvPr/>
        </p:nvSpPr>
        <p:spPr>
          <a:xfrm>
            <a:off x="10104" y="6550223"/>
            <a:ext cx="3380728" cy="307777"/>
          </a:xfrm>
          <a:prstGeom prst="rect">
            <a:avLst/>
          </a:prstGeom>
          <a:noFill/>
        </p:spPr>
        <p:txBody>
          <a:bodyPr wrap="square">
            <a:spAutoFit/>
          </a:bodyPr>
          <a:lstStyle/>
          <a:p>
            <a:r>
              <a:rPr lang="en-US" sz="1400" b="0" dirty="0">
                <a:solidFill>
                  <a:schemeClr val="tx1"/>
                </a:solidFill>
              </a:rPr>
              <a:t>Courtesy of Sara M </a:t>
            </a:r>
            <a:r>
              <a:rPr lang="en-US" sz="1400" b="0" dirty="0" err="1">
                <a:solidFill>
                  <a:schemeClr val="tx1"/>
                </a:solidFill>
              </a:rPr>
              <a:t>Tolaney</a:t>
            </a:r>
            <a:r>
              <a:rPr lang="en-US" sz="1400" b="0" dirty="0">
                <a:solidFill>
                  <a:schemeClr val="tx1"/>
                </a:solidFill>
              </a:rPr>
              <a:t>, MD, MPH</a:t>
            </a:r>
          </a:p>
        </p:txBody>
      </p:sp>
    </p:spTree>
    <p:extLst>
      <p:ext uri="{BB962C8B-B14F-4D97-AF65-F5344CB8AC3E}">
        <p14:creationId xmlns:p14="http://schemas.microsoft.com/office/powerpoint/2010/main" val="43467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40FA1-AB03-D72D-FEDD-6B41550D9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C9437-749C-C659-5EFF-00A02AA24200}"/>
              </a:ext>
            </a:extLst>
          </p:cNvPr>
          <p:cNvSpPr>
            <a:spLocks noGrp="1"/>
          </p:cNvSpPr>
          <p:nvPr>
            <p:ph type="title"/>
          </p:nvPr>
        </p:nvSpPr>
        <p:spPr/>
        <p:txBody>
          <a:bodyPr/>
          <a:lstStyle/>
          <a:p>
            <a:r>
              <a:rPr lang="en-US" dirty="0"/>
              <a:t>Sac-</a:t>
            </a:r>
            <a:r>
              <a:rPr lang="en-US" dirty="0" err="1"/>
              <a:t>tmt</a:t>
            </a:r>
            <a:endParaRPr lang="en-US" dirty="0"/>
          </a:p>
        </p:txBody>
      </p:sp>
      <p:pic>
        <p:nvPicPr>
          <p:cNvPr id="8" name="Picture 7" descr="A close-up of a dna molecule&#10;&#10;AI-generated content may be incorrect.">
            <a:extLst>
              <a:ext uri="{FF2B5EF4-FFF2-40B4-BE49-F238E27FC236}">
                <a16:creationId xmlns:a16="http://schemas.microsoft.com/office/drawing/2014/main" id="{0E57F6B6-B513-47C6-0C52-789E1B9397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B520E38-1765-83A5-03E3-D0B362460EDB}"/>
              </a:ext>
            </a:extLst>
          </p:cNvPr>
          <p:cNvSpPr txBox="1"/>
          <p:nvPr/>
        </p:nvSpPr>
        <p:spPr>
          <a:xfrm>
            <a:off x="0" y="6323210"/>
            <a:ext cx="3380728" cy="307777"/>
          </a:xfrm>
          <a:prstGeom prst="rect">
            <a:avLst/>
          </a:prstGeom>
          <a:noFill/>
        </p:spPr>
        <p:txBody>
          <a:bodyPr wrap="square">
            <a:spAutoFit/>
          </a:bodyPr>
          <a:lstStyle/>
          <a:p>
            <a:r>
              <a:rPr lang="en-US" sz="1400" b="0" dirty="0">
                <a:solidFill>
                  <a:schemeClr val="tx1"/>
                </a:solidFill>
              </a:rPr>
              <a:t>Courtesy of Sara M </a:t>
            </a:r>
            <a:r>
              <a:rPr lang="en-US" sz="1400" b="0" dirty="0" err="1">
                <a:solidFill>
                  <a:schemeClr val="tx1"/>
                </a:solidFill>
              </a:rPr>
              <a:t>Tolaney</a:t>
            </a:r>
            <a:r>
              <a:rPr lang="en-US" sz="1400" b="0" dirty="0">
                <a:solidFill>
                  <a:schemeClr val="tx1"/>
                </a:solidFill>
              </a:rPr>
              <a:t>, MD, MPH</a:t>
            </a:r>
          </a:p>
        </p:txBody>
      </p:sp>
    </p:spTree>
    <p:extLst>
      <p:ext uri="{BB962C8B-B14F-4D97-AF65-F5344CB8AC3E}">
        <p14:creationId xmlns:p14="http://schemas.microsoft.com/office/powerpoint/2010/main" val="3549588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89B1ACA8-076A-E31E-04C1-24FD4CD378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799" y="698499"/>
            <a:ext cx="10585453" cy="5342423"/>
          </a:xfrm>
          <a:prstGeom prst="rect">
            <a:avLst/>
          </a:prstGeom>
        </p:spPr>
      </p:pic>
    </p:spTree>
    <p:extLst>
      <p:ext uri="{BB962C8B-B14F-4D97-AF65-F5344CB8AC3E}">
        <p14:creationId xmlns:p14="http://schemas.microsoft.com/office/powerpoint/2010/main" val="2521436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5E06-382F-CA66-EC4D-A9FD8D9C1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7CF31-EFA8-661D-7BDB-5EA697E984D2}"/>
              </a:ext>
            </a:extLst>
          </p:cNvPr>
          <p:cNvSpPr>
            <a:spLocks noGrp="1"/>
          </p:cNvSpPr>
          <p:nvPr>
            <p:ph type="title"/>
          </p:nvPr>
        </p:nvSpPr>
        <p:spPr>
          <a:xfrm>
            <a:off x="912286" y="42741"/>
            <a:ext cx="10358967" cy="1143000"/>
          </a:xfrm>
        </p:spPr>
        <p:txBody>
          <a:bodyPr/>
          <a:lstStyle/>
          <a:p>
            <a:r>
              <a:rPr lang="en-US" dirty="0"/>
              <a:t>Phase III OptiTROP-Breast01: Final PFS Analysis (by BICR)</a:t>
            </a:r>
          </a:p>
        </p:txBody>
      </p:sp>
      <p:sp>
        <p:nvSpPr>
          <p:cNvPr id="5" name="TextBox 4">
            <a:extLst>
              <a:ext uri="{FF2B5EF4-FFF2-40B4-BE49-F238E27FC236}">
                <a16:creationId xmlns:a16="http://schemas.microsoft.com/office/drawing/2014/main" id="{467A5EC1-48BF-8FB4-3816-10F892ED5D0B}"/>
              </a:ext>
            </a:extLst>
          </p:cNvPr>
          <p:cNvSpPr txBox="1"/>
          <p:nvPr/>
        </p:nvSpPr>
        <p:spPr>
          <a:xfrm>
            <a:off x="19622" y="6492094"/>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Yin 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2025;31(6):1969-75. </a:t>
            </a:r>
          </a:p>
        </p:txBody>
      </p:sp>
      <p:grpSp>
        <p:nvGrpSpPr>
          <p:cNvPr id="3" name="Group 2">
            <a:extLst>
              <a:ext uri="{FF2B5EF4-FFF2-40B4-BE49-F238E27FC236}">
                <a16:creationId xmlns:a16="http://schemas.microsoft.com/office/drawing/2014/main" id="{EDC1193D-D08E-C79D-81DE-EDEFD4FB2129}"/>
              </a:ext>
            </a:extLst>
          </p:cNvPr>
          <p:cNvGrpSpPr/>
          <p:nvPr/>
        </p:nvGrpSpPr>
        <p:grpSpPr>
          <a:xfrm>
            <a:off x="1369639" y="1052736"/>
            <a:ext cx="9452721" cy="5110514"/>
            <a:chOff x="1772497" y="1485900"/>
            <a:chExt cx="8651514" cy="4677350"/>
          </a:xfrm>
        </p:grpSpPr>
        <p:pic>
          <p:nvPicPr>
            <p:cNvPr id="4" name="Picture 3" descr="A graph of cancer patients&#10;&#10;AI-generated content may be incorrect.">
              <a:extLst>
                <a:ext uri="{FF2B5EF4-FFF2-40B4-BE49-F238E27FC236}">
                  <a16:creationId xmlns:a16="http://schemas.microsoft.com/office/drawing/2014/main" id="{79BD7E49-1D7A-7453-D240-96A0435ACF4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772497" y="1485900"/>
              <a:ext cx="8651514" cy="4677350"/>
            </a:xfrm>
            <a:prstGeom prst="rect">
              <a:avLst/>
            </a:prstGeom>
          </p:spPr>
        </p:pic>
        <p:sp>
          <p:nvSpPr>
            <p:cNvPr id="7" name="Rectangle 6">
              <a:extLst>
                <a:ext uri="{FF2B5EF4-FFF2-40B4-BE49-F238E27FC236}">
                  <a16:creationId xmlns:a16="http://schemas.microsoft.com/office/drawing/2014/main" id="{E5A996E2-DE1B-2A86-0F34-1DC76AF8A32E}"/>
                </a:ext>
              </a:extLst>
            </p:cNvPr>
            <p:cNvSpPr/>
            <p:nvPr/>
          </p:nvSpPr>
          <p:spPr bwMode="auto">
            <a:xfrm>
              <a:off x="1905209" y="5957424"/>
              <a:ext cx="1153479" cy="2058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3672719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45391</TotalTime>
  <Words>5956</Words>
  <Application>Microsoft Macintosh PowerPoint</Application>
  <PresentationFormat>Widescreen</PresentationFormat>
  <Paragraphs>594</Paragraphs>
  <Slides>104</Slides>
  <Notes>36</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104</vt:i4>
      </vt:variant>
    </vt:vector>
  </HeadingPairs>
  <TitlesOfParts>
    <vt:vector size="133" baseType="lpstr">
      <vt:lpstr>ＭＳ Ｐゴシック</vt:lpstr>
      <vt:lpstr>.AppleSystemUIFont</vt:lpstr>
      <vt:lpstr>Aptos</vt:lpstr>
      <vt:lpstr>Arial</vt:lpstr>
      <vt:lpstr>Arial Narrow</vt:lpstr>
      <vt:lpstr>Calibri</vt:lpstr>
      <vt:lpstr>Calibri Light</vt:lpstr>
      <vt:lpstr>Courier New</vt:lpstr>
      <vt:lpstr>Garamond</vt:lpstr>
      <vt:lpstr>Georgia</vt:lpstr>
      <vt:lpstr>Imago</vt:lpstr>
      <vt:lpstr>Noto Sans Symbols</vt:lpstr>
      <vt:lpstr>Proxima Nova Regular</vt:lpstr>
      <vt:lpstr>Roboto Condensed</vt:lpstr>
      <vt:lpstr>Symbol</vt:lpstr>
      <vt:lpstr>Times New Roman</vt:lpstr>
      <vt:lpstr>Trebuchet MS</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2_Office 2013 - 2022 Theme</vt:lpstr>
      <vt:lpstr>1_Default Design</vt:lpstr>
      <vt:lpstr>Selection and Sequencing of Therapy for  Metastatic Triple-Negative Breast Cancer</vt:lpstr>
      <vt:lpstr>Faculty</vt:lpstr>
      <vt:lpstr>Commercial Support</vt:lpstr>
      <vt:lpstr>Dr Love — Disclosures</vt:lpstr>
      <vt:lpstr>Research To Practice CME Planning Committee Members,  Staff and Reviewers</vt:lpstr>
      <vt:lpstr>Dr Garrido-Castro — Disclosures</vt:lpstr>
      <vt:lpstr>Prof Schmid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The Implications of Recent Datasets for the Current and  Future Management of Non-Hodgkin Lymphoma</vt:lpstr>
      <vt:lpstr>Data + Perspectives: Clinical Investigators Explore the  Application of Recent Datasets in Current Oncology Care</vt:lpstr>
      <vt:lpstr>Cancer Q&amp;A: Understanding the Role and Reality of CAR (Chimeric Antigen Receptor) T-Cell Therapy for Non-Hodgkin Lymphoma</vt:lpstr>
      <vt:lpstr>Addressing Current Knowledge and Practice Gaps  in the Community — Optimizing the Use of Oral Selective Estrogen  Receptor Degraders for Metastatic Breast Cancer, Part 2</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Selection and Sequencing of Therapy for  Metastatic Triple-Negative Breast Cancer</vt:lpstr>
      <vt:lpstr>Faculty</vt:lpstr>
      <vt:lpstr>PowerPoint Presentation</vt:lpstr>
      <vt:lpstr>Clinicians in the Audience, Please Complete  the Pre- and Postmeeting Surveys</vt:lpstr>
      <vt:lpstr>PowerPoint Presentation</vt:lpstr>
      <vt:lpstr>RTP Content Distribution Platform 9-28-24 to 9-28-25</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The Implications of Recent Datasets for the Current and  Future Management of Non-Hodgkin Lymphoma</vt:lpstr>
      <vt:lpstr>Data + Perspectives: Clinical Investigators Explore the  Application of Recent Datasets in Current Oncology Care</vt:lpstr>
      <vt:lpstr>Cancer Q&amp;A: Understanding the Role and Reality of CAR (Chimeric Antigen Receptor) T-Cell Therapy for Non-Hodgkin Lymphoma</vt:lpstr>
      <vt:lpstr>Addressing Current Knowledge and Practice Gaps  in the Community — Optimizing the Use of Oral Selective Estrogen  Receptor Degraders for Metastatic Breast Cancer, Part 2</vt:lpstr>
      <vt:lpstr>Selection and Sequencing of Therapy for  Metastatic Triple-Negative Breast Cancer</vt:lpstr>
      <vt:lpstr>Dr Garrido-Castro — Disclosures</vt:lpstr>
      <vt:lpstr>Prof Schmid — Disclosures</vt:lpstr>
      <vt:lpstr>Dr Love — Disclosures</vt:lpstr>
      <vt:lpstr>Commercial Support</vt:lpstr>
      <vt:lpstr>PowerPoint Presentation</vt:lpstr>
      <vt:lpstr>Contributing General Medical Oncologists</vt:lpstr>
      <vt:lpstr>Agenda</vt:lpstr>
      <vt:lpstr>Agenda</vt:lpstr>
      <vt:lpstr>PowerPoint Presentation</vt:lpstr>
      <vt:lpstr>PowerPoint Presentation</vt:lpstr>
      <vt:lpstr>PowerPoint Presentation</vt:lpstr>
      <vt:lpstr>PowerPoint Presentation</vt:lpstr>
      <vt:lpstr>Agenda</vt:lpstr>
      <vt:lpstr>Case Presentation: 82-year-old woman, a current smoker with PMH of myocardial infarction and stroke, develops recurrent TNBC </vt:lpstr>
      <vt:lpstr>Guidelines for 1L therapy</vt:lpstr>
      <vt:lpstr>PowerPoint Presentation</vt:lpstr>
      <vt:lpstr>Phase III KEYNOTE-355 Study Design</vt:lpstr>
      <vt:lpstr>TROP2-directed ADCs</vt:lpstr>
      <vt:lpstr>ADCs</vt:lpstr>
      <vt:lpstr>ADCS + IO for mTNBC</vt:lpstr>
      <vt:lpstr>PowerPoint Presentation</vt:lpstr>
      <vt:lpstr>Phase III ASCENT Study Design</vt:lpstr>
      <vt:lpstr>Phase III ASCENT: Progression-Free Survival (PFS)</vt:lpstr>
      <vt:lpstr>Phase III ASCENT: Overall Survival (OS)</vt:lpstr>
      <vt:lpstr>Phase III ASCENT: PFS by TROP2 Expression </vt:lpstr>
      <vt:lpstr>Phase III ASCENT: OS by TROP2 Expression </vt:lpstr>
      <vt:lpstr>Phase III ASCENT-03 Study Design</vt:lpstr>
      <vt:lpstr>ASCENT-03: First-Line Sacituzumab Govitecan Demonstrates Highly Statistically Significant and Clinically Meaningful Improvement in PFS for Patients with mTNBC Who Are Not Candidates for Checkpoint Inhibitors Press Release: May 23, 2025</vt:lpstr>
      <vt:lpstr>PowerPoint Presentation</vt:lpstr>
      <vt:lpstr>Phase III ASCENT-04/KEYNOTE-D19 Study Design</vt:lpstr>
      <vt:lpstr>Phase III ASCENT-04/KEYNOTE-D19: Progression-Free Survival by BICR</vt:lpstr>
      <vt:lpstr>Phase III ASCENT-04/KEYNOTE-D19: Descriptive Overall Survival at Primary Analysis</vt:lpstr>
      <vt:lpstr>ADCs + IO for mTNBC</vt:lpstr>
      <vt:lpstr>Agenda</vt:lpstr>
      <vt:lpstr>Case Presentation: 67-year-old woman with mTNBC (PD-L1 20%) receives chemotherapy/pembrolizumab followed by sacituzumab govitecan </vt:lpstr>
      <vt:lpstr>TDXD in HER2 low</vt:lpstr>
      <vt:lpstr>PowerPoint Presentation</vt:lpstr>
      <vt:lpstr>Phase III DESTINY-Breast04: PFS</vt:lpstr>
      <vt:lpstr>Phase III DESTINY-Breast04: OS</vt:lpstr>
      <vt:lpstr>HER2-Ultralow Disease</vt:lpstr>
      <vt:lpstr>PowerPoint Presentation</vt:lpstr>
      <vt:lpstr>Phase III DESTINY-Breast06 Study Design </vt:lpstr>
      <vt:lpstr>Phase III DESTINY-Breast06: PFS in HER2-Low Disease (Primary Endpoint)</vt:lpstr>
      <vt:lpstr>Phase III DESTINY-Breast06: Overall Survival (~40% Maturity)</vt:lpstr>
      <vt:lpstr>Phase III DESTINY-Breast06: Survival in HER2-Ultralow Disease</vt:lpstr>
      <vt:lpstr>Phase III DESTINY-Breast06: Activity by HER2 Expression</vt:lpstr>
      <vt:lpstr>Agenda</vt:lpstr>
      <vt:lpstr>Case Presentation: 68-year-old woman with localized TNBC develops myocarditis during neoadjuvant chemotherapy/pembrolizumab </vt:lpstr>
      <vt:lpstr>Agenda</vt:lpstr>
      <vt:lpstr>Case Presentation: 64-year-old woman with recurrent  ER-negative, HER2-low, PI3K-mutant mTNBC </vt:lpstr>
      <vt:lpstr>Agenda</vt:lpstr>
      <vt:lpstr>Case Presentation: 63-year-old woman with recurrent TNBC confined to contralateral neck nodes </vt:lpstr>
      <vt:lpstr>Agenda</vt:lpstr>
      <vt:lpstr>Case Presentation: 43-year-old woman with mTNBC  s/p multiple lines of chemotherapy receives sacituzumab govitecan </vt:lpstr>
      <vt:lpstr>PowerPoint Presentation</vt:lpstr>
      <vt:lpstr>Phase II PRIMED: Patients Experiencing Neutropenia and Diarrhea During the First 2 Treatment Cycles </vt:lpstr>
      <vt:lpstr>Agenda</vt:lpstr>
      <vt:lpstr>Case Presentation: 76-year-old woman with ER-negative, HER2-low breast cancer develops an isolated brain metastasis </vt:lpstr>
      <vt:lpstr>Agenda</vt:lpstr>
      <vt:lpstr>Case Presentation: 68-year-old woman with PD-L1-negative mTNBC experiences severe diarrhea with second-line sacituzumab govitecan </vt:lpstr>
      <vt:lpstr>FDA Approves Datopotamab Deruxtecan-dlnk for Unresectable or Metastatic HR-Positive, HER2-Negative Breast Cancer Press Release: January 17, 2025</vt:lpstr>
      <vt:lpstr>PowerPoint Presentation</vt:lpstr>
      <vt:lpstr>TROPION_breast02 and 05</vt:lpstr>
      <vt:lpstr>Sac-tmt</vt:lpstr>
      <vt:lpstr>PowerPoint Presentation</vt:lpstr>
      <vt:lpstr>Phase III OptiTROP-Breast01: Final PFS Analysis (by BICR)</vt:lpstr>
      <vt:lpstr>PowerPoint Presentation</vt:lpstr>
      <vt:lpstr>Phase II OptiTROP-Breast05: Responses</vt:lpstr>
      <vt:lpstr>Contributing General Medical Oncologists</vt:lpstr>
      <vt:lpstr>Consensus or Controversy? Clinical Investigators Provide Perspectives on the Current and Future Care of Patients  with Relapsed/Refractory Multiple Myeloma</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3779</cp:revision>
  <cp:lastPrinted>2020-12-08T02:40:56Z</cp:lastPrinted>
  <dcterms:created xsi:type="dcterms:W3CDTF">2020-11-13T19:02:13Z</dcterms:created>
  <dcterms:modified xsi:type="dcterms:W3CDTF">2025-08-28T19:48:32Z</dcterms:modified>
</cp:coreProperties>
</file>