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8.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9.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0.xml" ContentType="application/vnd.openxmlformats-officedocument.theme+xml"/>
  <Override PartName="/ppt/tags/tag10.xml" ContentType="application/vnd.openxmlformats-officedocument.presentationml.tags+xml"/>
  <Override PartName="/ppt/theme/theme11.xml" ContentType="application/vnd.openxmlformats-officedocument.theme+xml"/>
  <Override PartName="/ppt/theme/theme12.xml" ContentType="application/vnd.openxmlformats-officedocument.theme+xml"/>
  <Override PartName="/ppt/tags/tag1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notesSlides/notesSlide12.xml" ContentType="application/vnd.openxmlformats-officedocument.presentationml.notesSlide+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notesSlides/notesSlide15.xml" ContentType="application/vnd.openxmlformats-officedocument.presentationml.notesSlide+xml"/>
  <Override PartName="/ppt/tags/tag24.xml" ContentType="application/vnd.openxmlformats-officedocument.presentationml.tags+xml"/>
  <Override PartName="/ppt/notesSlides/notesSlide16.xml" ContentType="application/vnd.openxmlformats-officedocument.presentationml.notesSlide+xml"/>
  <Override PartName="/ppt/tags/tag25.xml" ContentType="application/vnd.openxmlformats-officedocument.presentationml.tags+xml"/>
  <Override PartName="/ppt/notesSlides/notesSlide17.xml" ContentType="application/vnd.openxmlformats-officedocument.presentationml.notesSlide+xml"/>
  <Override PartName="/ppt/tags/tag26.xml" ContentType="application/vnd.openxmlformats-officedocument.presentationml.tags+xml"/>
  <Override PartName="/ppt/notesSlides/notesSlide18.xml" ContentType="application/vnd.openxmlformats-officedocument.presentationml.notesSlide+xml"/>
  <Override PartName="/ppt/tags/tag27.xml" ContentType="application/vnd.openxmlformats-officedocument.presentationml.tags+xml"/>
  <Override PartName="/ppt/notesSlides/notesSlide19.xml" ContentType="application/vnd.openxmlformats-officedocument.presentationml.notesSlide+xml"/>
  <Override PartName="/ppt/tags/tag28.xml" ContentType="application/vnd.openxmlformats-officedocument.presentationml.tags+xml"/>
  <Override PartName="/ppt/notesSlides/notesSlide20.xml" ContentType="application/vnd.openxmlformats-officedocument.presentationml.notesSlide+xml"/>
  <Override PartName="/ppt/tags/tag29.xml" ContentType="application/vnd.openxmlformats-officedocument.presentationml.tags+xml"/>
  <Override PartName="/ppt/notesSlides/notesSlide21.xml" ContentType="application/vnd.openxmlformats-officedocument.presentationml.notesSlide+xml"/>
  <Override PartName="/ppt/tags/tag30.xml" ContentType="application/vnd.openxmlformats-officedocument.presentationml.tags+xml"/>
  <Override PartName="/ppt/notesSlides/notesSlide22.xml" ContentType="application/vnd.openxmlformats-officedocument.presentationml.notesSlide+xml"/>
  <Override PartName="/ppt/tags/tag31.xml" ContentType="application/vnd.openxmlformats-officedocument.presentationml.tags+xml"/>
  <Override PartName="/ppt/notesSlides/notesSlide23.xml" ContentType="application/vnd.openxmlformats-officedocument.presentationml.notesSlide+xml"/>
  <Override PartName="/ppt/tags/tag32.xml" ContentType="application/vnd.openxmlformats-officedocument.presentationml.tags+xml"/>
  <Override PartName="/ppt/notesSlides/notesSlide24.xml" ContentType="application/vnd.openxmlformats-officedocument.presentationml.notesSlide+xml"/>
  <Override PartName="/ppt/tags/tag33.xml" ContentType="application/vnd.openxmlformats-officedocument.presentationml.tags+xml"/>
  <Override PartName="/ppt/notesSlides/notesSlide25.xml" ContentType="application/vnd.openxmlformats-officedocument.presentationml.notesSlide+xml"/>
  <Override PartName="/ppt/tags/tag34.xml" ContentType="application/vnd.openxmlformats-officedocument.presentationml.tags+xml"/>
  <Override PartName="/ppt/notesSlides/notesSlide26.xml" ContentType="application/vnd.openxmlformats-officedocument.presentationml.notesSlide+xml"/>
  <Override PartName="/ppt/tags/tag35.xml" ContentType="application/vnd.openxmlformats-officedocument.presentationml.tags+xml"/>
  <Override PartName="/ppt/notesSlides/notesSlide27.xml" ContentType="application/vnd.openxmlformats-officedocument.presentationml.notesSlide+xml"/>
  <Override PartName="/ppt/tags/tag36.xml" ContentType="application/vnd.openxmlformats-officedocument.presentationml.tags+xml"/>
  <Override PartName="/ppt/notesSlides/notesSlide28.xml" ContentType="application/vnd.openxmlformats-officedocument.presentationml.notesSlide+xml"/>
  <Override PartName="/ppt/tags/tag37.xml" ContentType="application/vnd.openxmlformats-officedocument.presentationml.tags+xml"/>
  <Override PartName="/ppt/notesSlides/notesSlide29.xml" ContentType="application/vnd.openxmlformats-officedocument.presentationml.notesSlide+xml"/>
  <Override PartName="/ppt/tags/tag38.xml" ContentType="application/vnd.openxmlformats-officedocument.presentationml.tags+xml"/>
  <Override PartName="/ppt/notesSlides/notesSlide30.xml" ContentType="application/vnd.openxmlformats-officedocument.presentationml.notesSlide+xml"/>
  <Override PartName="/ppt/tags/tag39.xml" ContentType="application/vnd.openxmlformats-officedocument.presentationml.tags+xml"/>
  <Override PartName="/ppt/notesSlides/notesSlide31.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42.xml" ContentType="application/vnd.openxmlformats-officedocument.presentationml.tags+xml"/>
  <Override PartName="/ppt/notesSlides/notesSlide35.xml" ContentType="application/vnd.openxmlformats-officedocument.presentationml.notesSlide+xml"/>
  <Override PartName="/ppt/tags/tag43.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45.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46.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47.xml" ContentType="application/vnd.openxmlformats-officedocument.presentationml.tags+xml"/>
  <Override PartName="/ppt/notesSlides/notesSlide50.xml" ContentType="application/vnd.openxmlformats-officedocument.presentationml.notesSlide+xml"/>
  <Override PartName="/ppt/tags/tag48.xml" ContentType="application/vnd.openxmlformats-officedocument.presentationml.tags+xml"/>
  <Override PartName="/ppt/notesSlides/notesSlide51.xml" ContentType="application/vnd.openxmlformats-officedocument.presentationml.notesSlide+xml"/>
  <Override PartName="/ppt/tags/tag49.xml" ContentType="application/vnd.openxmlformats-officedocument.presentationml.tags+xml"/>
  <Override PartName="/ppt/notesSlides/notesSlide52.xml" ContentType="application/vnd.openxmlformats-officedocument.presentationml.notesSlide+xml"/>
  <Override PartName="/ppt/tags/tag50.xml" ContentType="application/vnd.openxmlformats-officedocument.presentationml.tags+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434" r:id="rId2"/>
    <p:sldMasterId id="2147485513" r:id="rId3"/>
    <p:sldMasterId id="2147485587" r:id="rId4"/>
    <p:sldMasterId id="2147485599" r:id="rId5"/>
    <p:sldMasterId id="2147485643" r:id="rId6"/>
    <p:sldMasterId id="2147485688" r:id="rId7"/>
    <p:sldMasterId id="2147485714" r:id="rId8"/>
    <p:sldMasterId id="2147485764" r:id="rId9"/>
    <p:sldMasterId id="2147485824" r:id="rId10"/>
  </p:sldMasterIdLst>
  <p:notesMasterIdLst>
    <p:notesMasterId r:id="rId122"/>
  </p:notesMasterIdLst>
  <p:handoutMasterIdLst>
    <p:handoutMasterId r:id="rId123"/>
  </p:handoutMasterIdLst>
  <p:sldIdLst>
    <p:sldId id="310" r:id="rId11"/>
    <p:sldId id="311" r:id="rId12"/>
    <p:sldId id="312" r:id="rId13"/>
    <p:sldId id="313" r:id="rId14"/>
    <p:sldId id="13408" r:id="rId15"/>
    <p:sldId id="316" r:id="rId16"/>
    <p:sldId id="320" r:id="rId17"/>
    <p:sldId id="2147480704" r:id="rId18"/>
    <p:sldId id="321" r:id="rId19"/>
    <p:sldId id="2147470659" r:id="rId20"/>
    <p:sldId id="13108" r:id="rId21"/>
    <p:sldId id="322" r:id="rId22"/>
    <p:sldId id="2147483614" r:id="rId23"/>
    <p:sldId id="323" r:id="rId24"/>
    <p:sldId id="324" r:id="rId25"/>
    <p:sldId id="325" r:id="rId26"/>
    <p:sldId id="326" r:id="rId27"/>
    <p:sldId id="327" r:id="rId28"/>
    <p:sldId id="328" r:id="rId29"/>
    <p:sldId id="329" r:id="rId30"/>
    <p:sldId id="330" r:id="rId31"/>
    <p:sldId id="331" r:id="rId32"/>
    <p:sldId id="332" r:id="rId33"/>
    <p:sldId id="333" r:id="rId34"/>
    <p:sldId id="334" r:id="rId35"/>
    <p:sldId id="293" r:id="rId36"/>
    <p:sldId id="276" r:id="rId37"/>
    <p:sldId id="2147471838" r:id="rId38"/>
    <p:sldId id="2147471837" r:id="rId39"/>
    <p:sldId id="263" r:id="rId40"/>
    <p:sldId id="304" r:id="rId41"/>
    <p:sldId id="274" r:id="rId42"/>
    <p:sldId id="283" r:id="rId43"/>
    <p:sldId id="2147483646" r:id="rId44"/>
    <p:sldId id="2147483647" r:id="rId45"/>
    <p:sldId id="294" r:id="rId46"/>
    <p:sldId id="292" r:id="rId47"/>
    <p:sldId id="279" r:id="rId48"/>
    <p:sldId id="258" r:id="rId49"/>
    <p:sldId id="277" r:id="rId50"/>
    <p:sldId id="307" r:id="rId51"/>
    <p:sldId id="309" r:id="rId52"/>
    <p:sldId id="303" r:id="rId53"/>
    <p:sldId id="306" r:id="rId54"/>
    <p:sldId id="257" r:id="rId55"/>
    <p:sldId id="286" r:id="rId56"/>
    <p:sldId id="2147483592" r:id="rId57"/>
    <p:sldId id="2147483616" r:id="rId58"/>
    <p:sldId id="13407" r:id="rId59"/>
    <p:sldId id="2147483567" r:id="rId60"/>
    <p:sldId id="2147471503" r:id="rId61"/>
    <p:sldId id="288" r:id="rId62"/>
    <p:sldId id="271" r:id="rId63"/>
    <p:sldId id="2147483636" r:id="rId64"/>
    <p:sldId id="2147483640" r:id="rId65"/>
    <p:sldId id="2147483641" r:id="rId66"/>
    <p:sldId id="281" r:id="rId67"/>
    <p:sldId id="280" r:id="rId68"/>
    <p:sldId id="291" r:id="rId69"/>
    <p:sldId id="256" r:id="rId70"/>
    <p:sldId id="296" r:id="rId71"/>
    <p:sldId id="297" r:id="rId72"/>
    <p:sldId id="298" r:id="rId73"/>
    <p:sldId id="266" r:id="rId74"/>
    <p:sldId id="287" r:id="rId75"/>
    <p:sldId id="290" r:id="rId76"/>
    <p:sldId id="259" r:id="rId77"/>
    <p:sldId id="299" r:id="rId78"/>
    <p:sldId id="300" r:id="rId79"/>
    <p:sldId id="295" r:id="rId80"/>
    <p:sldId id="301" r:id="rId81"/>
    <p:sldId id="302" r:id="rId82"/>
    <p:sldId id="267" r:id="rId83"/>
    <p:sldId id="268" r:id="rId84"/>
    <p:sldId id="270" r:id="rId85"/>
    <p:sldId id="2147471478" r:id="rId86"/>
    <p:sldId id="2147480967" r:id="rId87"/>
    <p:sldId id="2147480968" r:id="rId88"/>
    <p:sldId id="2147483584" r:id="rId89"/>
    <p:sldId id="2147483588" r:id="rId90"/>
    <p:sldId id="285" r:id="rId91"/>
    <p:sldId id="275" r:id="rId92"/>
    <p:sldId id="305" r:id="rId93"/>
    <p:sldId id="260" r:id="rId94"/>
    <p:sldId id="261" r:id="rId95"/>
    <p:sldId id="273" r:id="rId96"/>
    <p:sldId id="314" r:id="rId97"/>
    <p:sldId id="315" r:id="rId98"/>
    <p:sldId id="317" r:id="rId99"/>
    <p:sldId id="318" r:id="rId100"/>
    <p:sldId id="319" r:id="rId101"/>
    <p:sldId id="278" r:id="rId102"/>
    <p:sldId id="265" r:id="rId103"/>
    <p:sldId id="2147480920" r:id="rId104"/>
    <p:sldId id="2147480972" r:id="rId105"/>
    <p:sldId id="2147480973" r:id="rId106"/>
    <p:sldId id="2147480974" r:id="rId107"/>
    <p:sldId id="272" r:id="rId108"/>
    <p:sldId id="2147483570" r:id="rId109"/>
    <p:sldId id="284" r:id="rId110"/>
    <p:sldId id="2147483635" r:id="rId111"/>
    <p:sldId id="2147483595" r:id="rId112"/>
    <p:sldId id="282" r:id="rId113"/>
    <p:sldId id="264" r:id="rId114"/>
    <p:sldId id="262" r:id="rId115"/>
    <p:sldId id="2147483526" r:id="rId116"/>
    <p:sldId id="289" r:id="rId117"/>
    <p:sldId id="2147483535" r:id="rId118"/>
    <p:sldId id="269" r:id="rId119"/>
    <p:sldId id="308" r:id="rId120"/>
    <p:sldId id="2147480083" r:id="rId121"/>
  </p:sldIdLst>
  <p:sldSz cx="12192000" cy="6858000"/>
  <p:notesSz cx="7772400" cy="10058400"/>
  <p:custDataLst>
    <p:tags r:id="rId124"/>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guide id="6" orient="horz" pos="14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DF1"/>
    <a:srgbClr val="FF40FF"/>
    <a:srgbClr val="0432FF"/>
    <a:srgbClr val="FEAD7B"/>
    <a:srgbClr val="FAA978"/>
    <a:srgbClr val="FFFF00"/>
    <a:srgbClr val="ECF5F9"/>
    <a:srgbClr val="DEEBF3"/>
    <a:srgbClr val="001F60"/>
    <a:srgbClr val="B4F2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12" autoAdjust="0"/>
    <p:restoredTop sz="91164" autoAdjust="0"/>
  </p:normalViewPr>
  <p:slideViewPr>
    <p:cSldViewPr>
      <p:cViewPr varScale="1">
        <p:scale>
          <a:sx n="111" d="100"/>
          <a:sy n="111" d="100"/>
        </p:scale>
        <p:origin x="808" y="192"/>
      </p:cViewPr>
      <p:guideLst>
        <p:guide orient="horz" pos="4201"/>
        <p:guide pos="3719"/>
        <p:guide pos="211"/>
        <p:guide pos="6208"/>
        <p:guide pos="332"/>
        <p:guide orient="horz" pos="1434"/>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handoutMaster" Target="handoutMasters/handoutMaster1.xml"/><Relationship Id="rId128"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tags" Target="tags/tag1.xml"/><Relationship Id="rId129" Type="http://schemas.openxmlformats.org/officeDocument/2006/relationships/tableStyles" Target="tableStyles.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9/30/25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972807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966149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831528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481756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047909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706738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787961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972807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715982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3DB77-CF29-17A1-4799-D8C03A9C38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33F17F-F878-4D29-9332-056F8023CB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6F53EC-59C2-B385-3E2F-B6212CB4B7D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7504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87027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BACB4-3583-98FB-94B3-FD370C9626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0C0173F2-C85A-91BF-E3B9-A380F9E0BE2F}"/>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a:extLst>
              <a:ext uri="{FF2B5EF4-FFF2-40B4-BE49-F238E27FC236}">
                <a16:creationId xmlns:a16="http://schemas.microsoft.com/office/drawing/2014/main" id="{1529EB76-4B14-17B4-6D17-5D16379400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F9A2F91-2704-4A06-0BAA-99A7CD4D562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953843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9661494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831528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40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481756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D55E4-3803-528E-F3B7-7C85FB29CA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39257A-361C-F162-5750-FA8EA897FB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4293FC-D920-BF5D-BE72-B8556ACCBF5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16538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42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0479096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43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706738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44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787961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45F8B-6D54-3CBF-E196-3DF551CB540F}"/>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16300DD-FA9E-EA3D-C3E8-71269347437E}"/>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45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7D47AA89-23DE-3984-DC36-1142532DEB1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E9374D3-2616-8CC1-DE33-60CF1BCAB45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8170616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4480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FEBF9-6E5A-B17D-23B1-C168EDB777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5FEF3A-B26D-9B3B-839F-3FB4FEA774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2C0991-2167-6416-F4A3-92CB227C87B9}"/>
              </a:ext>
            </a:extLst>
          </p:cNvPr>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7906021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FEBF9-6E5A-B17D-23B1-C168EDB777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5FEF3A-B26D-9B3B-839F-3FB4FEA774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2C0991-2167-6416-F4A3-92CB227C87B9}"/>
              </a:ext>
            </a:extLst>
          </p:cNvPr>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9668006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11132-3CD8-9E35-B492-A300C01544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79CD21-1717-0314-3E82-A5FB2846F6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165CAC-A6A1-EC7C-F075-F09CB07A87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B040FB-E172-E1A3-62AB-19882A967498}"/>
              </a:ext>
            </a:extLst>
          </p:cNvPr>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9FE80445-E4CF-E545-B280-6927C8E27300}"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cs typeface="+mn-cs"/>
              </a:rPr>
              <a:pPr marL="0" marR="0" lvl="0" indent="0" algn="l" defTabSz="455613" rtl="0" eaLnBrk="1" fontAlgn="base" latinLnBrk="0" hangingPunct="1">
                <a:lnSpc>
                  <a:spcPct val="100000"/>
                </a:lnSpc>
                <a:spcBef>
                  <a:spcPct val="0"/>
                </a:spcBef>
                <a:spcAft>
                  <a:spcPct val="0"/>
                </a:spcAft>
                <a:buClrTx/>
                <a:buSzTx/>
                <a:buFontTx/>
                <a:buNone/>
                <a:tabLst/>
                <a:defRPr/>
              </a:pPr>
              <a:t>57</a:t>
            </a:fld>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cs typeface="+mn-cs"/>
            </a:endParaRPr>
          </a:p>
        </p:txBody>
      </p:sp>
    </p:spTree>
    <p:extLst>
      <p:ext uri="{BB962C8B-B14F-4D97-AF65-F5344CB8AC3E}">
        <p14:creationId xmlns:p14="http://schemas.microsoft.com/office/powerpoint/2010/main" val="33895964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FAC27-410B-9F26-C455-2C5AB39F37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A8ED3F-7AFF-AB57-B64B-583DB4FA61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E9BE6-967E-12AB-7371-377C3A8FAB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81FB16-1D5A-788E-DC2F-90177C3CE36C}"/>
              </a:ext>
            </a:extLst>
          </p:cNvPr>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9FE80445-E4CF-E545-B280-6927C8E27300}"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cs typeface="+mn-cs"/>
              </a:rPr>
              <a:pPr marL="0" marR="0" lvl="0" indent="0" algn="l" defTabSz="455613" rtl="0" eaLnBrk="1" fontAlgn="base" latinLnBrk="0" hangingPunct="1">
                <a:lnSpc>
                  <a:spcPct val="100000"/>
                </a:lnSpc>
                <a:spcBef>
                  <a:spcPct val="0"/>
                </a:spcBef>
                <a:spcAft>
                  <a:spcPct val="0"/>
                </a:spcAft>
                <a:buClrTx/>
                <a:buSzTx/>
                <a:buFontTx/>
                <a:buNone/>
                <a:tabLst/>
                <a:defRPr/>
              </a:pPr>
              <a:t>58</a:t>
            </a:fld>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cs typeface="+mn-cs"/>
            </a:endParaRPr>
          </a:p>
        </p:txBody>
      </p:sp>
    </p:spTree>
    <p:extLst>
      <p:ext uri="{BB962C8B-B14F-4D97-AF65-F5344CB8AC3E}">
        <p14:creationId xmlns:p14="http://schemas.microsoft.com/office/powerpoint/2010/main" val="29935045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9843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683785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03459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81938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74637-58AA-1819-3891-19B8AB926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5C58D3-7751-9DCD-3204-9C3102CB14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433ECA-9FD2-1574-BFE2-78F437C7E3DE}"/>
              </a:ext>
            </a:extLst>
          </p:cNvPr>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5384613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36574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9FE80445-E4CF-E545-B280-6927C8E27300}"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cs typeface="+mn-cs"/>
              </a:rPr>
              <a:pPr marL="0" marR="0" lvl="0" indent="0" algn="l" defTabSz="455613" rtl="0" eaLnBrk="1" fontAlgn="base" latinLnBrk="0" hangingPunct="1">
                <a:lnSpc>
                  <a:spcPct val="100000"/>
                </a:lnSpc>
                <a:spcBef>
                  <a:spcPct val="0"/>
                </a:spcBef>
                <a:spcAft>
                  <a:spcPct val="0"/>
                </a:spcAft>
                <a:buClrTx/>
                <a:buSzTx/>
                <a:buFontTx/>
                <a:buNone/>
                <a:tabLst/>
                <a:defRPr/>
              </a:pPr>
              <a:t>76</a:t>
            </a:fld>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cs typeface="+mn-cs"/>
            </a:endParaRPr>
          </a:p>
        </p:txBody>
      </p:sp>
    </p:spTree>
    <p:extLst>
      <p:ext uri="{BB962C8B-B14F-4D97-AF65-F5344CB8AC3E}">
        <p14:creationId xmlns:p14="http://schemas.microsoft.com/office/powerpoint/2010/main" val="16677617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26835-27B0-B7DE-E8DA-CB10D8353C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9DED55-E7A5-9F26-8DD0-3507352127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547183-372A-5B16-D86B-D8275C89E7D4}"/>
              </a:ext>
            </a:extLst>
          </p:cNvPr>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6643088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34FF20-C0C8-AD4F-9D01-DE85E61B49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464235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E570A-9808-76CE-0B81-C3E5345EF2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4059B1-E3B8-F481-60CB-7A827A2A8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3B63ED-80F9-0F99-42A8-05036D7CDE70}"/>
              </a:ext>
            </a:extLst>
          </p:cNvPr>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6279821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7895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7E4E2-B32A-527C-455B-3930811A5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CA135E-1990-B932-EC2D-29049D2F23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6B2485-E6B7-30F9-95B5-497CC560D58E}"/>
              </a:ext>
            </a:extLst>
          </p:cNvPr>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9740925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571B7-1BBE-F853-76CE-0053B3A262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474705-068C-0B9C-8CBB-184291CA2A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E4992C-FB09-E526-04D7-9A4428D74815}"/>
              </a:ext>
            </a:extLst>
          </p:cNvPr>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2682450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9DBBC-46BD-4046-B437-855FC3458A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AF26E8-4E57-6EB5-F5D3-7E7A962CC7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B28464-DCE4-8E9C-1172-944F493122EA}"/>
              </a:ext>
            </a:extLst>
          </p:cNvPr>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8564848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D91B0-B00D-220D-8B69-21430AB7B0E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3B6F202-EDE1-E19C-2741-E4474393C51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110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C6223936-188E-BD0C-296C-9CC154AB00AD}"/>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B2FB239-A579-3609-A468-49126B290224}"/>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743544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715982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87027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BACB4-3583-98FB-94B3-FD370C9626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0C0173F2-C85A-91BF-E3B9-A380F9E0BE2F}"/>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a:extLst>
              <a:ext uri="{FF2B5EF4-FFF2-40B4-BE49-F238E27FC236}">
                <a16:creationId xmlns:a16="http://schemas.microsoft.com/office/drawing/2014/main" id="{1529EB76-4B14-17B4-6D17-5D16379400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F9A2F91-2704-4A06-0BAA-99A7CD4D562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953843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Master" Target="../slideMasters/slideMaster8.xml"/><Relationship Id="rId4" Type="http://schemas.openxmlformats.org/officeDocument/2006/relationships/image" Target="../media/image33.jpe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8.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jpe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8.xml"/><Relationship Id="rId5" Type="http://schemas.openxmlformats.org/officeDocument/2006/relationships/image" Target="../media/image41.emf"/><Relationship Id="rId4" Type="http://schemas.openxmlformats.org/officeDocument/2006/relationships/image" Target="../media/image36.jpe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2.jpeg"/><Relationship Id="rId1" Type="http://schemas.openxmlformats.org/officeDocument/2006/relationships/slideMaster" Target="../slideMasters/slideMaster8.xml"/><Relationship Id="rId6" Type="http://schemas.openxmlformats.org/officeDocument/2006/relationships/image" Target="../media/image36.jpe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jpg"/><Relationship Id="rId1" Type="http://schemas.openxmlformats.org/officeDocument/2006/relationships/slideMaster" Target="../slideMasters/slideMaster9.xml"/><Relationship Id="rId4" Type="http://schemas.openxmlformats.org/officeDocument/2006/relationships/image" Target="../media/image50.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393561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Title and Content">
  <p:cSld name="1_Title and Content">
    <p:spTree>
      <p:nvGrpSpPr>
        <p:cNvPr id="1" name="Shape 33"/>
        <p:cNvGrpSpPr/>
        <p:nvPr/>
      </p:nvGrpSpPr>
      <p:grpSpPr>
        <a:xfrm>
          <a:off x="0" y="0"/>
          <a:ext cx="0" cy="0"/>
          <a:chOff x="0" y="0"/>
          <a:chExt cx="0" cy="0"/>
        </a:xfrm>
      </p:grpSpPr>
      <p:sp>
        <p:nvSpPr>
          <p:cNvPr id="34" name="Google Shape;34;p109"/>
          <p:cNvSpPr txBox="1">
            <a:spLocks noGrp="1"/>
          </p:cNvSpPr>
          <p:nvPr>
            <p:ph type="body" idx="1"/>
          </p:nvPr>
        </p:nvSpPr>
        <p:spPr>
          <a:xfrm>
            <a:off x="304800" y="1253037"/>
            <a:ext cx="11582400" cy="4830763"/>
          </a:xfrm>
          <a:prstGeom prst="rect">
            <a:avLst/>
          </a:prstGeom>
          <a:noFill/>
          <a:ln>
            <a:noFill/>
          </a:ln>
        </p:spPr>
        <p:txBody>
          <a:bodyPr spcFirstLastPara="1" wrap="square" lIns="91425" tIns="45700" rIns="91425" bIns="45700" anchor="t" anchorCtr="0">
            <a:noAutofit/>
          </a:bodyPr>
          <a:lstStyle>
            <a:lvl1pPr marL="609585" lvl="0" indent="-507987" algn="l">
              <a:lnSpc>
                <a:spcPct val="100000"/>
              </a:lnSpc>
              <a:spcBef>
                <a:spcPts val="0"/>
              </a:spcBef>
              <a:spcAft>
                <a:spcPts val="0"/>
              </a:spcAft>
              <a:buClr>
                <a:schemeClr val="dk1"/>
              </a:buClr>
              <a:buSzPts val="2400"/>
              <a:buFont typeface="Arial"/>
              <a:buChar char="•"/>
              <a:defRPr sz="3200"/>
            </a:lvl1pPr>
            <a:lvl2pPr marL="1219170" lvl="1" indent="-507987" algn="l">
              <a:lnSpc>
                <a:spcPct val="100000"/>
              </a:lnSpc>
              <a:spcBef>
                <a:spcPts val="800"/>
              </a:spcBef>
              <a:spcAft>
                <a:spcPts val="0"/>
              </a:spcAft>
              <a:buClr>
                <a:schemeClr val="dk1"/>
              </a:buClr>
              <a:buSzPts val="2400"/>
              <a:buFont typeface="Arial"/>
              <a:buChar char="–"/>
              <a:defRPr sz="3200"/>
            </a:lvl2pPr>
            <a:lvl3pPr marL="1828754" lvl="2" indent="-447029" algn="l">
              <a:lnSpc>
                <a:spcPct val="100000"/>
              </a:lnSpc>
              <a:spcBef>
                <a:spcPts val="800"/>
              </a:spcBef>
              <a:spcAft>
                <a:spcPts val="0"/>
              </a:spcAft>
              <a:buClr>
                <a:schemeClr val="dk1"/>
              </a:buClr>
              <a:buSzPts val="1680"/>
              <a:buFont typeface="Noto Sans Symbols"/>
              <a:buChar char="⮚"/>
              <a:defRPr sz="3200"/>
            </a:lvl3pPr>
            <a:lvl4pPr marL="2438339" lvl="3" indent="-507987" algn="l">
              <a:spcBef>
                <a:spcPts val="800"/>
              </a:spcBef>
              <a:spcAft>
                <a:spcPts val="0"/>
              </a:spcAft>
              <a:buClr>
                <a:schemeClr val="dk1"/>
              </a:buClr>
              <a:buSzPts val="2400"/>
              <a:buChar char="–"/>
              <a:defRPr sz="3200"/>
            </a:lvl4pPr>
            <a:lvl5pPr marL="3047924" lvl="4" indent="-507987" algn="l">
              <a:spcBef>
                <a:spcPts val="800"/>
              </a:spcBef>
              <a:spcAft>
                <a:spcPts val="0"/>
              </a:spcAft>
              <a:buClr>
                <a:schemeClr val="dk1"/>
              </a:buClr>
              <a:buSzPts val="2400"/>
              <a:buChar char="»"/>
              <a:defRPr sz="3200"/>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5" name="Google Shape;35;p109"/>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9"/>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221680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94387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5231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1367498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383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774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9642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526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43285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26097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470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906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260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443823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09437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6867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85180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71537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9/30/25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62270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88339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29007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102299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613676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951059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57501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836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0" name="Date Placeholder 4"/>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2" name="Text Placeholder 2"/>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3" name="Title 15">
            <a:extLst>
              <a:ext uri="{FF2B5EF4-FFF2-40B4-BE49-F238E27FC236}">
                <a16:creationId xmlns:a16="http://schemas.microsoft.com/office/drawing/2014/main" id="{7DAA724C-3107-8C4A-A46D-AB498B3D6B3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5" name="Text Placeholder 3">
            <a:extLst>
              <a:ext uri="{FF2B5EF4-FFF2-40B4-BE49-F238E27FC236}">
                <a16:creationId xmlns:a16="http://schemas.microsoft.com/office/drawing/2014/main" id="{A9573359-3223-304A-9E4E-E3990C977311}"/>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5176D520-90F1-FE46-8D82-9EBEB41208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06923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48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34030" y="325677"/>
            <a:ext cx="11857972" cy="6532323"/>
          </a:xfrm>
          <a:prstGeom prst="rect">
            <a:avLst/>
          </a:prstGeom>
        </p:spPr>
      </p:pic>
      <p:sp>
        <p:nvSpPr>
          <p:cNvPr id="2" name="Rectangle 1"/>
          <p:cNvSpPr/>
          <p:nvPr userDrawn="1"/>
        </p:nvSpPr>
        <p:spPr bwMode="auto">
          <a:xfrm>
            <a:off x="670561" y="1"/>
            <a:ext cx="7555913" cy="573961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FF417615-81C2-2340-AF61-362B348654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325484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77417" cy="6535464"/>
          </a:xfrm>
          <a:prstGeom prst="rect">
            <a:avLst/>
          </a:prstGeom>
        </p:spPr>
      </p:pic>
      <p:sp>
        <p:nvSpPr>
          <p:cNvPr id="2" name="Rectangle 1"/>
          <p:cNvSpPr/>
          <p:nvPr userDrawn="1"/>
        </p:nvSpPr>
        <p:spPr bwMode="auto">
          <a:xfrm>
            <a:off x="670561" y="1"/>
            <a:ext cx="7555913" cy="573961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D4359701-E632-0E41-94D2-E6707E383F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492304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EA5AAF51-36B8-9940-ACBC-F45CDFBB60D9}"/>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364A4BD1-BDC4-5847-8479-2F6EAA1BF060}"/>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3D807373-E9A5-9F41-8251-72DE5DC0C0B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7" name="Text Placeholder 3">
            <a:extLst>
              <a:ext uri="{FF2B5EF4-FFF2-40B4-BE49-F238E27FC236}">
                <a16:creationId xmlns:a16="http://schemas.microsoft.com/office/drawing/2014/main" id="{FA66BC5E-F1DA-6A44-9B69-93266278F91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4E34928E-FDC0-134C-9AC8-7BC99D806C8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45697" y="397313"/>
            <a:ext cx="2300979" cy="593140"/>
          </a:xfrm>
          <a:prstGeom prst="rect">
            <a:avLst/>
          </a:prstGeom>
        </p:spPr>
      </p:pic>
    </p:spTree>
    <p:extLst>
      <p:ext uri="{BB962C8B-B14F-4D97-AF65-F5344CB8AC3E}">
        <p14:creationId xmlns:p14="http://schemas.microsoft.com/office/powerpoint/2010/main" val="4705890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 – Blue3">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4D731745-D543-2644-B19B-3143CCA96B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1454161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ver – Viole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68048138-A350-B345-A99A-EEDBA93914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68726505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ver – Magenta">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FFBF8329-B6F0-0F43-9CD1-01235C057F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7937742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0" y="5515992"/>
            <a:ext cx="12192000" cy="134200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pic>
        <p:nvPicPr>
          <p:cNvPr id="9" name="Graphic 8">
            <a:extLst>
              <a:ext uri="{FF2B5EF4-FFF2-40B4-BE49-F238E27FC236}">
                <a16:creationId xmlns:a16="http://schemas.microsoft.com/office/drawing/2014/main" id="{E56506E1-BB8B-7045-8D57-C400CDE42A8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4" name="Picture 13">
            <a:extLst>
              <a:ext uri="{FF2B5EF4-FFF2-40B4-BE49-F238E27FC236}">
                <a16:creationId xmlns:a16="http://schemas.microsoft.com/office/drawing/2014/main" id="{F0C9BD37-B590-304A-8B49-7ABA28C306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358648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over – Navy">
    <p:bg>
      <p:bgPr>
        <a:solidFill>
          <a:schemeClr val="accent1"/>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6" name="Graphic 15">
            <a:extLst>
              <a:ext uri="{FF2B5EF4-FFF2-40B4-BE49-F238E27FC236}">
                <a16:creationId xmlns:a16="http://schemas.microsoft.com/office/drawing/2014/main" id="{29BA6BCF-2F1A-8443-A8DC-13CF462899A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0227" t="19283" r="-18229" b="-22843"/>
          <a:stretch/>
        </p:blipFill>
        <p:spPr>
          <a:xfrm rot="5400000">
            <a:off x="2778845" y="-5024034"/>
            <a:ext cx="13816508" cy="12901355"/>
          </a:xfrm>
          <a:prstGeom prst="rect">
            <a:avLst/>
          </a:prstGeom>
        </p:spPr>
      </p:pic>
      <p:pic>
        <p:nvPicPr>
          <p:cNvPr id="11" name="Picture 10">
            <a:extLst>
              <a:ext uri="{FF2B5EF4-FFF2-40B4-BE49-F238E27FC236}">
                <a16:creationId xmlns:a16="http://schemas.microsoft.com/office/drawing/2014/main" id="{52940C55-B0F6-2248-8883-AB5DB7E8FD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0754538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Cover – Navy">
    <p:bg>
      <p:bgPr>
        <a:solidFill>
          <a:schemeClr val="accent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3" name="Picture 12" descr="Background pattern&#10;&#10;Description automatically generated">
            <a:extLst>
              <a:ext uri="{FF2B5EF4-FFF2-40B4-BE49-F238E27FC236}">
                <a16:creationId xmlns:a16="http://schemas.microsoft.com/office/drawing/2014/main" id="{8A9B26ED-91EB-374C-A70F-3562EDE10CB7}"/>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b="-8148"/>
          <a:stretch/>
        </p:blipFill>
        <p:spPr>
          <a:xfrm rot="10800000">
            <a:off x="3217767" y="83425"/>
            <a:ext cx="8974236" cy="2612705"/>
          </a:xfrm>
          <a:prstGeom prst="rect">
            <a:avLst/>
          </a:prstGeom>
        </p:spPr>
      </p:pic>
      <p:pic>
        <p:nvPicPr>
          <p:cNvPr id="11" name="Picture 10">
            <a:extLst>
              <a:ext uri="{FF2B5EF4-FFF2-40B4-BE49-F238E27FC236}">
                <a16:creationId xmlns:a16="http://schemas.microsoft.com/office/drawing/2014/main" id="{B9D9345F-D15C-2043-8157-7A75DD361F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20324713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Cover – Navy">
    <p:bg>
      <p:bgPr>
        <a:solidFill>
          <a:schemeClr val="tx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100679" y="6538227"/>
            <a:ext cx="2567117" cy="238607"/>
          </a:xfrm>
          <a:prstGeom prst="rect">
            <a:avLst/>
          </a:prstGeom>
        </p:spPr>
        <p:txBody>
          <a:bodyPr vert="horz" wrap="square" lIns="91440" tIns="0" rIns="91440" bIns="0" rtlCol="0" anchor="b" anchorCtr="0">
            <a:noAutofit/>
          </a:bodyPr>
          <a:lstStyle>
            <a:lvl1pPr algn="l">
              <a:defRPr sz="1600" b="0" i="0">
                <a:solidFill>
                  <a:schemeClr val="bg2"/>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2"/>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bg2"/>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bg2"/>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8" name="Freeform 77">
            <a:extLst>
              <a:ext uri="{FF2B5EF4-FFF2-40B4-BE49-F238E27FC236}">
                <a16:creationId xmlns:a16="http://schemas.microsoft.com/office/drawing/2014/main" id="{09D6DA44-3D41-5E45-80B2-97B2B0E76C11}"/>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pic>
        <p:nvPicPr>
          <p:cNvPr id="4" name="Picture 3" descr="A black background with blue text&#10;&#10;AI-generated content may be incorrect.">
            <a:extLst>
              <a:ext uri="{FF2B5EF4-FFF2-40B4-BE49-F238E27FC236}">
                <a16:creationId xmlns:a16="http://schemas.microsoft.com/office/drawing/2014/main" id="{50AABE59-C162-5925-283B-0F6885128F90}"/>
              </a:ext>
            </a:extLst>
          </p:cNvPr>
          <p:cNvPicPr>
            <a:picLocks noChangeAspect="1"/>
          </p:cNvPicPr>
          <p:nvPr userDrawn="1"/>
        </p:nvPicPr>
        <p:blipFill>
          <a:blip r:embed="rId2"/>
          <a:stretch>
            <a:fillRect/>
          </a:stretch>
        </p:blipFill>
        <p:spPr>
          <a:xfrm>
            <a:off x="100679" y="277371"/>
            <a:ext cx="3117088" cy="677628"/>
          </a:xfrm>
          <a:prstGeom prst="rect">
            <a:avLst/>
          </a:prstGeom>
        </p:spPr>
      </p:pic>
    </p:spTree>
    <p:extLst>
      <p:ext uri="{BB962C8B-B14F-4D97-AF65-F5344CB8AC3E}">
        <p14:creationId xmlns:p14="http://schemas.microsoft.com/office/powerpoint/2010/main" val="5422340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4" name="Text Placeholder 3"/>
          <p:cNvSpPr>
            <a:spLocks noGrp="1"/>
          </p:cNvSpPr>
          <p:nvPr>
            <p:ph type="body" sz="quarter" idx="15" hasCustomPrompt="1"/>
          </p:nvPr>
        </p:nvSpPr>
        <p:spPr>
          <a:xfrm>
            <a:off x="609603" y="927655"/>
            <a:ext cx="10893285" cy="47707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buClr>
                <a:schemeClr val="accent1"/>
              </a:buClr>
              <a:defRPr b="0" i="0"/>
            </a:lvl1pPr>
            <a:lvl2pPr>
              <a:buClr>
                <a:schemeClr val="tx1"/>
              </a:buClr>
              <a:defRPr b="0" i="0"/>
            </a:lvl2pPr>
            <a:lvl3pPr>
              <a:buClr>
                <a:schemeClr val="accent1"/>
              </a:buClr>
              <a:defRPr b="0" i="0"/>
            </a:lvl3pPr>
            <a:lvl4pPr>
              <a:buClr>
                <a:schemeClr val="tx1"/>
              </a:buCl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856546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0526408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41261046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556479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9"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73722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228379078"/>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3100929"/>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1"/>
                </a:solidFill>
                <a:latin typeface="Arial" panose="020B0604020202020204" pitchFamily="34" charset="0"/>
              </a:defRPr>
            </a:lvl1pPr>
          </a:lstStyle>
          <a:p>
            <a:pPr lvl="0"/>
            <a:r>
              <a:rPr lang="en-US" dirty="0"/>
              <a:t>Author’s Name</a:t>
            </a:r>
          </a:p>
        </p:txBody>
      </p:sp>
      <p:sp>
        <p:nvSpPr>
          <p:cNvPr id="13" name="Rectangle 12"/>
          <p:cNvSpPr/>
          <p:nvPr userDrawn="1"/>
        </p:nvSpPr>
        <p:spPr bwMode="auto">
          <a:xfrm>
            <a:off x="662608" y="3"/>
            <a:ext cx="1431235" cy="1577005"/>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1"/>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53695186"/>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2"/>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2"/>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3128902931"/>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3"/>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3"/>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2810591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91175AD-5EC8-6C49-8218-F38BDE3E862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4" name="Rectangle 13"/>
          <p:cNvSpPr/>
          <p:nvPr userDrawn="1"/>
        </p:nvSpPr>
        <p:spPr bwMode="auto">
          <a:xfrm>
            <a:off x="3" y="2363626"/>
            <a:ext cx="9402305"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15" name="Title 15"/>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cxnSp>
        <p:nvCxnSpPr>
          <p:cNvPr id="7" name="Straight Connector 6">
            <a:extLst>
              <a:ext uri="{FF2B5EF4-FFF2-40B4-BE49-F238E27FC236}">
                <a16:creationId xmlns:a16="http://schemas.microsoft.com/office/drawing/2014/main" id="{62CCB472-92BE-5E48-80A6-FC260AA96B83}"/>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8" name="Freeform 77">
            <a:extLst>
              <a:ext uri="{FF2B5EF4-FFF2-40B4-BE49-F238E27FC236}">
                <a16:creationId xmlns:a16="http://schemas.microsoft.com/office/drawing/2014/main" id="{4ABB29B8-DCAF-7B40-9E52-219D904D83D6}"/>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10390928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52C1D42-AAA3-B04E-A034-F1358786033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3" r="10781" b="31145"/>
          <a:stretch/>
        </p:blipFill>
        <p:spPr>
          <a:xfrm>
            <a:off x="-423333" y="-326883"/>
            <a:ext cx="12615333" cy="6858003"/>
          </a:xfrm>
          <a:prstGeom prst="rect">
            <a:avLst/>
          </a:prstGeom>
        </p:spPr>
      </p:pic>
      <p:sp>
        <p:nvSpPr>
          <p:cNvPr id="6" name="Rectangle 5"/>
          <p:cNvSpPr/>
          <p:nvPr userDrawn="1"/>
        </p:nvSpPr>
        <p:spPr bwMode="auto">
          <a:xfrm>
            <a:off x="3" y="2363626"/>
            <a:ext cx="9402305" cy="1881809"/>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E01C639F-F884-C946-B140-A9518C6FB9A8}"/>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08B3EA4E-B6EE-2549-8EB7-C25BC2142E7C}"/>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2" name="Title 15">
            <a:extLst>
              <a:ext uri="{FF2B5EF4-FFF2-40B4-BE49-F238E27FC236}">
                <a16:creationId xmlns:a16="http://schemas.microsoft.com/office/drawing/2014/main" id="{013E3FCC-D96C-D344-BBA3-51BB23D2A0F4}"/>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404802113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88447-026C-8740-AB11-4D9C4007C669}"/>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l="14414"/>
          <a:stretch/>
        </p:blipFill>
        <p:spPr>
          <a:xfrm>
            <a:off x="0" y="534826"/>
            <a:ext cx="12192000" cy="2365425"/>
          </a:xfrm>
          <a:prstGeom prst="rect">
            <a:avLst/>
          </a:prstGeom>
        </p:spPr>
      </p:pic>
      <p:sp>
        <p:nvSpPr>
          <p:cNvPr id="6" name="Rectangle 5"/>
          <p:cNvSpPr/>
          <p:nvPr userDrawn="1"/>
        </p:nvSpPr>
        <p:spPr bwMode="auto">
          <a:xfrm>
            <a:off x="3" y="2363626"/>
            <a:ext cx="9402305" cy="188180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7AB58095-3588-1A4E-B981-253E9F1A1AEC}"/>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81C2D974-A2EE-E349-AD5D-00B5C62A8CB7}"/>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1" name="Title 15">
            <a:extLst>
              <a:ext uri="{FF2B5EF4-FFF2-40B4-BE49-F238E27FC236}">
                <a16:creationId xmlns:a16="http://schemas.microsoft.com/office/drawing/2014/main" id="{18DED201-C78F-0E4A-B63C-520004DA73BE}"/>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2040071373"/>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4119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invGray">
          <a:xfrm>
            <a:off x="5153582" y="2715240"/>
            <a:ext cx="2094721" cy="135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8704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72533" y="2513068"/>
            <a:ext cx="1831867" cy="1831867"/>
          </a:xfrm>
          <a:prstGeom prst="rect">
            <a:avLst/>
          </a:prstGeom>
        </p:spPr>
      </p:pic>
    </p:spTree>
    <p:extLst>
      <p:ext uri="{BB962C8B-B14F-4D97-AF65-F5344CB8AC3E}">
        <p14:creationId xmlns:p14="http://schemas.microsoft.com/office/powerpoint/2010/main" val="17560099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99440" y="1"/>
            <a:ext cx="3992560" cy="2687339"/>
          </a:xfrm>
          <a:prstGeom prst="rect">
            <a:avLst/>
          </a:prstGeom>
        </p:spPr>
      </p:pic>
      <p:pic>
        <p:nvPicPr>
          <p:cNvPr id="2" name="Picture 1">
            <a:extLst>
              <a:ext uri="{FF2B5EF4-FFF2-40B4-BE49-F238E27FC236}">
                <a16:creationId xmlns:a16="http://schemas.microsoft.com/office/drawing/2014/main" id="{9A1E061F-A72A-5142-8A32-D6BACF33C6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 y="193193"/>
            <a:ext cx="8199439" cy="1361512"/>
          </a:xfrm>
          <a:prstGeom prst="rect">
            <a:avLst/>
          </a:prstGeom>
        </p:spPr>
      </p:pic>
      <p:pic>
        <p:nvPicPr>
          <p:cNvPr id="8" name="Picture 7">
            <a:extLst>
              <a:ext uri="{FF2B5EF4-FFF2-40B4-BE49-F238E27FC236}">
                <a16:creationId xmlns:a16="http://schemas.microsoft.com/office/drawing/2014/main" id="{B6B44D79-B0F4-1A43-9BD5-09FD9E662AC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8" y="2687340"/>
            <a:ext cx="2153917" cy="2153917"/>
          </a:xfrm>
          <a:prstGeom prst="rect">
            <a:avLst/>
          </a:prstGeom>
        </p:spPr>
      </p:pic>
    </p:spTree>
    <p:extLst>
      <p:ext uri="{BB962C8B-B14F-4D97-AF65-F5344CB8AC3E}">
        <p14:creationId xmlns:p14="http://schemas.microsoft.com/office/powerpoint/2010/main" val="36273971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Closing – Mt. Zio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199440" y="12549"/>
            <a:ext cx="3992560" cy="2662244"/>
          </a:xfrm>
          <a:prstGeom prst="rect">
            <a:avLst/>
          </a:prstGeom>
        </p:spPr>
      </p:pic>
      <p:pic>
        <p:nvPicPr>
          <p:cNvPr id="14" name="Picture 13">
            <a:extLst>
              <a:ext uri="{FF2B5EF4-FFF2-40B4-BE49-F238E27FC236}">
                <a16:creationId xmlns:a16="http://schemas.microsoft.com/office/drawing/2014/main" id="{4AD4098B-43D5-4B4E-A524-530B7E386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851932"/>
            <a:ext cx="8199436" cy="5006069"/>
          </a:xfrm>
          <a:prstGeom prst="rect">
            <a:avLst/>
          </a:prstGeom>
        </p:spPr>
      </p:pic>
      <p:pic>
        <p:nvPicPr>
          <p:cNvPr id="10" name="Picture 9">
            <a:extLst>
              <a:ext uri="{FF2B5EF4-FFF2-40B4-BE49-F238E27FC236}">
                <a16:creationId xmlns:a16="http://schemas.microsoft.com/office/drawing/2014/main" id="{EA44FD6C-4722-4647-8824-7BD62CB4991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6" y="2659757"/>
            <a:ext cx="2153920" cy="2153920"/>
          </a:xfrm>
          <a:prstGeom prst="rect">
            <a:avLst/>
          </a:prstGeom>
          <a:solidFill>
            <a:schemeClr val="accent1"/>
          </a:solidFill>
        </p:spPr>
      </p:pic>
      <p:pic>
        <p:nvPicPr>
          <p:cNvPr id="15" name="Graphic 14">
            <a:extLst>
              <a:ext uri="{FF2B5EF4-FFF2-40B4-BE49-F238E27FC236}">
                <a16:creationId xmlns:a16="http://schemas.microsoft.com/office/drawing/2014/main" id="{A81F62F8-022A-8040-9203-343FE92FDB09}"/>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35407" b="39964"/>
          <a:stretch/>
        </p:blipFill>
        <p:spPr>
          <a:xfrm>
            <a:off x="-1325089" y="1"/>
            <a:ext cx="9524528" cy="1851932"/>
          </a:xfrm>
          <a:prstGeom prst="rect">
            <a:avLst/>
          </a:prstGeom>
        </p:spPr>
      </p:pic>
    </p:spTree>
    <p:extLst>
      <p:ext uri="{BB962C8B-B14F-4D97-AF65-F5344CB8AC3E}">
        <p14:creationId xmlns:p14="http://schemas.microsoft.com/office/powerpoint/2010/main" val="20238170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4FBE2C-79B3-0741-8C4F-E79579E3B5C3}"/>
              </a:ext>
            </a:extLst>
          </p:cNvPr>
          <p:cNvSpPr/>
          <p:nvPr userDrawn="1"/>
        </p:nvSpPr>
        <p:spPr bwMode="auto">
          <a:xfrm>
            <a:off x="1" y="2194561"/>
            <a:ext cx="3992561" cy="4663440"/>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7CBA96EE-AE7F-9D47-80E0-948746F73CBD}"/>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1" name="Picture 10">
            <a:extLst>
              <a:ext uri="{FF2B5EF4-FFF2-40B4-BE49-F238E27FC236}">
                <a16:creationId xmlns:a16="http://schemas.microsoft.com/office/drawing/2014/main" id="{4508378B-0C89-E14E-8069-2034FF2D0F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 y="1"/>
            <a:ext cx="3680812" cy="2687339"/>
          </a:xfrm>
          <a:prstGeom prst="rect">
            <a:avLst/>
          </a:prstGeom>
        </p:spPr>
      </p:pic>
      <p:pic>
        <p:nvPicPr>
          <p:cNvPr id="13" name="Picture 12">
            <a:extLst>
              <a:ext uri="{FF2B5EF4-FFF2-40B4-BE49-F238E27FC236}">
                <a16:creationId xmlns:a16="http://schemas.microsoft.com/office/drawing/2014/main" id="{A98C622B-BC71-0F4D-ACEB-367F089BDF4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14" name="Picture 13">
            <a:extLst>
              <a:ext uri="{FF2B5EF4-FFF2-40B4-BE49-F238E27FC236}">
                <a16:creationId xmlns:a16="http://schemas.microsoft.com/office/drawing/2014/main" id="{FC4AB437-D405-6C43-9FA5-FD5F04163FC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pic>
        <p:nvPicPr>
          <p:cNvPr id="2" name="Picture 1">
            <a:extLst>
              <a:ext uri="{FF2B5EF4-FFF2-40B4-BE49-F238E27FC236}">
                <a16:creationId xmlns:a16="http://schemas.microsoft.com/office/drawing/2014/main" id="{2A46CC52-4A32-374A-BF1E-0FA06087FD5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454" t="5935" r="2464" b="11182"/>
          <a:stretch/>
        </p:blipFill>
        <p:spPr>
          <a:xfrm>
            <a:off x="3674855" y="40643"/>
            <a:ext cx="8517148" cy="1635756"/>
          </a:xfrm>
          <a:prstGeom prst="rect">
            <a:avLst/>
          </a:prstGeom>
        </p:spPr>
      </p:pic>
    </p:spTree>
    <p:extLst>
      <p:ext uri="{BB962C8B-B14F-4D97-AF65-F5344CB8AC3E}">
        <p14:creationId xmlns:p14="http://schemas.microsoft.com/office/powerpoint/2010/main" val="9426378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FBBD5-5854-194C-9766-1823F3F5452C}"/>
              </a:ext>
            </a:extLst>
          </p:cNvPr>
          <p:cNvSpPr/>
          <p:nvPr userDrawn="1"/>
        </p:nvSpPr>
        <p:spPr bwMode="auto">
          <a:xfrm>
            <a:off x="1" y="2194561"/>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FEB282E7-F7BC-5A48-9E5F-4ECBFDF952A0}"/>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0" name="Picture 9">
            <a:extLst>
              <a:ext uri="{FF2B5EF4-FFF2-40B4-BE49-F238E27FC236}">
                <a16:creationId xmlns:a16="http://schemas.microsoft.com/office/drawing/2014/main" id="{21C94893-0820-A743-86A6-BDEB411A72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675671" cy="2687339"/>
          </a:xfrm>
          <a:prstGeom prst="rect">
            <a:avLst/>
          </a:prstGeom>
        </p:spPr>
      </p:pic>
      <p:pic>
        <p:nvPicPr>
          <p:cNvPr id="11" name="Picture 10">
            <a:extLst>
              <a:ext uri="{FF2B5EF4-FFF2-40B4-BE49-F238E27FC236}">
                <a16:creationId xmlns:a16="http://schemas.microsoft.com/office/drawing/2014/main" id="{1412EA7E-47D5-4248-9461-6049F4FA2F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9" name="Graphic 8">
            <a:extLst>
              <a:ext uri="{FF2B5EF4-FFF2-40B4-BE49-F238E27FC236}">
                <a16:creationId xmlns:a16="http://schemas.microsoft.com/office/drawing/2014/main" id="{21F1DBF9-E6D2-EC49-80D7-6EE1B776A50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37974" b="37397"/>
          <a:stretch/>
        </p:blipFill>
        <p:spPr>
          <a:xfrm>
            <a:off x="3674853" y="20340"/>
            <a:ext cx="8517147" cy="1656059"/>
          </a:xfrm>
          <a:prstGeom prst="rect">
            <a:avLst/>
          </a:prstGeom>
        </p:spPr>
      </p:pic>
      <p:pic>
        <p:nvPicPr>
          <p:cNvPr id="13" name="Picture 12">
            <a:extLst>
              <a:ext uri="{FF2B5EF4-FFF2-40B4-BE49-F238E27FC236}">
                <a16:creationId xmlns:a16="http://schemas.microsoft.com/office/drawing/2014/main" id="{5656DF26-9AA1-AC46-9695-22DFD8CE98E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spTree>
    <p:extLst>
      <p:ext uri="{BB962C8B-B14F-4D97-AF65-F5344CB8AC3E}">
        <p14:creationId xmlns:p14="http://schemas.microsoft.com/office/powerpoint/2010/main" val="25200406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Header Slide - Research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D3159F-6312-409D-81E9-269B5B6CBA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8" y="3429002"/>
            <a:ext cx="10428631"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9225" y="5987683"/>
            <a:ext cx="3024951" cy="64830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4197319689"/>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Header Slide - DI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1046CD-8CB1-4DD1-850A-62F4120B7D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6" y="3429002"/>
            <a:ext cx="10400923"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3364" y="5827538"/>
            <a:ext cx="3613341" cy="95151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798375252"/>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Header Slide - SCTCTN">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04621" y="5898996"/>
            <a:ext cx="3363044" cy="843184"/>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86340796"/>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_Header Slide - Cancer Institute">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4388" y="5993714"/>
            <a:ext cx="3030304" cy="660343"/>
          </a:xfrm>
          <a:prstGeom prst="rect">
            <a:avLst/>
          </a:prstGeom>
        </p:spPr>
      </p:pic>
      <p:pic>
        <p:nvPicPr>
          <p:cNvPr id="2" name="Picture 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73309" y="6194785"/>
            <a:ext cx="1148971" cy="489848"/>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78657028"/>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Left Gray Bar">
    <p:spTree>
      <p:nvGrpSpPr>
        <p:cNvPr id="1" name=""/>
        <p:cNvGrpSpPr/>
        <p:nvPr/>
      </p:nvGrpSpPr>
      <p:grpSpPr>
        <a:xfrm>
          <a:off x="0" y="0"/>
          <a:ext cx="0" cy="0"/>
          <a:chOff x="0" y="0"/>
          <a:chExt cx="0" cy="0"/>
        </a:xfrm>
      </p:grpSpPr>
      <p:sp>
        <p:nvSpPr>
          <p:cNvPr id="10" name="Rectangle 9"/>
          <p:cNvSpPr/>
          <p:nvPr/>
        </p:nvSpPr>
        <p:spPr bwMode="white">
          <a:xfrm flipH="1">
            <a:off x="2" y="1"/>
            <a:ext cx="4025348" cy="5981700"/>
          </a:xfrm>
          <a:prstGeom prst="rect">
            <a:avLst/>
          </a:prstGeom>
          <a:solidFill>
            <a:srgbClr val="63B1BA">
              <a:alpha val="90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4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Content Placeholder 12">
            <a:extLst>
              <a:ext uri="{FF2B5EF4-FFF2-40B4-BE49-F238E27FC236}">
                <a16:creationId xmlns:a16="http://schemas.microsoft.com/office/drawing/2014/main" id="{22349B43-504D-A04A-BEB5-7897B4FB56B6}"/>
              </a:ext>
            </a:extLst>
          </p:cNvPr>
          <p:cNvSpPr>
            <a:spLocks noGrp="1"/>
          </p:cNvSpPr>
          <p:nvPr>
            <p:ph sz="quarter" idx="14"/>
          </p:nvPr>
        </p:nvSpPr>
        <p:spPr>
          <a:xfrm>
            <a:off x="4572011" y="5741739"/>
            <a:ext cx="5902652" cy="198716"/>
          </a:xfrm>
          <a:prstGeom prst="rect">
            <a:avLst/>
          </a:prstGeom>
        </p:spPr>
        <p:txBody>
          <a:bodyPr lIns="0">
            <a:noAutofit/>
          </a:bodyPr>
          <a:lstStyle>
            <a:lvl1pPr marL="0" indent="0" algn="l">
              <a:buNone/>
              <a:defRPr lang="en-US" sz="900" b="0" i="0" u="none"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Edit Master text styles</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4572003" y="634046"/>
            <a:ext cx="4602692" cy="509165"/>
          </a:xfrm>
          <a:prstGeom prst="rect">
            <a:avLst/>
          </a:prstGeom>
          <a:noFill/>
          <a:ln>
            <a:noFill/>
          </a:ln>
        </p:spPr>
        <p:txBody>
          <a:bodyPr wrap="square" lIns="0" anchor="b">
            <a:noAutofit/>
          </a:bodyPr>
          <a:lstStyle>
            <a:lvl1pPr marL="0" indent="0" algn="l" defTabSz="914377" rtl="0" eaLnBrk="1" latinLnBrk="0" hangingPunct="1">
              <a:buNone/>
              <a:defRPr lang="en-US" sz="2100" b="1" i="0"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marL="0" lvl="0" defTabSz="914377" latinLnBrk="0"/>
            <a:r>
              <a:rPr lang="en-US" dirty="0"/>
              <a:t>Edit Master text styles</a:t>
            </a:r>
          </a:p>
        </p:txBody>
      </p:sp>
      <p:sp>
        <p:nvSpPr>
          <p:cNvPr id="19" name="Text Placeholder 11">
            <a:extLst>
              <a:ext uri="{FF2B5EF4-FFF2-40B4-BE49-F238E27FC236}">
                <a16:creationId xmlns:a16="http://schemas.microsoft.com/office/drawing/2014/main" id="{511ED62E-3749-4E4B-A013-430125D8078C}"/>
              </a:ext>
            </a:extLst>
          </p:cNvPr>
          <p:cNvSpPr>
            <a:spLocks noGrp="1"/>
          </p:cNvSpPr>
          <p:nvPr>
            <p:ph type="body" sz="quarter" idx="11"/>
          </p:nvPr>
        </p:nvSpPr>
        <p:spPr>
          <a:xfrm>
            <a:off x="9363381" y="634044"/>
            <a:ext cx="1838033" cy="506544"/>
          </a:xfrm>
          <a:prstGeom prst="rect">
            <a:avLst/>
          </a:prstGeom>
          <a:noFill/>
          <a:ln>
            <a:noFill/>
          </a:ln>
        </p:spPr>
        <p:txBody>
          <a:bodyPr wrap="square" rIns="0" anchor="b">
            <a:noAutofit/>
          </a:bodyPr>
          <a:lstStyle>
            <a:lvl1pPr marL="0" indent="0" algn="r">
              <a:buClr>
                <a:schemeClr val="tx1"/>
              </a:buClr>
              <a:buNone/>
              <a:tabLst/>
              <a:defRPr lang="en-US" sz="1100" b="0" i="0" kern="1200" spc="0" baseline="0" dirty="0" smtClean="0">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pPr marL="0" lvl="0" algn="r" defTabSz="914377" latinLnBrk="0"/>
            <a:r>
              <a:rPr lang="en-US" dirty="0"/>
              <a:t>Edit Master text styles</a:t>
            </a:r>
          </a:p>
        </p:txBody>
      </p:sp>
      <p:sp>
        <p:nvSpPr>
          <p:cNvPr id="14"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SCRI JV Close</a:t>
            </a:r>
            <a:endParaRPr lang="en-US" dirty="0"/>
          </a:p>
        </p:txBody>
      </p:sp>
      <p:sp>
        <p:nvSpPr>
          <p:cNvPr id="9" name="Text Placeholder 17">
            <a:extLst>
              <a:ext uri="{FF2B5EF4-FFF2-40B4-BE49-F238E27FC236}">
                <a16:creationId xmlns:a16="http://schemas.microsoft.com/office/drawing/2014/main" id="{56FBAC50-0E6A-F444-BC5A-1C3D878B1B39}"/>
              </a:ext>
            </a:extLst>
          </p:cNvPr>
          <p:cNvSpPr>
            <a:spLocks noGrp="1"/>
          </p:cNvSpPr>
          <p:nvPr>
            <p:ph idx="15"/>
          </p:nvPr>
        </p:nvSpPr>
        <p:spPr>
          <a:xfrm>
            <a:off x="4572000" y="1452883"/>
            <a:ext cx="6629400" cy="4161856"/>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4457DB21-4DA0-4FEE-A069-B7AC3BD443A1}"/>
              </a:ext>
            </a:extLst>
          </p:cNvPr>
          <p:cNvSpPr>
            <a:spLocks noGrp="1"/>
          </p:cNvSpPr>
          <p:nvPr>
            <p:ph type="title" hasCustomPrompt="1"/>
          </p:nvPr>
        </p:nvSpPr>
        <p:spPr>
          <a:xfrm>
            <a:off x="596051" y="702646"/>
            <a:ext cx="3129295" cy="5148599"/>
          </a:xfrm>
          <a:prstGeom prst="rect">
            <a:avLst/>
          </a:prstGeom>
        </p:spPr>
        <p:txBody>
          <a:bodyPr anchor="t">
            <a:normAutofit/>
          </a:bodyPr>
          <a:lstStyle>
            <a:lvl1pPr>
              <a:defRPr sz="3700" b="1" i="0" spc="-67"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6782082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Standard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609600" y="1658298"/>
            <a:ext cx="10515600" cy="4323404"/>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643467"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hasCustomPrompt="1"/>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Tree>
    <p:extLst>
      <p:ext uri="{BB962C8B-B14F-4D97-AF65-F5344CB8AC3E}">
        <p14:creationId xmlns:p14="http://schemas.microsoft.com/office/powerpoint/2010/main" val="20460265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r>
              <a:rPr lang="en-US" dirty="0">
                <a:solidFill>
                  <a:prstClr val="black">
                    <a:tint val="75000"/>
                  </a:prstClr>
                </a:solidFill>
              </a:rPr>
              <a:t>Overview September 2022</a:t>
            </a: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609601" y="274644"/>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82299876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3 columns">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60960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1"/>
          <p:cNvSpPr>
            <a:spLocks noGrp="1"/>
          </p:cNvSpPr>
          <p:nvPr>
            <p:ph type="title"/>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EE22D488-BAA3-B846-866B-5889189F2B50}"/>
              </a:ext>
            </a:extLst>
          </p:cNvPr>
          <p:cNvSpPr>
            <a:spLocks noGrp="1"/>
          </p:cNvSpPr>
          <p:nvPr>
            <p:ph sz="half" idx="10"/>
          </p:nvPr>
        </p:nvSpPr>
        <p:spPr>
          <a:xfrm>
            <a:off x="4410892"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C12096EE-FD27-024F-92C7-F21530130DA3}"/>
              </a:ext>
            </a:extLst>
          </p:cNvPr>
          <p:cNvSpPr>
            <a:spLocks noGrp="1"/>
          </p:cNvSpPr>
          <p:nvPr>
            <p:ph sz="half" idx="11"/>
          </p:nvPr>
        </p:nvSpPr>
        <p:spPr>
          <a:xfrm>
            <a:off x="819912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dirty="0"/>
              <a:t>Overview September 2022</a:t>
            </a:r>
          </a:p>
        </p:txBody>
      </p:sp>
    </p:spTree>
    <p:extLst>
      <p:ext uri="{BB962C8B-B14F-4D97-AF65-F5344CB8AC3E}">
        <p14:creationId xmlns:p14="http://schemas.microsoft.com/office/powerpoint/2010/main" val="42903874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7" y="1493837"/>
            <a:ext cx="10769601" cy="4478339"/>
          </a:xfrm>
        </p:spPr>
        <p:txBody>
          <a:bodyPr/>
          <a:lstStyle>
            <a:lvl1pPr marL="265120" indent="-265120">
              <a:buClr>
                <a:schemeClr val="accent3"/>
              </a:buClr>
              <a:buFont typeface="Calibri" panose="020F0502020204030204" pitchFamily="34" charset="0"/>
              <a:buChar char="•"/>
              <a:defRPr>
                <a:solidFill>
                  <a:srgbClr val="223341"/>
                </a:solidFill>
              </a:defRPr>
            </a:lvl1pPr>
            <a:lvl2pPr marL="625491" indent="-265120">
              <a:buClr>
                <a:schemeClr val="accent3"/>
              </a:buClr>
              <a:tabLst/>
              <a:defRPr>
                <a:solidFill>
                  <a:srgbClr val="223341"/>
                </a:solidFill>
              </a:defRPr>
            </a:lvl2pPr>
            <a:lvl3pPr marL="898548" indent="-184154">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399262"/>
            <a:ext cx="11176168" cy="234616"/>
          </a:xfrm>
        </p:spPr>
        <p:txBody>
          <a:bodyPr wrap="square" lIns="0" tIns="46800" rIns="90000" bIns="0" anchor="b">
            <a:spAutoFit/>
          </a:bodyPr>
          <a:lstStyle>
            <a:lvl1pPr marL="0" indent="0">
              <a:buFontTx/>
              <a:buNone/>
              <a:defRPr sz="1200"/>
            </a:lvl1pPr>
            <a:lvl2pPr marL="182567" indent="0">
              <a:buFontTx/>
              <a:buNone/>
              <a:defRPr sz="1400"/>
            </a:lvl2pPr>
            <a:lvl3pPr marL="357196" indent="0">
              <a:buFontTx/>
              <a:buNone/>
              <a:defRPr sz="1400"/>
            </a:lvl3pPr>
            <a:lvl4pPr marL="536589" indent="0">
              <a:buFontTx/>
              <a:buNone/>
              <a:defRPr sz="1400"/>
            </a:lvl4pPr>
            <a:lvl5pPr marL="712806" indent="0">
              <a:buFontTx/>
              <a:buNone/>
              <a:defRPr sz="1400"/>
            </a:lvl5pPr>
          </a:lstStyle>
          <a:p>
            <a:pPr lvl="0"/>
            <a:r>
              <a:rPr lang="en-US" dirty="0"/>
              <a:t>[reference]</a:t>
            </a:r>
          </a:p>
        </p:txBody>
      </p:sp>
    </p:spTree>
    <p:extLst>
      <p:ext uri="{BB962C8B-B14F-4D97-AF65-F5344CB8AC3E}">
        <p14:creationId xmlns:p14="http://schemas.microsoft.com/office/powerpoint/2010/main" val="33601001"/>
      </p:ext>
    </p:extLst>
  </p:cSld>
  <p:clrMapOvr>
    <a:masterClrMapping/>
  </p:clrMapOvr>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615062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7441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29118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705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9278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8729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622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998598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01505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6362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04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973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841600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77695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32570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588068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393186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57654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768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40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04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88447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2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698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535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54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02620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8686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485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283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16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12045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084010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1562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4525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63067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9/30/25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093130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07710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4197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10481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10181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11090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95411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505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91077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126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84268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253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4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7719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06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14831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5593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400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85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608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554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90945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19457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87936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09588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58952" y="2633472"/>
            <a:ext cx="10680192" cy="1600200"/>
          </a:xfrm>
        </p:spPr>
        <p:txBody>
          <a:bodyPr anchor="ctr">
            <a:noAutofit/>
          </a:bodyPr>
          <a:lstStyle>
            <a:lvl1pPr algn="ctr">
              <a:lnSpc>
                <a:spcPts val="3600"/>
              </a:lnSpc>
              <a:defRPr sz="3600" i="1">
                <a:solidFill>
                  <a:schemeClr val="tx1"/>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1863411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4" y="384048"/>
            <a:ext cx="11362945" cy="868680"/>
          </a:xfrm>
        </p:spPr>
        <p:txBody>
          <a:bodyPr/>
          <a:lstStyle/>
          <a:p>
            <a:r>
              <a:rPr lang="en-US"/>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3773" y="6163057"/>
            <a:ext cx="11362944"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766935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Content Footer">
    <p:spTree>
      <p:nvGrpSpPr>
        <p:cNvPr id="1" name=""/>
        <p:cNvGrpSpPr/>
        <p:nvPr/>
      </p:nvGrpSpPr>
      <p:grpSpPr>
        <a:xfrm>
          <a:off x="0" y="0"/>
          <a:ext cx="0" cy="0"/>
          <a:chOff x="0" y="0"/>
          <a:chExt cx="0" cy="0"/>
        </a:xfrm>
      </p:grpSpPr>
      <p:sp>
        <p:nvSpPr>
          <p:cNvPr id="2" name="Title 1"/>
          <p:cNvSpPr>
            <a:spLocks noGrp="1"/>
          </p:cNvSpPr>
          <p:nvPr>
            <p:ph type="title"/>
          </p:nvPr>
        </p:nvSpPr>
        <p:spPr>
          <a:xfrm>
            <a:off x="451104" y="384048"/>
            <a:ext cx="11365992" cy="868680"/>
          </a:xfrm>
        </p:spPr>
        <p:txBody>
          <a:bodyPr/>
          <a:lstStyle/>
          <a:p>
            <a:r>
              <a:rPr lang="en-US"/>
              <a:t>Click to edit Master title style</a:t>
            </a:r>
          </a:p>
        </p:txBody>
      </p:sp>
      <p:sp>
        <p:nvSpPr>
          <p:cNvPr id="3" name="Content Placeholder 2"/>
          <p:cNvSpPr>
            <a:spLocks noGrp="1"/>
          </p:cNvSpPr>
          <p:nvPr>
            <p:ph idx="1"/>
          </p:nvPr>
        </p:nvSpPr>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1104" y="6163056"/>
            <a:ext cx="11365992" cy="475488"/>
          </a:xfrm>
        </p:spPr>
        <p:txBody>
          <a:bodyPr anchor="b">
            <a:noAutofit/>
          </a:bodyPr>
          <a:lstStyle>
            <a:lvl1pPr marL="0" indent="0">
              <a:spcBef>
                <a:spcPts val="0"/>
              </a:spcBef>
              <a:buNone/>
              <a:defRPr sz="14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654499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1104" y="1609344"/>
            <a:ext cx="5538216"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9" name="Content Placeholder 8"/>
          <p:cNvSpPr>
            <a:spLocks noGrp="1"/>
          </p:cNvSpPr>
          <p:nvPr>
            <p:ph sz="quarter" idx="13"/>
          </p:nvPr>
        </p:nvSpPr>
        <p:spPr>
          <a:xfrm>
            <a:off x="6236208" y="1609344"/>
            <a:ext cx="5577840" cy="4498848"/>
          </a:xfrm>
        </p:spPr>
        <p:txBody>
          <a:bodyPr>
            <a:no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0" name="Text Placeholder 10"/>
          <p:cNvSpPr>
            <a:spLocks noGrp="1"/>
          </p:cNvSpPr>
          <p:nvPr>
            <p:ph type="body" sz="quarter" idx="12"/>
          </p:nvPr>
        </p:nvSpPr>
        <p:spPr>
          <a:xfrm>
            <a:off x="451104" y="6163056"/>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634098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10"/>
          <p:cNvSpPr>
            <a:spLocks noGrp="1"/>
          </p:cNvSpPr>
          <p:nvPr>
            <p:ph type="body" sz="quarter" idx="12"/>
          </p:nvPr>
        </p:nvSpPr>
        <p:spPr>
          <a:xfrm>
            <a:off x="451104" y="6163055"/>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2462952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E_Abbrevi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spcBef>
                <a:spcPts val="0"/>
              </a:spcBef>
              <a:defRPr sz="1800" b="0"/>
            </a:lvl1pPr>
            <a:lvl3pPr marL="795468">
              <a:defRPr/>
            </a:lvl3pPr>
          </a:lstStyle>
          <a:p>
            <a:pPr lvl="0"/>
            <a:r>
              <a:rPr lang="en-US"/>
              <a:t>Click to edit Master text styles</a:t>
            </a:r>
          </a:p>
        </p:txBody>
      </p:sp>
    </p:spTree>
    <p:extLst>
      <p:ext uri="{BB962C8B-B14F-4D97-AF65-F5344CB8AC3E}">
        <p14:creationId xmlns:p14="http://schemas.microsoft.com/office/powerpoint/2010/main" val="16071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i="1">
                <a:latin typeface="Georgia" panose="02040502050405020303" pitchFamily="18" charset="0"/>
              </a:defRPr>
            </a:lvl1pPr>
          </a:lstStyle>
          <a:p>
            <a:r>
              <a:rPr lang="en-US"/>
              <a:t>Click to edit Master title style</a:t>
            </a:r>
          </a:p>
        </p:txBody>
      </p:sp>
      <p:sp>
        <p:nvSpPr>
          <p:cNvPr id="3" name="Subtitle 2"/>
          <p:cNvSpPr>
            <a:spLocks noGrp="1"/>
          </p:cNvSpPr>
          <p:nvPr>
            <p:ph type="subTitle" idx="1"/>
          </p:nvPr>
        </p:nvSpPr>
        <p:spPr>
          <a:xfrm>
            <a:off x="1289304" y="3602736"/>
            <a:ext cx="9610344" cy="1581912"/>
          </a:xfrm>
        </p:spPr>
        <p:txBody>
          <a:bodyPr anchor="b">
            <a:normAutofit/>
          </a:bodyPr>
          <a:lstStyle>
            <a:lvl1pPr marL="0" indent="0" algn="ctr">
              <a:lnSpc>
                <a:spcPts val="2400"/>
              </a:lnSpc>
              <a:spcBef>
                <a:spcPts val="0"/>
              </a:spcBef>
              <a:buNone/>
              <a:defRPr sz="2400" b="0" i="0">
                <a:solidFill>
                  <a:schemeClr val="tx1">
                    <a:lumMod val="75000"/>
                    <a:lumOff val="25000"/>
                  </a:schemeClr>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p>
        </p:txBody>
      </p:sp>
    </p:spTree>
    <p:extLst>
      <p:ext uri="{BB962C8B-B14F-4D97-AF65-F5344CB8AC3E}">
        <p14:creationId xmlns:p14="http://schemas.microsoft.com/office/powerpoint/2010/main" val="333330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ME_Thank You_HemOnc Global">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Tree>
    <p:extLst>
      <p:ext uri="{BB962C8B-B14F-4D97-AF65-F5344CB8AC3E}">
        <p14:creationId xmlns:p14="http://schemas.microsoft.com/office/powerpoint/2010/main" val="2064238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a:xfrm>
            <a:off x="604675" y="1513047"/>
            <a:ext cx="10877529" cy="4650686"/>
          </a:xfrm>
          <a:prstGeom prst="rect">
            <a:avLst/>
          </a:prstGeom>
        </p:spPr>
        <p:txBody>
          <a:body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1904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hasCustomPrompt="1"/>
          </p:nvPr>
        </p:nvSpPr>
        <p:spPr>
          <a:xfrm>
            <a:off x="719667" y="1604436"/>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664884" y="6605286"/>
            <a:ext cx="1154162"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2619865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3777-12E0-3640-B75A-915743D598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29DC69-99D3-5A46-9CB2-BFE495AB11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AC8F91-93C3-0B42-9662-07C8123012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BCBB34C-74BC-E24F-BE16-598EFAC5BE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D079836-E113-BE43-817E-D7DEC7A443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81755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853A-5795-4840-8651-08372D219B0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1CABABD-430D-C74E-B39B-161AA7F264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23089FA-A6CC-EA4A-BF36-6CFC3605F8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32B50740-F95A-F14D-B8D1-3F5A531DE0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F35B3776-10C4-9740-8951-3BE2EEDE06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89729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80FF-7784-8541-9282-F19F94AF4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3B401F-4794-B244-96A0-C4ADD55562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D54CB-8335-404C-88AD-7D01A750E1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B0902D8-F92F-5F45-A3B8-6D3E357FE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2CFFC76-9ECB-B946-85B4-CD78BC417F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74688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7ADA-4E14-D34B-A0EC-9522A183E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78E50-C611-D841-958B-3DF4D2888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569109-9BAC-174D-8A65-F7BC87E5EC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09703-81BD-AC47-9D6B-09C7D3DEE2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2BF47750-E0CB-5745-8DEE-FA1602BFC2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858F372A-B63D-9F4E-B287-A8A567F7BC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5680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A52F-6BF1-9F4A-BB30-CA7FB42BE4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E7717-198A-4A40-B11A-895330D17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080EB-0A06-2146-98E4-CEA35759A7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02D104-A7A2-0E4D-B7FC-67814A9345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56367-42CA-624A-88D0-AD1A296947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3C8048-1CE4-E244-BD97-2CE90ECED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A9EAC8FA-744F-AE4B-BEB0-FD6C6FD8DC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a:extLst>
              <a:ext uri="{FF2B5EF4-FFF2-40B4-BE49-F238E27FC236}">
                <a16:creationId xmlns:a16="http://schemas.microsoft.com/office/drawing/2014/main" id="{A6593B67-557C-A54F-98C3-60781421AF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4472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67CF9-CEB7-2C49-9FBD-70B44E93BF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FEE63-94F1-9B4F-B1F7-CC53BB405A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87516EAD-E07D-614B-877E-873158D562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BA15E7DB-0F8F-E44F-ACC1-DFA6E3FA1B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0447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48F2C-C010-3441-9F51-AD9A95DCAB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F6E94064-7BD3-1446-8774-EB51AD55D2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9C8AC89-50C3-5040-8F7D-6DA9EA7098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26984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6DC7-686A-F745-97AE-71718349F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81BD80-86E6-664C-AD3A-70293379B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AB4D44-FDE9-A146-BAD4-E718C6C39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A7203E-4173-3349-8369-FC3C34C01B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AEC4DD91-8C09-5944-B303-8A74FFA39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77675B3C-AFCA-B34B-99E2-77EF69BE39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7997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D849-9553-FF4D-9E54-790BAC673B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9C2CC8-AC1E-7549-81EC-F64DD5FCE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6877FB-0BA7-3B4A-8EED-108B2D2E6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B0DF4-678D-D843-A52D-CAE920B04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49141D7B-016B-C14A-98EB-544DD24EA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5EC55182-E13D-E24C-A8B2-A1BFDE7652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0244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0071-0B8B-E243-88DF-6C0977ACE6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EF8EA7-756A-7B4A-954C-18907E1DB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C1690-359E-A845-A579-8528C1ABBB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296C6E1D-7937-764C-A93D-3986604038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5482621-71C1-0644-BB94-318BCADB2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4455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8040D-971A-A941-AC8B-366485C150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8831FA-421C-A14E-9AC4-4F6C01914E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8F3C7-6F30-D649-8CA0-63D8F682F9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0D4BB44-3A67-7F4E-B622-67544BA7F1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A96552D2-98E0-FD44-9214-5504A1EAC0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11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8" y="2017972"/>
            <a:ext cx="10025062" cy="4004495"/>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8" y="741565"/>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15149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9" name="Text Placeholder 10">
            <a:extLst>
              <a:ext uri="{FF2B5EF4-FFF2-40B4-BE49-F238E27FC236}">
                <a16:creationId xmlns:a16="http://schemas.microsoft.com/office/drawing/2014/main" id="{6AD6D959-1D85-244F-9DB6-2FFA9D93221C}"/>
              </a:ext>
            </a:extLst>
          </p:cNvPr>
          <p:cNvSpPr>
            <a:spLocks noGrp="1"/>
          </p:cNvSpPr>
          <p:nvPr>
            <p:ph type="body" sz="quarter" idx="15" hasCustomPrompt="1"/>
          </p:nvPr>
        </p:nvSpPr>
        <p:spPr>
          <a:xfrm>
            <a:off x="1328738" y="741566"/>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3" name="Text Placeholder 2">
            <a:extLst>
              <a:ext uri="{FF2B5EF4-FFF2-40B4-BE49-F238E27FC236}">
                <a16:creationId xmlns:a16="http://schemas.microsoft.com/office/drawing/2014/main" id="{3F95E8A8-0EA1-D344-8690-95AFDB26F5B9}"/>
              </a:ext>
            </a:extLst>
          </p:cNvPr>
          <p:cNvSpPr>
            <a:spLocks noGrp="1"/>
          </p:cNvSpPr>
          <p:nvPr>
            <p:ph type="body" sz="quarter" idx="16" hasCustomPrompt="1"/>
          </p:nvPr>
        </p:nvSpPr>
        <p:spPr>
          <a:xfrm>
            <a:off x="1328738" y="1688541"/>
            <a:ext cx="10025062" cy="4274938"/>
          </a:xfrm>
          <a:prstGeom prst="rect">
            <a:avLst/>
          </a:prstGeom>
        </p:spPr>
        <p:txBody>
          <a:bodyPr>
            <a:normAutofit/>
          </a:bodyPr>
          <a:lstStyle>
            <a:lvl1pPr marL="0" indent="0">
              <a:lnSpc>
                <a:spcPts val="2600"/>
              </a:lnSpc>
              <a:spcBef>
                <a:spcPts val="1600"/>
              </a:spcBef>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dirty="0"/>
              <a:t>Body copy here</a:t>
            </a:r>
          </a:p>
        </p:txBody>
      </p:sp>
    </p:spTree>
    <p:extLst>
      <p:ext uri="{BB962C8B-B14F-4D97-AF65-F5344CB8AC3E}">
        <p14:creationId xmlns:p14="http://schemas.microsoft.com/office/powerpoint/2010/main" val="41237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a:xfrm>
            <a:off x="0" y="6456258"/>
            <a:ext cx="407988" cy="309145"/>
          </a:xfrm>
          <a:prstGeom prst="rect">
            <a:avLst/>
          </a:prstGeom>
        </p:spPr>
        <p:txBody>
          <a:body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764540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9" y="6200774"/>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4087667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2350379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48" y="6356350"/>
            <a:ext cx="9628095" cy="501650"/>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2776047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06218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hand touching a screen&#10;&#10;Description automatically generated">
            <a:extLst>
              <a:ext uri="{FF2B5EF4-FFF2-40B4-BE49-F238E27FC236}">
                <a16:creationId xmlns:a16="http://schemas.microsoft.com/office/drawing/2014/main" id="{FF0A1901-BB77-3C5B-1442-2DD6DA5EF2B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114256" y="3678238"/>
            <a:ext cx="6077743" cy="3179761"/>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870751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522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78E9B7-4949-28BD-165C-8A19BAED805F}"/>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7E6E1A95-6077-6510-20C5-471AD5466E4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5744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787686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557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82E1199-B50F-0114-1C29-82C8B63ED0EB}"/>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7F4C4F00-A86F-1C51-F733-91E92FCA18B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703908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678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08533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05147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71FCB4C5-8216-244E-3D93-41E212F40457}"/>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7CB3AFF3-C9AF-6406-A52C-986F17667A3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714709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975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A659D-6BF1-8E0D-2D7B-19BCEFEA43F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335B2744-BE30-7F59-641C-E8EE271BFEC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E061F54A-476D-1E85-D460-3390FD4976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458100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3" Type="http://schemas.openxmlformats.org/officeDocument/2006/relationships/slideLayout" Target="../slideLayouts/slideLayout169.xml"/><Relationship Id="rId21" Type="http://schemas.openxmlformats.org/officeDocument/2006/relationships/image" Target="../media/image1.png"/><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theme" Target="../theme/theme10.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4.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theme" Target="../theme/theme5.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6.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theme" Target="../theme/theme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slideLayout" Target="../slideLayouts/slideLayout155.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32" Type="http://schemas.openxmlformats.org/officeDocument/2006/relationships/theme" Target="../theme/theme8.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slideLayout" Target="../slideLayouts/slideLayout157.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image" Target="../media/image43.png"/><Relationship Id="rId5" Type="http://schemas.openxmlformats.org/officeDocument/2006/relationships/slideLayout" Target="../slideLayouts/slideLayout162.xml"/><Relationship Id="rId10" Type="http://schemas.openxmlformats.org/officeDocument/2006/relationships/theme" Target="../theme/theme9.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35787003"/>
      </p:ext>
    </p:extLst>
  </p:cSld>
  <p:clrMap bg1="lt1" tx1="dk1" bg2="lt2" tx2="dk2" accent1="accent1" accent2="accent2" accent3="accent3" accent4="accent4" accent5="accent5" accent6="accent6" hlink="hlink" folHlink="folHlink"/>
  <p:sldLayoutIdLst>
    <p:sldLayoutId id="2147485825" r:id="rId1"/>
    <p:sldLayoutId id="2147485826" r:id="rId2"/>
    <p:sldLayoutId id="2147485827" r:id="rId3"/>
    <p:sldLayoutId id="2147485828" r:id="rId4"/>
    <p:sldLayoutId id="2147485829" r:id="rId5"/>
    <p:sldLayoutId id="2147485830" r:id="rId6"/>
    <p:sldLayoutId id="2147485831" r:id="rId7"/>
    <p:sldLayoutId id="2147485832" r:id="rId8"/>
    <p:sldLayoutId id="2147485833" r:id="rId9"/>
    <p:sldLayoutId id="2147485834" r:id="rId10"/>
    <p:sldLayoutId id="2147485835" r:id="rId11"/>
    <p:sldLayoutId id="2147485836" r:id="rId12"/>
    <p:sldLayoutId id="2147485837" r:id="rId13"/>
    <p:sldLayoutId id="2147485838" r:id="rId14"/>
    <p:sldLayoutId id="2147485839" r:id="rId15"/>
    <p:sldLayoutId id="2147485840" r:id="rId16"/>
    <p:sldLayoutId id="2147485841" r:id="rId17"/>
    <p:sldLayoutId id="2147485842" r:id="rId18"/>
    <p:sldLayoutId id="2147485843"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040416311"/>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 id="2147485446" r:id="rId12"/>
    <p:sldLayoutId id="2147485447" r:id="rId13"/>
    <p:sldLayoutId id="2147485448" r:id="rId14"/>
    <p:sldLayoutId id="2147485449" r:id="rId15"/>
    <p:sldLayoutId id="2147485450" r:id="rId16"/>
    <p:sldLayoutId id="2147485451" r:id="rId17"/>
    <p:sldLayoutId id="2147485452" r:id="rId18"/>
    <p:sldLayoutId id="2147485453" r:id="rId19"/>
    <p:sldLayoutId id="2147485454" r:id="rId20"/>
    <p:sldLayoutId id="2147485455" r:id="rId21"/>
    <p:sldLayoutId id="2147485456" r:id="rId22"/>
    <p:sldLayoutId id="2147485457" r:id="rId23"/>
    <p:sldLayoutId id="2147485458" r:id="rId24"/>
    <p:sldLayoutId id="21474854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456377"/>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 id="2147485525" r:id="rId12"/>
    <p:sldLayoutId id="2147485526" r:id="rId13"/>
    <p:sldLayoutId id="2147485527" r:id="rId14"/>
    <p:sldLayoutId id="2147485528" r:id="rId15"/>
    <p:sldLayoutId id="2147485529" r:id="rId16"/>
    <p:sldLayoutId id="214748553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104" y="384048"/>
            <a:ext cx="11365992" cy="86868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451104" y="1609344"/>
            <a:ext cx="11365992" cy="4498848"/>
          </a:xfrm>
          <a:prstGeom prst="rect">
            <a:avLst/>
          </a:prstGeom>
        </p:spPr>
        <p:txBody>
          <a:bodyPr vert="horz" lIns="91440" tIns="45720" rIns="91440" bIns="45720" rtlCol="0">
            <a:norm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727373600"/>
      </p:ext>
    </p:extLst>
  </p:cSld>
  <p:clrMap bg1="lt1" tx1="dk1" bg2="lt2" tx2="dk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4" r:id="rId7"/>
    <p:sldLayoutId id="2147485595" r:id="rId8"/>
    <p:sldLayoutId id="2147485596" r:id="rId9"/>
    <p:sldLayoutId id="2147485598"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32"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457200" indent="-457200" algn="l" defTabSz="914332"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226997" indent="-226997" algn="l" defTabSz="914332"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68" indent="-339701" algn="l" defTabSz="914332" rtl="0" eaLnBrk="1" latinLnBrk="0" hangingPunct="1">
        <a:lnSpc>
          <a:spcPct val="90000"/>
        </a:lnSpc>
        <a:spcBef>
          <a:spcPts val="500"/>
        </a:spcBef>
        <a:buClrTx/>
        <a:buFont typeface="Arial" panose="020B0604020202020204" pitchFamily="34" charset="0"/>
        <a:buChar char="–"/>
        <a:defRPr sz="2400" kern="1200">
          <a:solidFill>
            <a:schemeClr val="tx1"/>
          </a:solidFill>
          <a:latin typeface="+mn-lt"/>
          <a:ea typeface="+mn-ea"/>
          <a:cs typeface="+mn-cs"/>
        </a:defRPr>
      </a:lvl3pPr>
      <a:lvl4pPr marL="1258795" indent="-231758" algn="l" defTabSz="914332" rtl="0" eaLnBrk="1" latinLnBrk="0" hangingPunct="1">
        <a:lnSpc>
          <a:spcPct val="90000"/>
        </a:lnSpc>
        <a:spcBef>
          <a:spcPts val="500"/>
        </a:spcBef>
        <a:buClrTx/>
        <a:buFont typeface="Wingdings" panose="05000000000000000000" pitchFamily="2" charset="2"/>
        <a:buChar char="§"/>
        <a:defRPr sz="2000" kern="1200">
          <a:solidFill>
            <a:schemeClr val="tx1"/>
          </a:solidFill>
          <a:latin typeface="+mn-lt"/>
          <a:ea typeface="+mn-ea"/>
          <a:cs typeface="+mn-cs"/>
        </a:defRPr>
      </a:lvl4pPr>
      <a:lvl5pPr marL="1709800" indent="-231758"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7CC1E-0BE1-C546-8114-02B82453F7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179913-327E-764F-83B5-9E701DB9A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990665A-F022-E141-84BA-6D5E10F159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9/30/25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6A8AC2CB-42FC-784B-B93B-571AF038A8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88DC125-8852-C449-ABE2-40019F6B9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3830957"/>
      </p:ext>
    </p:extLst>
  </p:cSld>
  <p:clrMap bg1="lt1" tx1="dk1" bg2="lt2" tx2="dk2" accent1="accent1" accent2="accent2" accent3="accent3" accent4="accent4" accent5="accent5" accent6="accent6" hlink="hlink" folHlink="folHlink"/>
  <p:sldLayoutIdLst>
    <p:sldLayoutId id="2147485600" r:id="rId1"/>
    <p:sldLayoutId id="2147485601" r:id="rId2"/>
    <p:sldLayoutId id="2147485602" r:id="rId3"/>
    <p:sldLayoutId id="2147485603" r:id="rId4"/>
    <p:sldLayoutId id="2147485604" r:id="rId5"/>
    <p:sldLayoutId id="2147485605" r:id="rId6"/>
    <p:sldLayoutId id="2147485606" r:id="rId7"/>
    <p:sldLayoutId id="2147485607" r:id="rId8"/>
    <p:sldLayoutId id="2147485608" r:id="rId9"/>
    <p:sldLayoutId id="2147485609" r:id="rId10"/>
    <p:sldLayoutId id="2147485610" r:id="rId11"/>
    <p:sldLayoutId id="2147485611" r:id="rId12"/>
    <p:sldLayoutId id="2147485612" r:id="rId13"/>
    <p:sldLayoutId id="2147485613" r:id="rId14"/>
    <p:sldLayoutId id="2147485614" r:id="rId15"/>
    <p:sldLayoutId id="2147485615" r:id="rId16"/>
    <p:sldLayoutId id="2147485616" r:id="rId17"/>
    <p:sldLayoutId id="2147485617"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b="1" kern="1200">
          <a:solidFill>
            <a:srgbClr val="00457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457C"/>
        </a:buClr>
        <a:buFont typeface="Wingdings"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0457C"/>
        </a:buClr>
        <a:buFont typeface="Wingdings"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0457C"/>
        </a:buClr>
        <a:buFont typeface="Wingdings"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854977"/>
      </p:ext>
    </p:extLst>
  </p:cSld>
  <p:clrMap bg1="dk2" tx1="lt1" bg2="dk1" tx2="lt2" accent1="accent1" accent2="accent2" accent3="accent3" accent4="accent4" accent5="accent5" accent6="accent6" hlink="hlink" folHlink="folHlink"/>
  <p:sldLayoutIdLst>
    <p:sldLayoutId id="2147485644" r:id="rId1"/>
    <p:sldLayoutId id="2147485645" r:id="rId2"/>
    <p:sldLayoutId id="2147485646" r:id="rId3"/>
    <p:sldLayoutId id="2147485647" r:id="rId4"/>
    <p:sldLayoutId id="2147485648" r:id="rId5"/>
    <p:sldLayoutId id="2147485649" r:id="rId6"/>
    <p:sldLayoutId id="2147485650" r:id="rId7"/>
    <p:sldLayoutId id="2147485651" r:id="rId8"/>
    <p:sldLayoutId id="2147485652" r:id="rId9"/>
    <p:sldLayoutId id="2147485653" r:id="rId10"/>
    <p:sldLayoutId id="2147485654" r:id="rId11"/>
    <p:sldLayoutId id="2147485655" r:id="rId12"/>
    <p:sldLayoutId id="2147485656" r:id="rId13"/>
    <p:sldLayoutId id="2147485657"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extLst>
              <a:ext uri="{28A0092B-C50C-407E-A947-70E740481C1C}">
                <a14:useLocalDpi xmlns:a14="http://schemas.microsoft.com/office/drawing/2010/main"/>
              </a:ext>
            </a:extLst>
          </a:blip>
          <a:srcRect/>
          <a:stretch/>
        </p:blipFill>
        <p:spPr>
          <a:xfrm>
            <a:off x="9785479" y="6137487"/>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702682116"/>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 id="2147485700" r:id="rId12"/>
    <p:sldLayoutId id="2147485701" r:id="rId13"/>
    <p:sldLayoutId id="2147485702" r:id="rId14"/>
    <p:sldLayoutId id="2147485703" r:id="rId15"/>
    <p:sldLayoutId id="2147485704" r:id="rId16"/>
    <p:sldLayoutId id="2147485705" r:id="rId17"/>
    <p:sldLayoutId id="2147485706" r:id="rId18"/>
    <p:sldLayoutId id="2147485707" r:id="rId19"/>
    <p:sldLayoutId id="2147485708" r:id="rId20"/>
    <p:sldLayoutId id="2147485709" r:id="rId21"/>
    <p:sldLayoutId id="2147485710" r:id="rId22"/>
    <p:sldLayoutId id="2147485711" r:id="rId23"/>
    <p:sldLayoutId id="2147485712" r:id="rId24"/>
    <p:sldLayoutId id="214748571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5"/>
          <p:cNvSpPr>
            <a:spLocks noGrp="1"/>
          </p:cNvSpPr>
          <p:nvPr>
            <p:ph type="ftr" sz="quarter" idx="3"/>
          </p:nvPr>
        </p:nvSpPr>
        <p:spPr>
          <a:xfrm>
            <a:off x="730870" y="6470130"/>
            <a:ext cx="5747876" cy="137980"/>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US" dirty="0"/>
          </a:p>
        </p:txBody>
      </p:sp>
      <p:sp>
        <p:nvSpPr>
          <p:cNvPr id="12" name="Slide Number Placeholder 6"/>
          <p:cNvSpPr>
            <a:spLocks noGrp="1"/>
          </p:cNvSpPr>
          <p:nvPr>
            <p:ph type="sldNum" sz="quarter" idx="4"/>
          </p:nvPr>
        </p:nvSpPr>
        <p:spPr>
          <a:xfrm>
            <a:off x="362810" y="6453506"/>
            <a:ext cx="328081" cy="155233"/>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486834" y="6250080"/>
            <a:ext cx="11218333"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0" name="Text Placeholder 3">
            <a:extLst>
              <a:ext uri="{FF2B5EF4-FFF2-40B4-BE49-F238E27FC236}">
                <a16:creationId xmlns:a16="http://schemas.microsoft.com/office/drawing/2014/main" id="{77A11AC4-0317-9648-9B11-2E4A9F79415E}"/>
              </a:ext>
            </a:extLst>
          </p:cNvPr>
          <p:cNvSpPr>
            <a:spLocks noGrp="1"/>
          </p:cNvSpPr>
          <p:nvPr>
            <p:ph type="body" idx="1"/>
          </p:nvPr>
        </p:nvSpPr>
        <p:spPr>
          <a:xfrm>
            <a:off x="612914" y="1868557"/>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itle Placeholder 1">
            <a:extLst>
              <a:ext uri="{FF2B5EF4-FFF2-40B4-BE49-F238E27FC236}">
                <a16:creationId xmlns:a16="http://schemas.microsoft.com/office/drawing/2014/main" id="{EEA57C94-8CEE-E147-BA04-64415375E2D2}"/>
              </a:ext>
            </a:extLst>
          </p:cNvPr>
          <p:cNvSpPr>
            <a:spLocks noGrp="1"/>
          </p:cNvSpPr>
          <p:nvPr>
            <p:ph type="title"/>
          </p:nvPr>
        </p:nvSpPr>
        <p:spPr>
          <a:xfrm>
            <a:off x="604780" y="425002"/>
            <a:ext cx="10898107" cy="611449"/>
          </a:xfrm>
          <a:prstGeom prst="rect">
            <a:avLst/>
          </a:prstGeom>
        </p:spPr>
        <p:txBody>
          <a:bodyPr vert="horz" wrap="square" lIns="91440" tIns="45720" rIns="91440" bIns="45720" rtlCol="0" anchor="t" anchorCtr="0">
            <a:noAutofit/>
          </a:bodyPr>
          <a:lstStyle/>
          <a:p>
            <a:r>
              <a:rPr lang="en-US" dirty="0"/>
              <a:t>Slide Title Here</a:t>
            </a:r>
          </a:p>
        </p:txBody>
      </p:sp>
    </p:spTree>
    <p:extLst>
      <p:ext uri="{BB962C8B-B14F-4D97-AF65-F5344CB8AC3E}">
        <p14:creationId xmlns:p14="http://schemas.microsoft.com/office/powerpoint/2010/main" val="261958840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 id="2147485727" r:id="rId13"/>
    <p:sldLayoutId id="2147485728" r:id="rId14"/>
    <p:sldLayoutId id="2147485729" r:id="rId15"/>
    <p:sldLayoutId id="2147485730" r:id="rId16"/>
    <p:sldLayoutId id="2147485731" r:id="rId17"/>
    <p:sldLayoutId id="2147485732" r:id="rId18"/>
    <p:sldLayoutId id="2147485733" r:id="rId19"/>
    <p:sldLayoutId id="2147485734" r:id="rId20"/>
    <p:sldLayoutId id="2147485735" r:id="rId21"/>
    <p:sldLayoutId id="2147485736" r:id="rId22"/>
    <p:sldLayoutId id="2147485737" r:id="rId23"/>
    <p:sldLayoutId id="2147485738" r:id="rId24"/>
    <p:sldLayoutId id="2147485739" r:id="rId25"/>
    <p:sldLayoutId id="2147485740" r:id="rId26"/>
    <p:sldLayoutId id="2147485741" r:id="rId27"/>
    <p:sldLayoutId id="2147485742" r:id="rId28"/>
    <p:sldLayoutId id="2147485743" r:id="rId29"/>
    <p:sldLayoutId id="2147485744" r:id="rId30"/>
    <p:sldLayoutId id="2147485745" r:id="rId31"/>
  </p:sldLayoutIdLst>
  <p:transition>
    <p:fade/>
  </p:transition>
  <p:hf hdr="0" ftr="0" dt="0"/>
  <p:txStyles>
    <p:title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p:titleStyle>
    <p:body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200000"/>
        </a:lnSpc>
        <a:spcBef>
          <a:spcPts val="0"/>
        </a:spcBef>
        <a:buClr>
          <a:srgbClr val="18A3AC"/>
        </a:buClr>
        <a:buSzPct val="80000"/>
        <a:buFont typeface="Wingdings" charset="2"/>
        <a:buChar char="§"/>
        <a:defRPr lang="en-US" sz="2667" b="0" kern="1200" dirty="0">
          <a:solidFill>
            <a:schemeClr val="tx1"/>
          </a:solidFill>
          <a:latin typeface="+mj-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4">
            <a:extLst>
              <a:ext uri="{FF2B5EF4-FFF2-40B4-BE49-F238E27FC236}">
                <a16:creationId xmlns:a16="http://schemas.microsoft.com/office/drawing/2014/main" id="{C1B40A55-A07E-F74A-BC88-CD34FB88EF52}"/>
              </a:ext>
            </a:extLst>
          </p:cNvPr>
          <p:cNvSpPr>
            <a:spLocks noGrp="1"/>
          </p:cNvSpPr>
          <p:nvPr>
            <p:ph type="title"/>
          </p:nvPr>
        </p:nvSpPr>
        <p:spPr>
          <a:xfrm>
            <a:off x="609600" y="331158"/>
            <a:ext cx="10972800" cy="1082439"/>
          </a:xfrm>
          <a:prstGeom prst="rect">
            <a:avLst/>
          </a:prstGeom>
        </p:spPr>
        <p:txBody>
          <a:bodyPr vert="horz" wrap="square" lIns="0" tIns="0" rIns="0" bIns="0" rtlCol="0" anchor="b">
            <a:normAutofit/>
          </a:bodyPr>
          <a:lstStyle/>
          <a:p>
            <a:r>
              <a:rPr lang="en-US" dirty="0"/>
              <a:t>Title</a:t>
            </a:r>
          </a:p>
        </p:txBody>
      </p:sp>
      <p:sp>
        <p:nvSpPr>
          <p:cNvPr id="11" name="Text Placeholder 17">
            <a:extLst>
              <a:ext uri="{FF2B5EF4-FFF2-40B4-BE49-F238E27FC236}">
                <a16:creationId xmlns:a16="http://schemas.microsoft.com/office/drawing/2014/main" id="{7A8769A6-BB1F-F94D-9E22-36BAF0157189}"/>
              </a:ext>
            </a:extLst>
          </p:cNvPr>
          <p:cNvSpPr>
            <a:spLocks noGrp="1"/>
          </p:cNvSpPr>
          <p:nvPr>
            <p:ph type="body" idx="1"/>
          </p:nvPr>
        </p:nvSpPr>
        <p:spPr>
          <a:xfrm>
            <a:off x="609600" y="1658297"/>
            <a:ext cx="10515600" cy="43107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2C0DC6FE-712E-8F4C-B335-D0C0A7ADA9C1}"/>
              </a:ext>
            </a:extLst>
          </p:cNvPr>
          <p:cNvSpPr txBox="1">
            <a:spLocks/>
          </p:cNvSpPr>
          <p:nvPr/>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pic>
        <p:nvPicPr>
          <p:cNvPr id="7" name="Picture 6">
            <a:extLst>
              <a:ext uri="{FF2B5EF4-FFF2-40B4-BE49-F238E27FC236}">
                <a16:creationId xmlns:a16="http://schemas.microsoft.com/office/drawing/2014/main" id="{C8A5CC78-80ED-4296-B91B-697D7CFF7437}"/>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968485" y="6145349"/>
            <a:ext cx="2006332" cy="429995"/>
          </a:xfrm>
          <a:prstGeom prst="rect">
            <a:avLst/>
          </a:prstGeom>
        </p:spPr>
      </p:pic>
    </p:spTree>
    <p:extLst>
      <p:ext uri="{BB962C8B-B14F-4D97-AF65-F5344CB8AC3E}">
        <p14:creationId xmlns:p14="http://schemas.microsoft.com/office/powerpoint/2010/main" val="1035433309"/>
      </p:ext>
    </p:extLst>
  </p:cSld>
  <p:clrMap bg1="lt1" tx1="dk1" bg2="lt2" tx2="dk2" accent1="accent1" accent2="accent2" accent3="accent3" accent4="accent4" accent5="accent5" accent6="accent6" hlink="hlink" folHlink="folHlink"/>
  <p:sldLayoutIdLst>
    <p:sldLayoutId id="2147485765" r:id="rId1"/>
    <p:sldLayoutId id="2147485766" r:id="rId2"/>
    <p:sldLayoutId id="2147485767" r:id="rId3"/>
    <p:sldLayoutId id="2147485768" r:id="rId4"/>
    <p:sldLayoutId id="2147485769" r:id="rId5"/>
    <p:sldLayoutId id="2147485770" r:id="rId6"/>
    <p:sldLayoutId id="2147485771" r:id="rId7"/>
    <p:sldLayoutId id="2147485772" r:id="rId8"/>
    <p:sldLayoutId id="2147485774" r:id="rId9"/>
  </p:sldLayoutIdLst>
  <p:txStyles>
    <p:titleStyle>
      <a:lvl1pPr marL="0" marR="0" indent="0" algn="l" defTabSz="609585" rtl="0" eaLnBrk="1" fontAlgn="auto" latinLnBrk="0" hangingPunct="1">
        <a:lnSpc>
          <a:spcPct val="100000"/>
        </a:lnSpc>
        <a:spcBef>
          <a:spcPct val="0"/>
        </a:spcBef>
        <a:spcAft>
          <a:spcPts val="0"/>
        </a:spcAft>
        <a:buClrTx/>
        <a:buSzTx/>
        <a:buFontTx/>
        <a:buNone/>
        <a:tabLst/>
        <a:defRPr sz="3700" b="1" kern="1200">
          <a:solidFill>
            <a:schemeClr val="tx2"/>
          </a:solidFill>
          <a:latin typeface="+mj-lt"/>
          <a:ea typeface="+mj-ea"/>
          <a:cs typeface="Calibri" panose="020F0502020204030204" pitchFamily="34" charset="0"/>
        </a:defRPr>
      </a:lvl1pPr>
    </p:titleStyle>
    <p:bodyStyle>
      <a:lvl1pPr marL="311143" indent="-311143" algn="l" defTabSz="609585" rtl="0" eaLnBrk="1" latinLnBrk="0" hangingPunct="1">
        <a:lnSpc>
          <a:spcPct val="110000"/>
        </a:lnSpc>
        <a:spcBef>
          <a:spcPts val="0"/>
        </a:spcBef>
        <a:spcAft>
          <a:spcPts val="800"/>
        </a:spcAft>
        <a:buClr>
          <a:schemeClr val="accent2"/>
        </a:buClr>
        <a:buFont typeface="Arial" panose="020B0604020202020204" pitchFamily="34" charset="0"/>
        <a:buChar char="•"/>
        <a:tabLst/>
        <a:defRPr sz="2400" kern="1200">
          <a:solidFill>
            <a:srgbClr val="4E4540"/>
          </a:solidFill>
          <a:latin typeface="+mj-lt"/>
          <a:ea typeface="+mn-ea"/>
          <a:cs typeface="Calibri" panose="020F0502020204030204" pitchFamily="34" charset="0"/>
        </a:defRPr>
      </a:lvl1pPr>
      <a:lvl2pPr marL="541853" indent="-234945" algn="l" defTabSz="609585" rtl="0" eaLnBrk="1" latinLnBrk="0" hangingPunct="1">
        <a:lnSpc>
          <a:spcPct val="110000"/>
        </a:lnSpc>
        <a:spcBef>
          <a:spcPts val="0"/>
        </a:spcBef>
        <a:spcAft>
          <a:spcPts val="800"/>
        </a:spcAft>
        <a:buClr>
          <a:schemeClr val="accent2"/>
        </a:buClr>
        <a:buFont typeface="Courier New" panose="02070309020205020404" pitchFamily="49" charset="0"/>
        <a:buChar char="o"/>
        <a:tabLst/>
        <a:defRPr sz="1800" kern="1200">
          <a:solidFill>
            <a:srgbClr val="4E4540"/>
          </a:solidFill>
          <a:latin typeface="+mj-lt"/>
          <a:ea typeface="+mn-ea"/>
          <a:cs typeface="Calibri" panose="020F0502020204030204" pitchFamily="34" charset="0"/>
        </a:defRPr>
      </a:lvl2pPr>
      <a:lvl3pPr marL="766216" indent="-224361" algn="l" defTabSz="609585" rtl="0" eaLnBrk="1" latinLnBrk="0" hangingPunct="1">
        <a:lnSpc>
          <a:spcPct val="100000"/>
        </a:lnSpc>
        <a:spcBef>
          <a:spcPts val="0"/>
        </a:spcBef>
        <a:spcAft>
          <a:spcPts val="800"/>
        </a:spcAft>
        <a:buClr>
          <a:schemeClr val="accent2"/>
        </a:buClr>
        <a:buFont typeface="Wingdings" pitchFamily="2" charset="2"/>
        <a:buChar char="§"/>
        <a:tabLst/>
        <a:defRPr sz="1600" kern="1200">
          <a:solidFill>
            <a:srgbClr val="4E4540"/>
          </a:solidFill>
          <a:latin typeface="+mj-lt"/>
          <a:ea typeface="+mn-ea"/>
          <a:cs typeface="Calibri" panose="020F0502020204030204" pitchFamily="34" charset="0"/>
        </a:defRPr>
      </a:lvl3pPr>
      <a:lvl4pPr marL="999043" indent="-232829" algn="l" defTabSz="609585" rtl="0" eaLnBrk="1" latinLnBrk="0" hangingPunct="1">
        <a:lnSpc>
          <a:spcPct val="100000"/>
        </a:lnSpc>
        <a:spcBef>
          <a:spcPts val="0"/>
        </a:spcBef>
        <a:spcAft>
          <a:spcPts val="800"/>
        </a:spcAft>
        <a:buClr>
          <a:schemeClr val="accent2"/>
        </a:buClr>
        <a:buFont typeface="Arial"/>
        <a:buChar char="–"/>
        <a:tabLst/>
        <a:defRPr sz="1400" kern="1200">
          <a:solidFill>
            <a:srgbClr val="4E4540"/>
          </a:solidFill>
          <a:latin typeface="+mj-lt"/>
          <a:ea typeface="+mn-ea"/>
          <a:cs typeface="Calibri" panose="020F0502020204030204" pitchFamily="34" charset="0"/>
        </a:defRPr>
      </a:lvl4pPr>
      <a:lvl5pPr marL="1225520" indent="-234945" algn="l" defTabSz="609585" rtl="0" eaLnBrk="1" latinLnBrk="0" hangingPunct="1">
        <a:spcBef>
          <a:spcPct val="20000"/>
        </a:spcBef>
        <a:buClr>
          <a:schemeClr val="accent2"/>
        </a:buClr>
        <a:buFont typeface="Arial"/>
        <a:buChar char="»"/>
        <a:tabLst/>
        <a:defRPr sz="1400" kern="1200">
          <a:solidFill>
            <a:schemeClr val="accent3"/>
          </a:solidFill>
          <a:latin typeface="+mj-lt"/>
          <a:ea typeface="+mn-ea"/>
          <a:cs typeface="Calibri" panose="020F0502020204030204" pitchFamily="34" charset="0"/>
        </a:defRPr>
      </a:lvl5pPr>
      <a:lvl6pPr marL="3352716" indent="-304791"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1"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7" indent="-304791"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1"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1" algn="l" defTabSz="609585" rtl="0" eaLnBrk="1" latinLnBrk="0" hangingPunct="1">
        <a:defRPr sz="2400" kern="1200">
          <a:solidFill>
            <a:schemeClr val="tx1"/>
          </a:solidFill>
          <a:latin typeface="+mn-lt"/>
          <a:ea typeface="+mn-ea"/>
          <a:cs typeface="+mn-cs"/>
        </a:defRPr>
      </a:lvl3pPr>
      <a:lvl4pPr marL="1828756"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10" algn="l" defTabSz="609585" rtl="0" eaLnBrk="1" latinLnBrk="0" hangingPunct="1">
        <a:defRPr sz="2400" kern="1200">
          <a:solidFill>
            <a:schemeClr val="tx1"/>
          </a:solidFill>
          <a:latin typeface="+mn-lt"/>
          <a:ea typeface="+mn-ea"/>
          <a:cs typeface="+mn-cs"/>
        </a:defRPr>
      </a:lvl7pPr>
      <a:lvl8pPr marL="4267095" algn="l" defTabSz="609585" rtl="0" eaLnBrk="1" latinLnBrk="0" hangingPunct="1">
        <a:defRPr sz="2400" kern="1200">
          <a:solidFill>
            <a:schemeClr val="tx1"/>
          </a:solidFill>
          <a:latin typeface="+mn-lt"/>
          <a:ea typeface="+mn-ea"/>
          <a:cs typeface="+mn-cs"/>
        </a:defRPr>
      </a:lvl8pPr>
      <a:lvl9pPr marL="4876679"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512">
          <p15:clr>
            <a:srgbClr val="F26B43"/>
          </p15:clr>
        </p15:guide>
        <p15:guide id="4" pos="9728">
          <p15:clr>
            <a:srgbClr val="F26B43"/>
          </p15:clr>
        </p15:guide>
        <p15:guide id="5" orient="horz" pos="4800">
          <p15:clr>
            <a:srgbClr val="F26B43"/>
          </p15:clr>
        </p15:guide>
        <p15:guide id="6" orient="horz"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2.xml"/><Relationship Id="rId1" Type="http://schemas.openxmlformats.org/officeDocument/2006/relationships/tags" Target="../tags/tag11.xml"/></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17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7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68.xml"/><Relationship Id="rId1" Type="http://schemas.openxmlformats.org/officeDocument/2006/relationships/tags" Target="../tags/tag47.xml"/></Relationships>
</file>

<file path=ppt/slides/_rels/slide10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72.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68.xml"/><Relationship Id="rId1" Type="http://schemas.openxmlformats.org/officeDocument/2006/relationships/tags" Target="../tags/tag48.xml"/></Relationships>
</file>

<file path=ppt/slides/_rels/slide10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2.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68.xml"/><Relationship Id="rId1" Type="http://schemas.openxmlformats.org/officeDocument/2006/relationships/tags" Target="../tags/tag49.xml"/></Relationships>
</file>

<file path=ppt/slides/_rels/slide10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72.xml"/></Relationships>
</file>

<file path=ppt/slides/_rels/slide109.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173.xml"/><Relationship Id="rId6" Type="http://schemas.openxmlformats.org/officeDocument/2006/relationships/image" Target="../media/image73.jpg"/><Relationship Id="rId5" Type="http://schemas.openxmlformats.org/officeDocument/2006/relationships/image" Target="../media/image72.png"/><Relationship Id="rId4" Type="http://schemas.openxmlformats.org/officeDocument/2006/relationships/image" Target="../media/image71.pn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172.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72.xml"/><Relationship Id="rId1" Type="http://schemas.openxmlformats.org/officeDocument/2006/relationships/tags" Target="../tags/tag5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72.xml"/></Relationships>
</file>

<file path=ppt/slides/_rels/slide1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2.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2.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2.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2.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72.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2.xml"/><Relationship Id="rId1" Type="http://schemas.openxmlformats.org/officeDocument/2006/relationships/tags" Target="../tags/tag25.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3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72.xml"/><Relationship Id="rId1" Type="http://schemas.openxmlformats.org/officeDocument/2006/relationships/tags" Target="../tags/tag26.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17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68.xml"/><Relationship Id="rId1" Type="http://schemas.openxmlformats.org/officeDocument/2006/relationships/tags" Target="../tags/tag2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72.xml"/><Relationship Id="rId1" Type="http://schemas.openxmlformats.org/officeDocument/2006/relationships/tags" Target="../tags/tag2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72.xml"/><Relationship Id="rId1" Type="http://schemas.openxmlformats.org/officeDocument/2006/relationships/tags" Target="../tags/tag2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72.xml"/><Relationship Id="rId1" Type="http://schemas.openxmlformats.org/officeDocument/2006/relationships/tags" Target="../tags/tag30.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72.xml"/><Relationship Id="rId1" Type="http://schemas.openxmlformats.org/officeDocument/2006/relationships/tags" Target="../tags/tag3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72.xml"/><Relationship Id="rId1" Type="http://schemas.openxmlformats.org/officeDocument/2006/relationships/tags" Target="../tags/tag3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72.xml"/><Relationship Id="rId1" Type="http://schemas.openxmlformats.org/officeDocument/2006/relationships/tags" Target="../tags/tag3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8.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72.xml"/><Relationship Id="rId1" Type="http://schemas.openxmlformats.org/officeDocument/2006/relationships/tags" Target="../tags/tag34.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68.xml"/><Relationship Id="rId1" Type="http://schemas.openxmlformats.org/officeDocument/2006/relationships/tags" Target="../tags/tag3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72.xml"/><Relationship Id="rId1" Type="http://schemas.openxmlformats.org/officeDocument/2006/relationships/tags" Target="../tags/tag3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72.xml"/><Relationship Id="rId1" Type="http://schemas.openxmlformats.org/officeDocument/2006/relationships/tags" Target="../tags/tag3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72.xml"/><Relationship Id="rId1" Type="http://schemas.openxmlformats.org/officeDocument/2006/relationships/tags" Target="../tags/tag38.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72.xml"/><Relationship Id="rId1" Type="http://schemas.openxmlformats.org/officeDocument/2006/relationships/tags" Target="../tags/tag39.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0.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173.xml"/><Relationship Id="rId6" Type="http://schemas.openxmlformats.org/officeDocument/2006/relationships/image" Target="../media/image73.jpg"/><Relationship Id="rId5" Type="http://schemas.openxmlformats.org/officeDocument/2006/relationships/image" Target="../media/image72.png"/><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68.xml"/><Relationship Id="rId1" Type="http://schemas.openxmlformats.org/officeDocument/2006/relationships/tags" Target="../tags/tag4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68.xml"/><Relationship Id="rId1" Type="http://schemas.openxmlformats.org/officeDocument/2006/relationships/tags" Target="../tags/tag43.xml"/></Relationships>
</file>

<file path=ppt/slides/_rels/slide5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8.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17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172.xml"/><Relationship Id="rId4" Type="http://schemas.microsoft.com/office/2007/relationships/hdphoto" Target="../media/hdphoto2.wdp"/></Relationships>
</file>

<file path=ppt/slides/_rels/slide6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0.png"/><Relationship Id="rId1" Type="http://schemas.openxmlformats.org/officeDocument/2006/relationships/slideLayout" Target="../slideLayouts/slideLayout172.xml"/></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172.xml"/><Relationship Id="rId6" Type="http://schemas.microsoft.com/office/2007/relationships/hdphoto" Target="../media/hdphoto5.wdp"/><Relationship Id="rId5" Type="http://schemas.openxmlformats.org/officeDocument/2006/relationships/image" Target="../media/image82.png"/><Relationship Id="rId4" Type="http://schemas.microsoft.com/office/2007/relationships/hdphoto" Target="../media/hdphoto4.wdp"/></Relationships>
</file>

<file path=ppt/slides/_rels/slide6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2.xml"/><Relationship Id="rId1" Type="http://schemas.openxmlformats.org/officeDocument/2006/relationships/slideLayout" Target="../slideLayouts/slideLayout17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68.xml"/><Relationship Id="rId1" Type="http://schemas.openxmlformats.org/officeDocument/2006/relationships/tags" Target="../tags/tag44.xml"/></Relationships>
</file>

<file path=ppt/slides/_rels/slide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72.xml"/></Relationships>
</file>

<file path=ppt/slides/_rels/slide6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7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91.png"/><Relationship Id="rId1" Type="http://schemas.openxmlformats.org/officeDocument/2006/relationships/slideLayout" Target="../slideLayouts/slideLayout168.xml"/></Relationships>
</file>

<file path=ppt/slides/_rels/slide7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92.png"/><Relationship Id="rId1" Type="http://schemas.openxmlformats.org/officeDocument/2006/relationships/slideLayout" Target="../slideLayouts/slideLayout168.xml"/></Relationships>
</file>

<file path=ppt/slides/_rels/slide7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93.png"/><Relationship Id="rId1" Type="http://schemas.openxmlformats.org/officeDocument/2006/relationships/slideLayout" Target="../slideLayouts/slideLayout16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8.xml"/></Relationships>
</file>

<file path=ppt/slides/_rels/slide7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72.xml"/></Relationships>
</file>

<file path=ppt/slides/_rels/slide7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95.png"/><Relationship Id="rId1" Type="http://schemas.openxmlformats.org/officeDocument/2006/relationships/slideLayout" Target="../slideLayouts/slideLayout172.xml"/></Relationships>
</file>

<file path=ppt/slides/_rels/slide7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7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8.xml"/></Relationships>
</file>

<file path=ppt/slides/_rels/slide8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68.xml"/><Relationship Id="rId1" Type="http://schemas.openxmlformats.org/officeDocument/2006/relationships/tags" Target="../tags/tag45.xml"/></Relationships>
</file>

<file path=ppt/slides/_rels/slide8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7.xml"/><Relationship Id="rId1" Type="http://schemas.openxmlformats.org/officeDocument/2006/relationships/slideLayout" Target="../slideLayouts/slideLayout172.xml"/></Relationships>
</file>

<file path=ppt/slides/_rels/slide8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72.xml"/></Relationships>
</file>

<file path=ppt/slides/_rels/slide90.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68.xml"/><Relationship Id="rId1" Type="http://schemas.openxmlformats.org/officeDocument/2006/relationships/tags" Target="../tags/tag46.xml"/></Relationships>
</file>

<file path=ppt/slides/_rels/slide9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72.xml"/></Relationships>
</file>

<file path=ppt/slides/_rels/slide9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26623" y="348582"/>
            <a:ext cx="12192000" cy="1143000"/>
          </a:xfrm>
        </p:spPr>
        <p:txBody>
          <a:bodyPr wrap="square" anchor="ctr">
            <a:noAutofit/>
          </a:bodyPr>
          <a:lstStyle/>
          <a:p>
            <a:r>
              <a:rPr lang="en-US" sz="3600" dirty="0"/>
              <a:t>Current and Future Integration of Antibody-Drug Conjugates into the Management of Metastatic Breast Cancer</a:t>
            </a:r>
          </a:p>
        </p:txBody>
      </p:sp>
      <p:sp>
        <p:nvSpPr>
          <p:cNvPr id="12" name="Text Box 3">
            <a:extLst>
              <a:ext uri="{FF2B5EF4-FFF2-40B4-BE49-F238E27FC236}">
                <a16:creationId xmlns:a16="http://schemas.microsoft.com/office/drawing/2014/main" id="{5F635C77-80F0-E4BA-E5B7-C643C90BA280}"/>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4647392" y="379041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0" y="240462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September 30,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0" y="13552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152400" y="439629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Aditya Bardia, MD, MPH</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Adam 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Brufsky</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p:txBody>
      </p:sp>
    </p:spTree>
    <p:custDataLst>
      <p:tags r:id="rId1"/>
    </p:custDataLst>
    <p:extLst>
      <p:ext uri="{BB962C8B-B14F-4D97-AF65-F5344CB8AC3E}">
        <p14:creationId xmlns:p14="http://schemas.microsoft.com/office/powerpoint/2010/main" val="15255214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rgbClr val="E3EDF1"/>
        </a:solidFill>
        <a:effectLst/>
      </p:bgPr>
    </p:bg>
    <p:spTree>
      <p:nvGrpSpPr>
        <p:cNvPr id="1" name="">
          <a:extLst>
            <a:ext uri="{FF2B5EF4-FFF2-40B4-BE49-F238E27FC236}">
              <a16:creationId xmlns:a16="http://schemas.microsoft.com/office/drawing/2014/main" id="{F010927B-33D3-9824-065A-65FAE5D527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EAF7C7-C765-E2FA-403E-BB13969744C5}"/>
              </a:ext>
            </a:extLst>
          </p:cNvPr>
          <p:cNvSpPr>
            <a:spLocks noGrp="1"/>
          </p:cNvSpPr>
          <p:nvPr>
            <p:ph type="title"/>
          </p:nvPr>
        </p:nvSpPr>
        <p:spPr/>
        <p:txBody>
          <a:bodyPr/>
          <a:lstStyle/>
          <a:p>
            <a:r>
              <a:rPr lang="en-US" dirty="0"/>
              <a:t>TROPION_breast02 and 05</a:t>
            </a:r>
          </a:p>
        </p:txBody>
      </p:sp>
      <p:pic>
        <p:nvPicPr>
          <p:cNvPr id="7" name="Picture 6" descr="A diagram of a patient's study&#10;&#10;AI-generated content may be incorrect.">
            <a:extLst>
              <a:ext uri="{FF2B5EF4-FFF2-40B4-BE49-F238E27FC236}">
                <a16:creationId xmlns:a16="http://schemas.microsoft.com/office/drawing/2014/main" id="{138FD0BC-95C4-CF9D-DCC8-3B081D1D4C3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7368" y="-1"/>
            <a:ext cx="11377264" cy="6550223"/>
          </a:xfrm>
          <a:prstGeom prst="rect">
            <a:avLst/>
          </a:prstGeom>
        </p:spPr>
      </p:pic>
      <p:sp>
        <p:nvSpPr>
          <p:cNvPr id="3" name="TextBox 2">
            <a:extLst>
              <a:ext uri="{FF2B5EF4-FFF2-40B4-BE49-F238E27FC236}">
                <a16:creationId xmlns:a16="http://schemas.microsoft.com/office/drawing/2014/main" id="{C4517740-C072-69E5-09B2-E4A7002BBDC2}"/>
              </a:ext>
            </a:extLst>
          </p:cNvPr>
          <p:cNvSpPr txBox="1"/>
          <p:nvPr/>
        </p:nvSpPr>
        <p:spPr>
          <a:xfrm>
            <a:off x="10104" y="6550223"/>
            <a:ext cx="3380728" cy="307777"/>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Courtesy of Sara M </a:t>
            </a:r>
            <a:r>
              <a:rPr kumimoji="0" lang="en-US" sz="1400" b="0" i="0" u="none" strike="noStrike" kern="1200" cap="none" spc="0" normalizeH="0" baseline="0" noProof="0" dirty="0" err="1">
                <a:ln>
                  <a:noFill/>
                </a:ln>
                <a:solidFill>
                  <a:srgbClr val="000000"/>
                </a:solidFill>
                <a:effectLst/>
                <a:uLnTx/>
                <a:uFillTx/>
                <a:latin typeface="Arial" pitchFamily="-72" charset="0"/>
                <a:ea typeface="MS PGothic" charset="0"/>
              </a:rPr>
              <a:t>Tolaney</a:t>
            </a: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 MD, MPH</a:t>
            </a:r>
          </a:p>
        </p:txBody>
      </p:sp>
    </p:spTree>
    <p:extLst>
      <p:ext uri="{BB962C8B-B14F-4D97-AF65-F5344CB8AC3E}">
        <p14:creationId xmlns:p14="http://schemas.microsoft.com/office/powerpoint/2010/main" val="36419264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4655E-9D98-B6E4-2C43-BA1A2FB6D412}"/>
              </a:ext>
            </a:extLst>
          </p:cNvPr>
          <p:cNvSpPr>
            <a:spLocks noGrp="1"/>
          </p:cNvSpPr>
          <p:nvPr>
            <p:ph type="title"/>
          </p:nvPr>
        </p:nvSpPr>
        <p:spPr>
          <a:xfrm>
            <a:off x="912286" y="41488"/>
            <a:ext cx="10358967" cy="1143000"/>
          </a:xfrm>
        </p:spPr>
        <p:txBody>
          <a:bodyPr/>
          <a:lstStyle/>
          <a:p>
            <a:r>
              <a:rPr lang="en-US" dirty="0"/>
              <a:t>TroFuse-010 Study Design</a:t>
            </a:r>
          </a:p>
        </p:txBody>
      </p:sp>
      <p:pic>
        <p:nvPicPr>
          <p:cNvPr id="4" name="Picture 3" descr="A diagram of a study design&#10;&#10;AI-generated content may be incorrect.">
            <a:extLst>
              <a:ext uri="{FF2B5EF4-FFF2-40B4-BE49-F238E27FC236}">
                <a16:creationId xmlns:a16="http://schemas.microsoft.com/office/drawing/2014/main" id="{4E9BC69D-1A6E-E192-7DF8-E60ECED9C9F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289295" y="980728"/>
            <a:ext cx="9604947" cy="5310140"/>
          </a:xfrm>
          <a:prstGeom prst="rect">
            <a:avLst/>
          </a:prstGeom>
        </p:spPr>
      </p:pic>
      <p:sp>
        <p:nvSpPr>
          <p:cNvPr id="3" name="TextBox 2">
            <a:extLst>
              <a:ext uri="{FF2B5EF4-FFF2-40B4-BE49-F238E27FC236}">
                <a16:creationId xmlns:a16="http://schemas.microsoft.com/office/drawing/2014/main" id="{5C80F341-320E-41EE-83C3-B1552A97FFFB}"/>
              </a:ext>
            </a:extLst>
          </p:cNvPr>
          <p:cNvSpPr txBox="1"/>
          <p:nvPr/>
        </p:nvSpPr>
        <p:spPr>
          <a:xfrm>
            <a:off x="0" y="6550223"/>
            <a:ext cx="3721853"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Tolaney</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et al. SABCS 2024;Abstract P4-08-09.</a:t>
            </a:r>
          </a:p>
        </p:txBody>
      </p:sp>
    </p:spTree>
    <p:extLst>
      <p:ext uri="{BB962C8B-B14F-4D97-AF65-F5344CB8AC3E}">
        <p14:creationId xmlns:p14="http://schemas.microsoft.com/office/powerpoint/2010/main" val="373093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71F4B-EDB3-6642-AD82-CA9245E6EBE1}"/>
              </a:ext>
            </a:extLst>
          </p:cNvPr>
          <p:cNvSpPr>
            <a:spLocks noGrp="1"/>
          </p:cNvSpPr>
          <p:nvPr>
            <p:ph type="title"/>
          </p:nvPr>
        </p:nvSpPr>
        <p:spPr/>
        <p:txBody>
          <a:bodyPr/>
          <a:lstStyle/>
          <a:p>
            <a:r>
              <a:rPr lang="en-US" dirty="0"/>
              <a:t>ESMO 2025 Abstracts of Interest (TNBC)</a:t>
            </a:r>
          </a:p>
        </p:txBody>
      </p:sp>
      <p:graphicFrame>
        <p:nvGraphicFramePr>
          <p:cNvPr id="9" name="Table 8">
            <a:extLst>
              <a:ext uri="{FF2B5EF4-FFF2-40B4-BE49-F238E27FC236}">
                <a16:creationId xmlns:a16="http://schemas.microsoft.com/office/drawing/2014/main" id="{06147379-E636-B329-A2F8-5EEED2645F0B}"/>
              </a:ext>
            </a:extLst>
          </p:cNvPr>
          <p:cNvGraphicFramePr>
            <a:graphicFrameLocks noGrp="1"/>
          </p:cNvGraphicFramePr>
          <p:nvPr>
            <p:extLst>
              <p:ext uri="{D42A27DB-BD31-4B8C-83A1-F6EECF244321}">
                <p14:modId xmlns:p14="http://schemas.microsoft.com/office/powerpoint/2010/main" val="225774597"/>
              </p:ext>
            </p:extLst>
          </p:nvPr>
        </p:nvGraphicFramePr>
        <p:xfrm>
          <a:off x="300535" y="1650653"/>
          <a:ext cx="5724857" cy="4058920"/>
        </p:xfrm>
        <a:graphic>
          <a:graphicData uri="http://schemas.openxmlformats.org/drawingml/2006/table">
            <a:tbl>
              <a:tblPr firstRow="1" bandRow="1">
                <a:tableStyleId>{10A1B5D5-9B99-4C35-A422-299274C87663}</a:tableStyleId>
              </a:tblPr>
              <a:tblGrid>
                <a:gridCol w="5724857">
                  <a:extLst>
                    <a:ext uri="{9D8B030D-6E8A-4147-A177-3AD203B41FA5}">
                      <a16:colId xmlns:a16="http://schemas.microsoft.com/office/drawing/2014/main" val="3695835638"/>
                    </a:ext>
                  </a:extLst>
                </a:gridCol>
              </a:tblGrid>
              <a:tr h="370840">
                <a:tc>
                  <a:txBody>
                    <a:bodyPr/>
                    <a:lstStyle/>
                    <a:p>
                      <a:pPr algn="ctr"/>
                      <a:r>
                        <a:rPr lang="en-US" dirty="0"/>
                        <a:t>Sacituzumab </a:t>
                      </a:r>
                      <a:r>
                        <a:rPr lang="en-US" dirty="0" err="1"/>
                        <a:t>govitecan</a:t>
                      </a:r>
                      <a:endParaRPr lang="en-US" dirty="0"/>
                    </a:p>
                  </a:txBody>
                  <a:tcPr/>
                </a:tc>
                <a:extLst>
                  <a:ext uri="{0D108BD9-81ED-4DB2-BD59-A6C34878D82A}">
                    <a16:rowId xmlns:a16="http://schemas.microsoft.com/office/drawing/2014/main" val="137519932"/>
                  </a:ext>
                </a:extLst>
              </a:tr>
              <a:tr h="370840">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b="1" dirty="0"/>
                        <a:t>LBA20 — </a:t>
                      </a:r>
                      <a:r>
                        <a:rPr lang="en-US" sz="1800" b="0" dirty="0"/>
                        <a:t>Primary results from ASCENT-03: A randomized phase 3 study of </a:t>
                      </a:r>
                      <a:r>
                        <a:rPr lang="en-US" sz="1800" b="0" dirty="0" err="1"/>
                        <a:t>sacituzumab</a:t>
                      </a:r>
                      <a:r>
                        <a:rPr lang="en-US" sz="1800" b="0" dirty="0"/>
                        <a:t> </a:t>
                      </a:r>
                      <a:r>
                        <a:rPr lang="en-US" sz="1800" b="0" dirty="0" err="1"/>
                        <a:t>govitecan</a:t>
                      </a:r>
                      <a:r>
                        <a:rPr lang="en-US" sz="1800" b="0" dirty="0"/>
                        <a:t> (SG) vs chemotherapy (chemo) in patients (pts) with previously untreated advanced triple-negative breast cancer (TNBC) who are unable to receive PD-(L)1 inhibitors (PD-[L]1i)</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sz="1600" i="1" dirty="0"/>
                        <a:t>Speaker: </a:t>
                      </a:r>
                      <a:r>
                        <a:rPr lang="en-US" sz="1600" b="0" i="1" dirty="0"/>
                        <a:t>Javier C Cortés</a:t>
                      </a:r>
                    </a:p>
                  </a:txBody>
                  <a:tcPr/>
                </a:tc>
                <a:extLst>
                  <a:ext uri="{0D108BD9-81ED-4DB2-BD59-A6C34878D82A}">
                    <a16:rowId xmlns:a16="http://schemas.microsoft.com/office/drawing/2014/main" val="1898512290"/>
                  </a:ext>
                </a:extLst>
              </a:tr>
              <a:tr h="370840">
                <a:tc>
                  <a:txBody>
                    <a:bodyPr/>
                    <a:lstStyle/>
                    <a:p>
                      <a:pPr algn="ctr"/>
                      <a:r>
                        <a:rPr lang="en-US" sz="1800" b="1" dirty="0"/>
                        <a:t>LBA22 — </a:t>
                      </a:r>
                      <a:r>
                        <a:rPr lang="en-US" sz="1800" b="0" dirty="0"/>
                        <a:t>Patient-reported outcomes (PROs) with sacituzumab govitecan (SG) + pembrolizumab (</a:t>
                      </a:r>
                      <a:r>
                        <a:rPr lang="en-US" sz="1800" b="0" dirty="0" err="1"/>
                        <a:t>pembro</a:t>
                      </a:r>
                      <a:r>
                        <a:rPr lang="en-US" sz="1800" b="0" dirty="0"/>
                        <a:t>) vs chemotherapy (chemo) + </a:t>
                      </a:r>
                      <a:r>
                        <a:rPr lang="en-US" sz="1800" b="0" dirty="0" err="1"/>
                        <a:t>pembro</a:t>
                      </a:r>
                      <a:r>
                        <a:rPr lang="en-US" sz="1800" b="0" dirty="0"/>
                        <a:t> in patients (pts) with previously untreated PD-L1+ metastatic triple-negative breast cancer (</a:t>
                      </a:r>
                      <a:r>
                        <a:rPr lang="en-US" sz="1800" b="0" dirty="0" err="1"/>
                        <a:t>mTNBC</a:t>
                      </a:r>
                      <a:r>
                        <a:rPr lang="en-US" sz="1800" b="0" dirty="0"/>
                        <a:t>) in the phase 3 ASCENT-04/KEYNOTE-D19 study</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sz="1600" b="0" i="1" dirty="0"/>
                        <a:t>Speaker: Evandro De Azambuja </a:t>
                      </a:r>
                    </a:p>
                  </a:txBody>
                  <a:tcPr/>
                </a:tc>
                <a:extLst>
                  <a:ext uri="{0D108BD9-81ED-4DB2-BD59-A6C34878D82A}">
                    <a16:rowId xmlns:a16="http://schemas.microsoft.com/office/drawing/2014/main" val="896934639"/>
                  </a:ext>
                </a:extLst>
              </a:tr>
            </a:tbl>
          </a:graphicData>
        </a:graphic>
      </p:graphicFrame>
      <p:graphicFrame>
        <p:nvGraphicFramePr>
          <p:cNvPr id="11" name="Table 10">
            <a:extLst>
              <a:ext uri="{FF2B5EF4-FFF2-40B4-BE49-F238E27FC236}">
                <a16:creationId xmlns:a16="http://schemas.microsoft.com/office/drawing/2014/main" id="{CFB19FAC-4D0C-9799-E4A4-1C1D146A5966}"/>
              </a:ext>
            </a:extLst>
          </p:cNvPr>
          <p:cNvGraphicFramePr>
            <a:graphicFrameLocks noGrp="1"/>
          </p:cNvGraphicFramePr>
          <p:nvPr>
            <p:extLst>
              <p:ext uri="{D42A27DB-BD31-4B8C-83A1-F6EECF244321}">
                <p14:modId xmlns:p14="http://schemas.microsoft.com/office/powerpoint/2010/main" val="680564395"/>
              </p:ext>
            </p:extLst>
          </p:nvPr>
        </p:nvGraphicFramePr>
        <p:xfrm>
          <a:off x="6167437" y="2636912"/>
          <a:ext cx="5724858" cy="2077720"/>
        </p:xfrm>
        <a:graphic>
          <a:graphicData uri="http://schemas.openxmlformats.org/drawingml/2006/table">
            <a:tbl>
              <a:tblPr firstRow="1" bandRow="1">
                <a:tableStyleId>{B301B821-A1FF-4177-AEE7-76D212191A09}</a:tableStyleId>
              </a:tblPr>
              <a:tblGrid>
                <a:gridCol w="5724858">
                  <a:extLst>
                    <a:ext uri="{9D8B030D-6E8A-4147-A177-3AD203B41FA5}">
                      <a16:colId xmlns:a16="http://schemas.microsoft.com/office/drawing/2014/main" val="3695835638"/>
                    </a:ext>
                  </a:extLst>
                </a:gridCol>
              </a:tblGrid>
              <a:tr h="370840">
                <a:tc>
                  <a:txBody>
                    <a:bodyPr/>
                    <a:lstStyle/>
                    <a:p>
                      <a:pPr algn="ctr"/>
                      <a:r>
                        <a:rPr lang="en-US" dirty="0" err="1"/>
                        <a:t>Datopotamab</a:t>
                      </a:r>
                      <a:r>
                        <a:rPr lang="en-US" dirty="0"/>
                        <a:t> </a:t>
                      </a:r>
                      <a:r>
                        <a:rPr lang="en-US" dirty="0" err="1"/>
                        <a:t>deruxtecan</a:t>
                      </a:r>
                      <a:endParaRPr lang="en-US" dirty="0"/>
                    </a:p>
                  </a:txBody>
                  <a:tcPr/>
                </a:tc>
                <a:extLst>
                  <a:ext uri="{0D108BD9-81ED-4DB2-BD59-A6C34878D82A}">
                    <a16:rowId xmlns:a16="http://schemas.microsoft.com/office/drawing/2014/main" val="137519932"/>
                  </a:ext>
                </a:extLst>
              </a:tr>
              <a:tr h="370840">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b="1" i="0" u="none" strike="noStrike" kern="1200" dirty="0">
                          <a:solidFill>
                            <a:schemeClr val="dk1"/>
                          </a:solidFill>
                          <a:effectLst/>
                          <a:latin typeface="+mn-lt"/>
                          <a:ea typeface="+mn-ea"/>
                          <a:cs typeface="+mn-cs"/>
                        </a:rPr>
                        <a:t>555MO </a:t>
                      </a:r>
                      <a:r>
                        <a:rPr lang="en-US" sz="1800" b="0" i="0" u="none" strike="noStrike" kern="1200" dirty="0">
                          <a:solidFill>
                            <a:schemeClr val="dk1"/>
                          </a:solidFill>
                          <a:effectLst/>
                          <a:latin typeface="+mn-lt"/>
                          <a:ea typeface="+mn-ea"/>
                          <a:cs typeface="+mn-cs"/>
                        </a:rPr>
                        <a:t>— Datopotamab deruxtecan (Dato-DXd) + durvalumab (D) as first-line (1L) treatment (</a:t>
                      </a:r>
                      <a:r>
                        <a:rPr lang="en-US" sz="1800" b="0" i="0" u="none" strike="noStrike" kern="1200" dirty="0" err="1">
                          <a:solidFill>
                            <a:schemeClr val="dk1"/>
                          </a:solidFill>
                          <a:effectLst/>
                          <a:latin typeface="+mn-lt"/>
                          <a:ea typeface="+mn-ea"/>
                          <a:cs typeface="+mn-cs"/>
                        </a:rPr>
                        <a:t>tx</a:t>
                      </a:r>
                      <a:r>
                        <a:rPr lang="en-US" sz="1800" b="0" i="0" u="none" strike="noStrike" kern="1200" dirty="0">
                          <a:solidFill>
                            <a:schemeClr val="dk1"/>
                          </a:solidFill>
                          <a:effectLst/>
                          <a:latin typeface="+mn-lt"/>
                          <a:ea typeface="+mn-ea"/>
                          <a:cs typeface="+mn-cs"/>
                        </a:rPr>
                        <a:t>) for unresectable locally advanced/metastatic triple-negative breast cancer (a/</a:t>
                      </a:r>
                      <a:r>
                        <a:rPr lang="en-US" sz="1800" b="0" i="0" u="none" strike="noStrike" kern="1200" dirty="0" err="1">
                          <a:solidFill>
                            <a:schemeClr val="dk1"/>
                          </a:solidFill>
                          <a:effectLst/>
                          <a:latin typeface="+mn-lt"/>
                          <a:ea typeface="+mn-ea"/>
                          <a:cs typeface="+mn-cs"/>
                        </a:rPr>
                        <a:t>mTNBC</a:t>
                      </a:r>
                      <a:r>
                        <a:rPr lang="en-US" sz="1800" b="0" i="0" u="none" strike="noStrike" kern="1200" dirty="0">
                          <a:solidFill>
                            <a:schemeClr val="dk1"/>
                          </a:solidFill>
                          <a:effectLst/>
                          <a:latin typeface="+mn-lt"/>
                          <a:ea typeface="+mn-ea"/>
                          <a:cs typeface="+mn-cs"/>
                        </a:rPr>
                        <a:t>): Final results from the phase 1b/2 BEGONIA study</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sz="1600" b="0" i="1" dirty="0"/>
                        <a:t>Speaker: </a:t>
                      </a:r>
                      <a:r>
                        <a:rPr lang="en-US" sz="1600" b="0" i="1" u="none" strike="noStrike" kern="1200" dirty="0">
                          <a:solidFill>
                            <a:schemeClr val="dk1"/>
                          </a:solidFill>
                          <a:effectLst/>
                          <a:latin typeface="+mn-lt"/>
                          <a:ea typeface="+mn-ea"/>
                          <a:cs typeface="+mn-cs"/>
                        </a:rPr>
                        <a:t>Peter Schmid</a:t>
                      </a:r>
                    </a:p>
                  </a:txBody>
                  <a:tcPr/>
                </a:tc>
                <a:extLst>
                  <a:ext uri="{0D108BD9-81ED-4DB2-BD59-A6C34878D82A}">
                    <a16:rowId xmlns:a16="http://schemas.microsoft.com/office/drawing/2014/main" val="1988784838"/>
                  </a:ext>
                </a:extLst>
              </a:tr>
            </a:tbl>
          </a:graphicData>
        </a:graphic>
      </p:graphicFrame>
    </p:spTree>
    <p:extLst>
      <p:ext uri="{BB962C8B-B14F-4D97-AF65-F5344CB8AC3E}">
        <p14:creationId xmlns:p14="http://schemas.microsoft.com/office/powerpoint/2010/main" val="1382731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8A73D-C607-261E-1690-824CDBA0BE0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27AB0E5-3ECA-5E7F-08DB-39833BAAC332}"/>
              </a:ext>
            </a:extLst>
          </p:cNvPr>
          <p:cNvSpPr/>
          <p:nvPr/>
        </p:nvSpPr>
        <p:spPr bwMode="auto">
          <a:xfrm>
            <a:off x="335360" y="4437112"/>
            <a:ext cx="11089232" cy="384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7EA0DE3B-1C7E-3DE4-9049-18194D8DDFB8}"/>
              </a:ext>
            </a:extLst>
          </p:cNvPr>
          <p:cNvSpPr>
            <a:spLocks noGrp="1"/>
          </p:cNvSpPr>
          <p:nvPr>
            <p:ph type="title"/>
          </p:nvPr>
        </p:nvSpPr>
        <p:spPr>
          <a:xfrm>
            <a:off x="1919536" y="0"/>
            <a:ext cx="8424936" cy="980728"/>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EBC95614-3BF3-67F6-3638-1A1B88BFF3DC}"/>
              </a:ext>
            </a:extLst>
          </p:cNvPr>
          <p:cNvSpPr>
            <a:spLocks noGrp="1"/>
          </p:cNvSpPr>
          <p:nvPr>
            <p:ph idx="1"/>
          </p:nvPr>
        </p:nvSpPr>
        <p:spPr>
          <a:xfrm>
            <a:off x="983432" y="1340768"/>
            <a:ext cx="9865096" cy="4727456"/>
          </a:xfrm>
        </p:spPr>
        <p:txBody>
          <a:bodyPr/>
          <a:lstStyle/>
          <a:p>
            <a:pPr marL="98425" indent="0">
              <a:lnSpc>
                <a:spcPts val="2340"/>
              </a:lnSpc>
              <a:spcBef>
                <a:spcPts val="0"/>
              </a:spcBef>
              <a:spcAft>
                <a:spcPts val="1800"/>
              </a:spcAft>
              <a:buNone/>
            </a:pPr>
            <a:r>
              <a:rPr lang="en-US" sz="2200" dirty="0">
                <a:solidFill>
                  <a:schemeClr val="accent2"/>
                </a:solidFill>
                <a:latin typeface="Calibri" panose="020F0502020204030204" pitchFamily="34" charset="0"/>
                <a:cs typeface="Calibri" panose="020F0502020204030204" pitchFamily="34" charset="0"/>
              </a:rPr>
              <a:t>Introduction: </a:t>
            </a:r>
            <a:r>
              <a:rPr lang="en-US" sz="2200" dirty="0">
                <a:solidFill>
                  <a:schemeClr val="tx1"/>
                </a:solidFill>
                <a:latin typeface="Calibri" panose="020F0502020204030204" pitchFamily="34" charset="0"/>
                <a:cs typeface="Calibri" panose="020F0502020204030204" pitchFamily="34" charset="0"/>
              </a:rPr>
              <a:t>Antibody-drug conjugates (ADCs) in localized breast cancer </a:t>
            </a:r>
            <a:endParaRPr lang="en-US" sz="2200" dirty="0">
              <a:solidFill>
                <a:schemeClr val="accent2"/>
              </a:solidFill>
              <a:latin typeface="Calibri" panose="020F0502020204030204" pitchFamily="34" charset="0"/>
              <a:cs typeface="Calibri" panose="020F0502020204030204" pitchFamily="34" charset="0"/>
            </a:endParaRPr>
          </a:p>
          <a:p>
            <a:pPr marL="98425" indent="0">
              <a:lnSpc>
                <a:spcPts val="2340"/>
              </a:lnSpc>
              <a:spcBef>
                <a:spcPts val="0"/>
              </a:spcBef>
              <a:spcAft>
                <a:spcPts val="600"/>
              </a:spcAft>
              <a:buNone/>
            </a:pPr>
            <a:r>
              <a:rPr lang="en-US" sz="2200" dirty="0">
                <a:solidFill>
                  <a:schemeClr val="accent2"/>
                </a:solidFill>
                <a:latin typeface="Calibri" panose="020F0502020204030204" pitchFamily="34" charset="0"/>
                <a:cs typeface="Calibri" panose="020F0502020204030204" pitchFamily="34" charset="0"/>
              </a:rPr>
              <a:t>Case 1: </a:t>
            </a:r>
            <a:r>
              <a:rPr lang="en-US" sz="2200" dirty="0">
                <a:solidFill>
                  <a:schemeClr val="tx1"/>
                </a:solidFill>
                <a:latin typeface="Calibri" panose="020F0502020204030204" pitchFamily="34" charset="0"/>
                <a:cs typeface="Calibri" panose="020F0502020204030204" pitchFamily="34" charset="0"/>
              </a:rPr>
              <a:t>Dr Fox – </a:t>
            </a:r>
            <a:r>
              <a:rPr lang="en-US" sz="2200" dirty="0">
                <a:latin typeface="Calibri" panose="020F0502020204030204" pitchFamily="34" charset="0"/>
                <a:ea typeface="Aptos" panose="020B0004020202020204" pitchFamily="34" charset="0"/>
                <a:cs typeface="Calibri" panose="020F0502020204030204" pitchFamily="34" charset="0"/>
              </a:rPr>
              <a:t>78-year-old frail woman </a:t>
            </a:r>
          </a:p>
          <a:p>
            <a:pPr>
              <a:lnSpc>
                <a:spcPts val="2340"/>
              </a:lnSpc>
              <a:spcBef>
                <a:spcPts val="0"/>
              </a:spcBef>
              <a:spcAft>
                <a:spcPts val="1800"/>
              </a:spcAft>
            </a:pPr>
            <a:r>
              <a:rPr lang="en-US" sz="2200" dirty="0">
                <a:solidFill>
                  <a:schemeClr val="accent2"/>
                </a:solidFill>
                <a:latin typeface="Calibri" panose="020F0502020204030204" pitchFamily="34" charset="0"/>
                <a:cs typeface="Calibri" panose="020F0502020204030204" pitchFamily="34" charset="0"/>
              </a:rPr>
              <a:t>Key Datasets: Targeting TROP2 in recurrent metastatic disease </a:t>
            </a:r>
          </a:p>
          <a:p>
            <a:pPr marL="98425" indent="0">
              <a:lnSpc>
                <a:spcPts val="2340"/>
              </a:lnSpc>
              <a:spcBef>
                <a:spcPts val="0"/>
              </a:spcBef>
              <a:spcAft>
                <a:spcPts val="600"/>
              </a:spcAft>
              <a:buNone/>
            </a:pPr>
            <a:r>
              <a:rPr lang="en-US" sz="2200" dirty="0">
                <a:solidFill>
                  <a:schemeClr val="accent2"/>
                </a:solidFill>
                <a:latin typeface="Calibri" panose="020F0502020204030204" pitchFamily="34" charset="0"/>
                <a:cs typeface="Calibri" panose="020F0502020204030204" pitchFamily="34" charset="0"/>
              </a:rPr>
              <a:t>Case 2: </a:t>
            </a:r>
            <a:r>
              <a:rPr lang="en-US" sz="2200" dirty="0">
                <a:solidFill>
                  <a:schemeClr val="tx1"/>
                </a:solidFill>
                <a:latin typeface="Calibri" panose="020F0502020204030204" pitchFamily="34" charset="0"/>
                <a:cs typeface="Calibri" panose="020F0502020204030204" pitchFamily="34" charset="0"/>
              </a:rPr>
              <a:t>Dr Xu – </a:t>
            </a:r>
            <a:r>
              <a:rPr lang="en-US" sz="2200" dirty="0">
                <a:latin typeface="Calibri" panose="020F0502020204030204" pitchFamily="34" charset="0"/>
                <a:ea typeface="Aptos" panose="020B0004020202020204" pitchFamily="34" charset="0"/>
                <a:cs typeface="Calibri" panose="020F0502020204030204" pitchFamily="34" charset="0"/>
              </a:rPr>
              <a:t>61-year-old woman</a:t>
            </a:r>
          </a:p>
          <a:p>
            <a:pPr>
              <a:lnSpc>
                <a:spcPts val="2340"/>
              </a:lnSpc>
              <a:spcBef>
                <a:spcPts val="0"/>
              </a:spcBef>
              <a:spcAft>
                <a:spcPts val="1800"/>
              </a:spcAft>
            </a:pPr>
            <a:r>
              <a:rPr lang="en-US" sz="2200" dirty="0">
                <a:solidFill>
                  <a:schemeClr val="accent2"/>
                </a:solidFill>
                <a:latin typeface="Calibri" panose="020F0502020204030204" pitchFamily="34" charset="0"/>
                <a:cs typeface="Calibri" panose="020F0502020204030204" pitchFamily="34" charset="0"/>
              </a:rPr>
              <a:t>Key Datasets: Management of HER2-low and HER2-ultralow breast cancer</a:t>
            </a:r>
          </a:p>
          <a:p>
            <a:pPr marL="98425" indent="0">
              <a:lnSpc>
                <a:spcPts val="2340"/>
              </a:lnSpc>
              <a:spcBef>
                <a:spcPts val="0"/>
              </a:spcBef>
              <a:spcAft>
                <a:spcPts val="600"/>
              </a:spcAft>
              <a:buNone/>
            </a:pPr>
            <a:r>
              <a:rPr lang="en-US" sz="2200" dirty="0">
                <a:solidFill>
                  <a:srgbClr val="3333CC"/>
                </a:solidFill>
                <a:latin typeface="Calibri" panose="020F0502020204030204" pitchFamily="34" charset="0"/>
                <a:cs typeface="Calibri" panose="020F0502020204030204" pitchFamily="34" charset="0"/>
              </a:rPr>
              <a:t>Case</a:t>
            </a:r>
            <a:r>
              <a:rPr lang="en-US" sz="2200" dirty="0">
                <a:solidFill>
                  <a:schemeClr val="accent2"/>
                </a:solidFill>
                <a:latin typeface="Calibri" panose="020F0502020204030204" pitchFamily="34" charset="0"/>
                <a:cs typeface="Calibri" panose="020F0502020204030204" pitchFamily="34" charset="0"/>
              </a:rPr>
              <a:t> 3: </a:t>
            </a:r>
            <a:r>
              <a:rPr lang="en-US" sz="2200" dirty="0">
                <a:solidFill>
                  <a:schemeClr val="tx1"/>
                </a:solidFill>
                <a:latin typeface="Calibri" panose="020F0502020204030204" pitchFamily="34" charset="0"/>
                <a:cs typeface="Calibri" panose="020F0502020204030204" pitchFamily="34" charset="0"/>
              </a:rPr>
              <a:t>Dr </a:t>
            </a:r>
            <a:r>
              <a:rPr lang="en-US" sz="2200" dirty="0" err="1">
                <a:solidFill>
                  <a:schemeClr val="tx1"/>
                </a:solidFill>
                <a:latin typeface="Calibri" panose="020F0502020204030204" pitchFamily="34" charset="0"/>
                <a:cs typeface="Calibri" panose="020F0502020204030204" pitchFamily="34" charset="0"/>
              </a:rPr>
              <a:t>Astrow</a:t>
            </a:r>
            <a:r>
              <a:rPr lang="en-US" sz="2200" dirty="0">
                <a:solidFill>
                  <a:schemeClr val="tx1"/>
                </a:solidFill>
                <a:latin typeface="Calibri" panose="020F0502020204030204" pitchFamily="34" charset="0"/>
                <a:cs typeface="Calibri" panose="020F0502020204030204" pitchFamily="34" charset="0"/>
              </a:rPr>
              <a:t> – </a:t>
            </a:r>
            <a:r>
              <a:rPr lang="en-US" sz="2200" dirty="0">
                <a:latin typeface="Calibri" panose="020F0502020204030204" pitchFamily="34" charset="0"/>
                <a:ea typeface="Aptos" panose="020B0004020202020204" pitchFamily="34" charset="0"/>
                <a:cs typeface="Calibri" panose="020F0502020204030204" pitchFamily="34" charset="0"/>
              </a:rPr>
              <a:t>74-year-old woman</a:t>
            </a:r>
            <a:endParaRPr lang="en-US" sz="2200" dirty="0">
              <a:latin typeface="Calibri" panose="020F0502020204030204" pitchFamily="34" charset="0"/>
              <a:cs typeface="Calibri" panose="020F0502020204030204" pitchFamily="34" charset="0"/>
            </a:endParaRPr>
          </a:p>
          <a:p>
            <a:pPr>
              <a:lnSpc>
                <a:spcPts val="2340"/>
              </a:lnSpc>
              <a:spcBef>
                <a:spcPts val="0"/>
              </a:spcBef>
              <a:spcAft>
                <a:spcPts val="1800"/>
              </a:spcAft>
            </a:pPr>
            <a:r>
              <a:rPr lang="en-US" sz="2200" dirty="0">
                <a:solidFill>
                  <a:schemeClr val="accent2"/>
                </a:solidFill>
                <a:latin typeface="Calibri" panose="020F0502020204030204" pitchFamily="34" charset="0"/>
                <a:cs typeface="Calibri" panose="020F0502020204030204" pitchFamily="34" charset="0"/>
              </a:rPr>
              <a:t>Key Datasets: TROP2-targeted ADCs as first-line treatment</a:t>
            </a:r>
          </a:p>
          <a:p>
            <a:pPr marL="98425" indent="0">
              <a:lnSpc>
                <a:spcPts val="2340"/>
              </a:lnSpc>
              <a:spcBef>
                <a:spcPts val="0"/>
              </a:spcBef>
              <a:spcAft>
                <a:spcPts val="1800"/>
              </a:spcAft>
              <a:buNone/>
            </a:pPr>
            <a:r>
              <a:rPr lang="en-US" sz="2200" dirty="0">
                <a:solidFill>
                  <a:schemeClr val="bg1"/>
                </a:solidFill>
                <a:latin typeface="Calibri" panose="020F0502020204030204" pitchFamily="34" charset="0"/>
                <a:cs typeface="Calibri" panose="020F0502020204030204" pitchFamily="34" charset="0"/>
              </a:rPr>
              <a:t>Case 4: Dr Agrawal – 66-year-old woman </a:t>
            </a:r>
          </a:p>
          <a:p>
            <a:pPr marL="98425" indent="0">
              <a:lnSpc>
                <a:spcPts val="2340"/>
              </a:lnSpc>
              <a:spcBef>
                <a:spcPts val="0"/>
              </a:spcBef>
              <a:spcAft>
                <a:spcPts val="1800"/>
              </a:spcAft>
              <a:buNone/>
            </a:pPr>
            <a:r>
              <a:rPr lang="en-US" sz="2200" dirty="0">
                <a:solidFill>
                  <a:schemeClr val="accent2"/>
                </a:solidFill>
                <a:latin typeface="Calibri" panose="020F0502020204030204" pitchFamily="34" charset="0"/>
                <a:cs typeface="Calibri" panose="020F0502020204030204" pitchFamily="34" charset="0"/>
              </a:rPr>
              <a:t>Case 5: </a:t>
            </a:r>
            <a:r>
              <a:rPr lang="en-US" sz="2200" dirty="0">
                <a:solidFill>
                  <a:schemeClr val="tx1"/>
                </a:solidFill>
                <a:latin typeface="Calibri" panose="020F0502020204030204" pitchFamily="34" charset="0"/>
                <a:cs typeface="Calibri" panose="020F0502020204030204" pitchFamily="34" charset="0"/>
              </a:rPr>
              <a:t>Dr Ku – </a:t>
            </a:r>
            <a:r>
              <a:rPr lang="en-US" sz="2200" dirty="0">
                <a:latin typeface="Calibri" panose="020F0502020204030204" pitchFamily="34" charset="0"/>
                <a:ea typeface="Aptos" panose="020B0004020202020204" pitchFamily="34" charset="0"/>
                <a:cs typeface="Calibri" panose="020F0502020204030204" pitchFamily="34" charset="0"/>
              </a:rPr>
              <a:t>59-year-old woman </a:t>
            </a:r>
          </a:p>
          <a:p>
            <a:pPr marL="98425" indent="0">
              <a:lnSpc>
                <a:spcPts val="2340"/>
              </a:lnSpc>
              <a:spcBef>
                <a:spcPts val="0"/>
              </a:spcBef>
              <a:spcAft>
                <a:spcPts val="1800"/>
              </a:spcAft>
              <a:buNone/>
            </a:pPr>
            <a:r>
              <a:rPr lang="en-US" sz="2200" dirty="0">
                <a:solidFill>
                  <a:schemeClr val="accent2"/>
                </a:solidFill>
                <a:latin typeface="Calibri" panose="020F0502020204030204" pitchFamily="34" charset="0"/>
                <a:cs typeface="Calibri" panose="020F0502020204030204" pitchFamily="34" charset="0"/>
              </a:rPr>
              <a:t>Case 6: </a:t>
            </a:r>
            <a:r>
              <a:rPr lang="en-US" sz="2200" dirty="0">
                <a:solidFill>
                  <a:schemeClr val="tx1"/>
                </a:solidFill>
                <a:latin typeface="Calibri" panose="020F0502020204030204" pitchFamily="34" charset="0"/>
                <a:cs typeface="Calibri" panose="020F0502020204030204" pitchFamily="34" charset="0"/>
              </a:rPr>
              <a:t>Dr </a:t>
            </a:r>
            <a:r>
              <a:rPr lang="en-US" sz="2200" dirty="0" err="1">
                <a:solidFill>
                  <a:schemeClr val="tx1"/>
                </a:solidFill>
                <a:latin typeface="Calibri" panose="020F0502020204030204" pitchFamily="34" charset="0"/>
                <a:cs typeface="Calibri" panose="020F0502020204030204" pitchFamily="34" charset="0"/>
              </a:rPr>
              <a:t>Teplinsky</a:t>
            </a:r>
            <a:r>
              <a:rPr lang="en-US" sz="2200" dirty="0">
                <a:solidFill>
                  <a:schemeClr val="tx1"/>
                </a:solidFill>
                <a:latin typeface="Calibri" panose="020F0502020204030204" pitchFamily="34" charset="0"/>
                <a:cs typeface="Calibri" panose="020F0502020204030204" pitchFamily="34" charset="0"/>
              </a:rPr>
              <a:t> – </a:t>
            </a:r>
            <a:r>
              <a:rPr lang="en-US" sz="2200" dirty="0">
                <a:latin typeface="Calibri" panose="020F0502020204030204" pitchFamily="34" charset="0"/>
                <a:ea typeface="Aptos" panose="020B0004020202020204" pitchFamily="34" charset="0"/>
                <a:cs typeface="Calibri" panose="020F0502020204030204" pitchFamily="34" charset="0"/>
              </a:rPr>
              <a:t>63-year-old woman</a:t>
            </a:r>
            <a:endParaRPr lang="en-US" sz="2200" dirty="0">
              <a:solidFill>
                <a:schemeClr val="tx1"/>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100176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9A2D3-E6ED-3B14-E661-7016F4372DA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1BD08077-FCED-7389-3469-A556225D3EEB}"/>
              </a:ext>
            </a:extLst>
          </p:cNvPr>
          <p:cNvSpPr/>
          <p:nvPr/>
        </p:nvSpPr>
        <p:spPr bwMode="auto">
          <a:xfrm>
            <a:off x="1007221" y="332657"/>
            <a:ext cx="10177558" cy="1584175"/>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4BA5725E-5326-3D51-E657-AD2501A7731B}"/>
              </a:ext>
            </a:extLst>
          </p:cNvPr>
          <p:cNvSpPr>
            <a:spLocks noGrp="1"/>
          </p:cNvSpPr>
          <p:nvPr>
            <p:ph type="title"/>
          </p:nvPr>
        </p:nvSpPr>
        <p:spPr>
          <a:xfrm>
            <a:off x="1310508" y="625798"/>
            <a:ext cx="9574157" cy="1085498"/>
          </a:xfrm>
        </p:spPr>
        <p:txBody>
          <a:bodyPr lIns="91440" tIns="91440" rIns="91440" bIns="182880"/>
          <a:lstStyle/>
          <a:p>
            <a:pPr algn="l"/>
            <a:r>
              <a:rPr lang="en-US" dirty="0">
                <a:solidFill>
                  <a:schemeClr val="bg1"/>
                </a:solidFill>
              </a:rPr>
              <a:t>Case Presentation: 66-year-old woman with ER-negative, HER2-low (IHC 1+) </a:t>
            </a:r>
            <a:r>
              <a:rPr lang="en-US" dirty="0" err="1">
                <a:solidFill>
                  <a:schemeClr val="bg1"/>
                </a:solidFill>
              </a:rPr>
              <a:t>mBC</a:t>
            </a:r>
            <a:r>
              <a:rPr lang="en-US" dirty="0">
                <a:solidFill>
                  <a:schemeClr val="bg1"/>
                </a:solidFill>
              </a:rPr>
              <a:t> receives sacituzumab govitecan after PD on capecitabine</a:t>
            </a:r>
          </a:p>
        </p:txBody>
      </p:sp>
      <p:sp>
        <p:nvSpPr>
          <p:cNvPr id="8" name="Title 1">
            <a:extLst>
              <a:ext uri="{FF2B5EF4-FFF2-40B4-BE49-F238E27FC236}">
                <a16:creationId xmlns:a16="http://schemas.microsoft.com/office/drawing/2014/main" id="{3A25679A-A6FE-8A60-38C0-34B5C032E6CA}"/>
              </a:ext>
            </a:extLst>
          </p:cNvPr>
          <p:cNvSpPr txBox="1">
            <a:spLocks/>
          </p:cNvSpPr>
          <p:nvPr/>
        </p:nvSpPr>
        <p:spPr bwMode="auto">
          <a:xfrm>
            <a:off x="0" y="5928085"/>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Laila Agrawal (Louisville, Kentucky)</a:t>
            </a:r>
          </a:p>
        </p:txBody>
      </p:sp>
      <p:pic>
        <p:nvPicPr>
          <p:cNvPr id="4" name="Picture 3" descr="A person wearing a headset and smiling&#10;&#10;AI-generated content may be incorrect.">
            <a:extLst>
              <a:ext uri="{FF2B5EF4-FFF2-40B4-BE49-F238E27FC236}">
                <a16:creationId xmlns:a16="http://schemas.microsoft.com/office/drawing/2014/main" id="{7478AECD-93CF-B50B-031F-F3993A8FDA91}"/>
              </a:ext>
            </a:extLst>
          </p:cNvPr>
          <p:cNvPicPr>
            <a:picLocks noChangeAspect="1"/>
          </p:cNvPicPr>
          <p:nvPr/>
        </p:nvPicPr>
        <p:blipFill>
          <a:blip r:embed="rId2"/>
          <a:stretch>
            <a:fillRect/>
          </a:stretch>
        </p:blipFill>
        <p:spPr>
          <a:xfrm>
            <a:off x="2900172" y="2332779"/>
            <a:ext cx="6391656" cy="35953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9043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BA168-7C31-0762-71C9-8320822EC16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DE085CF-DFC5-58E1-4774-64824B3DF266}"/>
              </a:ext>
            </a:extLst>
          </p:cNvPr>
          <p:cNvSpPr/>
          <p:nvPr/>
        </p:nvSpPr>
        <p:spPr bwMode="auto">
          <a:xfrm>
            <a:off x="371364" y="5013176"/>
            <a:ext cx="11089232" cy="384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BA61A24A-9D8D-C1DC-1E41-28E4F56C87FA}"/>
              </a:ext>
            </a:extLst>
          </p:cNvPr>
          <p:cNvSpPr>
            <a:spLocks noGrp="1"/>
          </p:cNvSpPr>
          <p:nvPr>
            <p:ph type="title"/>
          </p:nvPr>
        </p:nvSpPr>
        <p:spPr>
          <a:xfrm>
            <a:off x="1919536" y="0"/>
            <a:ext cx="8424936" cy="980728"/>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238E4B19-DD6C-F666-E928-1A5CBF229FDA}"/>
              </a:ext>
            </a:extLst>
          </p:cNvPr>
          <p:cNvSpPr>
            <a:spLocks noGrp="1"/>
          </p:cNvSpPr>
          <p:nvPr>
            <p:ph idx="1"/>
          </p:nvPr>
        </p:nvSpPr>
        <p:spPr>
          <a:xfrm>
            <a:off x="983432" y="1340768"/>
            <a:ext cx="9865096" cy="4727456"/>
          </a:xfrm>
        </p:spPr>
        <p:txBody>
          <a:bodyPr/>
          <a:lstStyle/>
          <a:p>
            <a:pPr marL="98425" indent="0">
              <a:lnSpc>
                <a:spcPts val="2340"/>
              </a:lnSpc>
              <a:spcBef>
                <a:spcPts val="0"/>
              </a:spcBef>
              <a:spcAft>
                <a:spcPts val="1800"/>
              </a:spcAft>
              <a:buNone/>
            </a:pPr>
            <a:r>
              <a:rPr lang="en-US" sz="2200" dirty="0">
                <a:solidFill>
                  <a:schemeClr val="accent2"/>
                </a:solidFill>
                <a:latin typeface="Calibri" panose="020F0502020204030204" pitchFamily="34" charset="0"/>
                <a:cs typeface="Calibri" panose="020F0502020204030204" pitchFamily="34" charset="0"/>
              </a:rPr>
              <a:t>Introduction: </a:t>
            </a:r>
            <a:r>
              <a:rPr lang="en-US" sz="2200" dirty="0">
                <a:solidFill>
                  <a:schemeClr val="tx1"/>
                </a:solidFill>
                <a:latin typeface="Calibri" panose="020F0502020204030204" pitchFamily="34" charset="0"/>
                <a:cs typeface="Calibri" panose="020F0502020204030204" pitchFamily="34" charset="0"/>
              </a:rPr>
              <a:t>Antibody-drug conjugates (ADCs) in localized breast cancer </a:t>
            </a:r>
            <a:endParaRPr lang="en-US" sz="2200" dirty="0">
              <a:solidFill>
                <a:schemeClr val="accent2"/>
              </a:solidFill>
              <a:latin typeface="Calibri" panose="020F0502020204030204" pitchFamily="34" charset="0"/>
              <a:cs typeface="Calibri" panose="020F0502020204030204" pitchFamily="34" charset="0"/>
            </a:endParaRPr>
          </a:p>
          <a:p>
            <a:pPr marL="98425" indent="0">
              <a:lnSpc>
                <a:spcPts val="2340"/>
              </a:lnSpc>
              <a:spcBef>
                <a:spcPts val="0"/>
              </a:spcBef>
              <a:spcAft>
                <a:spcPts val="600"/>
              </a:spcAft>
              <a:buNone/>
            </a:pPr>
            <a:r>
              <a:rPr lang="en-US" sz="2200" dirty="0">
                <a:solidFill>
                  <a:schemeClr val="accent2"/>
                </a:solidFill>
                <a:latin typeface="Calibri" panose="020F0502020204030204" pitchFamily="34" charset="0"/>
                <a:cs typeface="Calibri" panose="020F0502020204030204" pitchFamily="34" charset="0"/>
              </a:rPr>
              <a:t>Case 1: </a:t>
            </a:r>
            <a:r>
              <a:rPr lang="en-US" sz="2200" dirty="0">
                <a:solidFill>
                  <a:schemeClr val="tx1"/>
                </a:solidFill>
                <a:latin typeface="Calibri" panose="020F0502020204030204" pitchFamily="34" charset="0"/>
                <a:cs typeface="Calibri" panose="020F0502020204030204" pitchFamily="34" charset="0"/>
              </a:rPr>
              <a:t>Dr Fox – </a:t>
            </a:r>
            <a:r>
              <a:rPr lang="en-US" sz="2200" dirty="0">
                <a:latin typeface="Calibri" panose="020F0502020204030204" pitchFamily="34" charset="0"/>
                <a:ea typeface="Aptos" panose="020B0004020202020204" pitchFamily="34" charset="0"/>
                <a:cs typeface="Calibri" panose="020F0502020204030204" pitchFamily="34" charset="0"/>
              </a:rPr>
              <a:t>78-year-old frail woman </a:t>
            </a:r>
          </a:p>
          <a:p>
            <a:pPr>
              <a:lnSpc>
                <a:spcPts val="2340"/>
              </a:lnSpc>
              <a:spcBef>
                <a:spcPts val="0"/>
              </a:spcBef>
              <a:spcAft>
                <a:spcPts val="1800"/>
              </a:spcAft>
            </a:pPr>
            <a:r>
              <a:rPr lang="en-US" sz="2200" dirty="0">
                <a:solidFill>
                  <a:schemeClr val="accent2"/>
                </a:solidFill>
                <a:latin typeface="Calibri" panose="020F0502020204030204" pitchFamily="34" charset="0"/>
                <a:cs typeface="Calibri" panose="020F0502020204030204" pitchFamily="34" charset="0"/>
              </a:rPr>
              <a:t>Key Datasets: Targeting TROP2 in recurrent metastatic disease </a:t>
            </a:r>
          </a:p>
          <a:p>
            <a:pPr marL="98425" indent="0">
              <a:lnSpc>
                <a:spcPts val="2340"/>
              </a:lnSpc>
              <a:spcBef>
                <a:spcPts val="0"/>
              </a:spcBef>
              <a:spcAft>
                <a:spcPts val="600"/>
              </a:spcAft>
              <a:buNone/>
            </a:pPr>
            <a:r>
              <a:rPr lang="en-US" sz="2200" dirty="0">
                <a:solidFill>
                  <a:schemeClr val="accent2"/>
                </a:solidFill>
                <a:latin typeface="Calibri" panose="020F0502020204030204" pitchFamily="34" charset="0"/>
                <a:cs typeface="Calibri" panose="020F0502020204030204" pitchFamily="34" charset="0"/>
              </a:rPr>
              <a:t>Case 2: </a:t>
            </a:r>
            <a:r>
              <a:rPr lang="en-US" sz="2200" dirty="0">
                <a:solidFill>
                  <a:schemeClr val="tx1"/>
                </a:solidFill>
                <a:latin typeface="Calibri" panose="020F0502020204030204" pitchFamily="34" charset="0"/>
                <a:cs typeface="Calibri" panose="020F0502020204030204" pitchFamily="34" charset="0"/>
              </a:rPr>
              <a:t>Dr Xu – </a:t>
            </a:r>
            <a:r>
              <a:rPr lang="en-US" sz="2200" dirty="0">
                <a:latin typeface="Calibri" panose="020F0502020204030204" pitchFamily="34" charset="0"/>
                <a:ea typeface="Aptos" panose="020B0004020202020204" pitchFamily="34" charset="0"/>
                <a:cs typeface="Calibri" panose="020F0502020204030204" pitchFamily="34" charset="0"/>
              </a:rPr>
              <a:t>61-year-old woman</a:t>
            </a:r>
          </a:p>
          <a:p>
            <a:pPr>
              <a:lnSpc>
                <a:spcPts val="2340"/>
              </a:lnSpc>
              <a:spcBef>
                <a:spcPts val="0"/>
              </a:spcBef>
              <a:spcAft>
                <a:spcPts val="1800"/>
              </a:spcAft>
            </a:pPr>
            <a:r>
              <a:rPr lang="en-US" sz="2200" dirty="0">
                <a:solidFill>
                  <a:schemeClr val="accent2"/>
                </a:solidFill>
                <a:latin typeface="Calibri" panose="020F0502020204030204" pitchFamily="34" charset="0"/>
                <a:cs typeface="Calibri" panose="020F0502020204030204" pitchFamily="34" charset="0"/>
              </a:rPr>
              <a:t>Key Datasets: Management of HER2-low and HER2-ultralow breast cancer</a:t>
            </a:r>
          </a:p>
          <a:p>
            <a:pPr marL="98425" indent="0">
              <a:lnSpc>
                <a:spcPts val="2340"/>
              </a:lnSpc>
              <a:spcBef>
                <a:spcPts val="0"/>
              </a:spcBef>
              <a:spcAft>
                <a:spcPts val="600"/>
              </a:spcAft>
              <a:buNone/>
            </a:pPr>
            <a:r>
              <a:rPr lang="en-US" sz="2200" dirty="0">
                <a:solidFill>
                  <a:srgbClr val="3333CC"/>
                </a:solidFill>
                <a:latin typeface="Calibri" panose="020F0502020204030204" pitchFamily="34" charset="0"/>
                <a:cs typeface="Calibri" panose="020F0502020204030204" pitchFamily="34" charset="0"/>
              </a:rPr>
              <a:t>Case</a:t>
            </a:r>
            <a:r>
              <a:rPr lang="en-US" sz="2200" dirty="0">
                <a:solidFill>
                  <a:schemeClr val="accent2"/>
                </a:solidFill>
                <a:latin typeface="Calibri" panose="020F0502020204030204" pitchFamily="34" charset="0"/>
                <a:cs typeface="Calibri" panose="020F0502020204030204" pitchFamily="34" charset="0"/>
              </a:rPr>
              <a:t> 3: </a:t>
            </a:r>
            <a:r>
              <a:rPr lang="en-US" sz="2200" dirty="0">
                <a:solidFill>
                  <a:schemeClr val="tx1"/>
                </a:solidFill>
                <a:latin typeface="Calibri" panose="020F0502020204030204" pitchFamily="34" charset="0"/>
                <a:cs typeface="Calibri" panose="020F0502020204030204" pitchFamily="34" charset="0"/>
              </a:rPr>
              <a:t>Dr </a:t>
            </a:r>
            <a:r>
              <a:rPr lang="en-US" sz="2200" dirty="0" err="1">
                <a:solidFill>
                  <a:schemeClr val="tx1"/>
                </a:solidFill>
                <a:latin typeface="Calibri" panose="020F0502020204030204" pitchFamily="34" charset="0"/>
                <a:cs typeface="Calibri" panose="020F0502020204030204" pitchFamily="34" charset="0"/>
              </a:rPr>
              <a:t>Astrow</a:t>
            </a:r>
            <a:r>
              <a:rPr lang="en-US" sz="2200" dirty="0">
                <a:solidFill>
                  <a:schemeClr val="tx1"/>
                </a:solidFill>
                <a:latin typeface="Calibri" panose="020F0502020204030204" pitchFamily="34" charset="0"/>
                <a:cs typeface="Calibri" panose="020F0502020204030204" pitchFamily="34" charset="0"/>
              </a:rPr>
              <a:t> – </a:t>
            </a:r>
            <a:r>
              <a:rPr lang="en-US" sz="2200" dirty="0">
                <a:latin typeface="Calibri" panose="020F0502020204030204" pitchFamily="34" charset="0"/>
                <a:ea typeface="Aptos" panose="020B0004020202020204" pitchFamily="34" charset="0"/>
                <a:cs typeface="Calibri" panose="020F0502020204030204" pitchFamily="34" charset="0"/>
              </a:rPr>
              <a:t>74-year-old woman</a:t>
            </a:r>
            <a:endParaRPr lang="en-US" sz="2200" dirty="0">
              <a:latin typeface="Calibri" panose="020F0502020204030204" pitchFamily="34" charset="0"/>
              <a:cs typeface="Calibri" panose="020F0502020204030204" pitchFamily="34" charset="0"/>
            </a:endParaRPr>
          </a:p>
          <a:p>
            <a:pPr>
              <a:lnSpc>
                <a:spcPts val="2340"/>
              </a:lnSpc>
              <a:spcBef>
                <a:spcPts val="0"/>
              </a:spcBef>
              <a:spcAft>
                <a:spcPts val="1800"/>
              </a:spcAft>
            </a:pPr>
            <a:r>
              <a:rPr lang="en-US" sz="2200" dirty="0">
                <a:solidFill>
                  <a:schemeClr val="accent2"/>
                </a:solidFill>
                <a:latin typeface="Calibri" panose="020F0502020204030204" pitchFamily="34" charset="0"/>
                <a:cs typeface="Calibri" panose="020F0502020204030204" pitchFamily="34" charset="0"/>
              </a:rPr>
              <a:t>Key Datasets: TROP2-targeted ADCs as first-line treatment</a:t>
            </a:r>
          </a:p>
          <a:p>
            <a:pPr marL="98425" indent="0">
              <a:lnSpc>
                <a:spcPts val="2340"/>
              </a:lnSpc>
              <a:spcBef>
                <a:spcPts val="0"/>
              </a:spcBef>
              <a:spcAft>
                <a:spcPts val="1800"/>
              </a:spcAft>
              <a:buNone/>
            </a:pPr>
            <a:r>
              <a:rPr lang="en-US" sz="2200" dirty="0">
                <a:solidFill>
                  <a:schemeClr val="accent2"/>
                </a:solidFill>
                <a:latin typeface="Calibri" panose="020F0502020204030204" pitchFamily="34" charset="0"/>
                <a:cs typeface="Calibri" panose="020F0502020204030204" pitchFamily="34" charset="0"/>
              </a:rPr>
              <a:t>Case 4: </a:t>
            </a:r>
            <a:r>
              <a:rPr lang="en-US" sz="2200" dirty="0">
                <a:solidFill>
                  <a:schemeClr val="tx1"/>
                </a:solidFill>
                <a:latin typeface="Calibri" panose="020F0502020204030204" pitchFamily="34" charset="0"/>
                <a:cs typeface="Calibri" panose="020F0502020204030204" pitchFamily="34" charset="0"/>
              </a:rPr>
              <a:t>Dr Agrawal – 66-year-old woman </a:t>
            </a:r>
          </a:p>
          <a:p>
            <a:pPr marL="98425" indent="0">
              <a:lnSpc>
                <a:spcPts val="2340"/>
              </a:lnSpc>
              <a:spcBef>
                <a:spcPts val="0"/>
              </a:spcBef>
              <a:spcAft>
                <a:spcPts val="1800"/>
              </a:spcAft>
              <a:buNone/>
            </a:pPr>
            <a:r>
              <a:rPr lang="en-US" sz="2200" dirty="0">
                <a:solidFill>
                  <a:schemeClr val="bg1"/>
                </a:solidFill>
                <a:latin typeface="Calibri" panose="020F0502020204030204" pitchFamily="34" charset="0"/>
                <a:cs typeface="Calibri" panose="020F0502020204030204" pitchFamily="34" charset="0"/>
              </a:rPr>
              <a:t>Case 5: Dr Ku – </a:t>
            </a:r>
            <a:r>
              <a:rPr lang="en-US" sz="2200" dirty="0">
                <a:solidFill>
                  <a:schemeClr val="bg1"/>
                </a:solidFill>
                <a:latin typeface="Calibri" panose="020F0502020204030204" pitchFamily="34" charset="0"/>
                <a:ea typeface="Aptos" panose="020B0004020202020204" pitchFamily="34" charset="0"/>
                <a:cs typeface="Calibri" panose="020F0502020204030204" pitchFamily="34" charset="0"/>
              </a:rPr>
              <a:t>59-year-old woman </a:t>
            </a:r>
          </a:p>
          <a:p>
            <a:pPr marL="98425" indent="0">
              <a:lnSpc>
                <a:spcPts val="2340"/>
              </a:lnSpc>
              <a:spcBef>
                <a:spcPts val="0"/>
              </a:spcBef>
              <a:spcAft>
                <a:spcPts val="1800"/>
              </a:spcAft>
              <a:buNone/>
            </a:pPr>
            <a:r>
              <a:rPr lang="en-US" sz="2200" dirty="0">
                <a:solidFill>
                  <a:schemeClr val="accent2"/>
                </a:solidFill>
                <a:latin typeface="Calibri" panose="020F0502020204030204" pitchFamily="34" charset="0"/>
                <a:cs typeface="Calibri" panose="020F0502020204030204" pitchFamily="34" charset="0"/>
              </a:rPr>
              <a:t>Case 6: </a:t>
            </a:r>
            <a:r>
              <a:rPr lang="en-US" sz="2200" dirty="0">
                <a:solidFill>
                  <a:schemeClr val="tx1"/>
                </a:solidFill>
                <a:latin typeface="Calibri" panose="020F0502020204030204" pitchFamily="34" charset="0"/>
                <a:cs typeface="Calibri" panose="020F0502020204030204" pitchFamily="34" charset="0"/>
              </a:rPr>
              <a:t>Dr </a:t>
            </a:r>
            <a:r>
              <a:rPr lang="en-US" sz="2200" dirty="0" err="1">
                <a:solidFill>
                  <a:schemeClr val="tx1"/>
                </a:solidFill>
                <a:latin typeface="Calibri" panose="020F0502020204030204" pitchFamily="34" charset="0"/>
                <a:cs typeface="Calibri" panose="020F0502020204030204" pitchFamily="34" charset="0"/>
              </a:rPr>
              <a:t>Teplinsky</a:t>
            </a:r>
            <a:r>
              <a:rPr lang="en-US" sz="2200" dirty="0">
                <a:solidFill>
                  <a:schemeClr val="tx1"/>
                </a:solidFill>
                <a:latin typeface="Calibri" panose="020F0502020204030204" pitchFamily="34" charset="0"/>
                <a:cs typeface="Calibri" panose="020F0502020204030204" pitchFamily="34" charset="0"/>
              </a:rPr>
              <a:t> – </a:t>
            </a:r>
            <a:r>
              <a:rPr lang="en-US" sz="2200" dirty="0">
                <a:latin typeface="Calibri" panose="020F0502020204030204" pitchFamily="34" charset="0"/>
                <a:ea typeface="Aptos" panose="020B0004020202020204" pitchFamily="34" charset="0"/>
                <a:cs typeface="Calibri" panose="020F0502020204030204" pitchFamily="34" charset="0"/>
              </a:rPr>
              <a:t>63-year-old woman</a:t>
            </a:r>
            <a:endParaRPr lang="en-US" sz="2200" dirty="0">
              <a:solidFill>
                <a:schemeClr val="tx1"/>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288125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20CF7-90E0-40BE-2FBD-98ED50A8AB25}"/>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A11AAF7-6BC9-3BDE-E19C-551F421E032F}"/>
              </a:ext>
            </a:extLst>
          </p:cNvPr>
          <p:cNvSpPr/>
          <p:nvPr/>
        </p:nvSpPr>
        <p:spPr bwMode="auto">
          <a:xfrm>
            <a:off x="1007220" y="332657"/>
            <a:ext cx="10177559" cy="1440160"/>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5F31837F-E857-28EA-872B-911E0BA81CD5}"/>
              </a:ext>
            </a:extLst>
          </p:cNvPr>
          <p:cNvSpPr>
            <a:spLocks noGrp="1"/>
          </p:cNvSpPr>
          <p:nvPr>
            <p:ph type="title"/>
          </p:nvPr>
        </p:nvSpPr>
        <p:spPr>
          <a:xfrm>
            <a:off x="1159205" y="568678"/>
            <a:ext cx="9113260" cy="1095726"/>
          </a:xfrm>
        </p:spPr>
        <p:txBody>
          <a:bodyPr lIns="91440" tIns="91440" rIns="91440" bIns="182880"/>
          <a:lstStyle/>
          <a:p>
            <a:pPr algn="l"/>
            <a:r>
              <a:rPr lang="en-US" dirty="0">
                <a:solidFill>
                  <a:schemeClr val="bg1"/>
                </a:solidFill>
                <a:latin typeface="+mj-lt"/>
              </a:rPr>
              <a:t>Case Presentation: </a:t>
            </a:r>
            <a:r>
              <a:rPr lang="en-US" dirty="0">
                <a:solidFill>
                  <a:schemeClr val="bg1"/>
                </a:solidFill>
                <a:effectLst/>
                <a:latin typeface="+mj-lt"/>
                <a:ea typeface="Aptos" panose="020B0004020202020204" pitchFamily="34" charset="0"/>
                <a:cs typeface="Times New Roman" panose="02020603050405020304" pitchFamily="18" charset="0"/>
              </a:rPr>
              <a:t>59-year-old woman with recurrent ER-negative, HER2-low mBC and PD on sacituzumab govitecan receives trastuzumab deruxtecan</a:t>
            </a:r>
            <a:r>
              <a:rPr lang="en-US" dirty="0">
                <a:solidFill>
                  <a:schemeClr val="bg1"/>
                </a:solidFill>
                <a:effectLst/>
                <a:latin typeface="+mj-lt"/>
              </a:rPr>
              <a:t> </a:t>
            </a:r>
            <a:endParaRPr lang="en-US" dirty="0">
              <a:solidFill>
                <a:schemeClr val="bg1"/>
              </a:solidFill>
              <a:latin typeface="+mj-lt"/>
            </a:endParaRPr>
          </a:p>
        </p:txBody>
      </p:sp>
      <p:sp>
        <p:nvSpPr>
          <p:cNvPr id="8" name="Title 1">
            <a:extLst>
              <a:ext uri="{FF2B5EF4-FFF2-40B4-BE49-F238E27FC236}">
                <a16:creationId xmlns:a16="http://schemas.microsoft.com/office/drawing/2014/main" id="{260A099D-B702-4E9D-513A-C77452EB3D5A}"/>
              </a:ext>
            </a:extLst>
          </p:cNvPr>
          <p:cNvSpPr txBox="1">
            <a:spLocks/>
          </p:cNvSpPr>
          <p:nvPr/>
        </p:nvSpPr>
        <p:spPr bwMode="auto">
          <a:xfrm>
            <a:off x="-37540" y="5893903"/>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Kimberly Ku (Bloomington, Illinois)</a:t>
            </a:r>
          </a:p>
        </p:txBody>
      </p:sp>
      <p:pic>
        <p:nvPicPr>
          <p:cNvPr id="4" name="Picture 3" descr="A person wearing a headset&#10;&#10;AI-generated content may be incorrect.">
            <a:extLst>
              <a:ext uri="{FF2B5EF4-FFF2-40B4-BE49-F238E27FC236}">
                <a16:creationId xmlns:a16="http://schemas.microsoft.com/office/drawing/2014/main" id="{C51C2876-A8F9-3563-4B79-19488D45339A}"/>
              </a:ext>
            </a:extLst>
          </p:cNvPr>
          <p:cNvPicPr>
            <a:picLocks noChangeAspect="1"/>
          </p:cNvPicPr>
          <p:nvPr/>
        </p:nvPicPr>
        <p:blipFill>
          <a:blip r:embed="rId2"/>
          <a:stretch>
            <a:fillRect/>
          </a:stretch>
        </p:blipFill>
        <p:spPr>
          <a:xfrm>
            <a:off x="2862632" y="2298596"/>
            <a:ext cx="6391656" cy="359530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1219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E603E-016E-23AD-2669-23550F461AA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EA780FE-435B-FE2E-DF47-A8687BB96CC4}"/>
              </a:ext>
            </a:extLst>
          </p:cNvPr>
          <p:cNvSpPr/>
          <p:nvPr/>
        </p:nvSpPr>
        <p:spPr bwMode="auto">
          <a:xfrm>
            <a:off x="335360" y="5504766"/>
            <a:ext cx="11089232" cy="384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0EE0E79A-7B4E-81E6-3405-13A136049FD6}"/>
              </a:ext>
            </a:extLst>
          </p:cNvPr>
          <p:cNvSpPr>
            <a:spLocks noGrp="1"/>
          </p:cNvSpPr>
          <p:nvPr>
            <p:ph type="title"/>
          </p:nvPr>
        </p:nvSpPr>
        <p:spPr>
          <a:xfrm>
            <a:off x="1919536" y="0"/>
            <a:ext cx="8424936" cy="980728"/>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BCE2F8A3-F9D1-9FBB-8EB6-EA616724C87E}"/>
              </a:ext>
            </a:extLst>
          </p:cNvPr>
          <p:cNvSpPr>
            <a:spLocks noGrp="1"/>
          </p:cNvSpPr>
          <p:nvPr>
            <p:ph idx="1"/>
          </p:nvPr>
        </p:nvSpPr>
        <p:spPr>
          <a:xfrm>
            <a:off x="983432" y="1340768"/>
            <a:ext cx="9865096" cy="4727456"/>
          </a:xfrm>
        </p:spPr>
        <p:txBody>
          <a:bodyPr/>
          <a:lstStyle/>
          <a:p>
            <a:pPr marL="98425" indent="0">
              <a:lnSpc>
                <a:spcPts val="2340"/>
              </a:lnSpc>
              <a:spcBef>
                <a:spcPts val="0"/>
              </a:spcBef>
              <a:spcAft>
                <a:spcPts val="1800"/>
              </a:spcAft>
              <a:buNone/>
            </a:pPr>
            <a:r>
              <a:rPr lang="en-US" sz="2200" dirty="0">
                <a:solidFill>
                  <a:schemeClr val="accent2"/>
                </a:solidFill>
                <a:latin typeface="Calibri" panose="020F0502020204030204" pitchFamily="34" charset="0"/>
                <a:cs typeface="Calibri" panose="020F0502020204030204" pitchFamily="34" charset="0"/>
              </a:rPr>
              <a:t>Introduction: </a:t>
            </a:r>
            <a:r>
              <a:rPr lang="en-US" sz="2200" dirty="0">
                <a:solidFill>
                  <a:schemeClr val="tx1"/>
                </a:solidFill>
                <a:latin typeface="Calibri" panose="020F0502020204030204" pitchFamily="34" charset="0"/>
                <a:cs typeface="Calibri" panose="020F0502020204030204" pitchFamily="34" charset="0"/>
              </a:rPr>
              <a:t>Antibody-drug conjugates (ADCs) in localized breast cancer </a:t>
            </a:r>
            <a:endParaRPr lang="en-US" sz="2200" dirty="0">
              <a:solidFill>
                <a:schemeClr val="accent2"/>
              </a:solidFill>
              <a:latin typeface="Calibri" panose="020F0502020204030204" pitchFamily="34" charset="0"/>
              <a:cs typeface="Calibri" panose="020F0502020204030204" pitchFamily="34" charset="0"/>
            </a:endParaRPr>
          </a:p>
          <a:p>
            <a:pPr marL="98425" indent="0">
              <a:lnSpc>
                <a:spcPts val="2340"/>
              </a:lnSpc>
              <a:spcBef>
                <a:spcPts val="0"/>
              </a:spcBef>
              <a:spcAft>
                <a:spcPts val="600"/>
              </a:spcAft>
              <a:buNone/>
            </a:pPr>
            <a:r>
              <a:rPr lang="en-US" sz="2200" dirty="0">
                <a:solidFill>
                  <a:schemeClr val="accent2"/>
                </a:solidFill>
                <a:latin typeface="Calibri" panose="020F0502020204030204" pitchFamily="34" charset="0"/>
                <a:cs typeface="Calibri" panose="020F0502020204030204" pitchFamily="34" charset="0"/>
              </a:rPr>
              <a:t>Case 1: </a:t>
            </a:r>
            <a:r>
              <a:rPr lang="en-US" sz="2200" dirty="0">
                <a:solidFill>
                  <a:schemeClr val="tx1"/>
                </a:solidFill>
                <a:latin typeface="Calibri" panose="020F0502020204030204" pitchFamily="34" charset="0"/>
                <a:cs typeface="Calibri" panose="020F0502020204030204" pitchFamily="34" charset="0"/>
              </a:rPr>
              <a:t>Dr Fox – </a:t>
            </a:r>
            <a:r>
              <a:rPr lang="en-US" sz="2200" dirty="0">
                <a:latin typeface="Calibri" panose="020F0502020204030204" pitchFamily="34" charset="0"/>
                <a:ea typeface="Aptos" panose="020B0004020202020204" pitchFamily="34" charset="0"/>
                <a:cs typeface="Calibri" panose="020F0502020204030204" pitchFamily="34" charset="0"/>
              </a:rPr>
              <a:t>78-year-old frail woman </a:t>
            </a:r>
          </a:p>
          <a:p>
            <a:pPr>
              <a:lnSpc>
                <a:spcPts val="2340"/>
              </a:lnSpc>
              <a:spcBef>
                <a:spcPts val="0"/>
              </a:spcBef>
              <a:spcAft>
                <a:spcPts val="1800"/>
              </a:spcAft>
            </a:pPr>
            <a:r>
              <a:rPr lang="en-US" sz="2200" dirty="0">
                <a:solidFill>
                  <a:schemeClr val="accent2"/>
                </a:solidFill>
                <a:latin typeface="Calibri" panose="020F0502020204030204" pitchFamily="34" charset="0"/>
                <a:cs typeface="Calibri" panose="020F0502020204030204" pitchFamily="34" charset="0"/>
              </a:rPr>
              <a:t>Key Datasets: Targeting TROP2 in recurrent metastatic disease </a:t>
            </a:r>
          </a:p>
          <a:p>
            <a:pPr marL="98425" indent="0">
              <a:lnSpc>
                <a:spcPts val="2340"/>
              </a:lnSpc>
              <a:spcBef>
                <a:spcPts val="0"/>
              </a:spcBef>
              <a:spcAft>
                <a:spcPts val="600"/>
              </a:spcAft>
              <a:buNone/>
            </a:pPr>
            <a:r>
              <a:rPr lang="en-US" sz="2200" dirty="0">
                <a:solidFill>
                  <a:schemeClr val="accent2"/>
                </a:solidFill>
                <a:latin typeface="Calibri" panose="020F0502020204030204" pitchFamily="34" charset="0"/>
                <a:cs typeface="Calibri" panose="020F0502020204030204" pitchFamily="34" charset="0"/>
              </a:rPr>
              <a:t>Case 2: </a:t>
            </a:r>
            <a:r>
              <a:rPr lang="en-US" sz="2200" dirty="0">
                <a:solidFill>
                  <a:schemeClr val="tx1"/>
                </a:solidFill>
                <a:latin typeface="Calibri" panose="020F0502020204030204" pitchFamily="34" charset="0"/>
                <a:cs typeface="Calibri" panose="020F0502020204030204" pitchFamily="34" charset="0"/>
              </a:rPr>
              <a:t>Dr Xu – </a:t>
            </a:r>
            <a:r>
              <a:rPr lang="en-US" sz="2200" dirty="0">
                <a:latin typeface="Calibri" panose="020F0502020204030204" pitchFamily="34" charset="0"/>
                <a:ea typeface="Aptos" panose="020B0004020202020204" pitchFamily="34" charset="0"/>
                <a:cs typeface="Calibri" panose="020F0502020204030204" pitchFamily="34" charset="0"/>
              </a:rPr>
              <a:t>61-year-old woman</a:t>
            </a:r>
          </a:p>
          <a:p>
            <a:pPr>
              <a:lnSpc>
                <a:spcPts val="2340"/>
              </a:lnSpc>
              <a:spcBef>
                <a:spcPts val="0"/>
              </a:spcBef>
              <a:spcAft>
                <a:spcPts val="1800"/>
              </a:spcAft>
            </a:pPr>
            <a:r>
              <a:rPr lang="en-US" sz="2200" dirty="0">
                <a:solidFill>
                  <a:schemeClr val="accent2"/>
                </a:solidFill>
                <a:latin typeface="Calibri" panose="020F0502020204030204" pitchFamily="34" charset="0"/>
                <a:cs typeface="Calibri" panose="020F0502020204030204" pitchFamily="34" charset="0"/>
              </a:rPr>
              <a:t>Key Datasets: Management of HER2-low and HER2-ultralow breast cancer</a:t>
            </a:r>
          </a:p>
          <a:p>
            <a:pPr marL="98425" indent="0">
              <a:lnSpc>
                <a:spcPts val="2340"/>
              </a:lnSpc>
              <a:spcBef>
                <a:spcPts val="0"/>
              </a:spcBef>
              <a:spcAft>
                <a:spcPts val="600"/>
              </a:spcAft>
              <a:buNone/>
            </a:pPr>
            <a:r>
              <a:rPr lang="en-US" sz="2200" dirty="0">
                <a:solidFill>
                  <a:srgbClr val="3333CC"/>
                </a:solidFill>
                <a:latin typeface="Calibri" panose="020F0502020204030204" pitchFamily="34" charset="0"/>
                <a:cs typeface="Calibri" panose="020F0502020204030204" pitchFamily="34" charset="0"/>
              </a:rPr>
              <a:t>Case</a:t>
            </a:r>
            <a:r>
              <a:rPr lang="en-US" sz="2200" dirty="0">
                <a:solidFill>
                  <a:schemeClr val="accent2"/>
                </a:solidFill>
                <a:latin typeface="Calibri" panose="020F0502020204030204" pitchFamily="34" charset="0"/>
                <a:cs typeface="Calibri" panose="020F0502020204030204" pitchFamily="34" charset="0"/>
              </a:rPr>
              <a:t> 3: </a:t>
            </a:r>
            <a:r>
              <a:rPr lang="en-US" sz="2200" dirty="0">
                <a:solidFill>
                  <a:schemeClr val="tx1"/>
                </a:solidFill>
                <a:latin typeface="Calibri" panose="020F0502020204030204" pitchFamily="34" charset="0"/>
                <a:cs typeface="Calibri" panose="020F0502020204030204" pitchFamily="34" charset="0"/>
              </a:rPr>
              <a:t>Dr </a:t>
            </a:r>
            <a:r>
              <a:rPr lang="en-US" sz="2200" dirty="0" err="1">
                <a:solidFill>
                  <a:schemeClr val="tx1"/>
                </a:solidFill>
                <a:latin typeface="Calibri" panose="020F0502020204030204" pitchFamily="34" charset="0"/>
                <a:cs typeface="Calibri" panose="020F0502020204030204" pitchFamily="34" charset="0"/>
              </a:rPr>
              <a:t>Astrow</a:t>
            </a:r>
            <a:r>
              <a:rPr lang="en-US" sz="2200" dirty="0">
                <a:solidFill>
                  <a:schemeClr val="tx1"/>
                </a:solidFill>
                <a:latin typeface="Calibri" panose="020F0502020204030204" pitchFamily="34" charset="0"/>
                <a:cs typeface="Calibri" panose="020F0502020204030204" pitchFamily="34" charset="0"/>
              </a:rPr>
              <a:t> – </a:t>
            </a:r>
            <a:r>
              <a:rPr lang="en-US" sz="2200" dirty="0">
                <a:latin typeface="Calibri" panose="020F0502020204030204" pitchFamily="34" charset="0"/>
                <a:ea typeface="Aptos" panose="020B0004020202020204" pitchFamily="34" charset="0"/>
                <a:cs typeface="Calibri" panose="020F0502020204030204" pitchFamily="34" charset="0"/>
              </a:rPr>
              <a:t>74-year-old woman</a:t>
            </a:r>
            <a:endParaRPr lang="en-US" sz="2200" dirty="0">
              <a:latin typeface="Calibri" panose="020F0502020204030204" pitchFamily="34" charset="0"/>
              <a:cs typeface="Calibri" panose="020F0502020204030204" pitchFamily="34" charset="0"/>
            </a:endParaRPr>
          </a:p>
          <a:p>
            <a:pPr>
              <a:lnSpc>
                <a:spcPts val="2340"/>
              </a:lnSpc>
              <a:spcBef>
                <a:spcPts val="0"/>
              </a:spcBef>
              <a:spcAft>
                <a:spcPts val="1800"/>
              </a:spcAft>
            </a:pPr>
            <a:r>
              <a:rPr lang="en-US" sz="2200" dirty="0">
                <a:solidFill>
                  <a:schemeClr val="accent2"/>
                </a:solidFill>
                <a:latin typeface="Calibri" panose="020F0502020204030204" pitchFamily="34" charset="0"/>
                <a:cs typeface="Calibri" panose="020F0502020204030204" pitchFamily="34" charset="0"/>
              </a:rPr>
              <a:t>Key Datasets: TROP2-targeted ADCs as first-line treatment</a:t>
            </a:r>
          </a:p>
          <a:p>
            <a:pPr marL="98425" indent="0">
              <a:lnSpc>
                <a:spcPts val="2340"/>
              </a:lnSpc>
              <a:spcBef>
                <a:spcPts val="0"/>
              </a:spcBef>
              <a:spcAft>
                <a:spcPts val="1800"/>
              </a:spcAft>
              <a:buNone/>
            </a:pPr>
            <a:r>
              <a:rPr lang="en-US" sz="2200" dirty="0">
                <a:solidFill>
                  <a:schemeClr val="accent2"/>
                </a:solidFill>
                <a:latin typeface="Calibri" panose="020F0502020204030204" pitchFamily="34" charset="0"/>
                <a:cs typeface="Calibri" panose="020F0502020204030204" pitchFamily="34" charset="0"/>
              </a:rPr>
              <a:t>Case 4: </a:t>
            </a:r>
            <a:r>
              <a:rPr lang="en-US" sz="2200" dirty="0">
                <a:solidFill>
                  <a:schemeClr val="tx1"/>
                </a:solidFill>
                <a:latin typeface="Calibri" panose="020F0502020204030204" pitchFamily="34" charset="0"/>
                <a:cs typeface="Calibri" panose="020F0502020204030204" pitchFamily="34" charset="0"/>
              </a:rPr>
              <a:t>Dr Agrawal – 66-year-old woman </a:t>
            </a:r>
          </a:p>
          <a:p>
            <a:pPr marL="98425" indent="0">
              <a:lnSpc>
                <a:spcPts val="2340"/>
              </a:lnSpc>
              <a:spcBef>
                <a:spcPts val="0"/>
              </a:spcBef>
              <a:spcAft>
                <a:spcPts val="1800"/>
              </a:spcAft>
              <a:buNone/>
            </a:pPr>
            <a:r>
              <a:rPr lang="en-US" sz="2200" dirty="0">
                <a:solidFill>
                  <a:schemeClr val="accent2"/>
                </a:solidFill>
                <a:latin typeface="Calibri" panose="020F0502020204030204" pitchFamily="34" charset="0"/>
                <a:cs typeface="Calibri" panose="020F0502020204030204" pitchFamily="34" charset="0"/>
              </a:rPr>
              <a:t>Case 5: </a:t>
            </a:r>
            <a:r>
              <a:rPr lang="en-US" sz="2200" dirty="0">
                <a:solidFill>
                  <a:schemeClr val="tx1"/>
                </a:solidFill>
                <a:latin typeface="Calibri" panose="020F0502020204030204" pitchFamily="34" charset="0"/>
                <a:cs typeface="Calibri" panose="020F0502020204030204" pitchFamily="34" charset="0"/>
              </a:rPr>
              <a:t>Dr Ku – </a:t>
            </a:r>
            <a:r>
              <a:rPr lang="en-US" sz="2200" dirty="0">
                <a:latin typeface="Calibri" panose="020F0502020204030204" pitchFamily="34" charset="0"/>
                <a:ea typeface="Aptos" panose="020B0004020202020204" pitchFamily="34" charset="0"/>
                <a:cs typeface="Calibri" panose="020F0502020204030204" pitchFamily="34" charset="0"/>
              </a:rPr>
              <a:t>59-year-old woman </a:t>
            </a:r>
          </a:p>
          <a:p>
            <a:pPr marL="98425" indent="0">
              <a:lnSpc>
                <a:spcPts val="2340"/>
              </a:lnSpc>
              <a:spcBef>
                <a:spcPts val="0"/>
              </a:spcBef>
              <a:spcAft>
                <a:spcPts val="1800"/>
              </a:spcAft>
              <a:buNone/>
            </a:pPr>
            <a:r>
              <a:rPr lang="en-US" sz="2200" dirty="0">
                <a:solidFill>
                  <a:schemeClr val="bg1"/>
                </a:solidFill>
                <a:latin typeface="Calibri" panose="020F0502020204030204" pitchFamily="34" charset="0"/>
                <a:cs typeface="Calibri" panose="020F0502020204030204" pitchFamily="34" charset="0"/>
              </a:rPr>
              <a:t>Case 6: Dr </a:t>
            </a:r>
            <a:r>
              <a:rPr lang="en-US" sz="2200" dirty="0" err="1">
                <a:solidFill>
                  <a:schemeClr val="bg1"/>
                </a:solidFill>
                <a:latin typeface="Calibri" panose="020F0502020204030204" pitchFamily="34" charset="0"/>
                <a:cs typeface="Calibri" panose="020F0502020204030204" pitchFamily="34" charset="0"/>
              </a:rPr>
              <a:t>Teplinsky</a:t>
            </a:r>
            <a:r>
              <a:rPr lang="en-US" sz="2200" dirty="0">
                <a:solidFill>
                  <a:schemeClr val="bg1"/>
                </a:solidFill>
                <a:latin typeface="Calibri" panose="020F0502020204030204" pitchFamily="34" charset="0"/>
                <a:cs typeface="Calibri" panose="020F0502020204030204" pitchFamily="34" charset="0"/>
              </a:rPr>
              <a:t> – </a:t>
            </a:r>
            <a:r>
              <a:rPr lang="en-US" sz="2200" dirty="0">
                <a:solidFill>
                  <a:schemeClr val="bg1"/>
                </a:solidFill>
                <a:latin typeface="Calibri" panose="020F0502020204030204" pitchFamily="34" charset="0"/>
                <a:ea typeface="Aptos" panose="020B0004020202020204" pitchFamily="34" charset="0"/>
                <a:cs typeface="Calibri" panose="020F0502020204030204" pitchFamily="34" charset="0"/>
              </a:rPr>
              <a:t>63-year-old woman</a:t>
            </a:r>
            <a:endParaRPr lang="en-US" sz="2200" dirty="0">
              <a:solidFill>
                <a:schemeClr val="bg1"/>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184409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4F3E1-2F09-FC14-94F8-BCD7A741FC77}"/>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E0F64C72-D2E3-8CBA-9A40-926614BC4A58}"/>
              </a:ext>
            </a:extLst>
          </p:cNvPr>
          <p:cNvSpPr/>
          <p:nvPr/>
        </p:nvSpPr>
        <p:spPr bwMode="auto">
          <a:xfrm>
            <a:off x="720780" y="460267"/>
            <a:ext cx="10648626" cy="14117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0EB707AF-FCBD-F098-7D73-276C36CD8220}"/>
              </a:ext>
            </a:extLst>
          </p:cNvPr>
          <p:cNvSpPr>
            <a:spLocks noGrp="1"/>
          </p:cNvSpPr>
          <p:nvPr>
            <p:ph type="title"/>
          </p:nvPr>
        </p:nvSpPr>
        <p:spPr>
          <a:xfrm>
            <a:off x="835584" y="677090"/>
            <a:ext cx="10012944" cy="1095726"/>
          </a:xfrm>
        </p:spPr>
        <p:txBody>
          <a:bodyPr lIns="91440" tIns="91440" rIns="91440" bIns="182880"/>
          <a:lstStyle/>
          <a:p>
            <a:pPr indent="0" algn="l">
              <a:spcBef>
                <a:spcPts val="0"/>
              </a:spcBef>
              <a:spcAft>
                <a:spcPts val="0"/>
              </a:spcAft>
              <a:buNone/>
            </a:pPr>
            <a:r>
              <a:rPr lang="en-US" dirty="0">
                <a:solidFill>
                  <a:schemeClr val="bg1"/>
                </a:solidFill>
                <a:latin typeface="+mj-lt"/>
              </a:rPr>
              <a:t>Case Presentation: </a:t>
            </a:r>
            <a:r>
              <a:rPr lang="en-US" dirty="0">
                <a:solidFill>
                  <a:schemeClr val="bg1"/>
                </a:solidFill>
                <a:effectLst/>
                <a:latin typeface="+mj-lt"/>
                <a:ea typeface="Aptos" panose="020B0004020202020204" pitchFamily="34" charset="0"/>
                <a:cs typeface="Times New Roman" panose="02020603050405020304" pitchFamily="18" charset="0"/>
              </a:rPr>
              <a:t>63-year-old woman with ER-positive, HER2-low </a:t>
            </a:r>
            <a:r>
              <a:rPr lang="en-US" dirty="0" err="1">
                <a:solidFill>
                  <a:schemeClr val="bg1"/>
                </a:solidFill>
                <a:effectLst/>
                <a:latin typeface="+mj-lt"/>
                <a:ea typeface="Aptos" panose="020B0004020202020204" pitchFamily="34" charset="0"/>
                <a:cs typeface="Times New Roman" panose="02020603050405020304" pitchFamily="18" charset="0"/>
              </a:rPr>
              <a:t>mBC</a:t>
            </a:r>
            <a:r>
              <a:rPr lang="en-US">
                <a:solidFill>
                  <a:schemeClr val="bg1"/>
                </a:solidFill>
                <a:latin typeface="+mj-lt"/>
                <a:ea typeface="Aptos" panose="020B0004020202020204" pitchFamily="34" charset="0"/>
                <a:cs typeface="Times New Roman" panose="02020603050405020304" pitchFamily="18" charset="0"/>
              </a:rPr>
              <a:t> </a:t>
            </a:r>
            <a:r>
              <a:rPr lang="en-US">
                <a:solidFill>
                  <a:schemeClr val="bg1"/>
                </a:solidFill>
                <a:effectLst/>
                <a:latin typeface="+mj-lt"/>
                <a:ea typeface="Aptos" panose="020B0004020202020204" pitchFamily="34" charset="0"/>
                <a:cs typeface="Times New Roman" panose="02020603050405020304" pitchFamily="18" charset="0"/>
              </a:rPr>
              <a:t>with </a:t>
            </a:r>
            <a:r>
              <a:rPr lang="en-US" dirty="0">
                <a:solidFill>
                  <a:schemeClr val="bg1"/>
                </a:solidFill>
                <a:effectLst/>
                <a:latin typeface="+mj-lt"/>
                <a:ea typeface="Aptos" panose="020B0004020202020204" pitchFamily="34" charset="0"/>
                <a:cs typeface="Times New Roman" panose="02020603050405020304" pitchFamily="18" charset="0"/>
              </a:rPr>
              <a:t>hyperglycemia and disease progression on capivasertib/fulvestrant receives trastuzumab deruxtecan </a:t>
            </a:r>
            <a:endParaRPr lang="en-US" dirty="0">
              <a:solidFill>
                <a:schemeClr val="bg1"/>
              </a:solidFill>
              <a:latin typeface="+mj-lt"/>
            </a:endParaRPr>
          </a:p>
        </p:txBody>
      </p:sp>
      <p:sp>
        <p:nvSpPr>
          <p:cNvPr id="8" name="Title 1">
            <a:extLst>
              <a:ext uri="{FF2B5EF4-FFF2-40B4-BE49-F238E27FC236}">
                <a16:creationId xmlns:a16="http://schemas.microsoft.com/office/drawing/2014/main" id="{40CB7147-5FB5-C76A-3304-119EFA28ACD3}"/>
              </a:ext>
            </a:extLst>
          </p:cNvPr>
          <p:cNvSpPr txBox="1">
            <a:spLocks/>
          </p:cNvSpPr>
          <p:nvPr/>
        </p:nvSpPr>
        <p:spPr bwMode="auto">
          <a:xfrm>
            <a:off x="57402" y="5888807"/>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Eleonora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Teplinsky</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(Paramus, New Jersey)</a:t>
            </a:r>
          </a:p>
        </p:txBody>
      </p:sp>
      <p:pic>
        <p:nvPicPr>
          <p:cNvPr id="2" name="Picture 1" descr="A person wearing headphones&#10;&#10;AI-generated content may be incorrect.">
            <a:extLst>
              <a:ext uri="{FF2B5EF4-FFF2-40B4-BE49-F238E27FC236}">
                <a16:creationId xmlns:a16="http://schemas.microsoft.com/office/drawing/2014/main" id="{9130636F-F56D-3658-D6EB-4466B9EE2EB8}"/>
              </a:ext>
            </a:extLst>
          </p:cNvPr>
          <p:cNvPicPr>
            <a:picLocks noChangeAspect="1"/>
          </p:cNvPicPr>
          <p:nvPr/>
        </p:nvPicPr>
        <p:blipFill>
          <a:blip r:embed="rId2"/>
          <a:stretch>
            <a:fillRect/>
          </a:stretch>
        </p:blipFill>
        <p:spPr>
          <a:xfrm>
            <a:off x="2900172" y="2314031"/>
            <a:ext cx="6391656" cy="359530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69622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a headset&#10;&#10;AI-generated content may be incorrect.">
            <a:extLst>
              <a:ext uri="{FF2B5EF4-FFF2-40B4-BE49-F238E27FC236}">
                <a16:creationId xmlns:a16="http://schemas.microsoft.com/office/drawing/2014/main" id="{DB6F90F6-8535-03BA-BC30-2562343B680B}"/>
              </a:ext>
            </a:extLst>
          </p:cNvPr>
          <p:cNvPicPr>
            <a:picLocks noChangeAspect="1"/>
          </p:cNvPicPr>
          <p:nvPr/>
        </p:nvPicPr>
        <p:blipFill>
          <a:blip r:embed="rId2"/>
          <a:stretch>
            <a:fillRect/>
          </a:stretch>
        </p:blipFill>
        <p:spPr>
          <a:xfrm>
            <a:off x="6279225" y="1342907"/>
            <a:ext cx="2454199" cy="1380487"/>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57BCC5BF-55C0-7DA8-B74D-2D49280C36CC}"/>
              </a:ext>
            </a:extLst>
          </p:cNvPr>
          <p:cNvSpPr txBox="1"/>
          <p:nvPr/>
        </p:nvSpPr>
        <p:spPr>
          <a:xfrm>
            <a:off x="8755458" y="1342907"/>
            <a:ext cx="1886799"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Kimberly Ku,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Illinois Cancer Care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Bloomington, Illinois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B23B8DE7-6C29-364D-F177-1056A54A14F0}"/>
              </a:ext>
            </a:extLst>
          </p:cNvPr>
          <p:cNvSpPr txBox="1"/>
          <p:nvPr/>
        </p:nvSpPr>
        <p:spPr>
          <a:xfrm>
            <a:off x="3044738" y="2830585"/>
            <a:ext cx="317951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Alan B </a:t>
            </a:r>
            <a:r>
              <a:rPr kumimoji="0" lang="en-US" sz="1600" b="1" i="0" u="none" strike="noStrike" kern="1200" cap="none" spc="0" normalizeH="0" baseline="0" noProof="0" dirty="0" err="1">
                <a:ln>
                  <a:noFill/>
                </a:ln>
                <a:solidFill>
                  <a:srgbClr val="000000"/>
                </a:solidFill>
                <a:effectLst/>
                <a:uLnTx/>
                <a:uFillTx/>
                <a:latin typeface="Calibri"/>
                <a:ea typeface="+mn-ea"/>
                <a:cs typeface="+mn-cs"/>
              </a:rPr>
              <a:t>Astrow</a:t>
            </a:r>
            <a:r>
              <a:rPr kumimoji="0" lang="en-US" sz="1600" b="1" i="0" u="none" strike="noStrike" kern="1200" cap="none" spc="0" normalizeH="0" baseline="0" noProof="0" dirty="0">
                <a:ln>
                  <a:noFill/>
                </a:ln>
                <a:solidFill>
                  <a:srgbClr val="000000"/>
                </a:solidFill>
                <a:effectLst/>
                <a:uLnTx/>
                <a:uFillTx/>
                <a:latin typeface="Calibri"/>
                <a:ea typeface="+mn-ea"/>
                <a:cs typeface="+mn-cs"/>
              </a:rPr>
              <a:t>,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Weill Cornell Medicine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Brooklyn, New York </a:t>
            </a:r>
          </a:p>
        </p:txBody>
      </p:sp>
      <p:pic>
        <p:nvPicPr>
          <p:cNvPr id="12" name="Picture 11" descr="A person wearing headphones and smiling&#10;&#10;AI-generated content may be incorrect.">
            <a:extLst>
              <a:ext uri="{FF2B5EF4-FFF2-40B4-BE49-F238E27FC236}">
                <a16:creationId xmlns:a16="http://schemas.microsoft.com/office/drawing/2014/main" id="{FF7B6E25-FE79-891C-B30A-BA07782CC4AF}"/>
              </a:ext>
            </a:extLst>
          </p:cNvPr>
          <p:cNvPicPr>
            <a:picLocks noChangeAspect="1"/>
          </p:cNvPicPr>
          <p:nvPr/>
        </p:nvPicPr>
        <p:blipFill>
          <a:blip r:embed="rId3"/>
          <a:stretch>
            <a:fillRect/>
          </a:stretch>
        </p:blipFill>
        <p:spPr>
          <a:xfrm>
            <a:off x="568505" y="2830585"/>
            <a:ext cx="2454201" cy="1380488"/>
          </a:xfrm>
          <a:prstGeom prst="rect">
            <a:avLst/>
          </a:prstGeom>
          <a:effectLst>
            <a:outerShdw blurRad="50800" dist="38100" dir="2700000" algn="tl" rotWithShape="0">
              <a:prstClr val="black">
                <a:alpha val="40000"/>
              </a:prstClr>
            </a:outerShdw>
          </a:effectLst>
        </p:spPr>
      </p:pic>
      <p:pic>
        <p:nvPicPr>
          <p:cNvPr id="13" name="Picture 12" descr="A person wearing a headset&#10;&#10;AI-generated content may be incorrect.">
            <a:extLst>
              <a:ext uri="{FF2B5EF4-FFF2-40B4-BE49-F238E27FC236}">
                <a16:creationId xmlns:a16="http://schemas.microsoft.com/office/drawing/2014/main" id="{E973701C-32B8-74DC-996F-8A857D21DFAA}"/>
              </a:ext>
            </a:extLst>
          </p:cNvPr>
          <p:cNvPicPr>
            <a:picLocks noChangeAspect="1"/>
          </p:cNvPicPr>
          <p:nvPr/>
        </p:nvPicPr>
        <p:blipFill>
          <a:blip r:embed="rId4"/>
          <a:stretch>
            <a:fillRect/>
          </a:stretch>
        </p:blipFill>
        <p:spPr>
          <a:xfrm>
            <a:off x="568505" y="4326151"/>
            <a:ext cx="2454199" cy="1380487"/>
          </a:xfrm>
          <a:prstGeom prst="rect">
            <a:avLst/>
          </a:prstGeom>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26774B80-3A6A-B32A-510A-FFAFAE6DB292}"/>
              </a:ext>
            </a:extLst>
          </p:cNvPr>
          <p:cNvSpPr txBox="1"/>
          <p:nvPr/>
        </p:nvSpPr>
        <p:spPr>
          <a:xfrm>
            <a:off x="3044738" y="4326151"/>
            <a:ext cx="2721616" cy="1323439"/>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Eric Fox, DO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Bryn Mawr Medical Specialists Association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Bryn Mawr, Pennsylvania</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S PGothic" charset="0"/>
              <a:cs typeface="+mn-cs"/>
            </a:endParaRPr>
          </a:p>
        </p:txBody>
      </p:sp>
      <p:pic>
        <p:nvPicPr>
          <p:cNvPr id="24" name="Picture 23" descr="A person wearing headphones&#10;&#10;AI-generated content may be incorrect.">
            <a:extLst>
              <a:ext uri="{FF2B5EF4-FFF2-40B4-BE49-F238E27FC236}">
                <a16:creationId xmlns:a16="http://schemas.microsoft.com/office/drawing/2014/main" id="{8E4FD20E-D8B1-8955-4289-C0C23356D6E4}"/>
              </a:ext>
            </a:extLst>
          </p:cNvPr>
          <p:cNvPicPr>
            <a:picLocks noChangeAspect="1"/>
          </p:cNvPicPr>
          <p:nvPr/>
        </p:nvPicPr>
        <p:blipFill>
          <a:blip r:embed="rId5"/>
          <a:stretch>
            <a:fillRect/>
          </a:stretch>
        </p:blipFill>
        <p:spPr>
          <a:xfrm>
            <a:off x="6279225" y="2812663"/>
            <a:ext cx="2450592" cy="1378458"/>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EEEF05FC-94BD-859E-516C-3E34CE1173F3}"/>
              </a:ext>
            </a:extLst>
          </p:cNvPr>
          <p:cNvSpPr txBox="1"/>
          <p:nvPr/>
        </p:nvSpPr>
        <p:spPr>
          <a:xfrm>
            <a:off x="8755458" y="2812663"/>
            <a:ext cx="266078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Eleonora </a:t>
            </a:r>
            <a:r>
              <a:rPr kumimoji="0" lang="en-US" sz="1600" b="1" i="0" u="none" strike="noStrike" kern="1200" cap="none" spc="0" normalizeH="0" baseline="0" noProof="0" dirty="0" err="1">
                <a:ln>
                  <a:noFill/>
                </a:ln>
                <a:solidFill>
                  <a:srgbClr val="000000"/>
                </a:solidFill>
                <a:effectLst/>
                <a:uLnTx/>
                <a:uFillTx/>
                <a:latin typeface="Calibri"/>
                <a:ea typeface="+mn-ea"/>
                <a:cs typeface="+mn-cs"/>
              </a:rPr>
              <a:t>Teplinsky</a:t>
            </a:r>
            <a:r>
              <a:rPr kumimoji="0" lang="en-US" sz="1600" b="1" i="0" u="none" strike="noStrike" kern="1200" cap="none" spc="0" normalizeH="0" baseline="0" noProof="0" dirty="0">
                <a:ln>
                  <a:noFill/>
                </a:ln>
                <a:solidFill>
                  <a:srgbClr val="000000"/>
                </a:solidFill>
                <a:effectLst/>
                <a:uLnTx/>
                <a:uFillTx/>
                <a:latin typeface="Calibri"/>
                <a:ea typeface="+mn-ea"/>
                <a:cs typeface="+mn-cs"/>
              </a:rPr>
              <a:t>,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Valley-Mount Sinai Comprehensive Cancer Care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Paramus, New Jersey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04A2C677-66D9-C4FD-A64D-B1E82A04896C}"/>
              </a:ext>
            </a:extLst>
          </p:cNvPr>
          <p:cNvSpPr txBox="1"/>
          <p:nvPr/>
        </p:nvSpPr>
        <p:spPr>
          <a:xfrm>
            <a:off x="8755458" y="4308229"/>
            <a:ext cx="276763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Lai (Amber) Xu, MD, PhD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Northwest Oncology  </a:t>
            </a:r>
            <a:br>
              <a:rPr kumimoji="0" lang="en-US" sz="1600" b="0" i="0" u="none" strike="noStrike" kern="1200" cap="none" spc="0" normalizeH="0" baseline="0" noProof="0" dirty="0">
                <a:ln>
                  <a:noFill/>
                </a:ln>
                <a:solidFill>
                  <a:srgbClr val="000000"/>
                </a:solidFill>
                <a:effectLst/>
                <a:uLnTx/>
                <a:uFillTx/>
                <a:latin typeface="Calibri"/>
                <a:ea typeface="+mn-ea"/>
                <a:cs typeface="+mn-cs"/>
              </a:rPr>
            </a:br>
            <a:r>
              <a:rPr kumimoji="0" lang="en-US" sz="1600" b="0" i="0" u="none" strike="noStrike" kern="1200" cap="none" spc="0" normalizeH="0" baseline="0" noProof="0" dirty="0">
                <a:ln>
                  <a:noFill/>
                </a:ln>
                <a:solidFill>
                  <a:srgbClr val="000000"/>
                </a:solidFill>
                <a:effectLst/>
                <a:uLnTx/>
                <a:uFillTx/>
                <a:latin typeface="Calibri"/>
                <a:ea typeface="+mn-ea"/>
                <a:cs typeface="+mn-cs"/>
              </a:rPr>
              <a:t>and Hematology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Rolling Meadows, Illinois</a:t>
            </a:r>
          </a:p>
        </p:txBody>
      </p:sp>
      <p:pic>
        <p:nvPicPr>
          <p:cNvPr id="27" name="Picture 26" descr="A person smiling for the camera&#10;&#10;Description automatically generated with medium confidence">
            <a:extLst>
              <a:ext uri="{FF2B5EF4-FFF2-40B4-BE49-F238E27FC236}">
                <a16:creationId xmlns:a16="http://schemas.microsoft.com/office/drawing/2014/main" id="{A9D923FC-569F-4F63-6497-E7E64690E7B3}"/>
              </a:ext>
            </a:extLst>
          </p:cNvPr>
          <p:cNvPicPr>
            <a:picLocks noChangeAspect="1"/>
          </p:cNvPicPr>
          <p:nvPr/>
        </p:nvPicPr>
        <p:blipFill>
          <a:blip r:embed="rId6"/>
          <a:stretch>
            <a:fillRect/>
          </a:stretch>
        </p:blipFill>
        <p:spPr>
          <a:xfrm>
            <a:off x="6279225" y="4308229"/>
            <a:ext cx="2450592" cy="1378458"/>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FD83D9C1-8F00-91CD-7AEA-F350984A7EB7}"/>
              </a:ext>
            </a:extLst>
          </p:cNvPr>
          <p:cNvSpPr txBox="1">
            <a:spLocks/>
          </p:cNvSpPr>
          <p:nvPr/>
        </p:nvSpPr>
        <p:spPr>
          <a:xfrm>
            <a:off x="912286" y="227013"/>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a:ln>
                  <a:noFill/>
                </a:ln>
                <a:solidFill>
                  <a:srgbClr val="3333FF"/>
                </a:solidFill>
                <a:effectLst/>
                <a:uLnTx/>
                <a:uFillTx/>
                <a:latin typeface="Calibri"/>
                <a:ea typeface="MS PGothic" pitchFamily="34" charset="-128"/>
                <a:cs typeface="Calibri"/>
              </a:rPr>
              <a:t>Contributing General Medical Oncologists</a:t>
            </a:r>
            <a:endPar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pic>
        <p:nvPicPr>
          <p:cNvPr id="3" name="Picture 2" descr="A person wearing a headset and smiling&#10;&#10;AI-generated content may be incorrect.">
            <a:extLst>
              <a:ext uri="{FF2B5EF4-FFF2-40B4-BE49-F238E27FC236}">
                <a16:creationId xmlns:a16="http://schemas.microsoft.com/office/drawing/2014/main" id="{95B1EC35-1951-A97F-9AEA-32B82F76E94E}"/>
              </a:ext>
            </a:extLst>
          </p:cNvPr>
          <p:cNvPicPr>
            <a:picLocks noChangeAspect="1"/>
          </p:cNvPicPr>
          <p:nvPr/>
        </p:nvPicPr>
        <p:blipFill>
          <a:blip r:embed="rId7"/>
          <a:stretch>
            <a:fillRect/>
          </a:stretch>
        </p:blipFill>
        <p:spPr>
          <a:xfrm>
            <a:off x="568505" y="1342907"/>
            <a:ext cx="2454201" cy="1380488"/>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98E3F34C-1EFA-9C4F-578B-50E94D7624C8}"/>
              </a:ext>
            </a:extLst>
          </p:cNvPr>
          <p:cNvSpPr txBox="1"/>
          <p:nvPr/>
        </p:nvSpPr>
        <p:spPr>
          <a:xfrm>
            <a:off x="3044738" y="1342907"/>
            <a:ext cx="219476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Laila Agrawal,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Norton Cancer Institute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Louisville, Kentucky</a:t>
            </a:r>
          </a:p>
        </p:txBody>
      </p:sp>
    </p:spTree>
    <p:extLst>
      <p:ext uri="{BB962C8B-B14F-4D97-AF65-F5344CB8AC3E}">
        <p14:creationId xmlns:p14="http://schemas.microsoft.com/office/powerpoint/2010/main" val="3032641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553DD-1A13-CA71-D625-1BC91138919D}"/>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06059BA-6F6B-9977-B581-83A11E5BBBA4}"/>
              </a:ext>
            </a:extLst>
          </p:cNvPr>
          <p:cNvSpPr>
            <a:spLocks noGrp="1" noChangeArrowheads="1"/>
          </p:cNvSpPr>
          <p:nvPr>
            <p:ph type="title"/>
          </p:nvPr>
        </p:nvSpPr>
        <p:spPr>
          <a:xfrm>
            <a:off x="-26623" y="0"/>
            <a:ext cx="12192000" cy="1143000"/>
          </a:xfrm>
        </p:spPr>
        <p:txBody>
          <a:bodyPr wrap="square" anchor="ctr">
            <a:noAutofit/>
          </a:bodyPr>
          <a:lstStyle/>
          <a:p>
            <a:r>
              <a:rPr lang="en-US" sz="3400" dirty="0"/>
              <a:t>Data + Perspectives: Clinical Investigators Explore the </a:t>
            </a:r>
            <a:br>
              <a:rPr lang="en-US" sz="3400" dirty="0"/>
            </a:br>
            <a:r>
              <a:rPr lang="en-US" sz="3400" dirty="0"/>
              <a:t>Application of Recent Datasets in Current Oncology Care</a:t>
            </a:r>
          </a:p>
        </p:txBody>
      </p:sp>
      <p:sp>
        <p:nvSpPr>
          <p:cNvPr id="11" name="Text Box 6">
            <a:extLst>
              <a:ext uri="{FF2B5EF4-FFF2-40B4-BE49-F238E27FC236}">
                <a16:creationId xmlns:a16="http://schemas.microsoft.com/office/drawing/2014/main" id="{950D765F-5A7D-57C3-3BEF-2FBC3561B6AC}"/>
              </a:ext>
            </a:extLst>
          </p:cNvPr>
          <p:cNvSpPr txBox="1">
            <a:spLocks noChangeArrowheads="1"/>
          </p:cNvSpPr>
          <p:nvPr/>
        </p:nvSpPr>
        <p:spPr bwMode="auto">
          <a:xfrm>
            <a:off x="0" y="3754913"/>
            <a:ext cx="6096000" cy="157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Emmanuel S </a:t>
            </a:r>
            <a:r>
              <a:rPr kumimoji="0" lang="en-US" sz="27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Antonarakis</a:t>
            </a: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MD</a:t>
            </a:r>
            <a:b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b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Harold J Burstein, MD, PhD</a:t>
            </a:r>
          </a:p>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Matthew P Goetz, MD</a:t>
            </a:r>
          </a:p>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Christopher Lieu, MD</a:t>
            </a:r>
            <a:b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b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Matthew Lunning, DO</a:t>
            </a:r>
          </a:p>
          <a:p>
            <a:pPr marL="0" marR="0" lvl="0" indent="0" algn="ctr" defTabSz="914400" rtl="0" eaLnBrk="0" fontAlgn="base" latinLnBrk="0" hangingPunct="0">
              <a:lnSpc>
                <a:spcPts val="2800"/>
              </a:lnSpc>
              <a:spcBef>
                <a:spcPct val="0"/>
              </a:spcBef>
              <a:spcAft>
                <a:spcPct val="0"/>
              </a:spcAft>
              <a:buClrTx/>
              <a:buSzTx/>
              <a:buFontTx/>
              <a:buNone/>
              <a:tabLst/>
              <a:defRPr/>
            </a:pPr>
            <a:endPar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12" name="Text Box 3">
            <a:extLst>
              <a:ext uri="{FF2B5EF4-FFF2-40B4-BE49-F238E27FC236}">
                <a16:creationId xmlns:a16="http://schemas.microsoft.com/office/drawing/2014/main" id="{8955B5E0-9698-5B59-0BF4-6C587F252AA8}"/>
              </a:ext>
            </a:extLst>
          </p:cNvPr>
          <p:cNvSpPr txBox="1">
            <a:spLocks noChangeArrowheads="1"/>
          </p:cNvSpPr>
          <p:nvPr/>
        </p:nvSpPr>
        <p:spPr bwMode="auto">
          <a:xfrm>
            <a:off x="3261360" y="5715000"/>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0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0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1505FBEA-0770-A67F-7F94-2C2F4E421A18}"/>
              </a:ext>
            </a:extLst>
          </p:cNvPr>
          <p:cNvSpPr txBox="1">
            <a:spLocks noChangeArrowheads="1"/>
          </p:cNvSpPr>
          <p:nvPr/>
        </p:nvSpPr>
        <p:spPr bwMode="auto">
          <a:xfrm>
            <a:off x="4647392" y="3200915"/>
            <a:ext cx="289721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DA9C6D17-001F-C72C-4711-7B181E294FC4}"/>
              </a:ext>
            </a:extLst>
          </p:cNvPr>
          <p:cNvSpPr txBox="1">
            <a:spLocks noChangeArrowheads="1"/>
          </p:cNvSpPr>
          <p:nvPr/>
        </p:nvSpPr>
        <p:spPr bwMode="auto">
          <a:xfrm>
            <a:off x="0" y="1527987"/>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Saturday, October 11, 2025</a:t>
            </a:r>
            <a:b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7:15 AM – 12:30 PM ET</a:t>
            </a:r>
            <a:endParaRPr kumimoji="0" lang="en-US" sz="30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6">
            <a:extLst>
              <a:ext uri="{FF2B5EF4-FFF2-40B4-BE49-F238E27FC236}">
                <a16:creationId xmlns:a16="http://schemas.microsoft.com/office/drawing/2014/main" id="{18190C3F-1DDD-5E48-EA9D-22941E823E7D}"/>
              </a:ext>
            </a:extLst>
          </p:cNvPr>
          <p:cNvSpPr txBox="1">
            <a:spLocks noChangeArrowheads="1"/>
          </p:cNvSpPr>
          <p:nvPr/>
        </p:nvSpPr>
        <p:spPr bwMode="auto">
          <a:xfrm>
            <a:off x="6062869" y="3754913"/>
            <a:ext cx="6096000" cy="157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Heather McArthur, MD, MPH, FASCO</a:t>
            </a:r>
            <a:b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b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Rita Nanda, MD</a:t>
            </a:r>
          </a:p>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Matthew R Smith, MD, PhD</a:t>
            </a:r>
          </a:p>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Sonali M Smith, MD</a:t>
            </a:r>
          </a:p>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John Strickler, MD</a:t>
            </a:r>
          </a:p>
        </p:txBody>
      </p:sp>
      <p:sp>
        <p:nvSpPr>
          <p:cNvPr id="8" name="Text Box 6">
            <a:extLst>
              <a:ext uri="{FF2B5EF4-FFF2-40B4-BE49-F238E27FC236}">
                <a16:creationId xmlns:a16="http://schemas.microsoft.com/office/drawing/2014/main" id="{49EA2F39-2C1B-6909-6D5D-9A017EE2EDF3}"/>
              </a:ext>
            </a:extLst>
          </p:cNvPr>
          <p:cNvSpPr txBox="1">
            <a:spLocks noChangeArrowheads="1"/>
          </p:cNvSpPr>
          <p:nvPr/>
        </p:nvSpPr>
        <p:spPr bwMode="auto">
          <a:xfrm>
            <a:off x="0" y="2534187"/>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The </a:t>
            </a:r>
            <a:r>
              <a:rPr kumimoji="0" lang="en-US" sz="3000" b="0" i="0" u="none" strike="noStrike" kern="1200" cap="none" spc="0" normalizeH="0" baseline="0" noProof="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Ritz-Carlton Orlando, </a:t>
            </a:r>
            <a:r>
              <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Grande Lakes | Orlando, Florida</a:t>
            </a:r>
            <a:endParaRPr kumimoji="0" lang="en-US" sz="3000" b="0"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2" name="Rectangle 4">
            <a:extLst>
              <a:ext uri="{FF2B5EF4-FFF2-40B4-BE49-F238E27FC236}">
                <a16:creationId xmlns:a16="http://schemas.microsoft.com/office/drawing/2014/main" id="{0179F6AC-E0E9-01D8-3453-4B622BA9C311}"/>
              </a:ext>
            </a:extLst>
          </p:cNvPr>
          <p:cNvSpPr txBox="1">
            <a:spLocks noChangeArrowheads="1"/>
          </p:cNvSpPr>
          <p:nvPr/>
        </p:nvSpPr>
        <p:spPr bwMode="auto">
          <a:xfrm>
            <a:off x="0" y="983461"/>
            <a:ext cx="12192000" cy="481589"/>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400" b="0" i="1" u="none" strike="noStrike" kern="1200" cap="none" spc="0" normalizeH="0" baseline="0" noProof="0" dirty="0">
                <a:ln>
                  <a:noFill/>
                </a:ln>
                <a:solidFill>
                  <a:srgbClr val="015593"/>
                </a:solidFill>
                <a:effectLst/>
                <a:uLnTx/>
                <a:uFillTx/>
                <a:latin typeface="Calibri"/>
                <a:ea typeface="MS PGothic" pitchFamily="34" charset="-128"/>
                <a:cs typeface="Calibri"/>
              </a:rPr>
              <a:t>A </a:t>
            </a:r>
            <a:r>
              <a:rPr kumimoji="0" lang="en-US" sz="2400" b="0" i="1" u="none" strike="noStrike" kern="1200" cap="none" spc="0" normalizeH="0" baseline="0" noProof="0" dirty="0" err="1">
                <a:ln>
                  <a:noFill/>
                </a:ln>
                <a:solidFill>
                  <a:srgbClr val="015593"/>
                </a:solidFill>
                <a:effectLst/>
                <a:uLnTx/>
                <a:uFillTx/>
                <a:latin typeface="Calibri"/>
                <a:ea typeface="MS PGothic" pitchFamily="34" charset="-128"/>
                <a:cs typeface="Calibri"/>
              </a:rPr>
              <a:t>Multitumor</a:t>
            </a:r>
            <a:r>
              <a:rPr kumimoji="0" lang="en-US" sz="2400" b="0" i="1" u="none" strike="noStrike" kern="1200" cap="none" spc="0" normalizeH="0" baseline="0" noProof="0" dirty="0">
                <a:ln>
                  <a:noFill/>
                </a:ln>
                <a:solidFill>
                  <a:srgbClr val="015593"/>
                </a:solidFill>
                <a:effectLst/>
                <a:uLnTx/>
                <a:uFillTx/>
                <a:latin typeface="Calibri"/>
                <a:ea typeface="MS PGothic" pitchFamily="34" charset="-128"/>
                <a:cs typeface="Calibri"/>
              </a:rPr>
              <a:t> Symposium in Partnership with Florida Cancer Specialists &amp; Research Institute</a:t>
            </a:r>
          </a:p>
        </p:txBody>
      </p:sp>
    </p:spTree>
    <p:custDataLst>
      <p:tags r:id="rId1"/>
    </p:custDataLst>
    <p:extLst>
      <p:ext uri="{BB962C8B-B14F-4D97-AF65-F5344CB8AC3E}">
        <p14:creationId xmlns:p14="http://schemas.microsoft.com/office/powerpoint/2010/main" val="33320227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790056"/>
            <a:ext cx="10791877" cy="1143000"/>
          </a:xfrm>
        </p:spPr>
        <p:txBody>
          <a:bodyPr/>
          <a:lstStyle/>
          <a:p>
            <a:r>
              <a:rPr lang="en-US" sz="3600" i="1" dirty="0"/>
              <a:t>Thank you for joining us! </a:t>
            </a:r>
            <a:br>
              <a:rPr lang="en-US" sz="3600" i="1" dirty="0"/>
            </a:br>
            <a:br>
              <a:rPr lang="en-US" sz="3600" i="1" dirty="0"/>
            </a:br>
            <a:r>
              <a:rPr lang="en-US" sz="3600" i="1" dirty="0"/>
              <a:t>Please take a moment to complete the survey currently up on Zoom. Your feedback is very important to us. </a:t>
            </a:r>
            <a:br>
              <a:rPr lang="en-US" sz="3600" i="1" dirty="0"/>
            </a:br>
            <a:r>
              <a:rPr lang="en-US" sz="3600" i="1" dirty="0"/>
              <a:t>The survey will remain open for </a:t>
            </a:r>
            <a:br>
              <a:rPr lang="en-US" sz="3600" i="1" dirty="0"/>
            </a:br>
            <a:r>
              <a:rPr lang="en-US" sz="3600" i="1" dirty="0"/>
              <a:t>5 minutes after the meeting ends. </a:t>
            </a:r>
            <a:br>
              <a:rPr lang="en-US" sz="3600" i="1" dirty="0"/>
            </a:br>
            <a:br>
              <a:rPr lang="en-US" sz="3600" i="1" dirty="0"/>
            </a:br>
            <a:r>
              <a:rPr lang="en-US" sz="3600" i="1" dirty="0"/>
              <a:t>Information on how to </a:t>
            </a:r>
            <a:r>
              <a:rPr lang="en-US" sz="3600" i="1"/>
              <a:t>obtain CME, ABIM </a:t>
            </a:r>
            <a:r>
              <a:rPr lang="en-US" sz="3600" i="1" dirty="0"/>
              <a:t>MOC </a:t>
            </a:r>
            <a:br>
              <a:rPr lang="en-US" sz="3600" i="1" dirty="0"/>
            </a:br>
            <a:r>
              <a:rPr lang="en-US" sz="3600" i="1" dirty="0"/>
              <a:t>and ABS credit is provided in the Zoom chat room. </a:t>
            </a:r>
            <a:br>
              <a:rPr lang="en-US" sz="3600" i="1" dirty="0"/>
            </a:br>
            <a:r>
              <a:rPr lang="en-US" sz="3600" i="1" dirty="0"/>
              <a:t>Attendees will also receive an email in 1 to 3 business days with these instructions.</a:t>
            </a:r>
          </a:p>
        </p:txBody>
      </p:sp>
    </p:spTree>
    <p:extLst>
      <p:ext uri="{BB962C8B-B14F-4D97-AF65-F5344CB8AC3E}">
        <p14:creationId xmlns:p14="http://schemas.microsoft.com/office/powerpoint/2010/main" val="318775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37595315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7262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26623" y="0"/>
            <a:ext cx="12192000" cy="1143000"/>
          </a:xfrm>
        </p:spPr>
        <p:txBody>
          <a:bodyPr wrap="square" anchor="ctr">
            <a:noAutofit/>
          </a:bodyPr>
          <a:lstStyle/>
          <a:p>
            <a:r>
              <a:rPr lang="en-US" sz="3400" dirty="0"/>
              <a:t>Data + Perspectives: Clinical Investigators Explore the </a:t>
            </a:r>
            <a:br>
              <a:rPr lang="en-US" sz="3400" dirty="0"/>
            </a:br>
            <a:r>
              <a:rPr lang="en-US" sz="3400" dirty="0"/>
              <a:t>Application of Recent Datasets in Current Oncology Care</a:t>
            </a:r>
          </a:p>
        </p:txBody>
      </p:sp>
      <p:sp>
        <p:nvSpPr>
          <p:cNvPr id="11" name="Text Box 6">
            <a:extLst>
              <a:ext uri="{FF2B5EF4-FFF2-40B4-BE49-F238E27FC236}">
                <a16:creationId xmlns:a16="http://schemas.microsoft.com/office/drawing/2014/main" id="{E340E827-C280-9B48-B129-D2E84327028D}"/>
              </a:ext>
            </a:extLst>
          </p:cNvPr>
          <p:cNvSpPr txBox="1">
            <a:spLocks noChangeArrowheads="1"/>
          </p:cNvSpPr>
          <p:nvPr/>
        </p:nvSpPr>
        <p:spPr bwMode="auto">
          <a:xfrm>
            <a:off x="0" y="3754913"/>
            <a:ext cx="6096000" cy="157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Emmanuel S </a:t>
            </a:r>
            <a:r>
              <a:rPr kumimoji="0" lang="en-US" sz="27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Antonarakis</a:t>
            </a: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MD</a:t>
            </a:r>
            <a:b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b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Harold J Burstein, MD, PhD</a:t>
            </a:r>
          </a:p>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Matthew P Goetz, MD</a:t>
            </a:r>
          </a:p>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Christopher Lieu, MD</a:t>
            </a:r>
            <a:b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b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Matthew Lunning, DO</a:t>
            </a:r>
          </a:p>
          <a:p>
            <a:pPr marL="0" marR="0" lvl="0" indent="0" algn="ctr" defTabSz="914400" rtl="0" eaLnBrk="0" fontAlgn="base" latinLnBrk="0" hangingPunct="0">
              <a:lnSpc>
                <a:spcPts val="2800"/>
              </a:lnSpc>
              <a:spcBef>
                <a:spcPct val="0"/>
              </a:spcBef>
              <a:spcAft>
                <a:spcPct val="0"/>
              </a:spcAft>
              <a:buClrTx/>
              <a:buSzTx/>
              <a:buFontTx/>
              <a:buNone/>
              <a:tabLst/>
              <a:defRPr/>
            </a:pPr>
            <a:endPar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261360" y="5715000"/>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0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0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A5E19C6F-C502-CD4A-A2BB-D7430F1BC538}"/>
              </a:ext>
            </a:extLst>
          </p:cNvPr>
          <p:cNvSpPr txBox="1">
            <a:spLocks noChangeArrowheads="1"/>
          </p:cNvSpPr>
          <p:nvPr/>
        </p:nvSpPr>
        <p:spPr bwMode="auto">
          <a:xfrm>
            <a:off x="4647392" y="3200915"/>
            <a:ext cx="289721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35F8A6CD-FCA1-E840-88A9-EDC709243AF5}"/>
              </a:ext>
            </a:extLst>
          </p:cNvPr>
          <p:cNvSpPr txBox="1">
            <a:spLocks noChangeArrowheads="1"/>
          </p:cNvSpPr>
          <p:nvPr/>
        </p:nvSpPr>
        <p:spPr bwMode="auto">
          <a:xfrm>
            <a:off x="0" y="1527987"/>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Saturday, October 11, 2025</a:t>
            </a:r>
            <a:b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7:15 AM – 12:30 PM ET</a:t>
            </a:r>
            <a:endParaRPr kumimoji="0" lang="en-US" sz="30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6">
            <a:extLst>
              <a:ext uri="{FF2B5EF4-FFF2-40B4-BE49-F238E27FC236}">
                <a16:creationId xmlns:a16="http://schemas.microsoft.com/office/drawing/2014/main" id="{6C872413-BA5E-0D4C-BBA8-D31EB9B401BA}"/>
              </a:ext>
            </a:extLst>
          </p:cNvPr>
          <p:cNvSpPr txBox="1">
            <a:spLocks noChangeArrowheads="1"/>
          </p:cNvSpPr>
          <p:nvPr/>
        </p:nvSpPr>
        <p:spPr bwMode="auto">
          <a:xfrm>
            <a:off x="6062869" y="3754913"/>
            <a:ext cx="6096000" cy="157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Heather McArthur, MD, MPH, FASCO</a:t>
            </a:r>
            <a:b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b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Rita Nanda, MD</a:t>
            </a:r>
          </a:p>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Matthew R Smith, MD, PhD</a:t>
            </a:r>
          </a:p>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Sonali M Smith, MD</a:t>
            </a:r>
          </a:p>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John Strickler, MD</a:t>
            </a:r>
          </a:p>
        </p:txBody>
      </p:sp>
      <p:sp>
        <p:nvSpPr>
          <p:cNvPr id="8" name="Text Box 6">
            <a:extLst>
              <a:ext uri="{FF2B5EF4-FFF2-40B4-BE49-F238E27FC236}">
                <a16:creationId xmlns:a16="http://schemas.microsoft.com/office/drawing/2014/main" id="{103E5231-959F-364A-A4F0-5AF3B3B92FCA}"/>
              </a:ext>
            </a:extLst>
          </p:cNvPr>
          <p:cNvSpPr txBox="1">
            <a:spLocks noChangeArrowheads="1"/>
          </p:cNvSpPr>
          <p:nvPr/>
        </p:nvSpPr>
        <p:spPr bwMode="auto">
          <a:xfrm>
            <a:off x="0" y="2534187"/>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The </a:t>
            </a:r>
            <a:r>
              <a:rPr kumimoji="0" lang="en-US" sz="3000" b="0" i="0" u="none" strike="noStrike" kern="1200" cap="none" spc="0" normalizeH="0" baseline="0" noProof="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Ritz-Carlton Orlando, </a:t>
            </a:r>
            <a:r>
              <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Grande Lakes | Orlando, Florida</a:t>
            </a:r>
            <a:endParaRPr kumimoji="0" lang="en-US" sz="3000" b="0"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2" name="Rectangle 4">
            <a:extLst>
              <a:ext uri="{FF2B5EF4-FFF2-40B4-BE49-F238E27FC236}">
                <a16:creationId xmlns:a16="http://schemas.microsoft.com/office/drawing/2014/main" id="{8A246314-AFAD-AE5E-6A0E-2AACFD42318B}"/>
              </a:ext>
            </a:extLst>
          </p:cNvPr>
          <p:cNvSpPr txBox="1">
            <a:spLocks noChangeArrowheads="1"/>
          </p:cNvSpPr>
          <p:nvPr/>
        </p:nvSpPr>
        <p:spPr bwMode="auto">
          <a:xfrm>
            <a:off x="0" y="983461"/>
            <a:ext cx="12192000" cy="481589"/>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400" b="0" i="1" u="none" strike="noStrike" kern="1200" cap="none" spc="0" normalizeH="0" baseline="0" noProof="0" dirty="0">
                <a:ln>
                  <a:noFill/>
                </a:ln>
                <a:solidFill>
                  <a:srgbClr val="015593"/>
                </a:solidFill>
                <a:effectLst/>
                <a:uLnTx/>
                <a:uFillTx/>
                <a:latin typeface="Calibri"/>
                <a:ea typeface="MS PGothic" pitchFamily="34" charset="-128"/>
                <a:cs typeface="Calibri"/>
              </a:rPr>
              <a:t>A </a:t>
            </a:r>
            <a:r>
              <a:rPr kumimoji="0" lang="en-US" sz="2400" b="0" i="1" u="none" strike="noStrike" kern="1200" cap="none" spc="0" normalizeH="0" baseline="0" noProof="0" dirty="0" err="1">
                <a:ln>
                  <a:noFill/>
                </a:ln>
                <a:solidFill>
                  <a:srgbClr val="015593"/>
                </a:solidFill>
                <a:effectLst/>
                <a:uLnTx/>
                <a:uFillTx/>
                <a:latin typeface="Calibri"/>
                <a:ea typeface="MS PGothic" pitchFamily="34" charset="-128"/>
                <a:cs typeface="Calibri"/>
              </a:rPr>
              <a:t>Multitumor</a:t>
            </a:r>
            <a:r>
              <a:rPr kumimoji="0" lang="en-US" sz="2400" b="0" i="1" u="none" strike="noStrike" kern="1200" cap="none" spc="0" normalizeH="0" baseline="0" noProof="0" dirty="0">
                <a:ln>
                  <a:noFill/>
                </a:ln>
                <a:solidFill>
                  <a:srgbClr val="015593"/>
                </a:solidFill>
                <a:effectLst/>
                <a:uLnTx/>
                <a:uFillTx/>
                <a:latin typeface="Calibri"/>
                <a:ea typeface="MS PGothic" pitchFamily="34" charset="-128"/>
                <a:cs typeface="Calibri"/>
              </a:rPr>
              <a:t> Symposium in Partnership with Florida Cancer Specialists &amp; Research Institute</a:t>
            </a:r>
          </a:p>
        </p:txBody>
      </p:sp>
    </p:spTree>
    <p:custDataLst>
      <p:tags r:id="rId1"/>
    </p:custDataLst>
    <p:extLst>
      <p:ext uri="{BB962C8B-B14F-4D97-AF65-F5344CB8AC3E}">
        <p14:creationId xmlns:p14="http://schemas.microsoft.com/office/powerpoint/2010/main" val="35753989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348582"/>
            <a:ext cx="12192000" cy="1143000"/>
          </a:xfrm>
        </p:spPr>
        <p:txBody>
          <a:bodyPr wrap="square" anchor="ctr">
            <a:noAutofit/>
          </a:bodyPr>
          <a:lstStyle/>
          <a:p>
            <a:r>
              <a:rPr lang="en-US" sz="3600" dirty="0"/>
              <a:t>Practical Perspectives: Experts Review Actual Cases </a:t>
            </a:r>
            <a:br>
              <a:rPr lang="en-US" sz="3600" dirty="0"/>
            </a:br>
            <a:r>
              <a:rPr lang="en-US" sz="3600" dirty="0"/>
              <a:t>of Patients with Endometrial Cancer</a:t>
            </a:r>
          </a:p>
        </p:txBody>
      </p:sp>
      <p:sp>
        <p:nvSpPr>
          <p:cNvPr id="12" name="Text Box 3">
            <a:extLst>
              <a:ext uri="{FF2B5EF4-FFF2-40B4-BE49-F238E27FC236}">
                <a16:creationId xmlns:a16="http://schemas.microsoft.com/office/drawing/2014/main" id="{AD7082CE-265C-DF6E-D043-E3B3B178538D}"/>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B4CDAF0-A570-4FC5-0A14-5FBAB0D90835}"/>
              </a:ext>
            </a:extLst>
          </p:cNvPr>
          <p:cNvSpPr txBox="1">
            <a:spLocks noChangeArrowheads="1"/>
          </p:cNvSpPr>
          <p:nvPr/>
        </p:nvSpPr>
        <p:spPr bwMode="auto">
          <a:xfrm>
            <a:off x="4647392" y="379041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E1339741-9E93-BDCF-ABE9-DCF57B66415B}"/>
              </a:ext>
            </a:extLst>
          </p:cNvPr>
          <p:cNvSpPr txBox="1">
            <a:spLocks noChangeArrowheads="1"/>
          </p:cNvSpPr>
          <p:nvPr/>
        </p:nvSpPr>
        <p:spPr bwMode="auto">
          <a:xfrm>
            <a:off x="0" y="240462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October 15,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82DFFFB-496F-A21F-6CB3-30BB82888DC0}"/>
              </a:ext>
            </a:extLst>
          </p:cNvPr>
          <p:cNvSpPr txBox="1">
            <a:spLocks noChangeArrowheads="1"/>
          </p:cNvSpPr>
          <p:nvPr/>
        </p:nvSpPr>
        <p:spPr bwMode="auto">
          <a:xfrm>
            <a:off x="0" y="13552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4184251F-CAF8-6265-F34F-74244875B92B}"/>
              </a:ext>
            </a:extLst>
          </p:cNvPr>
          <p:cNvSpPr txBox="1">
            <a:spLocks noChangeArrowheads="1"/>
          </p:cNvSpPr>
          <p:nvPr/>
        </p:nvSpPr>
        <p:spPr bwMode="auto">
          <a:xfrm>
            <a:off x="152400" y="439629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Kathleen N Moore, MD, MS</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A Powell, MD</a:t>
            </a:r>
          </a:p>
        </p:txBody>
      </p:sp>
    </p:spTree>
    <p:custDataLst>
      <p:tags r:id="rId1"/>
    </p:custDataLst>
    <p:extLst>
      <p:ext uri="{BB962C8B-B14F-4D97-AF65-F5344CB8AC3E}">
        <p14:creationId xmlns:p14="http://schemas.microsoft.com/office/powerpoint/2010/main" val="4258391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348582"/>
            <a:ext cx="12192000" cy="1143000"/>
          </a:xfrm>
        </p:spPr>
        <p:txBody>
          <a:bodyPr wrap="square" anchor="ctr">
            <a:noAutofit/>
          </a:bodyPr>
          <a:lstStyle/>
          <a:p>
            <a:r>
              <a:rPr lang="en-US" sz="3600" dirty="0"/>
              <a:t>Practical Perspectives: Experts Review Actual Cases of </a:t>
            </a:r>
            <a:br>
              <a:rPr lang="en-US" sz="3600" dirty="0"/>
            </a:br>
            <a:r>
              <a:rPr lang="en-US" sz="3600" dirty="0"/>
              <a:t>Patients with HER2-Positive Gastrointestinal Cancers</a:t>
            </a:r>
          </a:p>
        </p:txBody>
      </p:sp>
      <p:sp>
        <p:nvSpPr>
          <p:cNvPr id="12" name="Text Box 3">
            <a:extLst>
              <a:ext uri="{FF2B5EF4-FFF2-40B4-BE49-F238E27FC236}">
                <a16:creationId xmlns:a16="http://schemas.microsoft.com/office/drawing/2014/main" id="{AD7082CE-265C-DF6E-D043-E3B3B178538D}"/>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B4CDAF0-A570-4FC5-0A14-5FBAB0D90835}"/>
              </a:ext>
            </a:extLst>
          </p:cNvPr>
          <p:cNvSpPr txBox="1">
            <a:spLocks noChangeArrowheads="1"/>
          </p:cNvSpPr>
          <p:nvPr/>
        </p:nvSpPr>
        <p:spPr bwMode="auto">
          <a:xfrm>
            <a:off x="4647392" y="379041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E1339741-9E93-BDCF-ABE9-DCF57B66415B}"/>
              </a:ext>
            </a:extLst>
          </p:cNvPr>
          <p:cNvSpPr txBox="1">
            <a:spLocks noChangeArrowheads="1"/>
          </p:cNvSpPr>
          <p:nvPr/>
        </p:nvSpPr>
        <p:spPr bwMode="auto">
          <a:xfrm>
            <a:off x="0" y="240462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October 21, 2025​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82DFFFB-496F-A21F-6CB3-30BB82888DC0}"/>
              </a:ext>
            </a:extLst>
          </p:cNvPr>
          <p:cNvSpPr txBox="1">
            <a:spLocks noChangeArrowheads="1"/>
          </p:cNvSpPr>
          <p:nvPr/>
        </p:nvSpPr>
        <p:spPr bwMode="auto">
          <a:xfrm>
            <a:off x="0" y="13552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4184251F-CAF8-6265-F34F-74244875B92B}"/>
              </a:ext>
            </a:extLst>
          </p:cNvPr>
          <p:cNvSpPr txBox="1">
            <a:spLocks noChangeArrowheads="1"/>
          </p:cNvSpPr>
          <p:nvPr/>
        </p:nvSpPr>
        <p:spPr bwMode="auto">
          <a:xfrm>
            <a:off x="152400" y="439629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Tanios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Bekaii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-Saab,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Kristen K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Ciombor</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MSCI</a:t>
            </a:r>
          </a:p>
        </p:txBody>
      </p:sp>
    </p:spTree>
    <p:custDataLst>
      <p:tags r:id="rId1"/>
    </p:custDataLst>
    <p:extLst>
      <p:ext uri="{BB962C8B-B14F-4D97-AF65-F5344CB8AC3E}">
        <p14:creationId xmlns:p14="http://schemas.microsoft.com/office/powerpoint/2010/main" val="19035407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0A0D5-BD5B-28E1-98C6-F22C02D8061F}"/>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E83C89B-6CB8-58E2-5318-5AF0A02F708B}"/>
              </a:ext>
            </a:extLst>
          </p:cNvPr>
          <p:cNvSpPr txBox="1">
            <a:spLocks/>
          </p:cNvSpPr>
          <p:nvPr/>
        </p:nvSpPr>
        <p:spPr>
          <a:xfrm>
            <a:off x="526396" y="2409555"/>
            <a:ext cx="5516659" cy="1762452"/>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Rectangle 4">
            <a:extLst>
              <a:ext uri="{FF2B5EF4-FFF2-40B4-BE49-F238E27FC236}">
                <a16:creationId xmlns:a16="http://schemas.microsoft.com/office/drawing/2014/main" id="{400464EB-0650-0799-EAF4-BBC30B62B020}"/>
              </a:ext>
            </a:extLst>
          </p:cNvPr>
          <p:cNvSpPr>
            <a:spLocks noGrp="1" noChangeArrowheads="1"/>
          </p:cNvSpPr>
          <p:nvPr>
            <p:ph type="title"/>
          </p:nvPr>
        </p:nvSpPr>
        <p:spPr>
          <a:xfrm>
            <a:off x="0" y="35894"/>
            <a:ext cx="12192000" cy="1478390"/>
          </a:xfrm>
        </p:spPr>
        <p:txBody>
          <a:bodyPr wrap="square" anchor="ctr">
            <a:noAutofit/>
          </a:bodyPr>
          <a:lstStyle/>
          <a:p>
            <a:pPr>
              <a:lnSpc>
                <a:spcPts val="3520"/>
              </a:lnSpc>
            </a:pPr>
            <a:r>
              <a:rPr lang="en-US" sz="3400" dirty="0">
                <a:latin typeface="Calibri" panose="020F0502020204030204" pitchFamily="34" charset="0"/>
                <a:cs typeface="Calibri" panose="020F0502020204030204" pitchFamily="34" charset="0"/>
              </a:rPr>
              <a:t>Cancer Q&amp;A: Understanding the Role and Reality of CAR (Chimeric Antigen Receptor) T-Cell Therapy for Non-Hodgkin Lymphoma</a:t>
            </a:r>
          </a:p>
        </p:txBody>
      </p:sp>
      <p:sp>
        <p:nvSpPr>
          <p:cNvPr id="11" name="Rectangle 4">
            <a:extLst>
              <a:ext uri="{FF2B5EF4-FFF2-40B4-BE49-F238E27FC236}">
                <a16:creationId xmlns:a16="http://schemas.microsoft.com/office/drawing/2014/main" id="{80E0DB15-0CB6-DD0B-5C52-0EA9613CDC02}"/>
              </a:ext>
            </a:extLst>
          </p:cNvPr>
          <p:cNvSpPr txBox="1">
            <a:spLocks noChangeArrowheads="1"/>
          </p:cNvSpPr>
          <p:nvPr/>
        </p:nvSpPr>
        <p:spPr bwMode="auto">
          <a:xfrm>
            <a:off x="0" y="1317684"/>
            <a:ext cx="12192000" cy="94404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Webinar Series for Clinicians and Patients,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Developed in Partnership with </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0"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2" name="Text Box 3">
            <a:extLst>
              <a:ext uri="{FF2B5EF4-FFF2-40B4-BE49-F238E27FC236}">
                <a16:creationId xmlns:a16="http://schemas.microsoft.com/office/drawing/2014/main" id="{9EC34E76-ACA2-400B-72B6-5420058BF8CF}"/>
              </a:ext>
            </a:extLst>
          </p:cNvPr>
          <p:cNvSpPr txBox="1">
            <a:spLocks noChangeArrowheads="1"/>
          </p:cNvSpPr>
          <p:nvPr/>
        </p:nvSpPr>
        <p:spPr bwMode="auto">
          <a:xfrm>
            <a:off x="3695700" y="5791200"/>
            <a:ext cx="48006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3" name="Text Box 7">
            <a:extLst>
              <a:ext uri="{FF2B5EF4-FFF2-40B4-BE49-F238E27FC236}">
                <a16:creationId xmlns:a16="http://schemas.microsoft.com/office/drawing/2014/main" id="{B3068900-AA2E-71A4-B2F2-5AF636702560}"/>
              </a:ext>
            </a:extLst>
          </p:cNvPr>
          <p:cNvSpPr txBox="1">
            <a:spLocks noChangeArrowheads="1"/>
          </p:cNvSpPr>
          <p:nvPr/>
        </p:nvSpPr>
        <p:spPr bwMode="auto">
          <a:xfrm>
            <a:off x="5348967" y="4343400"/>
            <a:ext cx="149406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BF1C929C-B7B0-B972-C233-C49EB4FB078D}"/>
              </a:ext>
            </a:extLst>
          </p:cNvPr>
          <p:cNvSpPr txBox="1">
            <a:spLocks noChangeArrowheads="1"/>
          </p:cNvSpPr>
          <p:nvPr/>
        </p:nvSpPr>
        <p:spPr bwMode="auto">
          <a:xfrm>
            <a:off x="3452255" y="4897913"/>
            <a:ext cx="52959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Jeremy S Abramson, MD,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Loretta J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Nastoupil</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endParaRPr kumimoji="0" lang="en-US" sz="30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5" name="Text Box 6">
            <a:extLst>
              <a:ext uri="{FF2B5EF4-FFF2-40B4-BE49-F238E27FC236}">
                <a16:creationId xmlns:a16="http://schemas.microsoft.com/office/drawing/2014/main" id="{57483657-2961-0C4E-CA09-471B841FAB68}"/>
              </a:ext>
            </a:extLst>
          </p:cNvPr>
          <p:cNvSpPr txBox="1">
            <a:spLocks noChangeArrowheads="1"/>
          </p:cNvSpPr>
          <p:nvPr/>
        </p:nvSpPr>
        <p:spPr bwMode="auto">
          <a:xfrm>
            <a:off x="541245" y="3290781"/>
            <a:ext cx="550181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3000" b="1" i="0" u="none" strike="noStrike" kern="0" cap="none" spc="0" normalizeH="0" baseline="0" noProof="0" dirty="0">
                <a:ln>
                  <a:noFill/>
                </a:ln>
                <a:solidFill>
                  <a:srgbClr val="0331FF"/>
                </a:solidFill>
                <a:effectLst/>
                <a:uLnTx/>
                <a:uFillTx/>
                <a:latin typeface="Calibri" charset="0"/>
                <a:ea typeface="MS PGothic" pitchFamily="34" charset="-128"/>
              </a:rPr>
              <a:t>Wednesday, October 22, 2025</a:t>
            </a:r>
          </a:p>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2800" b="1" i="0" u="none" strike="noStrike" kern="0" cap="none" spc="0" normalizeH="0" baseline="0" noProof="0" dirty="0">
                <a:ln>
                  <a:noFill/>
                </a:ln>
                <a:solidFill>
                  <a:srgbClr val="001F60"/>
                </a:solidFill>
                <a:effectLst/>
                <a:uLnTx/>
                <a:uFillTx/>
                <a:latin typeface="Calibri" charset="0"/>
                <a:ea typeface="MS PGothic" pitchFamily="34" charset="-128"/>
              </a:rPr>
              <a:t>6:00 PM – 7:00 PM ET</a:t>
            </a:r>
          </a:p>
        </p:txBody>
      </p:sp>
      <p:sp>
        <p:nvSpPr>
          <p:cNvPr id="15" name="Content Placeholder 2">
            <a:extLst>
              <a:ext uri="{FF2B5EF4-FFF2-40B4-BE49-F238E27FC236}">
                <a16:creationId xmlns:a16="http://schemas.microsoft.com/office/drawing/2014/main" id="{E9680290-7D5B-736A-0803-E04E40A3EC5F}"/>
              </a:ext>
            </a:extLst>
          </p:cNvPr>
          <p:cNvSpPr txBox="1">
            <a:spLocks/>
          </p:cNvSpPr>
          <p:nvPr/>
        </p:nvSpPr>
        <p:spPr>
          <a:xfrm>
            <a:off x="6218145" y="2409555"/>
            <a:ext cx="5501808" cy="1762452"/>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19" name="Text Box 6">
            <a:extLst>
              <a:ext uri="{FF2B5EF4-FFF2-40B4-BE49-F238E27FC236}">
                <a16:creationId xmlns:a16="http://schemas.microsoft.com/office/drawing/2014/main" id="{70B501BA-5775-E47C-FC8C-132A95271064}"/>
              </a:ext>
            </a:extLst>
          </p:cNvPr>
          <p:cNvSpPr txBox="1">
            <a:spLocks noChangeArrowheads="1"/>
          </p:cNvSpPr>
          <p:nvPr/>
        </p:nvSpPr>
        <p:spPr bwMode="auto">
          <a:xfrm>
            <a:off x="6232992" y="3287371"/>
            <a:ext cx="5501808"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3000" b="1" i="0" u="none" strike="noStrike" kern="0" cap="none" spc="0" normalizeH="0" baseline="0" noProof="0" dirty="0">
                <a:ln>
                  <a:noFill/>
                </a:ln>
                <a:solidFill>
                  <a:srgbClr val="0331FF"/>
                </a:solidFill>
                <a:effectLst/>
                <a:uLnTx/>
                <a:uFillTx/>
                <a:latin typeface="Calibri" charset="0"/>
                <a:ea typeface="MS PGothic" pitchFamily="34" charset="-128"/>
              </a:rPr>
              <a:t>Wednesday, November 12, 2025</a:t>
            </a:r>
          </a:p>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2800" b="1" i="0" u="none" strike="noStrike" kern="0" cap="none" spc="0" normalizeH="0" baseline="0" noProof="0" dirty="0">
                <a:ln>
                  <a:noFill/>
                </a:ln>
                <a:solidFill>
                  <a:srgbClr val="001F60"/>
                </a:solidFill>
                <a:effectLst/>
                <a:uLnTx/>
                <a:uFillTx/>
                <a:latin typeface="Calibri" charset="0"/>
                <a:ea typeface="MS PGothic" pitchFamily="34" charset="-128"/>
              </a:rPr>
              <a:t>5:00 PM – 6:00 PM ET</a:t>
            </a:r>
          </a:p>
        </p:txBody>
      </p:sp>
      <p:sp>
        <p:nvSpPr>
          <p:cNvPr id="9" name="Text Box 7">
            <a:extLst>
              <a:ext uri="{FF2B5EF4-FFF2-40B4-BE49-F238E27FC236}">
                <a16:creationId xmlns:a16="http://schemas.microsoft.com/office/drawing/2014/main" id="{54207922-E9A0-F093-F5D5-2AEAA935EA43}"/>
              </a:ext>
            </a:extLst>
          </p:cNvPr>
          <p:cNvSpPr txBox="1">
            <a:spLocks noChangeArrowheads="1"/>
          </p:cNvSpPr>
          <p:nvPr/>
        </p:nvSpPr>
        <p:spPr bwMode="auto">
          <a:xfrm>
            <a:off x="731741" y="2543932"/>
            <a:ext cx="5105405" cy="51228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Patients</a:t>
            </a:r>
          </a:p>
        </p:txBody>
      </p:sp>
      <p:sp>
        <p:nvSpPr>
          <p:cNvPr id="10" name="Text Box 7">
            <a:extLst>
              <a:ext uri="{FF2B5EF4-FFF2-40B4-BE49-F238E27FC236}">
                <a16:creationId xmlns:a16="http://schemas.microsoft.com/office/drawing/2014/main" id="{B50888B1-7870-1B6A-5174-685C6B58454D}"/>
              </a:ext>
            </a:extLst>
          </p:cNvPr>
          <p:cNvSpPr txBox="1">
            <a:spLocks noChangeArrowheads="1"/>
          </p:cNvSpPr>
          <p:nvPr/>
        </p:nvSpPr>
        <p:spPr bwMode="auto">
          <a:xfrm>
            <a:off x="6424055" y="2543932"/>
            <a:ext cx="5090555" cy="51228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Clinicians</a:t>
            </a:r>
          </a:p>
        </p:txBody>
      </p:sp>
    </p:spTree>
    <p:custDataLst>
      <p:tags r:id="rId1"/>
    </p:custDataLst>
    <p:extLst>
      <p:ext uri="{BB962C8B-B14F-4D97-AF65-F5344CB8AC3E}">
        <p14:creationId xmlns:p14="http://schemas.microsoft.com/office/powerpoint/2010/main" val="17747898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Addressing Current Knowledge and Practice Gaps in the </a:t>
            </a:r>
            <a:br>
              <a:rPr lang="en-US" sz="3400" dirty="0"/>
            </a:br>
            <a:r>
              <a:rPr lang="en-US" sz="3400" dirty="0"/>
              <a:t>Community — Optimizing the Use of Oral Selective Estrogen Receptor Degraders for Metastatic Breast Cancer, Part 2</a:t>
            </a:r>
          </a:p>
        </p:txBody>
      </p:sp>
      <p:sp>
        <p:nvSpPr>
          <p:cNvPr id="12" name="Text Box 3">
            <a:extLst>
              <a:ext uri="{FF2B5EF4-FFF2-40B4-BE49-F238E27FC236}">
                <a16:creationId xmlns:a16="http://schemas.microsoft.com/office/drawing/2014/main" id="{5F635C77-80F0-E4BA-E5B7-C643C90BA280}"/>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October 29,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Rinath</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Jeselsohn</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Joyce O’Shaughnessy, MD</a:t>
            </a:r>
          </a:p>
        </p:txBody>
      </p:sp>
    </p:spTree>
    <p:custDataLst>
      <p:tags r:id="rId1"/>
    </p:custDataLst>
    <p:extLst>
      <p:ext uri="{BB962C8B-B14F-4D97-AF65-F5344CB8AC3E}">
        <p14:creationId xmlns:p14="http://schemas.microsoft.com/office/powerpoint/2010/main" val="11629876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0" y="543170"/>
            <a:ext cx="12192000" cy="1846642"/>
          </a:xfrm>
        </p:spPr>
        <p:txBody>
          <a:bodyPr wrap="square" anchor="ctr">
            <a:noAutofit/>
          </a:bodyPr>
          <a:lstStyle/>
          <a:p>
            <a:r>
              <a:rPr lang="en-US" sz="3800" dirty="0"/>
              <a:t>Integrating New Advances into </a:t>
            </a:r>
            <a:br>
              <a:rPr lang="en-US" sz="3800" dirty="0"/>
            </a:br>
            <a:r>
              <a:rPr lang="en-US" sz="3800" dirty="0"/>
              <a:t>the Care of Patients with Cancer</a:t>
            </a:r>
            <a:br>
              <a:rPr lang="en-US" sz="5400" dirty="0"/>
            </a:br>
            <a:r>
              <a:rPr lang="en-US" sz="3200" i="1" kern="1200" dirty="0">
                <a:solidFill>
                  <a:srgbClr val="002060"/>
                </a:solidFill>
                <a:latin typeface="Calibri" panose="020F0502020204030204" pitchFamily="34" charset="0"/>
                <a:ea typeface="ＭＳ Ｐゴシック" charset="0"/>
                <a:cs typeface="Calibri" panose="020F0502020204030204" pitchFamily="34" charset="0"/>
              </a:rPr>
              <a:t> </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A </a:t>
            </a:r>
            <a:r>
              <a:rPr lang="en-US" sz="2400" i="1" kern="1200" dirty="0" err="1">
                <a:solidFill>
                  <a:srgbClr val="002060"/>
                </a:solidFill>
                <a:latin typeface="Calibri" panose="020F0502020204030204" pitchFamily="34" charset="0"/>
                <a:ea typeface="ＭＳ Ｐゴシック" charset="0"/>
                <a:cs typeface="Calibri" panose="020F0502020204030204" pitchFamily="34" charset="0"/>
              </a:rPr>
              <a:t>Multitumor</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 Symposium in Partnership with the American Oncology Network</a:t>
            </a:r>
            <a:endParaRPr lang="en-US" sz="2400" dirty="0">
              <a:solidFill>
                <a:srgbClr val="002060"/>
              </a:solidFill>
              <a:latin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381000" y="3008375"/>
            <a:ext cx="5486400" cy="2356287"/>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Lung Cancer</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432FF"/>
                </a:solidFill>
                <a:effectLst/>
                <a:uLnTx/>
                <a:uFillTx/>
                <a:latin typeface="Calibri" charset="0"/>
                <a:ea typeface="MS PGothic" pitchFamily="34" charset="-128"/>
              </a:rPr>
              <a:t>Faculty</a:t>
            </a:r>
          </a:p>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Justin F Gainor, MD</a:t>
            </a:r>
          </a:p>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Corey J Langer, MD</a:t>
            </a:r>
          </a:p>
        </p:txBody>
      </p:sp>
      <p:sp>
        <p:nvSpPr>
          <p:cNvPr id="12" name="Content Placeholder 2">
            <a:extLst>
              <a:ext uri="{FF2B5EF4-FFF2-40B4-BE49-F238E27FC236}">
                <a16:creationId xmlns:a16="http://schemas.microsoft.com/office/drawing/2014/main" id="{19CB8C8F-BEC9-F2EE-B5BE-32D17F1D456A}"/>
              </a:ext>
            </a:extLst>
          </p:cNvPr>
          <p:cNvSpPr txBox="1">
            <a:spLocks/>
          </p:cNvSpPr>
          <p:nvPr/>
        </p:nvSpPr>
        <p:spPr>
          <a:xfrm>
            <a:off x="6324600" y="3008375"/>
            <a:ext cx="5486400" cy="2356287"/>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55613" rtl="0" eaLnBrk="1" fontAlgn="base" latinLnBrk="0" hangingPunct="1">
              <a:lnSpc>
                <a:spcPts val="3140"/>
              </a:lnSpc>
              <a:spcBef>
                <a:spcPts val="0"/>
              </a:spcBef>
              <a:spcAft>
                <a:spcPts val="0"/>
              </a:spcAft>
              <a:buClrTx/>
              <a:buSzTx/>
              <a:buFont typeface="Arial" pitchFamily="-72" charset="0"/>
              <a:buNone/>
              <a:tabLst/>
              <a:defRPr/>
            </a:pPr>
            <a:r>
              <a:rPr kumimoji="0" lang="en-US" sz="3200" b="1" i="0" u="none" strike="noStrike" kern="0" cap="none" spc="0" normalizeH="0" baseline="0" noProof="0" dirty="0">
                <a:ln>
                  <a:noFill/>
                </a:ln>
                <a:solidFill>
                  <a:srgbClr val="00CC99">
                    <a:lumMod val="75000"/>
                  </a:srgbClr>
                </a:solidFill>
                <a:effectLst/>
                <a:uLnTx/>
                <a:uFillTx/>
                <a:latin typeface="Calibri" panose="020F0502020204030204" pitchFamily="34" charset="0"/>
                <a:ea typeface="MS PGothic" charset="0"/>
                <a:cs typeface="Calibri" panose="020F0502020204030204" pitchFamily="34" charset="0"/>
              </a:rPr>
              <a:t>Chronic Lymphocytic Leukemia</a:t>
            </a:r>
          </a:p>
          <a:p>
            <a:pPr marL="98425" marR="0" lvl="0" indent="0" algn="ctr" defTabSz="455613" rtl="0" eaLnBrk="1" fontAlgn="base" latinLnBrk="0" hangingPunct="1">
              <a:lnSpc>
                <a:spcPts val="3140"/>
              </a:lnSpc>
              <a:spcBef>
                <a:spcPts val="0"/>
              </a:spcBef>
              <a:spcAft>
                <a:spcPts val="0"/>
              </a:spcAft>
              <a:buClrTx/>
              <a:buSzTx/>
              <a:buFont typeface="Arial" pitchFamily="-72" charset="0"/>
              <a:buNone/>
              <a:tabLst/>
              <a:defRPr/>
            </a:pPr>
            <a:r>
              <a:rPr kumimoji="0" lang="en-US" sz="2800" b="1" i="0" u="none" strike="noStrike" kern="0" cap="none" spc="0" normalizeH="0" baseline="0" noProof="0" dirty="0">
                <a:ln>
                  <a:noFill/>
                </a:ln>
                <a:solidFill>
                  <a:srgbClr val="0432FF"/>
                </a:solidFill>
                <a:effectLst/>
                <a:uLnTx/>
                <a:uFillTx/>
                <a:latin typeface="Calibri" charset="0"/>
                <a:ea typeface="MS PGothic" pitchFamily="34" charset="-128"/>
              </a:rPr>
              <a:t>Faculty</a:t>
            </a:r>
          </a:p>
          <a:p>
            <a:pPr marL="98425" marR="0" lvl="0" indent="0" algn="ctr" defTabSz="412750" rtl="0" eaLnBrk="0" fontAlgn="base" latinLnBrk="0" hangingPunct="0">
              <a:lnSpc>
                <a:spcPts val="286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Kerry A Rogers, MD</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2409828"/>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November 8, 2025</a:t>
            </a:r>
          </a:p>
        </p:txBody>
      </p:sp>
      <p:sp>
        <p:nvSpPr>
          <p:cNvPr id="9" name="TextBox 8">
            <a:extLst>
              <a:ext uri="{FF2B5EF4-FFF2-40B4-BE49-F238E27FC236}">
                <a16:creationId xmlns:a16="http://schemas.microsoft.com/office/drawing/2014/main" id="{D4C5E35A-ADB4-1A4C-A9C2-59B6F8D24DC9}"/>
              </a:ext>
            </a:extLst>
          </p:cNvPr>
          <p:cNvSpPr txBox="1"/>
          <p:nvPr/>
        </p:nvSpPr>
        <p:spPr>
          <a:xfrm>
            <a:off x="1066800" y="116632"/>
            <a:ext cx="10058400" cy="504056"/>
          </a:xfrm>
          <a:prstGeom prst="rect">
            <a:avLst/>
          </a:prstGeom>
          <a:solidFill>
            <a:srgbClr val="F39203"/>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pitchFamily="-72" charset="0"/>
                <a:ea typeface="MS PGothic" charset="0"/>
              </a:rPr>
              <a:t>Join Us In Person or Virtually</a:t>
            </a:r>
          </a:p>
        </p:txBody>
      </p:sp>
      <p:sp>
        <p:nvSpPr>
          <p:cNvPr id="3" name="Text Box 3">
            <a:extLst>
              <a:ext uri="{FF2B5EF4-FFF2-40B4-BE49-F238E27FC236}">
                <a16:creationId xmlns:a16="http://schemas.microsoft.com/office/drawing/2014/main" id="{4FD1EE66-6B35-4923-313E-7E5E403E8439}"/>
              </a:ext>
            </a:extLst>
          </p:cNvPr>
          <p:cNvSpPr txBox="1">
            <a:spLocks noChangeArrowheads="1"/>
          </p:cNvSpPr>
          <p:nvPr/>
        </p:nvSpPr>
        <p:spPr bwMode="auto">
          <a:xfrm>
            <a:off x="3947787" y="5791200"/>
            <a:ext cx="4296426"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140"/>
              </a:lnSpc>
              <a:spcBef>
                <a:spcPct val="0"/>
              </a:spcBef>
              <a:spcAft>
                <a:spcPts val="168"/>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28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Stephen "Fred" Divers, MD</a:t>
            </a:r>
          </a:p>
        </p:txBody>
      </p:sp>
    </p:spTree>
    <p:custDataLst>
      <p:tags r:id="rId1"/>
    </p:custDataLst>
    <p:extLst>
      <p:ext uri="{BB962C8B-B14F-4D97-AF65-F5344CB8AC3E}">
        <p14:creationId xmlns:p14="http://schemas.microsoft.com/office/powerpoint/2010/main" val="16230167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9202414" y="1256184"/>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7752184" y="1256184"/>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317584" y="1256184"/>
            <a:ext cx="5123267"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Aditya Bardia, MD, MPH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Program Director, Breast Medical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Assistant Chief (Translational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Hematology-Oncology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Translational Research Integration</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UCLA Health Jonsson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 Geffen School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University of California Los Angeles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Los Angeles, California</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6496" y="1256184"/>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317584" y="3933056"/>
            <a:ext cx="461758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Adam M </a:t>
            </a:r>
            <a:r>
              <a:rPr kumimoji="0" lang="en-US" sz="1600" b="1" i="0" u="none" strike="noStrike" kern="1200" cap="none" spc="0" normalizeH="0" baseline="0" noProof="0" dirty="0" err="1">
                <a:ln>
                  <a:noFill/>
                </a:ln>
                <a:solidFill>
                  <a:srgbClr val="000000"/>
                </a:solidFill>
                <a:effectLst/>
                <a:uLnTx/>
                <a:uFillTx/>
                <a:latin typeface="Calibri"/>
                <a:ea typeface="MS PGothic" charset="0"/>
              </a:rPr>
              <a:t>Brufsky</a:t>
            </a:r>
            <a:r>
              <a:rPr kumimoji="0" lang="en-US" sz="1600" b="1" i="0" u="none" strike="noStrike" kern="1200" cap="none" spc="0" normalizeH="0" baseline="0" noProof="0" dirty="0">
                <a:ln>
                  <a:noFill/>
                </a:ln>
                <a:solidFill>
                  <a:srgbClr val="000000"/>
                </a:solidFill>
                <a:effectLst/>
                <a:uLnTx/>
                <a:uFillTx/>
                <a:latin typeface="Calibri"/>
                <a:ea typeface="MS PGothic" charset="0"/>
              </a:rPr>
              <a:t>, MD, PhD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UPMC Hillman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University of Pittsburgh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Pittsburgh, Pennsylvania</a:t>
            </a: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6496" y="3933056"/>
            <a:ext cx="1371600" cy="1371600"/>
          </a:xfrm>
          <a:prstGeom prst="rect">
            <a:avLst/>
          </a:prstGeom>
        </p:spPr>
      </p:pic>
    </p:spTree>
    <p:extLst>
      <p:ext uri="{BB962C8B-B14F-4D97-AF65-F5344CB8AC3E}">
        <p14:creationId xmlns:p14="http://schemas.microsoft.com/office/powerpoint/2010/main" val="31651701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0" y="543170"/>
            <a:ext cx="12192000" cy="1846642"/>
          </a:xfrm>
        </p:spPr>
        <p:txBody>
          <a:bodyPr wrap="square" anchor="ctr">
            <a:noAutofit/>
          </a:bodyPr>
          <a:lstStyle/>
          <a:p>
            <a:r>
              <a:rPr lang="en-US" sz="3800" dirty="0"/>
              <a:t>Integrating New Advances into </a:t>
            </a:r>
            <a:br>
              <a:rPr lang="en-US" sz="3800" dirty="0"/>
            </a:br>
            <a:r>
              <a:rPr lang="en-US" sz="3800" dirty="0"/>
              <a:t>the Care of Patients with Cancer</a:t>
            </a:r>
            <a:br>
              <a:rPr lang="en-US" sz="5400" dirty="0"/>
            </a:br>
            <a:r>
              <a:rPr lang="en-US" sz="3200" i="1" kern="1200" dirty="0">
                <a:solidFill>
                  <a:srgbClr val="002060"/>
                </a:solidFill>
                <a:latin typeface="Calibri" panose="020F0502020204030204" pitchFamily="34" charset="0"/>
                <a:ea typeface="ＭＳ Ｐゴシック" charset="0"/>
                <a:cs typeface="Calibri" panose="020F0502020204030204" pitchFamily="34" charset="0"/>
              </a:rPr>
              <a:t> </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A </a:t>
            </a:r>
            <a:r>
              <a:rPr lang="en-US" sz="2400" i="1" kern="1200" dirty="0" err="1">
                <a:solidFill>
                  <a:srgbClr val="002060"/>
                </a:solidFill>
                <a:latin typeface="Calibri" panose="020F0502020204030204" pitchFamily="34" charset="0"/>
                <a:ea typeface="ＭＳ Ｐゴシック" charset="0"/>
                <a:cs typeface="Calibri" panose="020F0502020204030204" pitchFamily="34" charset="0"/>
              </a:rPr>
              <a:t>Multitumor</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 Symposium in Partnership with the American Oncology Network</a:t>
            </a:r>
            <a:endParaRPr lang="en-US" sz="2400" dirty="0">
              <a:solidFill>
                <a:srgbClr val="002060"/>
              </a:solidFill>
              <a:latin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381000" y="3008375"/>
            <a:ext cx="5486400" cy="1944625"/>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Ovarian Cancer</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432FF"/>
                </a:solidFill>
                <a:effectLst/>
                <a:uLnTx/>
                <a:uFillTx/>
                <a:latin typeface="Calibri" charset="0"/>
                <a:ea typeface="MS PGothic" pitchFamily="34" charset="-128"/>
              </a:rPr>
              <a:t>Faculty</a:t>
            </a:r>
          </a:p>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800" b="1" i="1" u="none" strike="noStrike" kern="0" cap="none" spc="0" normalizeH="0" baseline="0" noProof="0" dirty="0">
                <a:ln>
                  <a:noFill/>
                </a:ln>
                <a:solidFill>
                  <a:srgbClr val="000000"/>
                </a:solidFill>
                <a:effectLst/>
                <a:uLnTx/>
                <a:uFillTx/>
                <a:latin typeface="Calibri" charset="0"/>
                <a:ea typeface="MS PGothic" pitchFamily="34" charset="-128"/>
              </a:rPr>
              <a:t>To be announced</a:t>
            </a:r>
          </a:p>
        </p:txBody>
      </p:sp>
      <p:sp>
        <p:nvSpPr>
          <p:cNvPr id="12" name="Content Placeholder 2">
            <a:extLst>
              <a:ext uri="{FF2B5EF4-FFF2-40B4-BE49-F238E27FC236}">
                <a16:creationId xmlns:a16="http://schemas.microsoft.com/office/drawing/2014/main" id="{19CB8C8F-BEC9-F2EE-B5BE-32D17F1D456A}"/>
              </a:ext>
            </a:extLst>
          </p:cNvPr>
          <p:cNvSpPr txBox="1">
            <a:spLocks/>
          </p:cNvSpPr>
          <p:nvPr/>
        </p:nvSpPr>
        <p:spPr>
          <a:xfrm>
            <a:off x="6324600" y="3008375"/>
            <a:ext cx="5486400" cy="1944625"/>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55613" rtl="0" eaLnBrk="1" fontAlgn="base" latinLnBrk="0" hangingPunct="1">
              <a:lnSpc>
                <a:spcPts val="3140"/>
              </a:lnSpc>
              <a:spcBef>
                <a:spcPts val="0"/>
              </a:spcBef>
              <a:spcAft>
                <a:spcPts val="0"/>
              </a:spcAft>
              <a:buClrTx/>
              <a:buSzTx/>
              <a:buFont typeface="Arial" pitchFamily="-72" charset="0"/>
              <a:buNone/>
              <a:tabLst/>
              <a:defRPr/>
            </a:pPr>
            <a:r>
              <a:rPr kumimoji="0" lang="en-US" sz="3200" b="1" i="0" u="none" strike="noStrike" kern="0" cap="none" spc="0" normalizeH="0" baseline="0" noProof="0" dirty="0">
                <a:ln>
                  <a:noFill/>
                </a:ln>
                <a:solidFill>
                  <a:srgbClr val="00CC99">
                    <a:lumMod val="75000"/>
                  </a:srgbClr>
                </a:solidFill>
                <a:effectLst/>
                <a:uLnTx/>
                <a:uFillTx/>
                <a:latin typeface="Calibri" panose="020F0502020204030204" pitchFamily="34" charset="0"/>
                <a:ea typeface="MS PGothic" charset="0"/>
                <a:cs typeface="Calibri" panose="020F0502020204030204" pitchFamily="34" charset="0"/>
              </a:rPr>
              <a:t>Gastroesophageal Cancers</a:t>
            </a:r>
          </a:p>
          <a:p>
            <a:pPr marL="98425" marR="0" lvl="0" indent="0" algn="ctr" defTabSz="455613" rtl="0" eaLnBrk="1" fontAlgn="base" latinLnBrk="0" hangingPunct="1">
              <a:lnSpc>
                <a:spcPts val="3140"/>
              </a:lnSpc>
              <a:spcBef>
                <a:spcPts val="0"/>
              </a:spcBef>
              <a:spcAft>
                <a:spcPts val="0"/>
              </a:spcAft>
              <a:buClrTx/>
              <a:buSzTx/>
              <a:buFont typeface="Arial" pitchFamily="-72" charset="0"/>
              <a:buNone/>
              <a:tabLst/>
              <a:defRPr/>
            </a:pPr>
            <a:r>
              <a:rPr kumimoji="0" lang="en-US" sz="2800" b="1" i="0" u="none" strike="noStrike" kern="0" cap="none" spc="0" normalizeH="0" baseline="0" noProof="0" dirty="0">
                <a:ln>
                  <a:noFill/>
                </a:ln>
                <a:solidFill>
                  <a:srgbClr val="0432FF"/>
                </a:solidFill>
                <a:effectLst/>
                <a:uLnTx/>
                <a:uFillTx/>
                <a:latin typeface="Calibri" charset="0"/>
                <a:ea typeface="MS PGothic" pitchFamily="34" charset="-128"/>
              </a:rPr>
              <a:t>Faculty</a:t>
            </a:r>
          </a:p>
          <a:p>
            <a:pPr marL="98425" marR="0" lvl="0" indent="0" algn="ctr" defTabSz="412750" rtl="0" eaLnBrk="0" fontAlgn="base" latinLnBrk="0" hangingPunct="0">
              <a:lnSpc>
                <a:spcPts val="286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Manish A Shah, MD</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2409828"/>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November 8, 2025</a:t>
            </a:r>
          </a:p>
        </p:txBody>
      </p:sp>
      <p:sp>
        <p:nvSpPr>
          <p:cNvPr id="9" name="TextBox 8">
            <a:extLst>
              <a:ext uri="{FF2B5EF4-FFF2-40B4-BE49-F238E27FC236}">
                <a16:creationId xmlns:a16="http://schemas.microsoft.com/office/drawing/2014/main" id="{D4C5E35A-ADB4-1A4C-A9C2-59B6F8D24DC9}"/>
              </a:ext>
            </a:extLst>
          </p:cNvPr>
          <p:cNvSpPr txBox="1"/>
          <p:nvPr/>
        </p:nvSpPr>
        <p:spPr>
          <a:xfrm>
            <a:off x="1066800" y="116632"/>
            <a:ext cx="10058400" cy="504056"/>
          </a:xfrm>
          <a:prstGeom prst="rect">
            <a:avLst/>
          </a:prstGeom>
          <a:solidFill>
            <a:srgbClr val="F39203"/>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pitchFamily="-72" charset="0"/>
                <a:ea typeface="MS PGothic" charset="0"/>
              </a:rPr>
              <a:t>Join Us In Person or Virtually</a:t>
            </a:r>
          </a:p>
        </p:txBody>
      </p:sp>
      <p:sp>
        <p:nvSpPr>
          <p:cNvPr id="3" name="Text Box 3">
            <a:extLst>
              <a:ext uri="{FF2B5EF4-FFF2-40B4-BE49-F238E27FC236}">
                <a16:creationId xmlns:a16="http://schemas.microsoft.com/office/drawing/2014/main" id="{4FD1EE66-6B35-4923-313E-7E5E403E8439}"/>
              </a:ext>
            </a:extLst>
          </p:cNvPr>
          <p:cNvSpPr txBox="1">
            <a:spLocks noChangeArrowheads="1"/>
          </p:cNvSpPr>
          <p:nvPr/>
        </p:nvSpPr>
        <p:spPr bwMode="auto">
          <a:xfrm>
            <a:off x="3947787" y="5486400"/>
            <a:ext cx="4296426"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140"/>
              </a:lnSpc>
              <a:spcBef>
                <a:spcPct val="0"/>
              </a:spcBef>
              <a:spcAft>
                <a:spcPts val="168"/>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28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Stephen "Fred" Divers, MD</a:t>
            </a:r>
          </a:p>
        </p:txBody>
      </p:sp>
    </p:spTree>
    <p:custDataLst>
      <p:tags r:id="rId1"/>
    </p:custDataLst>
    <p:extLst>
      <p:ext uri="{BB962C8B-B14F-4D97-AF65-F5344CB8AC3E}">
        <p14:creationId xmlns:p14="http://schemas.microsoft.com/office/powerpoint/2010/main" val="22814836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Prevention and Management of Toxicities </a:t>
            </a:r>
            <a:br>
              <a:rPr lang="en-US" sz="3400" dirty="0"/>
            </a:br>
            <a:r>
              <a:rPr lang="en-US" sz="3400" dirty="0"/>
              <a:t>Associated with Antibody-Drug Conjugates </a:t>
            </a:r>
            <a:br>
              <a:rPr lang="en-US" sz="3400" dirty="0"/>
            </a:br>
            <a:r>
              <a:rPr lang="en-US" sz="3400" dirty="0"/>
              <a:t>in the Treatment of Metastatic Breast Cancer</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November 19,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Lisa A Carey, MD,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ScM</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FASCO</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Rita Nanda, MD</a:t>
            </a:r>
          </a:p>
        </p:txBody>
      </p:sp>
    </p:spTree>
    <p:custDataLst>
      <p:tags r:id="rId1"/>
    </p:custDataLst>
    <p:extLst>
      <p:ext uri="{BB962C8B-B14F-4D97-AF65-F5344CB8AC3E}">
        <p14:creationId xmlns:p14="http://schemas.microsoft.com/office/powerpoint/2010/main" val="2310469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417668" y="2667754"/>
            <a:ext cx="5580621" cy="144704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Acute Myeloid Leukemia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7:30 AM – 9:30 AM ET</a:t>
            </a:r>
          </a:p>
        </p:txBody>
      </p:sp>
      <p:sp>
        <p:nvSpPr>
          <p:cNvPr id="9" name="Content Placeholder 2">
            <a:extLst>
              <a:ext uri="{FF2B5EF4-FFF2-40B4-BE49-F238E27FC236}">
                <a16:creationId xmlns:a16="http://schemas.microsoft.com/office/drawing/2014/main" id="{68AF4723-C565-534A-B1E7-B0F8734F4142}"/>
              </a:ext>
            </a:extLst>
          </p:cNvPr>
          <p:cNvSpPr txBox="1">
            <a:spLocks/>
          </p:cNvSpPr>
          <p:nvPr/>
        </p:nvSpPr>
        <p:spPr>
          <a:xfrm>
            <a:off x="417668" y="4267200"/>
            <a:ext cx="5580621" cy="1535349"/>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Chronic Lymphocytic Leukemia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11:30 AM – 1:30 PM ET</a:t>
            </a:r>
          </a:p>
        </p:txBody>
      </p:sp>
      <p:sp>
        <p:nvSpPr>
          <p:cNvPr id="6" name="Rectangle 4"/>
          <p:cNvSpPr>
            <a:spLocks noGrp="1" noChangeArrowheads="1"/>
          </p:cNvSpPr>
          <p:nvPr>
            <p:ph type="title"/>
          </p:nvPr>
        </p:nvSpPr>
        <p:spPr>
          <a:xfrm>
            <a:off x="0" y="12729"/>
            <a:ext cx="12192000" cy="1144913"/>
          </a:xfrm>
        </p:spPr>
        <p:txBody>
          <a:bodyPr wrap="square" anchor="ctr">
            <a:noAutofit/>
          </a:bodyPr>
          <a:lstStyle/>
          <a:p>
            <a:pPr>
              <a:lnSpc>
                <a:spcPts val="3520"/>
              </a:lnSpc>
            </a:pPr>
            <a:r>
              <a:rPr lang="en-US" sz="3600" dirty="0">
                <a:latin typeface="Calibri" panose="020F0502020204030204" pitchFamily="34" charset="0"/>
                <a:cs typeface="Calibri" panose="020F0502020204030204" pitchFamily="34" charset="0"/>
              </a:rPr>
              <a:t>Exciting CME Events You Do Not Want to Miss</a:t>
            </a:r>
            <a:endParaRPr lang="en-US" sz="3200" dirty="0">
              <a:latin typeface="Calibri" panose="020F0502020204030204" pitchFamily="34" charset="0"/>
              <a:cs typeface="Calibri" panose="020F0502020204030204" pitchFamily="34" charset="0"/>
            </a:endParaRPr>
          </a:p>
        </p:txBody>
      </p:sp>
      <p:sp>
        <p:nvSpPr>
          <p:cNvPr id="11" name="Rectangle 4">
            <a:extLst>
              <a:ext uri="{FF2B5EF4-FFF2-40B4-BE49-F238E27FC236}">
                <a16:creationId xmlns:a16="http://schemas.microsoft.com/office/drawing/2014/main" id="{B963C754-D329-084C-B0A8-95DF0D90CCE2}"/>
              </a:ext>
            </a:extLst>
          </p:cNvPr>
          <p:cNvSpPr txBox="1">
            <a:spLocks noChangeArrowheads="1"/>
          </p:cNvSpPr>
          <p:nvPr/>
        </p:nvSpPr>
        <p:spPr bwMode="auto">
          <a:xfrm>
            <a:off x="0" y="814364"/>
            <a:ext cx="12192000" cy="686555"/>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Friday Satellite Symposium Series Preceding the 67</a:t>
            </a:r>
            <a:r>
              <a:rPr kumimoji="0" lang="en-US" sz="2800" b="0" i="1" u="none" strike="noStrike" kern="1200" cap="none" spc="0" normalizeH="0" baseline="30000" noProof="0" dirty="0">
                <a:ln>
                  <a:noFill/>
                </a:ln>
                <a:solidFill>
                  <a:srgbClr val="015593"/>
                </a:solidFill>
                <a:effectLst/>
                <a:uLnTx/>
                <a:uFillTx/>
                <a:latin typeface="Calibri"/>
                <a:ea typeface="MS PGothic" pitchFamily="34" charset="-128"/>
                <a:cs typeface="Calibri"/>
              </a:rPr>
              <a:t>th</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 ASH Annual Meeting</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4" name="Text Box 3">
            <a:extLst>
              <a:ext uri="{FF2B5EF4-FFF2-40B4-BE49-F238E27FC236}">
                <a16:creationId xmlns:a16="http://schemas.microsoft.com/office/drawing/2014/main" id="{10BF5BA4-5488-8281-53E7-FA1B7F8D3EFC}"/>
              </a:ext>
            </a:extLst>
          </p:cNvPr>
          <p:cNvSpPr txBox="1">
            <a:spLocks noChangeArrowheads="1"/>
          </p:cNvSpPr>
          <p:nvPr/>
        </p:nvSpPr>
        <p:spPr bwMode="auto">
          <a:xfrm>
            <a:off x="3305690" y="1767775"/>
            <a:ext cx="5580620" cy="63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December 5, 2025</a:t>
            </a:r>
          </a:p>
        </p:txBody>
      </p:sp>
      <p:sp>
        <p:nvSpPr>
          <p:cNvPr id="8" name="Content Placeholder 2">
            <a:extLst>
              <a:ext uri="{FF2B5EF4-FFF2-40B4-BE49-F238E27FC236}">
                <a16:creationId xmlns:a16="http://schemas.microsoft.com/office/drawing/2014/main" id="{06923498-A461-6730-41BE-E31466AB09B0}"/>
              </a:ext>
            </a:extLst>
          </p:cNvPr>
          <p:cNvSpPr txBox="1">
            <a:spLocks/>
          </p:cNvSpPr>
          <p:nvPr/>
        </p:nvSpPr>
        <p:spPr>
          <a:xfrm>
            <a:off x="6193713" y="2667754"/>
            <a:ext cx="5580621" cy="144704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Myelofibrosis</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3:15 PM – 5:15 PM ET</a:t>
            </a:r>
          </a:p>
        </p:txBody>
      </p:sp>
      <p:sp>
        <p:nvSpPr>
          <p:cNvPr id="12" name="Content Placeholder 2">
            <a:extLst>
              <a:ext uri="{FF2B5EF4-FFF2-40B4-BE49-F238E27FC236}">
                <a16:creationId xmlns:a16="http://schemas.microsoft.com/office/drawing/2014/main" id="{FDBA3632-4560-D3AF-1188-C3F91A131C42}"/>
              </a:ext>
            </a:extLst>
          </p:cNvPr>
          <p:cNvSpPr txBox="1">
            <a:spLocks/>
          </p:cNvSpPr>
          <p:nvPr/>
        </p:nvSpPr>
        <p:spPr>
          <a:xfrm>
            <a:off x="6193714" y="4267200"/>
            <a:ext cx="5580621" cy="1535349"/>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Follicular Lymphoma and</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Diffuse Large B-Cell Lymphoma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7:00 PM – 9:00 PM ET</a:t>
            </a:r>
          </a:p>
        </p:txBody>
      </p:sp>
    </p:spTree>
    <p:custDataLst>
      <p:tags r:id="rId1"/>
    </p:custDataLst>
    <p:extLst>
      <p:ext uri="{BB962C8B-B14F-4D97-AF65-F5344CB8AC3E}">
        <p14:creationId xmlns:p14="http://schemas.microsoft.com/office/powerpoint/2010/main" val="1987005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609600" y="2037960"/>
            <a:ext cx="5364480" cy="2053711"/>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Antibody-Drug Conjugates for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Metastatic Breast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Tuesday, December 9,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8:30 PM CT</a:t>
            </a:r>
          </a:p>
        </p:txBody>
      </p:sp>
      <p:sp>
        <p:nvSpPr>
          <p:cNvPr id="9" name="Content Placeholder 2">
            <a:extLst>
              <a:ext uri="{FF2B5EF4-FFF2-40B4-BE49-F238E27FC236}">
                <a16:creationId xmlns:a16="http://schemas.microsoft.com/office/drawing/2014/main" id="{68AF4723-C565-534A-B1E7-B0F8734F4142}"/>
              </a:ext>
            </a:extLst>
          </p:cNvPr>
          <p:cNvSpPr txBox="1">
            <a:spLocks/>
          </p:cNvSpPr>
          <p:nvPr/>
        </p:nvSpPr>
        <p:spPr>
          <a:xfrm>
            <a:off x="6256001" y="2054284"/>
            <a:ext cx="5364480" cy="2053711"/>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HER2-Positive Breast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Wednesday, December 10,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9:00 PM CT</a:t>
            </a:r>
          </a:p>
        </p:txBody>
      </p:sp>
      <p:sp>
        <p:nvSpPr>
          <p:cNvPr id="6" name="Rectangle 4"/>
          <p:cNvSpPr>
            <a:spLocks noGrp="1" noChangeArrowheads="1"/>
          </p:cNvSpPr>
          <p:nvPr>
            <p:ph type="title"/>
          </p:nvPr>
        </p:nvSpPr>
        <p:spPr>
          <a:xfrm>
            <a:off x="0" y="55049"/>
            <a:ext cx="12192000" cy="1200732"/>
          </a:xfrm>
        </p:spPr>
        <p:txBody>
          <a:bodyPr wrap="square" anchor="ctr">
            <a:noAutofit/>
          </a:bodyPr>
          <a:lstStyle/>
          <a:p>
            <a:pPr>
              <a:lnSpc>
                <a:spcPts val="3920"/>
              </a:lnSpc>
            </a:pPr>
            <a:r>
              <a:rPr lang="en-US" sz="3600" dirty="0">
                <a:latin typeface="Calibri" panose="020F0502020204030204" pitchFamily="34" charset="0"/>
                <a:cs typeface="Calibri" panose="020F0502020204030204" pitchFamily="34" charset="0"/>
              </a:rPr>
              <a:t>Cases from the Community: Investigators Discuss the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Optimal Management of Breast Cancer</a:t>
            </a:r>
            <a:endParaRPr lang="en-US" sz="3200" dirty="0">
              <a:latin typeface="Calibri" panose="020F0502020204030204" pitchFamily="34" charset="0"/>
              <a:cs typeface="Calibri" panose="020F0502020204030204" pitchFamily="34" charset="0"/>
            </a:endParaRPr>
          </a:p>
        </p:txBody>
      </p:sp>
      <p:sp>
        <p:nvSpPr>
          <p:cNvPr id="10" name="Text Box 3">
            <a:extLst>
              <a:ext uri="{FF2B5EF4-FFF2-40B4-BE49-F238E27FC236}">
                <a16:creationId xmlns:a16="http://schemas.microsoft.com/office/drawing/2014/main" id="{E006CF50-83EC-FF4F-BB8C-DFFFD4C341B3}"/>
              </a:ext>
            </a:extLst>
          </p:cNvPr>
          <p:cNvSpPr txBox="1">
            <a:spLocks noChangeArrowheads="1"/>
          </p:cNvSpPr>
          <p:nvPr/>
        </p:nvSpPr>
        <p:spPr bwMode="auto">
          <a:xfrm>
            <a:off x="3320930" y="5869333"/>
            <a:ext cx="558062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4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29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8" name="Rectangle 4">
            <a:extLst>
              <a:ext uri="{FF2B5EF4-FFF2-40B4-BE49-F238E27FC236}">
                <a16:creationId xmlns:a16="http://schemas.microsoft.com/office/drawing/2014/main" id="{639C84C1-FAAB-FE41-9281-0BAC85AEB38F}"/>
              </a:ext>
            </a:extLst>
          </p:cNvPr>
          <p:cNvSpPr txBox="1">
            <a:spLocks noChangeArrowheads="1"/>
          </p:cNvSpPr>
          <p:nvPr/>
        </p:nvSpPr>
        <p:spPr bwMode="auto">
          <a:xfrm>
            <a:off x="0" y="1142060"/>
            <a:ext cx="12192000" cy="63587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3-Part CME Satellite Symposium Series</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2" name="Content Placeholder 2">
            <a:extLst>
              <a:ext uri="{FF2B5EF4-FFF2-40B4-BE49-F238E27FC236}">
                <a16:creationId xmlns:a16="http://schemas.microsoft.com/office/drawing/2014/main" id="{2F15AD6B-BEFA-AED8-3BD7-FAA21047E981}"/>
              </a:ext>
            </a:extLst>
          </p:cNvPr>
          <p:cNvSpPr txBox="1">
            <a:spLocks/>
          </p:cNvSpPr>
          <p:nvPr/>
        </p:nvSpPr>
        <p:spPr>
          <a:xfrm>
            <a:off x="3505200" y="4189300"/>
            <a:ext cx="5212080" cy="1710976"/>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Endocrine-Based Therapy</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Thursday, December 11,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9:00 PM CT</a:t>
            </a:r>
          </a:p>
        </p:txBody>
      </p:sp>
    </p:spTree>
    <p:custDataLst>
      <p:tags r:id="rId1"/>
    </p:custDataLst>
    <p:extLst>
      <p:ext uri="{BB962C8B-B14F-4D97-AF65-F5344CB8AC3E}">
        <p14:creationId xmlns:p14="http://schemas.microsoft.com/office/powerpoint/2010/main" val="25988806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352799" y="1901121"/>
            <a:ext cx="5486400"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26623" y="187707"/>
            <a:ext cx="12192000" cy="1143000"/>
          </a:xfrm>
        </p:spPr>
        <p:txBody>
          <a:bodyPr wrap="square" anchor="ctr">
            <a:noAutofit/>
          </a:bodyPr>
          <a:lstStyle/>
          <a:p>
            <a:r>
              <a:rPr lang="en-US" sz="3400" dirty="0"/>
              <a:t>Optimizing Treatment for Patients with </a:t>
            </a:r>
            <a:br>
              <a:rPr lang="en-US" sz="3400" dirty="0"/>
            </a:br>
            <a:r>
              <a:rPr lang="en-US" sz="3400" dirty="0"/>
              <a:t>Relapsed/Refractory Chronic Lymphocytic Leukemia</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85795" y="2831036"/>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Steering Committee</a:t>
            </a: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0" y="1997731"/>
            <a:ext cx="122682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October 2025 to March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0" y="1076419"/>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Interactive Grand Rounds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533400" y="3431455"/>
            <a:ext cx="60198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Catherine C Coombs,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S Davids, MD,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Bita Fakhri, MD, MPH</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6324600" y="3431455"/>
            <a:ext cx="5201392"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Nicole Lamanna,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Jeff Sharman,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Jennifer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Woyach</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4934977"/>
            <a:ext cx="9395855" cy="1735316"/>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Tree>
    <p:custDataLst>
      <p:tags r:id="rId1"/>
    </p:custDataLst>
    <p:extLst>
      <p:ext uri="{BB962C8B-B14F-4D97-AF65-F5344CB8AC3E}">
        <p14:creationId xmlns:p14="http://schemas.microsoft.com/office/powerpoint/2010/main" val="1794483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636912"/>
            <a:ext cx="10791877" cy="1143000"/>
          </a:xfrm>
        </p:spPr>
        <p:txBody>
          <a:bodyPr/>
          <a:lstStyle/>
          <a:p>
            <a:r>
              <a:rPr lang="en-US" sz="3600" i="1" dirty="0"/>
              <a:t>Thank you for joining us! Please take a moment </a:t>
            </a:r>
            <a:br>
              <a:rPr lang="en-US" sz="3600" i="1" dirty="0"/>
            </a:br>
            <a:r>
              <a:rPr lang="en-US" sz="3600" i="1" dirty="0"/>
              <a:t>to complete the survey currently up on Zoom. </a:t>
            </a:r>
            <a:br>
              <a:rPr lang="en-US" sz="3600" i="1" dirty="0"/>
            </a:br>
            <a:r>
              <a:rPr lang="en-US" sz="3600" i="1" dirty="0"/>
              <a:t>Your feedback is very important to us.</a:t>
            </a:r>
            <a:br>
              <a:rPr lang="en-US" sz="3600" i="1" dirty="0"/>
            </a:br>
            <a:br>
              <a:rPr lang="en-US" sz="3600" i="1" dirty="0"/>
            </a:br>
            <a:r>
              <a:rPr lang="en-US" sz="3600" i="1" dirty="0"/>
              <a:t>Information on how to </a:t>
            </a:r>
            <a:r>
              <a:rPr lang="en-US" sz="3600" i="1"/>
              <a:t>obtain CME, ABIM </a:t>
            </a:r>
            <a:r>
              <a:rPr lang="en-US" sz="3600" i="1" dirty="0"/>
              <a:t>MOC </a:t>
            </a:r>
            <a:br>
              <a:rPr lang="en-US" sz="3600" i="1" dirty="0"/>
            </a:br>
            <a:r>
              <a:rPr lang="en-US" sz="3600" i="1" dirty="0"/>
              <a:t>and ABS credit will be provided at the conclusion </a:t>
            </a:r>
            <a:br>
              <a:rPr lang="en-US" sz="3600" i="1" dirty="0"/>
            </a:br>
            <a:r>
              <a:rPr lang="en-US" sz="3600" i="1" dirty="0"/>
              <a:t>of the activity in the Zoom chat room. Attendees </a:t>
            </a:r>
            <a:br>
              <a:rPr lang="en-US" sz="3600" i="1" dirty="0"/>
            </a:br>
            <a:r>
              <a:rPr lang="en-US" sz="3600" i="1" dirty="0"/>
              <a:t>will also receive an email in 1 to 3 business days </a:t>
            </a:r>
            <a:br>
              <a:rPr lang="en-US" sz="3600" i="1" dirty="0"/>
            </a:br>
            <a:r>
              <a:rPr lang="en-US" sz="3600" i="1" dirty="0"/>
              <a:t>with these instructions.</a:t>
            </a:r>
          </a:p>
        </p:txBody>
      </p:sp>
    </p:spTree>
    <p:extLst>
      <p:ext uri="{BB962C8B-B14F-4D97-AF65-F5344CB8AC3E}">
        <p14:creationId xmlns:p14="http://schemas.microsoft.com/office/powerpoint/2010/main" val="14693186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26623" y="348582"/>
            <a:ext cx="12192000" cy="1143000"/>
          </a:xfrm>
        </p:spPr>
        <p:txBody>
          <a:bodyPr wrap="square" anchor="ctr">
            <a:noAutofit/>
          </a:bodyPr>
          <a:lstStyle/>
          <a:p>
            <a:r>
              <a:rPr lang="en-US" sz="3600" dirty="0"/>
              <a:t>Current and Future Integration of Antibody-Drug Conjugates into the Management of Metastatic Breast Cancer</a:t>
            </a:r>
          </a:p>
        </p:txBody>
      </p:sp>
      <p:sp>
        <p:nvSpPr>
          <p:cNvPr id="12" name="Text Box 3">
            <a:extLst>
              <a:ext uri="{FF2B5EF4-FFF2-40B4-BE49-F238E27FC236}">
                <a16:creationId xmlns:a16="http://schemas.microsoft.com/office/drawing/2014/main" id="{5F635C77-80F0-E4BA-E5B7-C643C90BA280}"/>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4647392" y="379041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0" y="240462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September 30,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0" y="13552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152400" y="439629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Aditya Bardia, MD, MPH</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Adam 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Brufsky</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p:txBody>
      </p:sp>
    </p:spTree>
    <p:custDataLst>
      <p:tags r:id="rId1"/>
    </p:custDataLst>
    <p:extLst>
      <p:ext uri="{BB962C8B-B14F-4D97-AF65-F5344CB8AC3E}">
        <p14:creationId xmlns:p14="http://schemas.microsoft.com/office/powerpoint/2010/main" val="330254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9202414" y="1256184"/>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7752184" y="1256184"/>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317584" y="1256184"/>
            <a:ext cx="5123267"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Aditya Bardia, MD, MPH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Program Director, Breast Medical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Assistant Chief (Translational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Hematology-Oncology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Translational Research Integration</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UCLA Health Jonsson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 Geffen School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University of California Los Angeles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Los Angeles, California</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6496" y="1256184"/>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317584" y="3933056"/>
            <a:ext cx="461758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Adam M </a:t>
            </a:r>
            <a:r>
              <a:rPr kumimoji="0" lang="en-US" sz="1600" b="1" i="0" u="none" strike="noStrike" kern="1200" cap="none" spc="0" normalizeH="0" baseline="0" noProof="0" dirty="0" err="1">
                <a:ln>
                  <a:noFill/>
                </a:ln>
                <a:solidFill>
                  <a:srgbClr val="000000"/>
                </a:solidFill>
                <a:effectLst/>
                <a:uLnTx/>
                <a:uFillTx/>
                <a:latin typeface="Calibri"/>
                <a:ea typeface="MS PGothic" charset="0"/>
              </a:rPr>
              <a:t>Brufsky</a:t>
            </a:r>
            <a:r>
              <a:rPr kumimoji="0" lang="en-US" sz="1600" b="1" i="0" u="none" strike="noStrike" kern="1200" cap="none" spc="0" normalizeH="0" baseline="0" noProof="0" dirty="0">
                <a:ln>
                  <a:noFill/>
                </a:ln>
                <a:solidFill>
                  <a:srgbClr val="000000"/>
                </a:solidFill>
                <a:effectLst/>
                <a:uLnTx/>
                <a:uFillTx/>
                <a:latin typeface="Calibri"/>
                <a:ea typeface="MS PGothic" charset="0"/>
              </a:rPr>
              <a:t>, MD, PhD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UPMC Hillman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University of Pittsburgh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Pittsburgh, Pennsylvania</a:t>
            </a: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6496" y="3933056"/>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94673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183490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556792"/>
            <a:ext cx="9940903" cy="4799013"/>
          </a:xfrm>
        </p:spPr>
        <p:txBody>
          <a:bodyPr/>
          <a:lstStyle/>
          <a:p>
            <a:pPr marL="98425" indent="0">
              <a:buNone/>
            </a:pPr>
            <a:r>
              <a:rPr lang="en-US" sz="2500" b="0" dirty="0">
                <a:solidFill>
                  <a:schemeClr val="tx1"/>
                </a:solidFill>
              </a:rPr>
              <a:t>This activity is supported by an educational grant from Gilead Sciences Inc.</a:t>
            </a:r>
          </a:p>
        </p:txBody>
      </p:sp>
    </p:spTree>
    <p:extLst>
      <p:ext uri="{BB962C8B-B14F-4D97-AF65-F5344CB8AC3E}">
        <p14:creationId xmlns:p14="http://schemas.microsoft.com/office/powerpoint/2010/main" val="29961278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80731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26623" y="0"/>
            <a:ext cx="12192000" cy="1143000"/>
          </a:xfrm>
        </p:spPr>
        <p:txBody>
          <a:bodyPr wrap="square" anchor="ctr">
            <a:noAutofit/>
          </a:bodyPr>
          <a:lstStyle/>
          <a:p>
            <a:r>
              <a:rPr lang="en-US" sz="3400" dirty="0"/>
              <a:t>Data + Perspectives: Clinical Investigators Explore the </a:t>
            </a:r>
            <a:br>
              <a:rPr lang="en-US" sz="3400" dirty="0"/>
            </a:br>
            <a:r>
              <a:rPr lang="en-US" sz="3400" dirty="0"/>
              <a:t>Application of Recent Datasets in Current Oncology Care</a:t>
            </a:r>
          </a:p>
        </p:txBody>
      </p:sp>
      <p:sp>
        <p:nvSpPr>
          <p:cNvPr id="11" name="Text Box 6">
            <a:extLst>
              <a:ext uri="{FF2B5EF4-FFF2-40B4-BE49-F238E27FC236}">
                <a16:creationId xmlns:a16="http://schemas.microsoft.com/office/drawing/2014/main" id="{E340E827-C280-9B48-B129-D2E84327028D}"/>
              </a:ext>
            </a:extLst>
          </p:cNvPr>
          <p:cNvSpPr txBox="1">
            <a:spLocks noChangeArrowheads="1"/>
          </p:cNvSpPr>
          <p:nvPr/>
        </p:nvSpPr>
        <p:spPr bwMode="auto">
          <a:xfrm>
            <a:off x="0" y="3754913"/>
            <a:ext cx="6096000" cy="157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Emmanuel S </a:t>
            </a:r>
            <a:r>
              <a:rPr kumimoji="0" lang="en-US" sz="27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Antonarakis</a:t>
            </a: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MD</a:t>
            </a:r>
            <a:b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b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Harold J Burstein, MD, PhD</a:t>
            </a:r>
          </a:p>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Matthew P Goetz, MD</a:t>
            </a:r>
          </a:p>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Christopher Lieu, MD</a:t>
            </a:r>
            <a:b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b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Matthew Lunning, DO</a:t>
            </a:r>
          </a:p>
          <a:p>
            <a:pPr marL="0" marR="0" lvl="0" indent="0" algn="ctr" defTabSz="914400" rtl="0" eaLnBrk="0" fontAlgn="base" latinLnBrk="0" hangingPunct="0">
              <a:lnSpc>
                <a:spcPts val="2800"/>
              </a:lnSpc>
              <a:spcBef>
                <a:spcPct val="0"/>
              </a:spcBef>
              <a:spcAft>
                <a:spcPct val="0"/>
              </a:spcAft>
              <a:buClrTx/>
              <a:buSzTx/>
              <a:buFontTx/>
              <a:buNone/>
              <a:tabLst/>
              <a:defRPr/>
            </a:pPr>
            <a:endPar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261360" y="5715000"/>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0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0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A5E19C6F-C502-CD4A-A2BB-D7430F1BC538}"/>
              </a:ext>
            </a:extLst>
          </p:cNvPr>
          <p:cNvSpPr txBox="1">
            <a:spLocks noChangeArrowheads="1"/>
          </p:cNvSpPr>
          <p:nvPr/>
        </p:nvSpPr>
        <p:spPr bwMode="auto">
          <a:xfrm>
            <a:off x="4647392" y="3200915"/>
            <a:ext cx="289721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35F8A6CD-FCA1-E840-88A9-EDC709243AF5}"/>
              </a:ext>
            </a:extLst>
          </p:cNvPr>
          <p:cNvSpPr txBox="1">
            <a:spLocks noChangeArrowheads="1"/>
          </p:cNvSpPr>
          <p:nvPr/>
        </p:nvSpPr>
        <p:spPr bwMode="auto">
          <a:xfrm>
            <a:off x="0" y="1527987"/>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Saturday, October 11, 2025</a:t>
            </a:r>
            <a:b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7:15 AM – 12:30 PM ET</a:t>
            </a:r>
            <a:endParaRPr kumimoji="0" lang="en-US" sz="30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6">
            <a:extLst>
              <a:ext uri="{FF2B5EF4-FFF2-40B4-BE49-F238E27FC236}">
                <a16:creationId xmlns:a16="http://schemas.microsoft.com/office/drawing/2014/main" id="{6C872413-BA5E-0D4C-BBA8-D31EB9B401BA}"/>
              </a:ext>
            </a:extLst>
          </p:cNvPr>
          <p:cNvSpPr txBox="1">
            <a:spLocks noChangeArrowheads="1"/>
          </p:cNvSpPr>
          <p:nvPr/>
        </p:nvSpPr>
        <p:spPr bwMode="auto">
          <a:xfrm>
            <a:off x="6062869" y="3754913"/>
            <a:ext cx="6096000" cy="157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Heather McArthur, MD, MPH, FASCO</a:t>
            </a:r>
            <a:b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b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Rita Nanda, MD</a:t>
            </a:r>
          </a:p>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Matthew R Smith, MD, PhD</a:t>
            </a:r>
          </a:p>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Sonali M Smith, MD</a:t>
            </a:r>
          </a:p>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John Strickler, MD</a:t>
            </a:r>
          </a:p>
        </p:txBody>
      </p:sp>
      <p:sp>
        <p:nvSpPr>
          <p:cNvPr id="8" name="Text Box 6">
            <a:extLst>
              <a:ext uri="{FF2B5EF4-FFF2-40B4-BE49-F238E27FC236}">
                <a16:creationId xmlns:a16="http://schemas.microsoft.com/office/drawing/2014/main" id="{103E5231-959F-364A-A4F0-5AF3B3B92FCA}"/>
              </a:ext>
            </a:extLst>
          </p:cNvPr>
          <p:cNvSpPr txBox="1">
            <a:spLocks noChangeArrowheads="1"/>
          </p:cNvSpPr>
          <p:nvPr/>
        </p:nvSpPr>
        <p:spPr bwMode="auto">
          <a:xfrm>
            <a:off x="0" y="2534187"/>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The </a:t>
            </a:r>
            <a:r>
              <a:rPr kumimoji="0" lang="en-US" sz="3000" b="0" i="0" u="none" strike="noStrike" kern="1200" cap="none" spc="0" normalizeH="0" baseline="0" noProof="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Ritz-Carlton Orlando, </a:t>
            </a:r>
            <a:r>
              <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Grande Lakes | Orlando, Florida</a:t>
            </a:r>
            <a:endParaRPr kumimoji="0" lang="en-US" sz="3000" b="0"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2" name="Rectangle 4">
            <a:extLst>
              <a:ext uri="{FF2B5EF4-FFF2-40B4-BE49-F238E27FC236}">
                <a16:creationId xmlns:a16="http://schemas.microsoft.com/office/drawing/2014/main" id="{8A246314-AFAD-AE5E-6A0E-2AACFD42318B}"/>
              </a:ext>
            </a:extLst>
          </p:cNvPr>
          <p:cNvSpPr txBox="1">
            <a:spLocks noChangeArrowheads="1"/>
          </p:cNvSpPr>
          <p:nvPr/>
        </p:nvSpPr>
        <p:spPr bwMode="auto">
          <a:xfrm>
            <a:off x="0" y="983461"/>
            <a:ext cx="12192000" cy="481589"/>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400" b="0" i="1" u="none" strike="noStrike" kern="1200" cap="none" spc="0" normalizeH="0" baseline="0" noProof="0" dirty="0">
                <a:ln>
                  <a:noFill/>
                </a:ln>
                <a:solidFill>
                  <a:srgbClr val="015593"/>
                </a:solidFill>
                <a:effectLst/>
                <a:uLnTx/>
                <a:uFillTx/>
                <a:latin typeface="Calibri"/>
                <a:ea typeface="MS PGothic" pitchFamily="34" charset="-128"/>
                <a:cs typeface="Calibri"/>
              </a:rPr>
              <a:t>A </a:t>
            </a:r>
            <a:r>
              <a:rPr kumimoji="0" lang="en-US" sz="2400" b="0" i="1" u="none" strike="noStrike" kern="1200" cap="none" spc="0" normalizeH="0" baseline="0" noProof="0" dirty="0" err="1">
                <a:ln>
                  <a:noFill/>
                </a:ln>
                <a:solidFill>
                  <a:srgbClr val="015593"/>
                </a:solidFill>
                <a:effectLst/>
                <a:uLnTx/>
                <a:uFillTx/>
                <a:latin typeface="Calibri"/>
                <a:ea typeface="MS PGothic" pitchFamily="34" charset="-128"/>
                <a:cs typeface="Calibri"/>
              </a:rPr>
              <a:t>Multitumor</a:t>
            </a:r>
            <a:r>
              <a:rPr kumimoji="0" lang="en-US" sz="2400" b="0" i="1" u="none" strike="noStrike" kern="1200" cap="none" spc="0" normalizeH="0" baseline="0" noProof="0" dirty="0">
                <a:ln>
                  <a:noFill/>
                </a:ln>
                <a:solidFill>
                  <a:srgbClr val="015593"/>
                </a:solidFill>
                <a:effectLst/>
                <a:uLnTx/>
                <a:uFillTx/>
                <a:latin typeface="Calibri"/>
                <a:ea typeface="MS PGothic" pitchFamily="34" charset="-128"/>
                <a:cs typeface="Calibri"/>
              </a:rPr>
              <a:t> Symposium in Partnership with Florida Cancer Specialists &amp; Research Institute</a:t>
            </a:r>
          </a:p>
        </p:txBody>
      </p:sp>
    </p:spTree>
    <p:custDataLst>
      <p:tags r:id="rId1"/>
    </p:custDataLst>
    <p:extLst>
      <p:ext uri="{BB962C8B-B14F-4D97-AF65-F5344CB8AC3E}">
        <p14:creationId xmlns:p14="http://schemas.microsoft.com/office/powerpoint/2010/main" val="36276993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3E8F4-86E7-6B48-A13F-23C723B05D71}"/>
              </a:ext>
            </a:extLst>
          </p:cNvPr>
          <p:cNvSpPr>
            <a:spLocks noGrp="1"/>
          </p:cNvSpPr>
          <p:nvPr>
            <p:ph type="title"/>
          </p:nvPr>
        </p:nvSpPr>
        <p:spPr/>
        <p:txBody>
          <a:bodyPr/>
          <a:lstStyle/>
          <a:p>
            <a:r>
              <a:rPr lang="en-US" dirty="0"/>
              <a:t>Florida Cancer Specialists/Research To Practice </a:t>
            </a:r>
            <a:br>
              <a:rPr lang="en-US" dirty="0"/>
            </a:br>
            <a:r>
              <a:rPr lang="en-US" dirty="0"/>
              <a:t>CME Annual Retreat Program</a:t>
            </a:r>
            <a:br>
              <a:rPr lang="en-US" dirty="0"/>
            </a:br>
            <a:r>
              <a:rPr lang="en-US" dirty="0"/>
              <a:t>2005 to 2025</a:t>
            </a:r>
          </a:p>
        </p:txBody>
      </p:sp>
      <p:pic>
        <p:nvPicPr>
          <p:cNvPr id="3" name="Picture 2">
            <a:extLst>
              <a:ext uri="{FF2B5EF4-FFF2-40B4-BE49-F238E27FC236}">
                <a16:creationId xmlns:a16="http://schemas.microsoft.com/office/drawing/2014/main" id="{FFECDA45-8AD3-4443-F374-61A4D43D557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22909" y="3498017"/>
            <a:ext cx="5469891" cy="2978983"/>
          </a:xfrm>
          <a:prstGeom prst="rect">
            <a:avLst/>
          </a:prstGeom>
          <a:ln w="50800">
            <a:solidFill>
              <a:schemeClr val="bg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E68EBC2C-0C50-931C-B6DE-92C1E5905E2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372771" y="1121628"/>
            <a:ext cx="3285829" cy="2190553"/>
          </a:xfrm>
          <a:prstGeom prst="rect">
            <a:avLst/>
          </a:prstGeom>
          <a:ln w="50800">
            <a:solidFill>
              <a:schemeClr val="bg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7FA9CB10-F505-6C8B-8846-725F242644B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67511" y="1382177"/>
            <a:ext cx="3543140" cy="2351623"/>
          </a:xfrm>
          <a:prstGeom prst="rect">
            <a:avLst/>
          </a:prstGeom>
          <a:ln w="50800">
            <a:solidFill>
              <a:schemeClr val="bg1"/>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6C153CB4-CF3C-56CE-E783-910828274AD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737403" y="1726913"/>
            <a:ext cx="3788930" cy="2351623"/>
          </a:xfrm>
          <a:prstGeom prst="rect">
            <a:avLst/>
          </a:prstGeom>
          <a:ln w="50800">
            <a:solidFill>
              <a:schemeClr val="bg1"/>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7986DC0D-3829-4283-72EC-E660D2C6C6E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898175" y="3953682"/>
            <a:ext cx="2870916" cy="1905460"/>
          </a:xfrm>
          <a:prstGeom prst="rect">
            <a:avLst/>
          </a:prstGeom>
          <a:ln w="50800">
            <a:solidFill>
              <a:schemeClr val="bg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A1091EE6-D5EB-DA4D-0B5E-6F7CCD14797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299202" y="4438847"/>
            <a:ext cx="3285829" cy="2190553"/>
          </a:xfrm>
          <a:prstGeom prst="rect">
            <a:avLst/>
          </a:prstGeom>
          <a:ln w="508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04220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45246-3564-E51A-F94B-4354917B6F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041BD3-37D7-1BB1-BA97-57C8CE9F7D32}"/>
              </a:ext>
            </a:extLst>
          </p:cNvPr>
          <p:cNvSpPr>
            <a:spLocks noGrp="1"/>
          </p:cNvSpPr>
          <p:nvPr>
            <p:ph type="title"/>
          </p:nvPr>
        </p:nvSpPr>
        <p:spPr>
          <a:xfrm>
            <a:off x="0" y="299412"/>
            <a:ext cx="12192000" cy="1268760"/>
          </a:xfrm>
        </p:spPr>
        <p:txBody>
          <a:bodyPr>
            <a:noAutofit/>
          </a:bodyPr>
          <a:lstStyle/>
          <a:p>
            <a:r>
              <a:rPr lang="en-US" sz="3200" dirty="0">
                <a:solidFill>
                  <a:srgbClr val="0432FF"/>
                </a:solidFill>
              </a:rPr>
              <a:t>Data + Perspectives: Clinical Investigators Explore the </a:t>
            </a:r>
            <a:br>
              <a:rPr lang="en-US" sz="3200" dirty="0">
                <a:solidFill>
                  <a:srgbClr val="0432FF"/>
                </a:solidFill>
              </a:rPr>
            </a:br>
            <a:r>
              <a:rPr lang="en-US" sz="3200" dirty="0">
                <a:solidFill>
                  <a:srgbClr val="0432FF"/>
                </a:solidFill>
              </a:rPr>
              <a:t>Application of Recent Datasets in Current Oncology Care</a:t>
            </a:r>
            <a:br>
              <a:rPr lang="en-US" sz="3200" dirty="0">
                <a:solidFill>
                  <a:srgbClr val="0432FF"/>
                </a:solidFill>
              </a:rPr>
            </a:br>
            <a:br>
              <a:rPr lang="en-US" sz="1000" dirty="0">
                <a:solidFill>
                  <a:srgbClr val="0432FF"/>
                </a:solidFill>
              </a:rPr>
            </a:br>
            <a:r>
              <a:rPr lang="en-US" sz="3200" dirty="0">
                <a:solidFill>
                  <a:srgbClr val="0432FF"/>
                </a:solidFill>
              </a:rPr>
              <a:t>Agenda</a:t>
            </a:r>
          </a:p>
        </p:txBody>
      </p:sp>
      <p:sp>
        <p:nvSpPr>
          <p:cNvPr id="6" name="Content Placeholder 5">
            <a:extLst>
              <a:ext uri="{FF2B5EF4-FFF2-40B4-BE49-F238E27FC236}">
                <a16:creationId xmlns:a16="http://schemas.microsoft.com/office/drawing/2014/main" id="{6E41D172-A5AF-2D2F-284A-7BD289E445DE}"/>
              </a:ext>
            </a:extLst>
          </p:cNvPr>
          <p:cNvSpPr>
            <a:spLocks noGrp="1"/>
          </p:cNvSpPr>
          <p:nvPr>
            <p:ph idx="1"/>
          </p:nvPr>
        </p:nvSpPr>
        <p:spPr>
          <a:xfrm>
            <a:off x="731404" y="1700808"/>
            <a:ext cx="10729192" cy="4007376"/>
          </a:xfrm>
        </p:spPr>
        <p:txBody>
          <a:bodyPr/>
          <a:lstStyle/>
          <a:p>
            <a:pPr marL="98425" indent="0">
              <a:lnSpc>
                <a:spcPct val="100000"/>
              </a:lnSpc>
              <a:spcBef>
                <a:spcPts val="0"/>
              </a:spcBef>
              <a:spcAft>
                <a:spcPts val="0"/>
              </a:spcAft>
              <a:buNone/>
            </a:pPr>
            <a:r>
              <a:rPr lang="en-US" sz="1800" dirty="0">
                <a:solidFill>
                  <a:srgbClr val="0432FF"/>
                </a:solidFill>
              </a:rPr>
              <a:t>7:15 AM – 9:15 AM — Breast Cancer </a:t>
            </a:r>
          </a:p>
          <a:p>
            <a:pPr>
              <a:lnSpc>
                <a:spcPct val="100000"/>
              </a:lnSpc>
              <a:spcBef>
                <a:spcPts val="0"/>
              </a:spcBef>
              <a:spcAft>
                <a:spcPts val="0"/>
              </a:spcAft>
            </a:pPr>
            <a:r>
              <a:rPr lang="en-US" sz="1800" b="0" dirty="0">
                <a:solidFill>
                  <a:schemeClr val="tx1"/>
                </a:solidFill>
              </a:rPr>
              <a:t>Localized Hormone Receptor (HR)-Positive Breast Cancer; Initial Therapy for Metastatic Disease</a:t>
            </a:r>
          </a:p>
          <a:p>
            <a:pPr>
              <a:lnSpc>
                <a:spcPct val="100000"/>
              </a:lnSpc>
              <a:spcBef>
                <a:spcPts val="0"/>
              </a:spcBef>
              <a:spcAft>
                <a:spcPts val="0"/>
              </a:spcAft>
            </a:pPr>
            <a:r>
              <a:rPr lang="en-US" sz="1800" b="0" dirty="0">
                <a:solidFill>
                  <a:schemeClr val="tx1"/>
                </a:solidFill>
              </a:rPr>
              <a:t>Therapeutic Options for Relapsed/Refractory HR-Positive Metastatic Breast Cancer</a:t>
            </a:r>
          </a:p>
          <a:p>
            <a:pPr>
              <a:lnSpc>
                <a:spcPct val="100000"/>
              </a:lnSpc>
              <a:spcBef>
                <a:spcPts val="0"/>
              </a:spcBef>
              <a:spcAft>
                <a:spcPts val="0"/>
              </a:spcAft>
            </a:pPr>
            <a:r>
              <a:rPr lang="en-US" sz="1800" b="0" dirty="0">
                <a:solidFill>
                  <a:schemeClr val="tx1"/>
                </a:solidFill>
              </a:rPr>
              <a:t>Management of HER2-Positive Breast Cancer</a:t>
            </a:r>
          </a:p>
          <a:p>
            <a:pPr>
              <a:lnSpc>
                <a:spcPct val="100000"/>
              </a:lnSpc>
              <a:spcBef>
                <a:spcPts val="0"/>
              </a:spcBef>
              <a:spcAft>
                <a:spcPts val="600"/>
              </a:spcAft>
            </a:pPr>
            <a:r>
              <a:rPr lang="en-US" sz="1800" b="0" dirty="0">
                <a:solidFill>
                  <a:schemeClr val="tx1"/>
                </a:solidFill>
              </a:rPr>
              <a:t>Treatment Approaches for Triple-Negative Breast Cancer</a:t>
            </a:r>
          </a:p>
          <a:p>
            <a:pPr marL="98425" indent="0">
              <a:lnSpc>
                <a:spcPct val="100000"/>
              </a:lnSpc>
              <a:spcBef>
                <a:spcPts val="0"/>
              </a:spcBef>
              <a:spcAft>
                <a:spcPts val="600"/>
              </a:spcAft>
              <a:buNone/>
            </a:pPr>
            <a:r>
              <a:rPr lang="en-US" sz="1800" dirty="0">
                <a:solidFill>
                  <a:srgbClr val="0432FF"/>
                </a:solidFill>
              </a:rPr>
              <a:t>9:15 AM – 9:30 AM — Break</a:t>
            </a:r>
          </a:p>
          <a:p>
            <a:pPr marL="98425" indent="0">
              <a:lnSpc>
                <a:spcPct val="100000"/>
              </a:lnSpc>
              <a:spcBef>
                <a:spcPts val="0"/>
              </a:spcBef>
              <a:spcAft>
                <a:spcPts val="0"/>
              </a:spcAft>
              <a:buNone/>
            </a:pPr>
            <a:r>
              <a:rPr lang="en-US" sz="1800" dirty="0">
                <a:solidFill>
                  <a:srgbClr val="0432FF"/>
                </a:solidFill>
              </a:rPr>
              <a:t>9:30 AM – 10:30 AM — Prostate Cancer </a:t>
            </a:r>
          </a:p>
          <a:p>
            <a:pPr marL="98425" indent="0">
              <a:lnSpc>
                <a:spcPct val="100000"/>
              </a:lnSpc>
              <a:spcBef>
                <a:spcPts val="0"/>
              </a:spcBef>
              <a:spcAft>
                <a:spcPts val="0"/>
              </a:spcAft>
              <a:buNone/>
            </a:pPr>
            <a:r>
              <a:rPr lang="en-US" sz="1800" b="0" dirty="0">
                <a:solidFill>
                  <a:schemeClr val="tx1"/>
                </a:solidFill>
              </a:rPr>
              <a:t>•	Optimizing the Role of Hormonal Therapy in the Care of Patients with Prostate Cancer</a:t>
            </a:r>
          </a:p>
          <a:p>
            <a:pPr marL="98425" indent="0">
              <a:lnSpc>
                <a:spcPct val="100000"/>
              </a:lnSpc>
              <a:spcBef>
                <a:spcPts val="0"/>
              </a:spcBef>
              <a:spcAft>
                <a:spcPts val="600"/>
              </a:spcAft>
              <a:buNone/>
            </a:pPr>
            <a:r>
              <a:rPr lang="en-US" sz="1800" b="0" dirty="0">
                <a:solidFill>
                  <a:schemeClr val="tx1"/>
                </a:solidFill>
              </a:rPr>
              <a:t>•	Other Available and Emerging Therapeutic Approaches</a:t>
            </a:r>
          </a:p>
          <a:p>
            <a:pPr marL="98425" indent="0">
              <a:lnSpc>
                <a:spcPct val="100000"/>
              </a:lnSpc>
              <a:spcBef>
                <a:spcPts val="0"/>
              </a:spcBef>
              <a:spcAft>
                <a:spcPts val="0"/>
              </a:spcAft>
              <a:buNone/>
            </a:pPr>
            <a:r>
              <a:rPr lang="en-US" sz="1800" dirty="0">
                <a:solidFill>
                  <a:srgbClr val="0432FF"/>
                </a:solidFill>
              </a:rPr>
              <a:t>10:30 AM – 11:30 AM — Colorectal Cancer (CRC)</a:t>
            </a:r>
          </a:p>
          <a:p>
            <a:pPr marL="98425" indent="0">
              <a:lnSpc>
                <a:spcPct val="100000"/>
              </a:lnSpc>
              <a:spcBef>
                <a:spcPts val="0"/>
              </a:spcBef>
              <a:spcAft>
                <a:spcPts val="0"/>
              </a:spcAft>
              <a:buNone/>
            </a:pPr>
            <a:r>
              <a:rPr lang="en-US" sz="1800" b="0" dirty="0">
                <a:solidFill>
                  <a:schemeClr val="tx1"/>
                </a:solidFill>
              </a:rPr>
              <a:t>•	Current and Future Role of Immune Checkpoint Inhibitors in the Management of CRC</a:t>
            </a:r>
          </a:p>
          <a:p>
            <a:pPr marL="98425" indent="0">
              <a:lnSpc>
                <a:spcPct val="100000"/>
              </a:lnSpc>
              <a:spcBef>
                <a:spcPts val="0"/>
              </a:spcBef>
              <a:spcAft>
                <a:spcPts val="600"/>
              </a:spcAft>
              <a:buNone/>
            </a:pPr>
            <a:r>
              <a:rPr lang="en-US" sz="1800" b="0" dirty="0">
                <a:solidFill>
                  <a:schemeClr val="tx1"/>
                </a:solidFill>
              </a:rPr>
              <a:t>•	Other Biomarker-Based Strategies for Patients with CRC</a:t>
            </a:r>
          </a:p>
          <a:p>
            <a:pPr marL="98425" indent="0">
              <a:lnSpc>
                <a:spcPct val="100000"/>
              </a:lnSpc>
              <a:spcBef>
                <a:spcPts val="0"/>
              </a:spcBef>
              <a:spcAft>
                <a:spcPts val="0"/>
              </a:spcAft>
              <a:buNone/>
            </a:pPr>
            <a:r>
              <a:rPr lang="en-US" sz="1800" dirty="0">
                <a:solidFill>
                  <a:srgbClr val="0432FF"/>
                </a:solidFill>
              </a:rPr>
              <a:t>11:30 AM – 12:30 PM — Diffuse Large B-Cell Lymphoma (DLBCL) and Follicular Lymphoma (FL)</a:t>
            </a:r>
          </a:p>
          <a:p>
            <a:pPr marL="98425" indent="0">
              <a:lnSpc>
                <a:spcPct val="100000"/>
              </a:lnSpc>
              <a:spcBef>
                <a:spcPts val="0"/>
              </a:spcBef>
              <a:spcAft>
                <a:spcPts val="0"/>
              </a:spcAft>
              <a:buNone/>
            </a:pPr>
            <a:r>
              <a:rPr lang="en-US" sz="1800" b="0" dirty="0">
                <a:solidFill>
                  <a:schemeClr val="tx1"/>
                </a:solidFill>
              </a:rPr>
              <a:t>•	Available and Emerging Novel Therapies for DLBCL and FL</a:t>
            </a:r>
          </a:p>
          <a:p>
            <a:pPr marL="98425" indent="0">
              <a:lnSpc>
                <a:spcPct val="100000"/>
              </a:lnSpc>
              <a:spcBef>
                <a:spcPts val="0"/>
              </a:spcBef>
              <a:spcAft>
                <a:spcPts val="600"/>
              </a:spcAft>
              <a:buNone/>
            </a:pPr>
            <a:r>
              <a:rPr lang="en-US" sz="1800" b="0" dirty="0">
                <a:solidFill>
                  <a:schemeClr val="tx1"/>
                </a:solidFill>
              </a:rPr>
              <a:t>•	Role of Chimeric Antigen Receptor T-Cell Therapy and Bispecific Antibodies in Treatment for DLBCL and FL</a:t>
            </a:r>
          </a:p>
          <a:p>
            <a:pPr marL="98425" indent="0">
              <a:lnSpc>
                <a:spcPct val="100000"/>
              </a:lnSpc>
              <a:spcBef>
                <a:spcPts val="0"/>
              </a:spcBef>
              <a:spcAft>
                <a:spcPts val="0"/>
              </a:spcAft>
              <a:buNone/>
            </a:pPr>
            <a:r>
              <a:rPr lang="en-US" sz="1800" dirty="0">
                <a:solidFill>
                  <a:srgbClr val="0432FF"/>
                </a:solidFill>
              </a:rPr>
              <a:t>12:30 PM — Meeting Adjourns</a:t>
            </a:r>
          </a:p>
        </p:txBody>
      </p:sp>
    </p:spTree>
    <p:custDataLst>
      <p:tags r:id="rId1"/>
    </p:custDataLst>
    <p:extLst>
      <p:ext uri="{BB962C8B-B14F-4D97-AF65-F5344CB8AC3E}">
        <p14:creationId xmlns:p14="http://schemas.microsoft.com/office/powerpoint/2010/main" val="3038970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348582"/>
            <a:ext cx="12192000" cy="1143000"/>
          </a:xfrm>
        </p:spPr>
        <p:txBody>
          <a:bodyPr wrap="square" anchor="ctr">
            <a:noAutofit/>
          </a:bodyPr>
          <a:lstStyle/>
          <a:p>
            <a:r>
              <a:rPr lang="en-US" sz="3600" dirty="0"/>
              <a:t>Practical Perspectives: Experts Review Actual Cases </a:t>
            </a:r>
            <a:br>
              <a:rPr lang="en-US" sz="3600" dirty="0"/>
            </a:br>
            <a:r>
              <a:rPr lang="en-US" sz="3600" dirty="0"/>
              <a:t>of Patients with Endometrial Cancer</a:t>
            </a:r>
          </a:p>
        </p:txBody>
      </p:sp>
      <p:sp>
        <p:nvSpPr>
          <p:cNvPr id="12" name="Text Box 3">
            <a:extLst>
              <a:ext uri="{FF2B5EF4-FFF2-40B4-BE49-F238E27FC236}">
                <a16:creationId xmlns:a16="http://schemas.microsoft.com/office/drawing/2014/main" id="{AD7082CE-265C-DF6E-D043-E3B3B178538D}"/>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B4CDAF0-A570-4FC5-0A14-5FBAB0D90835}"/>
              </a:ext>
            </a:extLst>
          </p:cNvPr>
          <p:cNvSpPr txBox="1">
            <a:spLocks noChangeArrowheads="1"/>
          </p:cNvSpPr>
          <p:nvPr/>
        </p:nvSpPr>
        <p:spPr bwMode="auto">
          <a:xfrm>
            <a:off x="4647392" y="379041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E1339741-9E93-BDCF-ABE9-DCF57B66415B}"/>
              </a:ext>
            </a:extLst>
          </p:cNvPr>
          <p:cNvSpPr txBox="1">
            <a:spLocks noChangeArrowheads="1"/>
          </p:cNvSpPr>
          <p:nvPr/>
        </p:nvSpPr>
        <p:spPr bwMode="auto">
          <a:xfrm>
            <a:off x="0" y="240462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October 15,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82DFFFB-496F-A21F-6CB3-30BB82888DC0}"/>
              </a:ext>
            </a:extLst>
          </p:cNvPr>
          <p:cNvSpPr txBox="1">
            <a:spLocks noChangeArrowheads="1"/>
          </p:cNvSpPr>
          <p:nvPr/>
        </p:nvSpPr>
        <p:spPr bwMode="auto">
          <a:xfrm>
            <a:off x="0" y="13552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4184251F-CAF8-6265-F34F-74244875B92B}"/>
              </a:ext>
            </a:extLst>
          </p:cNvPr>
          <p:cNvSpPr txBox="1">
            <a:spLocks noChangeArrowheads="1"/>
          </p:cNvSpPr>
          <p:nvPr/>
        </p:nvSpPr>
        <p:spPr bwMode="auto">
          <a:xfrm>
            <a:off x="152400" y="439629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Kathleen N Moore, MD, MS</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A Powell, MD</a:t>
            </a:r>
          </a:p>
        </p:txBody>
      </p:sp>
    </p:spTree>
    <p:custDataLst>
      <p:tags r:id="rId1"/>
    </p:custDataLst>
    <p:extLst>
      <p:ext uri="{BB962C8B-B14F-4D97-AF65-F5344CB8AC3E}">
        <p14:creationId xmlns:p14="http://schemas.microsoft.com/office/powerpoint/2010/main" val="2344389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348582"/>
            <a:ext cx="12192000" cy="1143000"/>
          </a:xfrm>
        </p:spPr>
        <p:txBody>
          <a:bodyPr wrap="square" anchor="ctr">
            <a:noAutofit/>
          </a:bodyPr>
          <a:lstStyle/>
          <a:p>
            <a:r>
              <a:rPr lang="en-US" sz="3600" dirty="0"/>
              <a:t>Practical Perspectives: Experts Review Actual Cases of </a:t>
            </a:r>
            <a:br>
              <a:rPr lang="en-US" sz="3600" dirty="0"/>
            </a:br>
            <a:r>
              <a:rPr lang="en-US" sz="3600" dirty="0"/>
              <a:t>Patients with HER2-Positive Gastrointestinal Cancers</a:t>
            </a:r>
          </a:p>
        </p:txBody>
      </p:sp>
      <p:sp>
        <p:nvSpPr>
          <p:cNvPr id="12" name="Text Box 3">
            <a:extLst>
              <a:ext uri="{FF2B5EF4-FFF2-40B4-BE49-F238E27FC236}">
                <a16:creationId xmlns:a16="http://schemas.microsoft.com/office/drawing/2014/main" id="{AD7082CE-265C-DF6E-D043-E3B3B178538D}"/>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B4CDAF0-A570-4FC5-0A14-5FBAB0D90835}"/>
              </a:ext>
            </a:extLst>
          </p:cNvPr>
          <p:cNvSpPr txBox="1">
            <a:spLocks noChangeArrowheads="1"/>
          </p:cNvSpPr>
          <p:nvPr/>
        </p:nvSpPr>
        <p:spPr bwMode="auto">
          <a:xfrm>
            <a:off x="4647392" y="379041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E1339741-9E93-BDCF-ABE9-DCF57B66415B}"/>
              </a:ext>
            </a:extLst>
          </p:cNvPr>
          <p:cNvSpPr txBox="1">
            <a:spLocks noChangeArrowheads="1"/>
          </p:cNvSpPr>
          <p:nvPr/>
        </p:nvSpPr>
        <p:spPr bwMode="auto">
          <a:xfrm>
            <a:off x="0" y="240462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October 21, 2025​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82DFFFB-496F-A21F-6CB3-30BB82888DC0}"/>
              </a:ext>
            </a:extLst>
          </p:cNvPr>
          <p:cNvSpPr txBox="1">
            <a:spLocks noChangeArrowheads="1"/>
          </p:cNvSpPr>
          <p:nvPr/>
        </p:nvSpPr>
        <p:spPr bwMode="auto">
          <a:xfrm>
            <a:off x="0" y="13552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4184251F-CAF8-6265-F34F-74244875B92B}"/>
              </a:ext>
            </a:extLst>
          </p:cNvPr>
          <p:cNvSpPr txBox="1">
            <a:spLocks noChangeArrowheads="1"/>
          </p:cNvSpPr>
          <p:nvPr/>
        </p:nvSpPr>
        <p:spPr bwMode="auto">
          <a:xfrm>
            <a:off x="152400" y="439629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Tanios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Bekaii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-Saab,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Kristen K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Ciombor</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MSCI</a:t>
            </a:r>
          </a:p>
        </p:txBody>
      </p:sp>
    </p:spTree>
    <p:custDataLst>
      <p:tags r:id="rId1"/>
    </p:custDataLst>
    <p:extLst>
      <p:ext uri="{BB962C8B-B14F-4D97-AF65-F5344CB8AC3E}">
        <p14:creationId xmlns:p14="http://schemas.microsoft.com/office/powerpoint/2010/main" val="700804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0A0D5-BD5B-28E1-98C6-F22C02D8061F}"/>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E83C89B-6CB8-58E2-5318-5AF0A02F708B}"/>
              </a:ext>
            </a:extLst>
          </p:cNvPr>
          <p:cNvSpPr txBox="1">
            <a:spLocks/>
          </p:cNvSpPr>
          <p:nvPr/>
        </p:nvSpPr>
        <p:spPr>
          <a:xfrm>
            <a:off x="526396" y="2409555"/>
            <a:ext cx="5516659" cy="1762452"/>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Rectangle 4">
            <a:extLst>
              <a:ext uri="{FF2B5EF4-FFF2-40B4-BE49-F238E27FC236}">
                <a16:creationId xmlns:a16="http://schemas.microsoft.com/office/drawing/2014/main" id="{400464EB-0650-0799-EAF4-BBC30B62B020}"/>
              </a:ext>
            </a:extLst>
          </p:cNvPr>
          <p:cNvSpPr>
            <a:spLocks noGrp="1" noChangeArrowheads="1"/>
          </p:cNvSpPr>
          <p:nvPr>
            <p:ph type="title"/>
          </p:nvPr>
        </p:nvSpPr>
        <p:spPr>
          <a:xfrm>
            <a:off x="0" y="35894"/>
            <a:ext cx="12192000" cy="1478390"/>
          </a:xfrm>
        </p:spPr>
        <p:txBody>
          <a:bodyPr wrap="square" anchor="ctr">
            <a:noAutofit/>
          </a:bodyPr>
          <a:lstStyle/>
          <a:p>
            <a:pPr>
              <a:lnSpc>
                <a:spcPts val="3520"/>
              </a:lnSpc>
            </a:pPr>
            <a:r>
              <a:rPr lang="en-US" sz="3400" dirty="0">
                <a:latin typeface="Calibri" panose="020F0502020204030204" pitchFamily="34" charset="0"/>
                <a:cs typeface="Calibri" panose="020F0502020204030204" pitchFamily="34" charset="0"/>
              </a:rPr>
              <a:t>Cancer Q&amp;A: Understanding the Role and Reality of CAR (Chimeric Antigen Receptor) T-Cell Therapy for Non-Hodgkin Lymphoma</a:t>
            </a:r>
          </a:p>
        </p:txBody>
      </p:sp>
      <p:sp>
        <p:nvSpPr>
          <p:cNvPr id="11" name="Rectangle 4">
            <a:extLst>
              <a:ext uri="{FF2B5EF4-FFF2-40B4-BE49-F238E27FC236}">
                <a16:creationId xmlns:a16="http://schemas.microsoft.com/office/drawing/2014/main" id="{80E0DB15-0CB6-DD0B-5C52-0EA9613CDC02}"/>
              </a:ext>
            </a:extLst>
          </p:cNvPr>
          <p:cNvSpPr txBox="1">
            <a:spLocks noChangeArrowheads="1"/>
          </p:cNvSpPr>
          <p:nvPr/>
        </p:nvSpPr>
        <p:spPr bwMode="auto">
          <a:xfrm>
            <a:off x="0" y="1317684"/>
            <a:ext cx="12192000" cy="94404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Webinar Series for Clinicians and Patients,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Developed in Partnership with </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0"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2" name="Text Box 3">
            <a:extLst>
              <a:ext uri="{FF2B5EF4-FFF2-40B4-BE49-F238E27FC236}">
                <a16:creationId xmlns:a16="http://schemas.microsoft.com/office/drawing/2014/main" id="{9EC34E76-ACA2-400B-72B6-5420058BF8CF}"/>
              </a:ext>
            </a:extLst>
          </p:cNvPr>
          <p:cNvSpPr txBox="1">
            <a:spLocks noChangeArrowheads="1"/>
          </p:cNvSpPr>
          <p:nvPr/>
        </p:nvSpPr>
        <p:spPr bwMode="auto">
          <a:xfrm>
            <a:off x="3695700" y="5791200"/>
            <a:ext cx="48006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3" name="Text Box 7">
            <a:extLst>
              <a:ext uri="{FF2B5EF4-FFF2-40B4-BE49-F238E27FC236}">
                <a16:creationId xmlns:a16="http://schemas.microsoft.com/office/drawing/2014/main" id="{B3068900-AA2E-71A4-B2F2-5AF636702560}"/>
              </a:ext>
            </a:extLst>
          </p:cNvPr>
          <p:cNvSpPr txBox="1">
            <a:spLocks noChangeArrowheads="1"/>
          </p:cNvSpPr>
          <p:nvPr/>
        </p:nvSpPr>
        <p:spPr bwMode="auto">
          <a:xfrm>
            <a:off x="5348967" y="4343400"/>
            <a:ext cx="149406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BF1C929C-B7B0-B972-C233-C49EB4FB078D}"/>
              </a:ext>
            </a:extLst>
          </p:cNvPr>
          <p:cNvSpPr txBox="1">
            <a:spLocks noChangeArrowheads="1"/>
          </p:cNvSpPr>
          <p:nvPr/>
        </p:nvSpPr>
        <p:spPr bwMode="auto">
          <a:xfrm>
            <a:off x="3452255" y="4897913"/>
            <a:ext cx="52959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Jeremy S Abramson, MD,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Loretta J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Nastoupil</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endParaRPr kumimoji="0" lang="en-US" sz="30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5" name="Text Box 6">
            <a:extLst>
              <a:ext uri="{FF2B5EF4-FFF2-40B4-BE49-F238E27FC236}">
                <a16:creationId xmlns:a16="http://schemas.microsoft.com/office/drawing/2014/main" id="{57483657-2961-0C4E-CA09-471B841FAB68}"/>
              </a:ext>
            </a:extLst>
          </p:cNvPr>
          <p:cNvSpPr txBox="1">
            <a:spLocks noChangeArrowheads="1"/>
          </p:cNvSpPr>
          <p:nvPr/>
        </p:nvSpPr>
        <p:spPr bwMode="auto">
          <a:xfrm>
            <a:off x="541245" y="3290781"/>
            <a:ext cx="550181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3000" b="1" i="0" u="none" strike="noStrike" kern="0" cap="none" spc="0" normalizeH="0" baseline="0" noProof="0" dirty="0">
                <a:ln>
                  <a:noFill/>
                </a:ln>
                <a:solidFill>
                  <a:srgbClr val="0331FF"/>
                </a:solidFill>
                <a:effectLst/>
                <a:uLnTx/>
                <a:uFillTx/>
                <a:latin typeface="Calibri" charset="0"/>
                <a:ea typeface="MS PGothic" pitchFamily="34" charset="-128"/>
              </a:rPr>
              <a:t>Wednesday, October 22, 2025</a:t>
            </a:r>
          </a:p>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2800" b="1" i="0" u="none" strike="noStrike" kern="0" cap="none" spc="0" normalizeH="0" baseline="0" noProof="0" dirty="0">
                <a:ln>
                  <a:noFill/>
                </a:ln>
                <a:solidFill>
                  <a:srgbClr val="001F60"/>
                </a:solidFill>
                <a:effectLst/>
                <a:uLnTx/>
                <a:uFillTx/>
                <a:latin typeface="Calibri" charset="0"/>
                <a:ea typeface="MS PGothic" pitchFamily="34" charset="-128"/>
              </a:rPr>
              <a:t>6:00 PM – 7:00 PM ET</a:t>
            </a:r>
          </a:p>
        </p:txBody>
      </p:sp>
      <p:sp>
        <p:nvSpPr>
          <p:cNvPr id="15" name="Content Placeholder 2">
            <a:extLst>
              <a:ext uri="{FF2B5EF4-FFF2-40B4-BE49-F238E27FC236}">
                <a16:creationId xmlns:a16="http://schemas.microsoft.com/office/drawing/2014/main" id="{E9680290-7D5B-736A-0803-E04E40A3EC5F}"/>
              </a:ext>
            </a:extLst>
          </p:cNvPr>
          <p:cNvSpPr txBox="1">
            <a:spLocks/>
          </p:cNvSpPr>
          <p:nvPr/>
        </p:nvSpPr>
        <p:spPr>
          <a:xfrm>
            <a:off x="6218145" y="2409555"/>
            <a:ext cx="5501808" cy="1762452"/>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19" name="Text Box 6">
            <a:extLst>
              <a:ext uri="{FF2B5EF4-FFF2-40B4-BE49-F238E27FC236}">
                <a16:creationId xmlns:a16="http://schemas.microsoft.com/office/drawing/2014/main" id="{70B501BA-5775-E47C-FC8C-132A95271064}"/>
              </a:ext>
            </a:extLst>
          </p:cNvPr>
          <p:cNvSpPr txBox="1">
            <a:spLocks noChangeArrowheads="1"/>
          </p:cNvSpPr>
          <p:nvPr/>
        </p:nvSpPr>
        <p:spPr bwMode="auto">
          <a:xfrm>
            <a:off x="6232992" y="3287371"/>
            <a:ext cx="5501808"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3000" b="1" i="0" u="none" strike="noStrike" kern="0" cap="none" spc="0" normalizeH="0" baseline="0" noProof="0" dirty="0">
                <a:ln>
                  <a:noFill/>
                </a:ln>
                <a:solidFill>
                  <a:srgbClr val="0331FF"/>
                </a:solidFill>
                <a:effectLst/>
                <a:uLnTx/>
                <a:uFillTx/>
                <a:latin typeface="Calibri" charset="0"/>
                <a:ea typeface="MS PGothic" pitchFamily="34" charset="-128"/>
              </a:rPr>
              <a:t>Wednesday, November 12, 2025</a:t>
            </a:r>
          </a:p>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2800" b="1" i="0" u="none" strike="noStrike" kern="0" cap="none" spc="0" normalizeH="0" baseline="0" noProof="0" dirty="0">
                <a:ln>
                  <a:noFill/>
                </a:ln>
                <a:solidFill>
                  <a:srgbClr val="001F60"/>
                </a:solidFill>
                <a:effectLst/>
                <a:uLnTx/>
                <a:uFillTx/>
                <a:latin typeface="Calibri" charset="0"/>
                <a:ea typeface="MS PGothic" pitchFamily="34" charset="-128"/>
              </a:rPr>
              <a:t>5:00 PM – 6:00 PM ET</a:t>
            </a:r>
          </a:p>
        </p:txBody>
      </p:sp>
      <p:sp>
        <p:nvSpPr>
          <p:cNvPr id="9" name="Text Box 7">
            <a:extLst>
              <a:ext uri="{FF2B5EF4-FFF2-40B4-BE49-F238E27FC236}">
                <a16:creationId xmlns:a16="http://schemas.microsoft.com/office/drawing/2014/main" id="{54207922-E9A0-F093-F5D5-2AEAA935EA43}"/>
              </a:ext>
            </a:extLst>
          </p:cNvPr>
          <p:cNvSpPr txBox="1">
            <a:spLocks noChangeArrowheads="1"/>
          </p:cNvSpPr>
          <p:nvPr/>
        </p:nvSpPr>
        <p:spPr bwMode="auto">
          <a:xfrm>
            <a:off x="731741" y="2543932"/>
            <a:ext cx="5105405" cy="51228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Patients</a:t>
            </a:r>
          </a:p>
        </p:txBody>
      </p:sp>
      <p:sp>
        <p:nvSpPr>
          <p:cNvPr id="10" name="Text Box 7">
            <a:extLst>
              <a:ext uri="{FF2B5EF4-FFF2-40B4-BE49-F238E27FC236}">
                <a16:creationId xmlns:a16="http://schemas.microsoft.com/office/drawing/2014/main" id="{B50888B1-7870-1B6A-5174-685C6B58454D}"/>
              </a:ext>
            </a:extLst>
          </p:cNvPr>
          <p:cNvSpPr txBox="1">
            <a:spLocks noChangeArrowheads="1"/>
          </p:cNvSpPr>
          <p:nvPr/>
        </p:nvSpPr>
        <p:spPr bwMode="auto">
          <a:xfrm>
            <a:off x="6424055" y="2543932"/>
            <a:ext cx="5090555" cy="51228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Clinicians</a:t>
            </a:r>
          </a:p>
        </p:txBody>
      </p:sp>
    </p:spTree>
    <p:custDataLst>
      <p:tags r:id="rId1"/>
    </p:custDataLst>
    <p:extLst>
      <p:ext uri="{BB962C8B-B14F-4D97-AF65-F5344CB8AC3E}">
        <p14:creationId xmlns:p14="http://schemas.microsoft.com/office/powerpoint/2010/main" val="8703253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Addressing Current Knowledge and Practice Gaps in the </a:t>
            </a:r>
            <a:br>
              <a:rPr lang="en-US" sz="3400" dirty="0"/>
            </a:br>
            <a:r>
              <a:rPr lang="en-US" sz="3400" dirty="0"/>
              <a:t>Community — Optimizing the Use of Oral Selective Estrogen Receptor Degraders for Metastatic Breast Cancer, Part 2</a:t>
            </a:r>
          </a:p>
        </p:txBody>
      </p:sp>
      <p:sp>
        <p:nvSpPr>
          <p:cNvPr id="12" name="Text Box 3">
            <a:extLst>
              <a:ext uri="{FF2B5EF4-FFF2-40B4-BE49-F238E27FC236}">
                <a16:creationId xmlns:a16="http://schemas.microsoft.com/office/drawing/2014/main" id="{5F635C77-80F0-E4BA-E5B7-C643C90BA280}"/>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October 29,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Rinath</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Jeselsohn</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Joyce O’Shaughnessy, MD</a:t>
            </a:r>
          </a:p>
        </p:txBody>
      </p:sp>
    </p:spTree>
    <p:custDataLst>
      <p:tags r:id="rId1"/>
    </p:custDataLst>
    <p:extLst>
      <p:ext uri="{BB962C8B-B14F-4D97-AF65-F5344CB8AC3E}">
        <p14:creationId xmlns:p14="http://schemas.microsoft.com/office/powerpoint/2010/main" val="3344087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352799" y="1901121"/>
            <a:ext cx="5486400"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26623" y="187707"/>
            <a:ext cx="12192000" cy="1143000"/>
          </a:xfrm>
        </p:spPr>
        <p:txBody>
          <a:bodyPr wrap="square" anchor="ctr">
            <a:noAutofit/>
          </a:bodyPr>
          <a:lstStyle/>
          <a:p>
            <a:r>
              <a:rPr lang="en-US" sz="3400" dirty="0"/>
              <a:t>Optimizing Treatment for Patients with </a:t>
            </a:r>
            <a:br>
              <a:rPr lang="en-US" sz="3400" dirty="0"/>
            </a:br>
            <a:r>
              <a:rPr lang="en-US" sz="3400" dirty="0"/>
              <a:t>Relapsed/Refractory Chronic Lymphocytic Leukemia</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85795" y="2831036"/>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Steering Committee</a:t>
            </a: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0" y="1997731"/>
            <a:ext cx="122682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October 2025 to March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0" y="1076419"/>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Interactive Grand Rounds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533400" y="3431455"/>
            <a:ext cx="60198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Catherine C Coombs,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S Davids, MD,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Bita Fakhri, MD, MPH</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6324600" y="3431455"/>
            <a:ext cx="5201392"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Nicole Lamanna,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Jeff Sharman,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Jennifer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Woyach</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4934977"/>
            <a:ext cx="9395855" cy="1735316"/>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Tree>
    <p:custDataLst>
      <p:tags r:id="rId1"/>
    </p:custDataLst>
    <p:extLst>
      <p:ext uri="{BB962C8B-B14F-4D97-AF65-F5344CB8AC3E}">
        <p14:creationId xmlns:p14="http://schemas.microsoft.com/office/powerpoint/2010/main" val="238708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0" y="543170"/>
            <a:ext cx="12192000" cy="1846642"/>
          </a:xfrm>
        </p:spPr>
        <p:txBody>
          <a:bodyPr wrap="square" anchor="ctr">
            <a:noAutofit/>
          </a:bodyPr>
          <a:lstStyle/>
          <a:p>
            <a:r>
              <a:rPr lang="en-US" sz="3800" dirty="0"/>
              <a:t>Integrating New Advances into </a:t>
            </a:r>
            <a:br>
              <a:rPr lang="en-US" sz="3800" dirty="0"/>
            </a:br>
            <a:r>
              <a:rPr lang="en-US" sz="3800" dirty="0"/>
              <a:t>the Care of Patients with Cancer</a:t>
            </a:r>
            <a:br>
              <a:rPr lang="en-US" sz="5400" dirty="0"/>
            </a:br>
            <a:r>
              <a:rPr lang="en-US" sz="3200" i="1" kern="1200" dirty="0">
                <a:solidFill>
                  <a:srgbClr val="002060"/>
                </a:solidFill>
                <a:latin typeface="Calibri" panose="020F0502020204030204" pitchFamily="34" charset="0"/>
                <a:ea typeface="ＭＳ Ｐゴシック" charset="0"/>
                <a:cs typeface="Calibri" panose="020F0502020204030204" pitchFamily="34" charset="0"/>
              </a:rPr>
              <a:t> </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A </a:t>
            </a:r>
            <a:r>
              <a:rPr lang="en-US" sz="2400" i="1" kern="1200" dirty="0" err="1">
                <a:solidFill>
                  <a:srgbClr val="002060"/>
                </a:solidFill>
                <a:latin typeface="Calibri" panose="020F0502020204030204" pitchFamily="34" charset="0"/>
                <a:ea typeface="ＭＳ Ｐゴシック" charset="0"/>
                <a:cs typeface="Calibri" panose="020F0502020204030204" pitchFamily="34" charset="0"/>
              </a:rPr>
              <a:t>Multitumor</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 Symposium in Partnership with the American Oncology Network</a:t>
            </a:r>
            <a:endParaRPr lang="en-US" sz="2400" dirty="0">
              <a:solidFill>
                <a:srgbClr val="002060"/>
              </a:solidFill>
              <a:latin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381000" y="3008375"/>
            <a:ext cx="5486400" cy="2356287"/>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Lung Cancer</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432FF"/>
                </a:solidFill>
                <a:effectLst/>
                <a:uLnTx/>
                <a:uFillTx/>
                <a:latin typeface="Calibri" charset="0"/>
                <a:ea typeface="MS PGothic" pitchFamily="34" charset="-128"/>
              </a:rPr>
              <a:t>Faculty</a:t>
            </a:r>
          </a:p>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Justin F Gainor, MD</a:t>
            </a:r>
          </a:p>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Corey J Langer, MD</a:t>
            </a:r>
          </a:p>
        </p:txBody>
      </p:sp>
      <p:sp>
        <p:nvSpPr>
          <p:cNvPr id="12" name="Content Placeholder 2">
            <a:extLst>
              <a:ext uri="{FF2B5EF4-FFF2-40B4-BE49-F238E27FC236}">
                <a16:creationId xmlns:a16="http://schemas.microsoft.com/office/drawing/2014/main" id="{19CB8C8F-BEC9-F2EE-B5BE-32D17F1D456A}"/>
              </a:ext>
            </a:extLst>
          </p:cNvPr>
          <p:cNvSpPr txBox="1">
            <a:spLocks/>
          </p:cNvSpPr>
          <p:nvPr/>
        </p:nvSpPr>
        <p:spPr>
          <a:xfrm>
            <a:off x="6324600" y="3008375"/>
            <a:ext cx="5486400" cy="2356287"/>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55613" rtl="0" eaLnBrk="1" fontAlgn="base" latinLnBrk="0" hangingPunct="1">
              <a:lnSpc>
                <a:spcPts val="3140"/>
              </a:lnSpc>
              <a:spcBef>
                <a:spcPts val="0"/>
              </a:spcBef>
              <a:spcAft>
                <a:spcPts val="0"/>
              </a:spcAft>
              <a:buClrTx/>
              <a:buSzTx/>
              <a:buFont typeface="Arial" pitchFamily="-72" charset="0"/>
              <a:buNone/>
              <a:tabLst/>
              <a:defRPr/>
            </a:pPr>
            <a:r>
              <a:rPr kumimoji="0" lang="en-US" sz="3200" b="1" i="0" u="none" strike="noStrike" kern="0" cap="none" spc="0" normalizeH="0" baseline="0" noProof="0" dirty="0">
                <a:ln>
                  <a:noFill/>
                </a:ln>
                <a:solidFill>
                  <a:srgbClr val="00CC99">
                    <a:lumMod val="75000"/>
                  </a:srgbClr>
                </a:solidFill>
                <a:effectLst/>
                <a:uLnTx/>
                <a:uFillTx/>
                <a:latin typeface="Calibri" panose="020F0502020204030204" pitchFamily="34" charset="0"/>
                <a:ea typeface="MS PGothic" charset="0"/>
                <a:cs typeface="Calibri" panose="020F0502020204030204" pitchFamily="34" charset="0"/>
              </a:rPr>
              <a:t>Chronic Lymphocytic Leukemia</a:t>
            </a:r>
          </a:p>
          <a:p>
            <a:pPr marL="98425" marR="0" lvl="0" indent="0" algn="ctr" defTabSz="455613" rtl="0" eaLnBrk="1" fontAlgn="base" latinLnBrk="0" hangingPunct="1">
              <a:lnSpc>
                <a:spcPts val="3140"/>
              </a:lnSpc>
              <a:spcBef>
                <a:spcPts val="0"/>
              </a:spcBef>
              <a:spcAft>
                <a:spcPts val="0"/>
              </a:spcAft>
              <a:buClrTx/>
              <a:buSzTx/>
              <a:buFont typeface="Arial" pitchFamily="-72" charset="0"/>
              <a:buNone/>
              <a:tabLst/>
              <a:defRPr/>
            </a:pPr>
            <a:r>
              <a:rPr kumimoji="0" lang="en-US" sz="2800" b="1" i="0" u="none" strike="noStrike" kern="0" cap="none" spc="0" normalizeH="0" baseline="0" noProof="0" dirty="0">
                <a:ln>
                  <a:noFill/>
                </a:ln>
                <a:solidFill>
                  <a:srgbClr val="0432FF"/>
                </a:solidFill>
                <a:effectLst/>
                <a:uLnTx/>
                <a:uFillTx/>
                <a:latin typeface="Calibri" charset="0"/>
                <a:ea typeface="MS PGothic" pitchFamily="34" charset="-128"/>
              </a:rPr>
              <a:t>Faculty</a:t>
            </a:r>
          </a:p>
          <a:p>
            <a:pPr marL="98425" marR="0" lvl="0" indent="0" algn="ctr" defTabSz="412750" rtl="0" eaLnBrk="0" fontAlgn="base" latinLnBrk="0" hangingPunct="0">
              <a:lnSpc>
                <a:spcPts val="286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Kerry A Rogers, MD</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2409828"/>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November 8, 2025</a:t>
            </a:r>
          </a:p>
        </p:txBody>
      </p:sp>
      <p:sp>
        <p:nvSpPr>
          <p:cNvPr id="9" name="TextBox 8">
            <a:extLst>
              <a:ext uri="{FF2B5EF4-FFF2-40B4-BE49-F238E27FC236}">
                <a16:creationId xmlns:a16="http://schemas.microsoft.com/office/drawing/2014/main" id="{D4C5E35A-ADB4-1A4C-A9C2-59B6F8D24DC9}"/>
              </a:ext>
            </a:extLst>
          </p:cNvPr>
          <p:cNvSpPr txBox="1"/>
          <p:nvPr/>
        </p:nvSpPr>
        <p:spPr>
          <a:xfrm>
            <a:off x="1066800" y="116632"/>
            <a:ext cx="10058400" cy="504056"/>
          </a:xfrm>
          <a:prstGeom prst="rect">
            <a:avLst/>
          </a:prstGeom>
          <a:solidFill>
            <a:srgbClr val="F39203"/>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pitchFamily="-72" charset="0"/>
                <a:ea typeface="MS PGothic" charset="0"/>
              </a:rPr>
              <a:t>Join Us In Person or Virtually</a:t>
            </a:r>
          </a:p>
        </p:txBody>
      </p:sp>
      <p:sp>
        <p:nvSpPr>
          <p:cNvPr id="3" name="Text Box 3">
            <a:extLst>
              <a:ext uri="{FF2B5EF4-FFF2-40B4-BE49-F238E27FC236}">
                <a16:creationId xmlns:a16="http://schemas.microsoft.com/office/drawing/2014/main" id="{4FD1EE66-6B35-4923-313E-7E5E403E8439}"/>
              </a:ext>
            </a:extLst>
          </p:cNvPr>
          <p:cNvSpPr txBox="1">
            <a:spLocks noChangeArrowheads="1"/>
          </p:cNvSpPr>
          <p:nvPr/>
        </p:nvSpPr>
        <p:spPr bwMode="auto">
          <a:xfrm>
            <a:off x="3947787" y="5791200"/>
            <a:ext cx="4296426"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140"/>
              </a:lnSpc>
              <a:spcBef>
                <a:spcPct val="0"/>
              </a:spcBef>
              <a:spcAft>
                <a:spcPts val="168"/>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28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Stephen "Fred" Divers, MD</a:t>
            </a:r>
          </a:p>
        </p:txBody>
      </p:sp>
    </p:spTree>
    <p:custDataLst>
      <p:tags r:id="rId1"/>
    </p:custDataLst>
    <p:extLst>
      <p:ext uri="{BB962C8B-B14F-4D97-AF65-F5344CB8AC3E}">
        <p14:creationId xmlns:p14="http://schemas.microsoft.com/office/powerpoint/2010/main" val="10282363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Black Diamond Therapeutics Inc, Blueprint Medicines, Boehringer Ingelheim Pharmaceuticals Inc, Bristol Myers Squibb,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Hologic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a:t>
            </a:r>
          </a:p>
        </p:txBody>
      </p:sp>
    </p:spTree>
    <p:extLst>
      <p:ext uri="{BB962C8B-B14F-4D97-AF65-F5344CB8AC3E}">
        <p14:creationId xmlns:p14="http://schemas.microsoft.com/office/powerpoint/2010/main" val="32440207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0" y="543170"/>
            <a:ext cx="12192000" cy="1846642"/>
          </a:xfrm>
        </p:spPr>
        <p:txBody>
          <a:bodyPr wrap="square" anchor="ctr">
            <a:noAutofit/>
          </a:bodyPr>
          <a:lstStyle/>
          <a:p>
            <a:r>
              <a:rPr lang="en-US" sz="3800" dirty="0"/>
              <a:t>Integrating New Advances into </a:t>
            </a:r>
            <a:br>
              <a:rPr lang="en-US" sz="3800" dirty="0"/>
            </a:br>
            <a:r>
              <a:rPr lang="en-US" sz="3800" dirty="0"/>
              <a:t>the Care of Patients with Cancer</a:t>
            </a:r>
            <a:br>
              <a:rPr lang="en-US" sz="5400" dirty="0"/>
            </a:br>
            <a:r>
              <a:rPr lang="en-US" sz="3200" i="1" kern="1200" dirty="0">
                <a:solidFill>
                  <a:srgbClr val="002060"/>
                </a:solidFill>
                <a:latin typeface="Calibri" panose="020F0502020204030204" pitchFamily="34" charset="0"/>
                <a:ea typeface="ＭＳ Ｐゴシック" charset="0"/>
                <a:cs typeface="Calibri" panose="020F0502020204030204" pitchFamily="34" charset="0"/>
              </a:rPr>
              <a:t> </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A </a:t>
            </a:r>
            <a:r>
              <a:rPr lang="en-US" sz="2400" i="1" kern="1200" dirty="0" err="1">
                <a:solidFill>
                  <a:srgbClr val="002060"/>
                </a:solidFill>
                <a:latin typeface="Calibri" panose="020F0502020204030204" pitchFamily="34" charset="0"/>
                <a:ea typeface="ＭＳ Ｐゴシック" charset="0"/>
                <a:cs typeface="Calibri" panose="020F0502020204030204" pitchFamily="34" charset="0"/>
              </a:rPr>
              <a:t>Multitumor</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 Symposium in Partnership with the American Oncology Network</a:t>
            </a:r>
            <a:endParaRPr lang="en-US" sz="2400" dirty="0">
              <a:solidFill>
                <a:srgbClr val="002060"/>
              </a:solidFill>
              <a:latin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381000" y="3008375"/>
            <a:ext cx="5486400" cy="1944625"/>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Ovarian Cancer</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432FF"/>
                </a:solidFill>
                <a:effectLst/>
                <a:uLnTx/>
                <a:uFillTx/>
                <a:latin typeface="Calibri" charset="0"/>
                <a:ea typeface="MS PGothic" pitchFamily="34" charset="-128"/>
              </a:rPr>
              <a:t>Faculty</a:t>
            </a:r>
          </a:p>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800" b="1" i="1" u="none" strike="noStrike" kern="0" cap="none" spc="0" normalizeH="0" baseline="0" noProof="0" dirty="0">
                <a:ln>
                  <a:noFill/>
                </a:ln>
                <a:solidFill>
                  <a:srgbClr val="000000"/>
                </a:solidFill>
                <a:effectLst/>
                <a:uLnTx/>
                <a:uFillTx/>
                <a:latin typeface="Calibri" charset="0"/>
                <a:ea typeface="MS PGothic" pitchFamily="34" charset="-128"/>
              </a:rPr>
              <a:t>To be announced</a:t>
            </a:r>
          </a:p>
        </p:txBody>
      </p:sp>
      <p:sp>
        <p:nvSpPr>
          <p:cNvPr id="12" name="Content Placeholder 2">
            <a:extLst>
              <a:ext uri="{FF2B5EF4-FFF2-40B4-BE49-F238E27FC236}">
                <a16:creationId xmlns:a16="http://schemas.microsoft.com/office/drawing/2014/main" id="{19CB8C8F-BEC9-F2EE-B5BE-32D17F1D456A}"/>
              </a:ext>
            </a:extLst>
          </p:cNvPr>
          <p:cNvSpPr txBox="1">
            <a:spLocks/>
          </p:cNvSpPr>
          <p:nvPr/>
        </p:nvSpPr>
        <p:spPr>
          <a:xfrm>
            <a:off x="6324600" y="3008375"/>
            <a:ext cx="5486400" cy="1944625"/>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55613" rtl="0" eaLnBrk="1" fontAlgn="base" latinLnBrk="0" hangingPunct="1">
              <a:lnSpc>
                <a:spcPts val="3140"/>
              </a:lnSpc>
              <a:spcBef>
                <a:spcPts val="0"/>
              </a:spcBef>
              <a:spcAft>
                <a:spcPts val="0"/>
              </a:spcAft>
              <a:buClrTx/>
              <a:buSzTx/>
              <a:buFont typeface="Arial" pitchFamily="-72" charset="0"/>
              <a:buNone/>
              <a:tabLst/>
              <a:defRPr/>
            </a:pPr>
            <a:r>
              <a:rPr kumimoji="0" lang="en-US" sz="3200" b="1" i="0" u="none" strike="noStrike" kern="0" cap="none" spc="0" normalizeH="0" baseline="0" noProof="0" dirty="0">
                <a:ln>
                  <a:noFill/>
                </a:ln>
                <a:solidFill>
                  <a:srgbClr val="00CC99">
                    <a:lumMod val="75000"/>
                  </a:srgbClr>
                </a:solidFill>
                <a:effectLst/>
                <a:uLnTx/>
                <a:uFillTx/>
                <a:latin typeface="Calibri" panose="020F0502020204030204" pitchFamily="34" charset="0"/>
                <a:ea typeface="MS PGothic" charset="0"/>
                <a:cs typeface="Calibri" panose="020F0502020204030204" pitchFamily="34" charset="0"/>
              </a:rPr>
              <a:t>Gastroesophageal Cancers</a:t>
            </a:r>
          </a:p>
          <a:p>
            <a:pPr marL="98425" marR="0" lvl="0" indent="0" algn="ctr" defTabSz="455613" rtl="0" eaLnBrk="1" fontAlgn="base" latinLnBrk="0" hangingPunct="1">
              <a:lnSpc>
                <a:spcPts val="3140"/>
              </a:lnSpc>
              <a:spcBef>
                <a:spcPts val="0"/>
              </a:spcBef>
              <a:spcAft>
                <a:spcPts val="0"/>
              </a:spcAft>
              <a:buClrTx/>
              <a:buSzTx/>
              <a:buFont typeface="Arial" pitchFamily="-72" charset="0"/>
              <a:buNone/>
              <a:tabLst/>
              <a:defRPr/>
            </a:pPr>
            <a:r>
              <a:rPr kumimoji="0" lang="en-US" sz="2800" b="1" i="0" u="none" strike="noStrike" kern="0" cap="none" spc="0" normalizeH="0" baseline="0" noProof="0" dirty="0">
                <a:ln>
                  <a:noFill/>
                </a:ln>
                <a:solidFill>
                  <a:srgbClr val="0432FF"/>
                </a:solidFill>
                <a:effectLst/>
                <a:uLnTx/>
                <a:uFillTx/>
                <a:latin typeface="Calibri" charset="0"/>
                <a:ea typeface="MS PGothic" pitchFamily="34" charset="-128"/>
              </a:rPr>
              <a:t>Faculty</a:t>
            </a:r>
          </a:p>
          <a:p>
            <a:pPr marL="98425" marR="0" lvl="0" indent="0" algn="ctr" defTabSz="412750" rtl="0" eaLnBrk="0" fontAlgn="base" latinLnBrk="0" hangingPunct="0">
              <a:lnSpc>
                <a:spcPts val="2860"/>
              </a:lnSpc>
              <a:spcBef>
                <a:spcPts val="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Manish A Shah, MD</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2409828"/>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November 8, 2025</a:t>
            </a:r>
          </a:p>
        </p:txBody>
      </p:sp>
      <p:sp>
        <p:nvSpPr>
          <p:cNvPr id="9" name="TextBox 8">
            <a:extLst>
              <a:ext uri="{FF2B5EF4-FFF2-40B4-BE49-F238E27FC236}">
                <a16:creationId xmlns:a16="http://schemas.microsoft.com/office/drawing/2014/main" id="{D4C5E35A-ADB4-1A4C-A9C2-59B6F8D24DC9}"/>
              </a:ext>
            </a:extLst>
          </p:cNvPr>
          <p:cNvSpPr txBox="1"/>
          <p:nvPr/>
        </p:nvSpPr>
        <p:spPr>
          <a:xfrm>
            <a:off x="1066800" y="116632"/>
            <a:ext cx="10058400" cy="504056"/>
          </a:xfrm>
          <a:prstGeom prst="rect">
            <a:avLst/>
          </a:prstGeom>
          <a:solidFill>
            <a:srgbClr val="F39203"/>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pitchFamily="-72" charset="0"/>
                <a:ea typeface="MS PGothic" charset="0"/>
              </a:rPr>
              <a:t>Join Us In Person or Virtually</a:t>
            </a:r>
          </a:p>
        </p:txBody>
      </p:sp>
      <p:sp>
        <p:nvSpPr>
          <p:cNvPr id="3" name="Text Box 3">
            <a:extLst>
              <a:ext uri="{FF2B5EF4-FFF2-40B4-BE49-F238E27FC236}">
                <a16:creationId xmlns:a16="http://schemas.microsoft.com/office/drawing/2014/main" id="{4FD1EE66-6B35-4923-313E-7E5E403E8439}"/>
              </a:ext>
            </a:extLst>
          </p:cNvPr>
          <p:cNvSpPr txBox="1">
            <a:spLocks noChangeArrowheads="1"/>
          </p:cNvSpPr>
          <p:nvPr/>
        </p:nvSpPr>
        <p:spPr bwMode="auto">
          <a:xfrm>
            <a:off x="3947787" y="5486400"/>
            <a:ext cx="4296426"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140"/>
              </a:lnSpc>
              <a:spcBef>
                <a:spcPct val="0"/>
              </a:spcBef>
              <a:spcAft>
                <a:spcPts val="168"/>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28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Stephen "Fred" Divers, MD</a:t>
            </a:r>
          </a:p>
        </p:txBody>
      </p:sp>
    </p:spTree>
    <p:custDataLst>
      <p:tags r:id="rId1"/>
    </p:custDataLst>
    <p:extLst>
      <p:ext uri="{BB962C8B-B14F-4D97-AF65-F5344CB8AC3E}">
        <p14:creationId xmlns:p14="http://schemas.microsoft.com/office/powerpoint/2010/main" val="8530547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CC30B-7C38-D6A2-A1CC-FA5321BF39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2F6661-96C7-1E70-C2BA-4ED82A4083D9}"/>
              </a:ext>
            </a:extLst>
          </p:cNvPr>
          <p:cNvSpPr>
            <a:spLocks noGrp="1"/>
          </p:cNvSpPr>
          <p:nvPr>
            <p:ph type="title"/>
          </p:nvPr>
        </p:nvSpPr>
        <p:spPr>
          <a:xfrm>
            <a:off x="0" y="299412"/>
            <a:ext cx="12192000" cy="1268760"/>
          </a:xfrm>
        </p:spPr>
        <p:txBody>
          <a:bodyPr>
            <a:noAutofit/>
          </a:bodyPr>
          <a:lstStyle/>
          <a:p>
            <a:r>
              <a:rPr lang="en-US" sz="3200" dirty="0">
                <a:solidFill>
                  <a:srgbClr val="0432FF"/>
                </a:solidFill>
              </a:rPr>
              <a:t>Integrating New Advances into the Care of Patients with Cancer</a:t>
            </a:r>
            <a:br>
              <a:rPr lang="en-US" sz="3200" dirty="0">
                <a:solidFill>
                  <a:srgbClr val="0432FF"/>
                </a:solidFill>
              </a:rPr>
            </a:br>
            <a:br>
              <a:rPr lang="en-US" sz="1000" dirty="0">
                <a:solidFill>
                  <a:srgbClr val="0432FF"/>
                </a:solidFill>
              </a:rPr>
            </a:br>
            <a:r>
              <a:rPr lang="en-US" sz="3200" dirty="0">
                <a:solidFill>
                  <a:srgbClr val="0432FF"/>
                </a:solidFill>
              </a:rPr>
              <a:t>Agenda</a:t>
            </a:r>
          </a:p>
        </p:txBody>
      </p:sp>
      <p:sp>
        <p:nvSpPr>
          <p:cNvPr id="6" name="Content Placeholder 5">
            <a:extLst>
              <a:ext uri="{FF2B5EF4-FFF2-40B4-BE49-F238E27FC236}">
                <a16:creationId xmlns:a16="http://schemas.microsoft.com/office/drawing/2014/main" id="{7D8E753C-3964-37B0-EACE-EB4DE59EF26F}"/>
              </a:ext>
            </a:extLst>
          </p:cNvPr>
          <p:cNvSpPr>
            <a:spLocks noGrp="1"/>
          </p:cNvSpPr>
          <p:nvPr>
            <p:ph idx="1"/>
          </p:nvPr>
        </p:nvSpPr>
        <p:spPr>
          <a:xfrm>
            <a:off x="731404" y="1844824"/>
            <a:ext cx="11053228" cy="4007376"/>
          </a:xfrm>
        </p:spPr>
        <p:txBody>
          <a:bodyPr/>
          <a:lstStyle/>
          <a:p>
            <a:pPr marL="98425" indent="0">
              <a:lnSpc>
                <a:spcPct val="100000"/>
              </a:lnSpc>
              <a:spcBef>
                <a:spcPts val="0"/>
              </a:spcBef>
              <a:spcAft>
                <a:spcPts val="1200"/>
              </a:spcAft>
              <a:buNone/>
            </a:pPr>
            <a:r>
              <a:rPr lang="en-US" sz="2200" dirty="0">
                <a:solidFill>
                  <a:srgbClr val="0432FF"/>
                </a:solidFill>
              </a:rPr>
              <a:t>10:00 AM – 10:50 AM — </a:t>
            </a:r>
            <a:r>
              <a:rPr lang="en-US" sz="2200" dirty="0">
                <a:solidFill>
                  <a:schemeClr val="tx1"/>
                </a:solidFill>
              </a:rPr>
              <a:t>Module 1: Targeted Therapy for Non-Small Cell Lung Cancer (NSCLC)</a:t>
            </a:r>
          </a:p>
          <a:p>
            <a:pPr marL="98425" indent="0">
              <a:lnSpc>
                <a:spcPct val="100000"/>
              </a:lnSpc>
              <a:spcBef>
                <a:spcPts val="0"/>
              </a:spcBef>
              <a:spcAft>
                <a:spcPts val="1200"/>
              </a:spcAft>
              <a:buNone/>
            </a:pPr>
            <a:r>
              <a:rPr lang="en-US" sz="2200" dirty="0">
                <a:solidFill>
                  <a:srgbClr val="0432FF"/>
                </a:solidFill>
              </a:rPr>
              <a:t>10:50 AM – 11:40 AM — </a:t>
            </a:r>
            <a:r>
              <a:rPr lang="en-US" sz="2200" dirty="0">
                <a:solidFill>
                  <a:schemeClr val="tx1"/>
                </a:solidFill>
              </a:rPr>
              <a:t>Module 2: Nontargeted Therapy for NSCLC; Small Cell Lung Cancer </a:t>
            </a:r>
          </a:p>
          <a:p>
            <a:pPr marL="98425" indent="0">
              <a:lnSpc>
                <a:spcPct val="100000"/>
              </a:lnSpc>
              <a:spcBef>
                <a:spcPts val="0"/>
              </a:spcBef>
              <a:spcAft>
                <a:spcPts val="1200"/>
              </a:spcAft>
              <a:buNone/>
            </a:pPr>
            <a:r>
              <a:rPr lang="en-US" sz="2200" dirty="0">
                <a:solidFill>
                  <a:srgbClr val="0432FF"/>
                </a:solidFill>
              </a:rPr>
              <a:t>11:40 AM – 12:30 PM — </a:t>
            </a:r>
            <a:r>
              <a:rPr lang="en-US" sz="2200" dirty="0">
                <a:solidFill>
                  <a:schemeClr val="tx1"/>
                </a:solidFill>
              </a:rPr>
              <a:t>Lunch </a:t>
            </a:r>
          </a:p>
          <a:p>
            <a:pPr marL="98425" indent="0">
              <a:lnSpc>
                <a:spcPct val="100000"/>
              </a:lnSpc>
              <a:spcBef>
                <a:spcPts val="0"/>
              </a:spcBef>
              <a:spcAft>
                <a:spcPts val="1200"/>
              </a:spcAft>
              <a:buNone/>
            </a:pPr>
            <a:r>
              <a:rPr lang="en-US" sz="2200" dirty="0">
                <a:solidFill>
                  <a:srgbClr val="0432FF"/>
                </a:solidFill>
              </a:rPr>
              <a:t>12:30 PM – 1:20 PM — </a:t>
            </a:r>
            <a:r>
              <a:rPr lang="en-US" sz="2200" dirty="0">
                <a:solidFill>
                  <a:schemeClr val="tx1"/>
                </a:solidFill>
              </a:rPr>
              <a:t>Module 3: Chronic Lymphocytic Leukemia</a:t>
            </a:r>
          </a:p>
          <a:p>
            <a:pPr marL="98425" indent="0">
              <a:lnSpc>
                <a:spcPct val="100000"/>
              </a:lnSpc>
              <a:spcBef>
                <a:spcPts val="0"/>
              </a:spcBef>
              <a:spcAft>
                <a:spcPts val="1200"/>
              </a:spcAft>
              <a:buNone/>
            </a:pPr>
            <a:r>
              <a:rPr lang="en-US" sz="2200" dirty="0">
                <a:solidFill>
                  <a:srgbClr val="0432FF"/>
                </a:solidFill>
              </a:rPr>
              <a:t>1:20 PM – 2:10 PM — </a:t>
            </a:r>
            <a:r>
              <a:rPr lang="en-US" sz="2200" dirty="0">
                <a:solidFill>
                  <a:schemeClr val="tx1"/>
                </a:solidFill>
              </a:rPr>
              <a:t>Module 4: Ovarian Cancer</a:t>
            </a:r>
          </a:p>
          <a:p>
            <a:pPr marL="98425" indent="0">
              <a:lnSpc>
                <a:spcPct val="100000"/>
              </a:lnSpc>
              <a:spcBef>
                <a:spcPts val="0"/>
              </a:spcBef>
              <a:spcAft>
                <a:spcPts val="1200"/>
              </a:spcAft>
              <a:buNone/>
            </a:pPr>
            <a:r>
              <a:rPr lang="en-US" sz="2200" dirty="0">
                <a:solidFill>
                  <a:srgbClr val="0432FF"/>
                </a:solidFill>
              </a:rPr>
              <a:t>2:10 PM – 3:00 PM — </a:t>
            </a:r>
            <a:r>
              <a:rPr lang="en-US" sz="2200" dirty="0">
                <a:solidFill>
                  <a:schemeClr val="tx1"/>
                </a:solidFill>
              </a:rPr>
              <a:t>Module 5: Gastroesophageal Cancers</a:t>
            </a:r>
          </a:p>
          <a:p>
            <a:pPr marL="98425" indent="0">
              <a:lnSpc>
                <a:spcPct val="100000"/>
              </a:lnSpc>
              <a:spcBef>
                <a:spcPts val="0"/>
              </a:spcBef>
              <a:spcAft>
                <a:spcPts val="1200"/>
              </a:spcAft>
              <a:buNone/>
            </a:pPr>
            <a:r>
              <a:rPr lang="en-US" sz="2200" dirty="0">
                <a:solidFill>
                  <a:srgbClr val="0432FF"/>
                </a:solidFill>
              </a:rPr>
              <a:t>3:00 PM — </a:t>
            </a:r>
            <a:r>
              <a:rPr lang="en-US" sz="2200" dirty="0">
                <a:solidFill>
                  <a:schemeClr val="tx1"/>
                </a:solidFill>
              </a:rPr>
              <a:t>Meeting Adjourns</a:t>
            </a:r>
          </a:p>
        </p:txBody>
      </p:sp>
    </p:spTree>
    <p:custDataLst>
      <p:tags r:id="rId1"/>
    </p:custDataLst>
    <p:extLst>
      <p:ext uri="{BB962C8B-B14F-4D97-AF65-F5344CB8AC3E}">
        <p14:creationId xmlns:p14="http://schemas.microsoft.com/office/powerpoint/2010/main" val="774554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Prevention and Management of Toxicities </a:t>
            </a:r>
            <a:br>
              <a:rPr lang="en-US" sz="3400" dirty="0"/>
            </a:br>
            <a:r>
              <a:rPr lang="en-US" sz="3400" dirty="0"/>
              <a:t>Associated with Antibody-Drug Conjugates </a:t>
            </a:r>
            <a:br>
              <a:rPr lang="en-US" sz="3400" dirty="0"/>
            </a:br>
            <a:r>
              <a:rPr lang="en-US" sz="3400" dirty="0"/>
              <a:t>in the Treatment of Metastatic Breast Cancer</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November 19,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5:0</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Lisa A Carey, MD,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ScM</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FASCO</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Rita Nanda, MD</a:t>
            </a:r>
          </a:p>
        </p:txBody>
      </p:sp>
    </p:spTree>
    <p:custDataLst>
      <p:tags r:id="rId1"/>
    </p:custDataLst>
    <p:extLst>
      <p:ext uri="{BB962C8B-B14F-4D97-AF65-F5344CB8AC3E}">
        <p14:creationId xmlns:p14="http://schemas.microsoft.com/office/powerpoint/2010/main" val="3486141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417668" y="2667754"/>
            <a:ext cx="5580621" cy="144704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Acute Myeloid Leukemia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7:30 AM – 9:30 AM ET</a:t>
            </a:r>
          </a:p>
        </p:txBody>
      </p:sp>
      <p:sp>
        <p:nvSpPr>
          <p:cNvPr id="9" name="Content Placeholder 2">
            <a:extLst>
              <a:ext uri="{FF2B5EF4-FFF2-40B4-BE49-F238E27FC236}">
                <a16:creationId xmlns:a16="http://schemas.microsoft.com/office/drawing/2014/main" id="{68AF4723-C565-534A-B1E7-B0F8734F4142}"/>
              </a:ext>
            </a:extLst>
          </p:cNvPr>
          <p:cNvSpPr txBox="1">
            <a:spLocks/>
          </p:cNvSpPr>
          <p:nvPr/>
        </p:nvSpPr>
        <p:spPr>
          <a:xfrm>
            <a:off x="417668" y="4267200"/>
            <a:ext cx="5580621" cy="1535349"/>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Chronic Lymphocytic Leukemia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11:30 AM – 1:30 PM ET</a:t>
            </a:r>
          </a:p>
        </p:txBody>
      </p:sp>
      <p:sp>
        <p:nvSpPr>
          <p:cNvPr id="6" name="Rectangle 4"/>
          <p:cNvSpPr>
            <a:spLocks noGrp="1" noChangeArrowheads="1"/>
          </p:cNvSpPr>
          <p:nvPr>
            <p:ph type="title"/>
          </p:nvPr>
        </p:nvSpPr>
        <p:spPr>
          <a:xfrm>
            <a:off x="0" y="12729"/>
            <a:ext cx="12192000" cy="1144913"/>
          </a:xfrm>
        </p:spPr>
        <p:txBody>
          <a:bodyPr wrap="square" anchor="ctr">
            <a:noAutofit/>
          </a:bodyPr>
          <a:lstStyle/>
          <a:p>
            <a:pPr>
              <a:lnSpc>
                <a:spcPts val="3520"/>
              </a:lnSpc>
            </a:pPr>
            <a:r>
              <a:rPr lang="en-US" sz="3600" dirty="0">
                <a:latin typeface="Calibri" panose="020F0502020204030204" pitchFamily="34" charset="0"/>
                <a:cs typeface="Calibri" panose="020F0502020204030204" pitchFamily="34" charset="0"/>
              </a:rPr>
              <a:t>Exciting CME Events You Do Not Want to Miss</a:t>
            </a:r>
            <a:endParaRPr lang="en-US" sz="3200" dirty="0">
              <a:latin typeface="Calibri" panose="020F0502020204030204" pitchFamily="34" charset="0"/>
              <a:cs typeface="Calibri" panose="020F0502020204030204" pitchFamily="34" charset="0"/>
            </a:endParaRPr>
          </a:p>
        </p:txBody>
      </p:sp>
      <p:sp>
        <p:nvSpPr>
          <p:cNvPr id="11" name="Rectangle 4">
            <a:extLst>
              <a:ext uri="{FF2B5EF4-FFF2-40B4-BE49-F238E27FC236}">
                <a16:creationId xmlns:a16="http://schemas.microsoft.com/office/drawing/2014/main" id="{B963C754-D329-084C-B0A8-95DF0D90CCE2}"/>
              </a:ext>
            </a:extLst>
          </p:cNvPr>
          <p:cNvSpPr txBox="1">
            <a:spLocks noChangeArrowheads="1"/>
          </p:cNvSpPr>
          <p:nvPr/>
        </p:nvSpPr>
        <p:spPr bwMode="auto">
          <a:xfrm>
            <a:off x="0" y="814364"/>
            <a:ext cx="12192000" cy="686555"/>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Friday Satellite Symposium Series Preceding the 67</a:t>
            </a:r>
            <a:r>
              <a:rPr kumimoji="0" lang="en-US" sz="2800" b="0" i="1" u="none" strike="noStrike" kern="1200" cap="none" spc="0" normalizeH="0" baseline="30000" noProof="0" dirty="0">
                <a:ln>
                  <a:noFill/>
                </a:ln>
                <a:solidFill>
                  <a:srgbClr val="015593"/>
                </a:solidFill>
                <a:effectLst/>
                <a:uLnTx/>
                <a:uFillTx/>
                <a:latin typeface="Calibri"/>
                <a:ea typeface="MS PGothic" pitchFamily="34" charset="-128"/>
                <a:cs typeface="Calibri"/>
              </a:rPr>
              <a:t>th</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 ASH Annual Meeting</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4" name="Text Box 3">
            <a:extLst>
              <a:ext uri="{FF2B5EF4-FFF2-40B4-BE49-F238E27FC236}">
                <a16:creationId xmlns:a16="http://schemas.microsoft.com/office/drawing/2014/main" id="{10BF5BA4-5488-8281-53E7-FA1B7F8D3EFC}"/>
              </a:ext>
            </a:extLst>
          </p:cNvPr>
          <p:cNvSpPr txBox="1">
            <a:spLocks noChangeArrowheads="1"/>
          </p:cNvSpPr>
          <p:nvPr/>
        </p:nvSpPr>
        <p:spPr bwMode="auto">
          <a:xfrm>
            <a:off x="3305690" y="1767775"/>
            <a:ext cx="5580620" cy="63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December 5, 2025</a:t>
            </a:r>
          </a:p>
        </p:txBody>
      </p:sp>
      <p:sp>
        <p:nvSpPr>
          <p:cNvPr id="8" name="Content Placeholder 2">
            <a:extLst>
              <a:ext uri="{FF2B5EF4-FFF2-40B4-BE49-F238E27FC236}">
                <a16:creationId xmlns:a16="http://schemas.microsoft.com/office/drawing/2014/main" id="{06923498-A461-6730-41BE-E31466AB09B0}"/>
              </a:ext>
            </a:extLst>
          </p:cNvPr>
          <p:cNvSpPr txBox="1">
            <a:spLocks/>
          </p:cNvSpPr>
          <p:nvPr/>
        </p:nvSpPr>
        <p:spPr>
          <a:xfrm>
            <a:off x="6193713" y="2667754"/>
            <a:ext cx="5580621" cy="144704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Myelofibrosis</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3:15 PM – 5:15 PM ET</a:t>
            </a:r>
          </a:p>
        </p:txBody>
      </p:sp>
      <p:sp>
        <p:nvSpPr>
          <p:cNvPr id="12" name="Content Placeholder 2">
            <a:extLst>
              <a:ext uri="{FF2B5EF4-FFF2-40B4-BE49-F238E27FC236}">
                <a16:creationId xmlns:a16="http://schemas.microsoft.com/office/drawing/2014/main" id="{FDBA3632-4560-D3AF-1188-C3F91A131C42}"/>
              </a:ext>
            </a:extLst>
          </p:cNvPr>
          <p:cNvSpPr txBox="1">
            <a:spLocks/>
          </p:cNvSpPr>
          <p:nvPr/>
        </p:nvSpPr>
        <p:spPr>
          <a:xfrm>
            <a:off x="6193714" y="4267200"/>
            <a:ext cx="5580621" cy="1535349"/>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Follicular Lymphoma and</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Diffuse Large B-Cell Lymphoma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7:00 PM – 9:00 PM ET</a:t>
            </a:r>
          </a:p>
        </p:txBody>
      </p:sp>
    </p:spTree>
    <p:custDataLst>
      <p:tags r:id="rId1"/>
    </p:custDataLst>
    <p:extLst>
      <p:ext uri="{BB962C8B-B14F-4D97-AF65-F5344CB8AC3E}">
        <p14:creationId xmlns:p14="http://schemas.microsoft.com/office/powerpoint/2010/main" val="4026378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609600" y="2037960"/>
            <a:ext cx="5364480" cy="2053711"/>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Antibody-Drug Conjugates for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Metastatic Breast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Tuesday, December 9,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8:30 PM CT</a:t>
            </a:r>
          </a:p>
        </p:txBody>
      </p:sp>
      <p:sp>
        <p:nvSpPr>
          <p:cNvPr id="9" name="Content Placeholder 2">
            <a:extLst>
              <a:ext uri="{FF2B5EF4-FFF2-40B4-BE49-F238E27FC236}">
                <a16:creationId xmlns:a16="http://schemas.microsoft.com/office/drawing/2014/main" id="{68AF4723-C565-534A-B1E7-B0F8734F4142}"/>
              </a:ext>
            </a:extLst>
          </p:cNvPr>
          <p:cNvSpPr txBox="1">
            <a:spLocks/>
          </p:cNvSpPr>
          <p:nvPr/>
        </p:nvSpPr>
        <p:spPr>
          <a:xfrm>
            <a:off x="6256001" y="2054284"/>
            <a:ext cx="5364480" cy="2053711"/>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HER2-Positive Breast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Wednesday, December 10,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9:00 PM CT</a:t>
            </a:r>
          </a:p>
        </p:txBody>
      </p:sp>
      <p:sp>
        <p:nvSpPr>
          <p:cNvPr id="6" name="Rectangle 4"/>
          <p:cNvSpPr>
            <a:spLocks noGrp="1" noChangeArrowheads="1"/>
          </p:cNvSpPr>
          <p:nvPr>
            <p:ph type="title"/>
          </p:nvPr>
        </p:nvSpPr>
        <p:spPr>
          <a:xfrm>
            <a:off x="0" y="55049"/>
            <a:ext cx="12192000" cy="1200732"/>
          </a:xfrm>
        </p:spPr>
        <p:txBody>
          <a:bodyPr wrap="square" anchor="ctr">
            <a:noAutofit/>
          </a:bodyPr>
          <a:lstStyle/>
          <a:p>
            <a:pPr>
              <a:lnSpc>
                <a:spcPts val="3920"/>
              </a:lnSpc>
            </a:pPr>
            <a:r>
              <a:rPr lang="en-US" sz="3600" dirty="0">
                <a:latin typeface="Calibri" panose="020F0502020204030204" pitchFamily="34" charset="0"/>
                <a:cs typeface="Calibri" panose="020F0502020204030204" pitchFamily="34" charset="0"/>
              </a:rPr>
              <a:t>Cases from the Community: Investigators Discuss the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Optimal Management of Breast Cancer</a:t>
            </a:r>
            <a:endParaRPr lang="en-US" sz="3200" dirty="0">
              <a:latin typeface="Calibri" panose="020F0502020204030204" pitchFamily="34" charset="0"/>
              <a:cs typeface="Calibri" panose="020F0502020204030204" pitchFamily="34" charset="0"/>
            </a:endParaRPr>
          </a:p>
        </p:txBody>
      </p:sp>
      <p:sp>
        <p:nvSpPr>
          <p:cNvPr id="10" name="Text Box 3">
            <a:extLst>
              <a:ext uri="{FF2B5EF4-FFF2-40B4-BE49-F238E27FC236}">
                <a16:creationId xmlns:a16="http://schemas.microsoft.com/office/drawing/2014/main" id="{E006CF50-83EC-FF4F-BB8C-DFFFD4C341B3}"/>
              </a:ext>
            </a:extLst>
          </p:cNvPr>
          <p:cNvSpPr txBox="1">
            <a:spLocks noChangeArrowheads="1"/>
          </p:cNvSpPr>
          <p:nvPr/>
        </p:nvSpPr>
        <p:spPr bwMode="auto">
          <a:xfrm>
            <a:off x="3320930" y="5869333"/>
            <a:ext cx="558062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4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29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8" name="Rectangle 4">
            <a:extLst>
              <a:ext uri="{FF2B5EF4-FFF2-40B4-BE49-F238E27FC236}">
                <a16:creationId xmlns:a16="http://schemas.microsoft.com/office/drawing/2014/main" id="{639C84C1-FAAB-FE41-9281-0BAC85AEB38F}"/>
              </a:ext>
            </a:extLst>
          </p:cNvPr>
          <p:cNvSpPr txBox="1">
            <a:spLocks noChangeArrowheads="1"/>
          </p:cNvSpPr>
          <p:nvPr/>
        </p:nvSpPr>
        <p:spPr bwMode="auto">
          <a:xfrm>
            <a:off x="0" y="1142060"/>
            <a:ext cx="12192000" cy="63587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3-Part CME Satellite Symposium Series</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2" name="Content Placeholder 2">
            <a:extLst>
              <a:ext uri="{FF2B5EF4-FFF2-40B4-BE49-F238E27FC236}">
                <a16:creationId xmlns:a16="http://schemas.microsoft.com/office/drawing/2014/main" id="{2F15AD6B-BEFA-AED8-3BD7-FAA21047E981}"/>
              </a:ext>
            </a:extLst>
          </p:cNvPr>
          <p:cNvSpPr txBox="1">
            <a:spLocks/>
          </p:cNvSpPr>
          <p:nvPr/>
        </p:nvSpPr>
        <p:spPr>
          <a:xfrm>
            <a:off x="3505200" y="4189300"/>
            <a:ext cx="5212080" cy="1710976"/>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Endocrine-Based Therapy</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Thursday, December 11,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9:00 PM CT</a:t>
            </a:r>
          </a:p>
        </p:txBody>
      </p:sp>
    </p:spTree>
    <p:custDataLst>
      <p:tags r:id="rId1"/>
    </p:custDataLst>
    <p:extLst>
      <p:ext uri="{BB962C8B-B14F-4D97-AF65-F5344CB8AC3E}">
        <p14:creationId xmlns:p14="http://schemas.microsoft.com/office/powerpoint/2010/main" val="2684259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FD2CE-651D-0655-21D0-052532E29790}"/>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7026F26-2C77-C99C-334E-CD03E7E50ECE}"/>
              </a:ext>
            </a:extLst>
          </p:cNvPr>
          <p:cNvSpPr>
            <a:spLocks noGrp="1" noChangeArrowheads="1"/>
          </p:cNvSpPr>
          <p:nvPr>
            <p:ph type="title"/>
          </p:nvPr>
        </p:nvSpPr>
        <p:spPr>
          <a:xfrm>
            <a:off x="-26623" y="348582"/>
            <a:ext cx="12192000" cy="1143000"/>
          </a:xfrm>
        </p:spPr>
        <p:txBody>
          <a:bodyPr wrap="square" anchor="ctr">
            <a:noAutofit/>
          </a:bodyPr>
          <a:lstStyle/>
          <a:p>
            <a:r>
              <a:rPr lang="en-US" sz="3600" dirty="0"/>
              <a:t>Current and Future Integration of Antibody-Drug Conjugates into the Management of Metastatic Breast Cancer</a:t>
            </a:r>
          </a:p>
        </p:txBody>
      </p:sp>
      <p:sp>
        <p:nvSpPr>
          <p:cNvPr id="12" name="Text Box 3">
            <a:extLst>
              <a:ext uri="{FF2B5EF4-FFF2-40B4-BE49-F238E27FC236}">
                <a16:creationId xmlns:a16="http://schemas.microsoft.com/office/drawing/2014/main" id="{67277299-CB12-7D98-7B44-65EF2EC094DC}"/>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19505A8C-051C-E7EB-E4B3-71D1B2BFD913}"/>
              </a:ext>
            </a:extLst>
          </p:cNvPr>
          <p:cNvSpPr txBox="1">
            <a:spLocks noChangeArrowheads="1"/>
          </p:cNvSpPr>
          <p:nvPr/>
        </p:nvSpPr>
        <p:spPr bwMode="auto">
          <a:xfrm>
            <a:off x="4647392" y="379041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3CA4C8FD-FC89-7D1C-C089-EE0D2A974231}"/>
              </a:ext>
            </a:extLst>
          </p:cNvPr>
          <p:cNvSpPr txBox="1">
            <a:spLocks noChangeArrowheads="1"/>
          </p:cNvSpPr>
          <p:nvPr/>
        </p:nvSpPr>
        <p:spPr bwMode="auto">
          <a:xfrm>
            <a:off x="0" y="240462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September 30,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FD729092-1ACD-6C8B-9FA8-76A9E5ED7296}"/>
              </a:ext>
            </a:extLst>
          </p:cNvPr>
          <p:cNvSpPr txBox="1">
            <a:spLocks noChangeArrowheads="1"/>
          </p:cNvSpPr>
          <p:nvPr/>
        </p:nvSpPr>
        <p:spPr bwMode="auto">
          <a:xfrm>
            <a:off x="0" y="13552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F022C0B3-71F2-4D40-5CD3-4FE0D584EF9C}"/>
              </a:ext>
            </a:extLst>
          </p:cNvPr>
          <p:cNvSpPr txBox="1">
            <a:spLocks noChangeArrowheads="1"/>
          </p:cNvSpPr>
          <p:nvPr/>
        </p:nvSpPr>
        <p:spPr bwMode="auto">
          <a:xfrm>
            <a:off x="152400" y="439629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Aditya Bardia, MD, MPH</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Adam 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Brufsky</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p:txBody>
      </p:sp>
    </p:spTree>
    <p:custDataLst>
      <p:tags r:id="rId1"/>
    </p:custDataLst>
    <p:extLst>
      <p:ext uri="{BB962C8B-B14F-4D97-AF65-F5344CB8AC3E}">
        <p14:creationId xmlns:p14="http://schemas.microsoft.com/office/powerpoint/2010/main" val="1662000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Bardia — Disclosures</a:t>
            </a:r>
          </a:p>
        </p:txBody>
      </p:sp>
      <p:graphicFrame>
        <p:nvGraphicFramePr>
          <p:cNvPr id="3" name="Content Placeholder 3">
            <a:extLst>
              <a:ext uri="{FF2B5EF4-FFF2-40B4-BE49-F238E27FC236}">
                <a16:creationId xmlns:a16="http://schemas.microsoft.com/office/drawing/2014/main" id="{3789657A-4473-D929-0FC5-6251B6405325}"/>
              </a:ext>
            </a:extLst>
          </p:cNvPr>
          <p:cNvGraphicFramePr>
            <a:graphicFrameLocks/>
          </p:cNvGraphicFramePr>
          <p:nvPr/>
        </p:nvGraphicFramePr>
        <p:xfrm>
          <a:off x="1595500" y="1916832"/>
          <a:ext cx="9253028" cy="2232248"/>
        </p:xfrm>
        <a:graphic>
          <a:graphicData uri="http://schemas.openxmlformats.org/drawingml/2006/table">
            <a:tbl>
              <a:tblPr firstRow="1" bandRow="1">
                <a:tableStyleId>{F2DE63D5-997A-4646-A377-4702673A728D}</a:tableStyleId>
              </a:tblPr>
              <a:tblGrid>
                <a:gridCol w="2700300">
                  <a:extLst>
                    <a:ext uri="{9D8B030D-6E8A-4147-A177-3AD203B41FA5}">
                      <a16:colId xmlns:a16="http://schemas.microsoft.com/office/drawing/2014/main" val="20000"/>
                    </a:ext>
                  </a:extLst>
                </a:gridCol>
                <a:gridCol w="6552728">
                  <a:extLst>
                    <a:ext uri="{9D8B030D-6E8A-4147-A177-3AD203B41FA5}">
                      <a16:colId xmlns:a16="http://schemas.microsoft.com/office/drawing/2014/main" val="2117869244"/>
                    </a:ext>
                  </a:extLst>
                </a:gridCol>
              </a:tblGrid>
              <a:tr h="1116124">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Alyssum Therapeutics, AstraZeneca Pharmaceuticals LP, Daiichi Sankyo Inc, Genentech, a member of the Roche Group, Gilead Sciences Inc, Lilly, Menarini Group, Merck, Novartis,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116124">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Daiichi Sankyo Inc, Genentech, a member of the Roche Group, Gilead Sciences Inc, Lilly, Menarini Group, Merck, Novartis, </a:t>
                      </a:r>
                      <a:r>
                        <a:rPr lang="en-US" sz="1800" b="0" dirty="0" err="1">
                          <a:solidFill>
                            <a:schemeClr val="tx1"/>
                          </a:solidFill>
                        </a:rPr>
                        <a:t>OnKure</a:t>
                      </a:r>
                      <a:r>
                        <a:rPr lang="en-US" sz="1800" b="0" dirty="0">
                          <a:solidFill>
                            <a:schemeClr val="tx1"/>
                          </a:solidFill>
                        </a:rPr>
                        <a:t> Therapeutics,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2867271"/>
                  </a:ext>
                </a:extLst>
              </a:tr>
            </a:tbl>
          </a:graphicData>
        </a:graphic>
      </p:graphicFrame>
    </p:spTree>
    <p:custDataLst>
      <p:tags r:id="rId1"/>
    </p:custDataLst>
    <p:extLst>
      <p:ext uri="{BB962C8B-B14F-4D97-AF65-F5344CB8AC3E}">
        <p14:creationId xmlns:p14="http://schemas.microsoft.com/office/powerpoint/2010/main" val="23228392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a:t>
            </a:r>
            <a:r>
              <a:rPr lang="en-US" sz="3200" dirty="0" err="1">
                <a:solidFill>
                  <a:srgbClr val="0432FF"/>
                </a:solidFill>
              </a:rPr>
              <a:t>Brufsky</a:t>
            </a:r>
            <a:r>
              <a:rPr lang="en-US" sz="3200" dirty="0">
                <a:solidFill>
                  <a:srgbClr val="0432FF"/>
                </a:solidFill>
              </a:rPr>
              <a:t>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extLst>
              <p:ext uri="{D42A27DB-BD31-4B8C-83A1-F6EECF244321}">
                <p14:modId xmlns:p14="http://schemas.microsoft.com/office/powerpoint/2010/main" val="319498299"/>
              </p:ext>
            </p:extLst>
          </p:nvPr>
        </p:nvGraphicFramePr>
        <p:xfrm>
          <a:off x="1595500" y="2276872"/>
          <a:ext cx="8820980" cy="2124782"/>
        </p:xfrm>
        <a:graphic>
          <a:graphicData uri="http://schemas.openxmlformats.org/drawingml/2006/table">
            <a:tbl>
              <a:tblPr firstRow="1" bandRow="1">
                <a:tableStyleId>{F2DE63D5-997A-4646-A377-4702673A728D}</a:tableStyleId>
              </a:tblPr>
              <a:tblGrid>
                <a:gridCol w="2988332">
                  <a:extLst>
                    <a:ext uri="{9D8B030D-6E8A-4147-A177-3AD203B41FA5}">
                      <a16:colId xmlns:a16="http://schemas.microsoft.com/office/drawing/2014/main" val="20000"/>
                    </a:ext>
                  </a:extLst>
                </a:gridCol>
                <a:gridCol w="5832648">
                  <a:extLst>
                    <a:ext uri="{9D8B030D-6E8A-4147-A177-3AD203B41FA5}">
                      <a16:colId xmlns:a16="http://schemas.microsoft.com/office/drawing/2014/main" val="2117869244"/>
                    </a:ext>
                  </a:extLst>
                </a:gridCol>
              </a:tblGrid>
              <a:tr h="2124782">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Agendia</a:t>
                      </a:r>
                      <a:r>
                        <a:rPr lang="en-US" sz="1800" b="0" dirty="0">
                          <a:solidFill>
                            <a:schemeClr val="tx1"/>
                          </a:solidFill>
                        </a:rPr>
                        <a:t> Inc, AstraZeneca Pharmaceuticals LP, </a:t>
                      </a:r>
                      <a:r>
                        <a:rPr lang="en-US" sz="1800" b="0" dirty="0" err="1">
                          <a:solidFill>
                            <a:schemeClr val="tx1"/>
                          </a:solidFill>
                        </a:rPr>
                        <a:t>BriaCell</a:t>
                      </a:r>
                      <a:r>
                        <a:rPr lang="en-US" sz="1800" b="0" dirty="0">
                          <a:solidFill>
                            <a:schemeClr val="tx1"/>
                          </a:solidFill>
                        </a:rPr>
                        <a:t>, </a:t>
                      </a:r>
                      <a:r>
                        <a:rPr lang="en-US" sz="1800" b="0" dirty="0" err="1">
                          <a:solidFill>
                            <a:schemeClr val="tx1"/>
                          </a:solidFill>
                        </a:rPr>
                        <a:t>Celcuity</a:t>
                      </a:r>
                      <a:r>
                        <a:rPr lang="en-US" sz="1800" b="0" dirty="0">
                          <a:solidFill>
                            <a:schemeClr val="tx1"/>
                          </a:solidFill>
                        </a:rPr>
                        <a:t>, Daiichi Sankyo Inc, Genentech, a member of the Roche Group, Gilead Sciences Inc, Lilly, Merck, Myriad Genetic Laboratories Inc, Novartis, Pfizer Inc, Puma Biotechnology Inc,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478504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Black Diamond Therapeutics Inc, Blueprint Medicines, Boehringer Ingelheim Pharmaceuticals Inc, Bristol Myers Squibb,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Hologic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a:t>
            </a:r>
          </a:p>
        </p:txBody>
      </p:sp>
    </p:spTree>
    <p:extLst>
      <p:ext uri="{BB962C8B-B14F-4D97-AF65-F5344CB8AC3E}">
        <p14:creationId xmlns:p14="http://schemas.microsoft.com/office/powerpoint/2010/main" val="2331156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9796888" cy="1323951"/>
          </a:xfrm>
        </p:spPr>
        <p:txBody>
          <a:bodyPr/>
          <a:lstStyle/>
          <a:p>
            <a:pPr marL="98425" indent="0">
              <a:buNone/>
            </a:pPr>
            <a:r>
              <a:rPr lang="en-US" sz="2500" b="0" dirty="0">
                <a:solidFill>
                  <a:schemeClr val="tx1"/>
                </a:solidFill>
              </a:rPr>
              <a:t>This activity is supported by an educational grant from Gilead Sciences Inc.</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Research To Practice CME Planning Committee Members, </a:t>
            </a:r>
            <a:br>
              <a:rPr lang="en-US" dirty="0"/>
            </a:br>
            <a:r>
              <a:rPr lang="en-US" dirty="0"/>
              <a:t>Staff and Reviewers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772816"/>
            <a:ext cx="10512305" cy="4442250"/>
          </a:xfrm>
        </p:spPr>
        <p:txBody>
          <a:bodyPr/>
          <a:lstStyle/>
          <a:p>
            <a:pPr marL="98425" indent="0">
              <a:buNone/>
            </a:pPr>
            <a:r>
              <a:rPr lang="en-US" sz="2500" b="0" dirty="0">
                <a:solidFill>
                  <a:schemeClr val="tx1"/>
                </a:solidFill>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0954392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a headset&#10;&#10;AI-generated content may be incorrect.">
            <a:extLst>
              <a:ext uri="{FF2B5EF4-FFF2-40B4-BE49-F238E27FC236}">
                <a16:creationId xmlns:a16="http://schemas.microsoft.com/office/drawing/2014/main" id="{DB6F90F6-8535-03BA-BC30-2562343B680B}"/>
              </a:ext>
            </a:extLst>
          </p:cNvPr>
          <p:cNvPicPr>
            <a:picLocks noChangeAspect="1"/>
          </p:cNvPicPr>
          <p:nvPr/>
        </p:nvPicPr>
        <p:blipFill>
          <a:blip r:embed="rId2"/>
          <a:stretch>
            <a:fillRect/>
          </a:stretch>
        </p:blipFill>
        <p:spPr>
          <a:xfrm>
            <a:off x="6279225" y="1342907"/>
            <a:ext cx="2454199" cy="1380487"/>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57BCC5BF-55C0-7DA8-B74D-2D49280C36CC}"/>
              </a:ext>
            </a:extLst>
          </p:cNvPr>
          <p:cNvSpPr txBox="1"/>
          <p:nvPr/>
        </p:nvSpPr>
        <p:spPr>
          <a:xfrm>
            <a:off x="8755458" y="1342907"/>
            <a:ext cx="1886799"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Kimberly Ku,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Illinois Cancer Care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Bloomington, Illinois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B23B8DE7-6C29-364D-F177-1056A54A14F0}"/>
              </a:ext>
            </a:extLst>
          </p:cNvPr>
          <p:cNvSpPr txBox="1"/>
          <p:nvPr/>
        </p:nvSpPr>
        <p:spPr>
          <a:xfrm>
            <a:off x="3044738" y="2830585"/>
            <a:ext cx="317951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Alan B </a:t>
            </a:r>
            <a:r>
              <a:rPr kumimoji="0" lang="en-US" sz="1600" b="1" i="0" u="none" strike="noStrike" kern="1200" cap="none" spc="0" normalizeH="0" baseline="0" noProof="0" dirty="0" err="1">
                <a:ln>
                  <a:noFill/>
                </a:ln>
                <a:solidFill>
                  <a:srgbClr val="000000"/>
                </a:solidFill>
                <a:effectLst/>
                <a:uLnTx/>
                <a:uFillTx/>
                <a:latin typeface="Calibri"/>
                <a:ea typeface="+mn-ea"/>
                <a:cs typeface="+mn-cs"/>
              </a:rPr>
              <a:t>Astrow</a:t>
            </a:r>
            <a:r>
              <a:rPr kumimoji="0" lang="en-US" sz="1600" b="1" i="0" u="none" strike="noStrike" kern="1200" cap="none" spc="0" normalizeH="0" baseline="0" noProof="0" dirty="0">
                <a:ln>
                  <a:noFill/>
                </a:ln>
                <a:solidFill>
                  <a:srgbClr val="000000"/>
                </a:solidFill>
                <a:effectLst/>
                <a:uLnTx/>
                <a:uFillTx/>
                <a:latin typeface="Calibri"/>
                <a:ea typeface="+mn-ea"/>
                <a:cs typeface="+mn-cs"/>
              </a:rPr>
              <a:t>,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Weill Cornell Medicine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Brooklyn, New York </a:t>
            </a:r>
          </a:p>
        </p:txBody>
      </p:sp>
      <p:pic>
        <p:nvPicPr>
          <p:cNvPr id="12" name="Picture 11" descr="A person wearing headphones and smiling&#10;&#10;AI-generated content may be incorrect.">
            <a:extLst>
              <a:ext uri="{FF2B5EF4-FFF2-40B4-BE49-F238E27FC236}">
                <a16:creationId xmlns:a16="http://schemas.microsoft.com/office/drawing/2014/main" id="{FF7B6E25-FE79-891C-B30A-BA07782CC4AF}"/>
              </a:ext>
            </a:extLst>
          </p:cNvPr>
          <p:cNvPicPr>
            <a:picLocks noChangeAspect="1"/>
          </p:cNvPicPr>
          <p:nvPr/>
        </p:nvPicPr>
        <p:blipFill>
          <a:blip r:embed="rId3"/>
          <a:stretch>
            <a:fillRect/>
          </a:stretch>
        </p:blipFill>
        <p:spPr>
          <a:xfrm>
            <a:off x="568505" y="2830585"/>
            <a:ext cx="2454201" cy="1380488"/>
          </a:xfrm>
          <a:prstGeom prst="rect">
            <a:avLst/>
          </a:prstGeom>
          <a:effectLst>
            <a:outerShdw blurRad="50800" dist="38100" dir="2700000" algn="tl" rotWithShape="0">
              <a:prstClr val="black">
                <a:alpha val="40000"/>
              </a:prstClr>
            </a:outerShdw>
          </a:effectLst>
        </p:spPr>
      </p:pic>
      <p:pic>
        <p:nvPicPr>
          <p:cNvPr id="13" name="Picture 12" descr="A person wearing a headset&#10;&#10;AI-generated content may be incorrect.">
            <a:extLst>
              <a:ext uri="{FF2B5EF4-FFF2-40B4-BE49-F238E27FC236}">
                <a16:creationId xmlns:a16="http://schemas.microsoft.com/office/drawing/2014/main" id="{E973701C-32B8-74DC-996F-8A857D21DFAA}"/>
              </a:ext>
            </a:extLst>
          </p:cNvPr>
          <p:cNvPicPr>
            <a:picLocks noChangeAspect="1"/>
          </p:cNvPicPr>
          <p:nvPr/>
        </p:nvPicPr>
        <p:blipFill>
          <a:blip r:embed="rId4"/>
          <a:stretch>
            <a:fillRect/>
          </a:stretch>
        </p:blipFill>
        <p:spPr>
          <a:xfrm>
            <a:off x="568505" y="4326151"/>
            <a:ext cx="2454199" cy="1380487"/>
          </a:xfrm>
          <a:prstGeom prst="rect">
            <a:avLst/>
          </a:prstGeom>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26774B80-3A6A-B32A-510A-FFAFAE6DB292}"/>
              </a:ext>
            </a:extLst>
          </p:cNvPr>
          <p:cNvSpPr txBox="1"/>
          <p:nvPr/>
        </p:nvSpPr>
        <p:spPr>
          <a:xfrm>
            <a:off x="3044738" y="4326151"/>
            <a:ext cx="2721616" cy="1323439"/>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cs typeface="+mn-cs"/>
              </a:rPr>
              <a:t>Eric Fox, DO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Bryn Mawr Medical Specialists Association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Bryn Mawr, Pennsylvania</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S PGothic" charset="0"/>
              <a:cs typeface="+mn-cs"/>
            </a:endParaRPr>
          </a:p>
        </p:txBody>
      </p:sp>
      <p:pic>
        <p:nvPicPr>
          <p:cNvPr id="24" name="Picture 23" descr="A person wearing headphones&#10;&#10;AI-generated content may be incorrect.">
            <a:extLst>
              <a:ext uri="{FF2B5EF4-FFF2-40B4-BE49-F238E27FC236}">
                <a16:creationId xmlns:a16="http://schemas.microsoft.com/office/drawing/2014/main" id="{8E4FD20E-D8B1-8955-4289-C0C23356D6E4}"/>
              </a:ext>
            </a:extLst>
          </p:cNvPr>
          <p:cNvPicPr>
            <a:picLocks noChangeAspect="1"/>
          </p:cNvPicPr>
          <p:nvPr/>
        </p:nvPicPr>
        <p:blipFill>
          <a:blip r:embed="rId5"/>
          <a:stretch>
            <a:fillRect/>
          </a:stretch>
        </p:blipFill>
        <p:spPr>
          <a:xfrm>
            <a:off x="6279225" y="2812663"/>
            <a:ext cx="2450592" cy="1378458"/>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EEEF05FC-94BD-859E-516C-3E34CE1173F3}"/>
              </a:ext>
            </a:extLst>
          </p:cNvPr>
          <p:cNvSpPr txBox="1"/>
          <p:nvPr/>
        </p:nvSpPr>
        <p:spPr>
          <a:xfrm>
            <a:off x="8755458" y="2812663"/>
            <a:ext cx="266078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Eleonora </a:t>
            </a:r>
            <a:r>
              <a:rPr kumimoji="0" lang="en-US" sz="1600" b="1" i="0" u="none" strike="noStrike" kern="1200" cap="none" spc="0" normalizeH="0" baseline="0" noProof="0" dirty="0" err="1">
                <a:ln>
                  <a:noFill/>
                </a:ln>
                <a:solidFill>
                  <a:srgbClr val="000000"/>
                </a:solidFill>
                <a:effectLst/>
                <a:uLnTx/>
                <a:uFillTx/>
                <a:latin typeface="Calibri"/>
                <a:ea typeface="+mn-ea"/>
                <a:cs typeface="+mn-cs"/>
              </a:rPr>
              <a:t>Teplinsky</a:t>
            </a:r>
            <a:r>
              <a:rPr kumimoji="0" lang="en-US" sz="1600" b="1" i="0" u="none" strike="noStrike" kern="1200" cap="none" spc="0" normalizeH="0" baseline="0" noProof="0" dirty="0">
                <a:ln>
                  <a:noFill/>
                </a:ln>
                <a:solidFill>
                  <a:srgbClr val="000000"/>
                </a:solidFill>
                <a:effectLst/>
                <a:uLnTx/>
                <a:uFillTx/>
                <a:latin typeface="Calibri"/>
                <a:ea typeface="+mn-ea"/>
                <a:cs typeface="+mn-cs"/>
              </a:rPr>
              <a:t>,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Valley-Mount Sinai Comprehensive Cancer Care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Paramus, New Jersey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04A2C677-66D9-C4FD-A64D-B1E82A04896C}"/>
              </a:ext>
            </a:extLst>
          </p:cNvPr>
          <p:cNvSpPr txBox="1"/>
          <p:nvPr/>
        </p:nvSpPr>
        <p:spPr>
          <a:xfrm>
            <a:off x="8755458" y="4308229"/>
            <a:ext cx="276763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Lai (Amber) Xu, MD, PhD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Northwest Oncology  </a:t>
            </a:r>
            <a:br>
              <a:rPr kumimoji="0" lang="en-US" sz="1600" b="0" i="0" u="none" strike="noStrike" kern="1200" cap="none" spc="0" normalizeH="0" baseline="0" noProof="0" dirty="0">
                <a:ln>
                  <a:noFill/>
                </a:ln>
                <a:solidFill>
                  <a:srgbClr val="000000"/>
                </a:solidFill>
                <a:effectLst/>
                <a:uLnTx/>
                <a:uFillTx/>
                <a:latin typeface="Calibri"/>
                <a:ea typeface="+mn-ea"/>
                <a:cs typeface="+mn-cs"/>
              </a:rPr>
            </a:br>
            <a:r>
              <a:rPr kumimoji="0" lang="en-US" sz="1600" b="0" i="0" u="none" strike="noStrike" kern="1200" cap="none" spc="0" normalizeH="0" baseline="0" noProof="0" dirty="0">
                <a:ln>
                  <a:noFill/>
                </a:ln>
                <a:solidFill>
                  <a:srgbClr val="000000"/>
                </a:solidFill>
                <a:effectLst/>
                <a:uLnTx/>
                <a:uFillTx/>
                <a:latin typeface="Calibri"/>
                <a:ea typeface="+mn-ea"/>
                <a:cs typeface="+mn-cs"/>
              </a:rPr>
              <a:t>and Hematology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Rolling Meadows, Illinois</a:t>
            </a:r>
          </a:p>
        </p:txBody>
      </p:sp>
      <p:pic>
        <p:nvPicPr>
          <p:cNvPr id="27" name="Picture 26" descr="A person smiling for the camera&#10;&#10;Description automatically generated with medium confidence">
            <a:extLst>
              <a:ext uri="{FF2B5EF4-FFF2-40B4-BE49-F238E27FC236}">
                <a16:creationId xmlns:a16="http://schemas.microsoft.com/office/drawing/2014/main" id="{A9D923FC-569F-4F63-6497-E7E64690E7B3}"/>
              </a:ext>
            </a:extLst>
          </p:cNvPr>
          <p:cNvPicPr>
            <a:picLocks noChangeAspect="1"/>
          </p:cNvPicPr>
          <p:nvPr/>
        </p:nvPicPr>
        <p:blipFill>
          <a:blip r:embed="rId6"/>
          <a:stretch>
            <a:fillRect/>
          </a:stretch>
        </p:blipFill>
        <p:spPr>
          <a:xfrm>
            <a:off x="6279225" y="4308229"/>
            <a:ext cx="2450592" cy="1378458"/>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FD83D9C1-8F00-91CD-7AEA-F350984A7EB7}"/>
              </a:ext>
            </a:extLst>
          </p:cNvPr>
          <p:cNvSpPr txBox="1">
            <a:spLocks/>
          </p:cNvSpPr>
          <p:nvPr/>
        </p:nvSpPr>
        <p:spPr>
          <a:xfrm>
            <a:off x="912286" y="227013"/>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a:ln>
                  <a:noFill/>
                </a:ln>
                <a:solidFill>
                  <a:srgbClr val="3333FF"/>
                </a:solidFill>
                <a:effectLst/>
                <a:uLnTx/>
                <a:uFillTx/>
                <a:latin typeface="Calibri"/>
                <a:ea typeface="MS PGothic" pitchFamily="34" charset="-128"/>
                <a:cs typeface="Calibri"/>
              </a:rPr>
              <a:t>Contributing General Medical Oncologists</a:t>
            </a:r>
            <a:endPar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pic>
        <p:nvPicPr>
          <p:cNvPr id="3" name="Picture 2" descr="A person wearing a headset and smiling&#10;&#10;AI-generated content may be incorrect.">
            <a:extLst>
              <a:ext uri="{FF2B5EF4-FFF2-40B4-BE49-F238E27FC236}">
                <a16:creationId xmlns:a16="http://schemas.microsoft.com/office/drawing/2014/main" id="{95B1EC35-1951-A97F-9AEA-32B82F76E94E}"/>
              </a:ext>
            </a:extLst>
          </p:cNvPr>
          <p:cNvPicPr>
            <a:picLocks noChangeAspect="1"/>
          </p:cNvPicPr>
          <p:nvPr/>
        </p:nvPicPr>
        <p:blipFill>
          <a:blip r:embed="rId7"/>
          <a:stretch>
            <a:fillRect/>
          </a:stretch>
        </p:blipFill>
        <p:spPr>
          <a:xfrm>
            <a:off x="568505" y="1342907"/>
            <a:ext cx="2454201" cy="1380488"/>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98E3F34C-1EFA-9C4F-578B-50E94D7624C8}"/>
              </a:ext>
            </a:extLst>
          </p:cNvPr>
          <p:cNvSpPr txBox="1"/>
          <p:nvPr/>
        </p:nvSpPr>
        <p:spPr>
          <a:xfrm>
            <a:off x="3044738" y="1342907"/>
            <a:ext cx="219476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Laila Agrawal,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Norton Cancer Institute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Louisville, Kentucky</a:t>
            </a:r>
          </a:p>
        </p:txBody>
      </p:sp>
    </p:spTree>
    <p:extLst>
      <p:ext uri="{BB962C8B-B14F-4D97-AF65-F5344CB8AC3E}">
        <p14:creationId xmlns:p14="http://schemas.microsoft.com/office/powerpoint/2010/main" val="484639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B7F45-1689-1EA0-6355-430C3343D9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AD4E4D-358D-4FEE-209A-EB514BBCC0AA}"/>
              </a:ext>
            </a:extLst>
          </p:cNvPr>
          <p:cNvSpPr>
            <a:spLocks noGrp="1"/>
          </p:cNvSpPr>
          <p:nvPr>
            <p:ph type="title"/>
          </p:nvPr>
        </p:nvSpPr>
        <p:spPr>
          <a:xfrm>
            <a:off x="1919536" y="0"/>
            <a:ext cx="8424936" cy="980728"/>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3431BD96-B35A-1B46-757B-598B6233D34B}"/>
              </a:ext>
            </a:extLst>
          </p:cNvPr>
          <p:cNvSpPr>
            <a:spLocks noGrp="1"/>
          </p:cNvSpPr>
          <p:nvPr>
            <p:ph idx="1"/>
          </p:nvPr>
        </p:nvSpPr>
        <p:spPr>
          <a:xfrm>
            <a:off x="983432" y="1340768"/>
            <a:ext cx="9865096" cy="4727456"/>
          </a:xfrm>
        </p:spPr>
        <p:txBody>
          <a:bodyPr/>
          <a:lstStyle/>
          <a:p>
            <a:pPr marL="98425" indent="0">
              <a:lnSpc>
                <a:spcPts val="2340"/>
              </a:lnSpc>
              <a:spcBef>
                <a:spcPts val="0"/>
              </a:spcBef>
              <a:spcAft>
                <a:spcPts val="1800"/>
              </a:spcAft>
              <a:buNone/>
            </a:pPr>
            <a:r>
              <a:rPr lang="en-US" sz="2200" dirty="0">
                <a:solidFill>
                  <a:schemeClr val="accent2"/>
                </a:solidFill>
                <a:latin typeface="Calibri" panose="020F0502020204030204" pitchFamily="34" charset="0"/>
                <a:cs typeface="Calibri" panose="020F0502020204030204" pitchFamily="34" charset="0"/>
              </a:rPr>
              <a:t>Introduction: </a:t>
            </a:r>
            <a:r>
              <a:rPr lang="en-US" sz="2200" dirty="0">
                <a:solidFill>
                  <a:schemeClr val="tx1"/>
                </a:solidFill>
                <a:latin typeface="Calibri" panose="020F0502020204030204" pitchFamily="34" charset="0"/>
                <a:cs typeface="Calibri" panose="020F0502020204030204" pitchFamily="34" charset="0"/>
              </a:rPr>
              <a:t>Antibody-drug conjugates (ADCs) in localized breast cancer </a:t>
            </a:r>
            <a:endParaRPr lang="en-US" sz="2200" dirty="0">
              <a:solidFill>
                <a:schemeClr val="accent2"/>
              </a:solidFill>
              <a:latin typeface="Calibri" panose="020F0502020204030204" pitchFamily="34" charset="0"/>
              <a:cs typeface="Calibri" panose="020F0502020204030204" pitchFamily="34" charset="0"/>
            </a:endParaRPr>
          </a:p>
          <a:p>
            <a:pPr marL="98425" indent="0">
              <a:lnSpc>
                <a:spcPts val="2340"/>
              </a:lnSpc>
              <a:spcBef>
                <a:spcPts val="0"/>
              </a:spcBef>
              <a:spcAft>
                <a:spcPts val="600"/>
              </a:spcAft>
              <a:buNone/>
            </a:pPr>
            <a:r>
              <a:rPr lang="en-US" sz="2200" dirty="0">
                <a:solidFill>
                  <a:schemeClr val="accent2"/>
                </a:solidFill>
                <a:latin typeface="Calibri" panose="020F0502020204030204" pitchFamily="34" charset="0"/>
                <a:cs typeface="Calibri" panose="020F0502020204030204" pitchFamily="34" charset="0"/>
              </a:rPr>
              <a:t>Case 1: </a:t>
            </a:r>
            <a:r>
              <a:rPr lang="en-US" sz="2200" dirty="0">
                <a:solidFill>
                  <a:schemeClr val="tx1"/>
                </a:solidFill>
                <a:latin typeface="Calibri" panose="020F0502020204030204" pitchFamily="34" charset="0"/>
                <a:cs typeface="Calibri" panose="020F0502020204030204" pitchFamily="34" charset="0"/>
              </a:rPr>
              <a:t>Dr Fox – </a:t>
            </a:r>
            <a:r>
              <a:rPr lang="en-US" sz="2200" dirty="0">
                <a:effectLst/>
                <a:latin typeface="Calibri" panose="020F0502020204030204" pitchFamily="34" charset="0"/>
                <a:ea typeface="Aptos" panose="020B0004020202020204" pitchFamily="34" charset="0"/>
                <a:cs typeface="Calibri" panose="020F0502020204030204" pitchFamily="34" charset="0"/>
              </a:rPr>
              <a:t>78-year-old frail woman </a:t>
            </a:r>
          </a:p>
          <a:p>
            <a:pPr>
              <a:lnSpc>
                <a:spcPts val="2340"/>
              </a:lnSpc>
              <a:spcBef>
                <a:spcPts val="0"/>
              </a:spcBef>
              <a:spcAft>
                <a:spcPts val="1800"/>
              </a:spcAft>
            </a:pPr>
            <a:r>
              <a:rPr lang="en-US" sz="2200" dirty="0">
                <a:solidFill>
                  <a:schemeClr val="accent2"/>
                </a:solidFill>
                <a:latin typeface="Calibri" panose="020F0502020204030204" pitchFamily="34" charset="0"/>
                <a:cs typeface="Calibri" panose="020F0502020204030204" pitchFamily="34" charset="0"/>
              </a:rPr>
              <a:t>Key Datasets: Targeting TROP2 in recurrent metastatic disease </a:t>
            </a:r>
          </a:p>
          <a:p>
            <a:pPr marL="98425" indent="0">
              <a:lnSpc>
                <a:spcPts val="2340"/>
              </a:lnSpc>
              <a:spcBef>
                <a:spcPts val="0"/>
              </a:spcBef>
              <a:spcAft>
                <a:spcPts val="600"/>
              </a:spcAft>
              <a:buNone/>
            </a:pPr>
            <a:r>
              <a:rPr lang="en-US" sz="2200" dirty="0">
                <a:solidFill>
                  <a:schemeClr val="accent2"/>
                </a:solidFill>
                <a:latin typeface="Calibri" panose="020F0502020204030204" pitchFamily="34" charset="0"/>
                <a:cs typeface="Calibri" panose="020F0502020204030204" pitchFamily="34" charset="0"/>
              </a:rPr>
              <a:t>Case 2: </a:t>
            </a:r>
            <a:r>
              <a:rPr lang="en-US" sz="2200" dirty="0">
                <a:solidFill>
                  <a:schemeClr val="tx1"/>
                </a:solidFill>
                <a:latin typeface="Calibri" panose="020F0502020204030204" pitchFamily="34" charset="0"/>
                <a:cs typeface="Calibri" panose="020F0502020204030204" pitchFamily="34" charset="0"/>
              </a:rPr>
              <a:t>Dr Xu – </a:t>
            </a:r>
            <a:r>
              <a:rPr lang="en-US" sz="2200" dirty="0">
                <a:effectLst/>
                <a:latin typeface="Calibri" panose="020F0502020204030204" pitchFamily="34" charset="0"/>
                <a:ea typeface="Aptos" panose="020B0004020202020204" pitchFamily="34" charset="0"/>
                <a:cs typeface="Calibri" panose="020F0502020204030204" pitchFamily="34" charset="0"/>
              </a:rPr>
              <a:t>61-year-old woman</a:t>
            </a:r>
          </a:p>
          <a:p>
            <a:pPr>
              <a:lnSpc>
                <a:spcPts val="2340"/>
              </a:lnSpc>
              <a:spcBef>
                <a:spcPts val="0"/>
              </a:spcBef>
              <a:spcAft>
                <a:spcPts val="1800"/>
              </a:spcAft>
            </a:pPr>
            <a:r>
              <a:rPr lang="en-US" sz="2200" dirty="0">
                <a:solidFill>
                  <a:schemeClr val="accent2"/>
                </a:solidFill>
                <a:latin typeface="Calibri" panose="020F0502020204030204" pitchFamily="34" charset="0"/>
                <a:cs typeface="Calibri" panose="020F0502020204030204" pitchFamily="34" charset="0"/>
              </a:rPr>
              <a:t>Key Datasets: Management of HER2-low and HER2-ultralow breast cancer</a:t>
            </a:r>
          </a:p>
          <a:p>
            <a:pPr marL="98425" indent="0">
              <a:lnSpc>
                <a:spcPts val="2340"/>
              </a:lnSpc>
              <a:spcBef>
                <a:spcPts val="0"/>
              </a:spcBef>
              <a:spcAft>
                <a:spcPts val="600"/>
              </a:spcAft>
              <a:buNone/>
            </a:pPr>
            <a:r>
              <a:rPr lang="en-US" sz="2200" dirty="0">
                <a:solidFill>
                  <a:srgbClr val="3333CC"/>
                </a:solidFill>
                <a:latin typeface="Calibri" panose="020F0502020204030204" pitchFamily="34" charset="0"/>
                <a:cs typeface="Calibri" panose="020F0502020204030204" pitchFamily="34" charset="0"/>
              </a:rPr>
              <a:t>Case</a:t>
            </a:r>
            <a:r>
              <a:rPr lang="en-US" sz="2200" dirty="0">
                <a:solidFill>
                  <a:schemeClr val="accent2"/>
                </a:solidFill>
                <a:latin typeface="Calibri" panose="020F0502020204030204" pitchFamily="34" charset="0"/>
                <a:cs typeface="Calibri" panose="020F0502020204030204" pitchFamily="34" charset="0"/>
              </a:rPr>
              <a:t> 3: </a:t>
            </a:r>
            <a:r>
              <a:rPr lang="en-US" sz="2200" dirty="0">
                <a:solidFill>
                  <a:schemeClr val="tx1"/>
                </a:solidFill>
                <a:latin typeface="Calibri" panose="020F0502020204030204" pitchFamily="34" charset="0"/>
                <a:cs typeface="Calibri" panose="020F0502020204030204" pitchFamily="34" charset="0"/>
              </a:rPr>
              <a:t>Dr </a:t>
            </a:r>
            <a:r>
              <a:rPr lang="en-US" sz="2200" dirty="0" err="1">
                <a:solidFill>
                  <a:schemeClr val="tx1"/>
                </a:solidFill>
                <a:latin typeface="Calibri" panose="020F0502020204030204" pitchFamily="34" charset="0"/>
                <a:cs typeface="Calibri" panose="020F0502020204030204" pitchFamily="34" charset="0"/>
              </a:rPr>
              <a:t>Astrow</a:t>
            </a:r>
            <a:r>
              <a:rPr lang="en-US" sz="2200" dirty="0">
                <a:solidFill>
                  <a:schemeClr val="tx1"/>
                </a:solidFill>
                <a:latin typeface="Calibri" panose="020F0502020204030204" pitchFamily="34" charset="0"/>
                <a:cs typeface="Calibri" panose="020F0502020204030204" pitchFamily="34" charset="0"/>
              </a:rPr>
              <a:t> – </a:t>
            </a:r>
            <a:r>
              <a:rPr lang="en-US" sz="2200" dirty="0">
                <a:effectLst/>
                <a:latin typeface="Calibri" panose="020F0502020204030204" pitchFamily="34" charset="0"/>
                <a:ea typeface="Aptos" panose="020B0004020202020204" pitchFamily="34" charset="0"/>
                <a:cs typeface="Calibri" panose="020F0502020204030204" pitchFamily="34" charset="0"/>
              </a:rPr>
              <a:t>74-year-old woman</a:t>
            </a:r>
            <a:endParaRPr lang="en-US" sz="2200" dirty="0">
              <a:effectLst/>
              <a:latin typeface="Calibri" panose="020F0502020204030204" pitchFamily="34" charset="0"/>
              <a:cs typeface="Calibri" panose="020F0502020204030204" pitchFamily="34" charset="0"/>
            </a:endParaRPr>
          </a:p>
          <a:p>
            <a:pPr>
              <a:lnSpc>
                <a:spcPts val="2340"/>
              </a:lnSpc>
              <a:spcBef>
                <a:spcPts val="0"/>
              </a:spcBef>
              <a:spcAft>
                <a:spcPts val="1800"/>
              </a:spcAft>
            </a:pPr>
            <a:r>
              <a:rPr lang="en-US" sz="2200" dirty="0">
                <a:solidFill>
                  <a:schemeClr val="accent2"/>
                </a:solidFill>
                <a:latin typeface="Calibri" panose="020F0502020204030204" pitchFamily="34" charset="0"/>
                <a:cs typeface="Calibri" panose="020F0502020204030204" pitchFamily="34" charset="0"/>
              </a:rPr>
              <a:t>Key Datasets: TROP2-targeted ADCs as first-line treatment</a:t>
            </a:r>
          </a:p>
          <a:p>
            <a:pPr marL="98425" indent="0">
              <a:lnSpc>
                <a:spcPts val="2340"/>
              </a:lnSpc>
              <a:spcBef>
                <a:spcPts val="0"/>
              </a:spcBef>
              <a:spcAft>
                <a:spcPts val="1800"/>
              </a:spcAft>
              <a:buNone/>
            </a:pPr>
            <a:r>
              <a:rPr lang="en-US" sz="2200" dirty="0">
                <a:solidFill>
                  <a:schemeClr val="accent2"/>
                </a:solidFill>
                <a:latin typeface="Calibri" panose="020F0502020204030204" pitchFamily="34" charset="0"/>
                <a:cs typeface="Calibri" panose="020F0502020204030204" pitchFamily="34" charset="0"/>
              </a:rPr>
              <a:t>Case 4: </a:t>
            </a:r>
            <a:r>
              <a:rPr lang="en-US" sz="2200" dirty="0">
                <a:solidFill>
                  <a:schemeClr val="tx1"/>
                </a:solidFill>
                <a:latin typeface="Calibri" panose="020F0502020204030204" pitchFamily="34" charset="0"/>
                <a:cs typeface="Calibri" panose="020F0502020204030204" pitchFamily="34" charset="0"/>
              </a:rPr>
              <a:t>Dr Agrawal – 66-year-old woman </a:t>
            </a:r>
          </a:p>
          <a:p>
            <a:pPr marL="98425" indent="0">
              <a:lnSpc>
                <a:spcPts val="2340"/>
              </a:lnSpc>
              <a:spcBef>
                <a:spcPts val="0"/>
              </a:spcBef>
              <a:spcAft>
                <a:spcPts val="1800"/>
              </a:spcAft>
              <a:buNone/>
            </a:pPr>
            <a:r>
              <a:rPr lang="en-US" sz="2200" dirty="0">
                <a:solidFill>
                  <a:schemeClr val="accent2"/>
                </a:solidFill>
                <a:latin typeface="Calibri" panose="020F0502020204030204" pitchFamily="34" charset="0"/>
                <a:cs typeface="Calibri" panose="020F0502020204030204" pitchFamily="34" charset="0"/>
              </a:rPr>
              <a:t>Case 5: </a:t>
            </a:r>
            <a:r>
              <a:rPr lang="en-US" sz="2200" dirty="0">
                <a:solidFill>
                  <a:schemeClr val="tx1"/>
                </a:solidFill>
                <a:latin typeface="Calibri" panose="020F0502020204030204" pitchFamily="34" charset="0"/>
                <a:cs typeface="Calibri" panose="020F0502020204030204" pitchFamily="34" charset="0"/>
              </a:rPr>
              <a:t>Dr Ku – </a:t>
            </a:r>
            <a:r>
              <a:rPr lang="en-US" sz="2200" dirty="0">
                <a:effectLst/>
                <a:latin typeface="Calibri" panose="020F0502020204030204" pitchFamily="34" charset="0"/>
                <a:ea typeface="Aptos" panose="020B0004020202020204" pitchFamily="34" charset="0"/>
                <a:cs typeface="Calibri" panose="020F0502020204030204" pitchFamily="34" charset="0"/>
              </a:rPr>
              <a:t>59-year-old woman </a:t>
            </a:r>
          </a:p>
          <a:p>
            <a:pPr marL="98425" indent="0">
              <a:lnSpc>
                <a:spcPts val="2340"/>
              </a:lnSpc>
              <a:spcBef>
                <a:spcPts val="0"/>
              </a:spcBef>
              <a:spcAft>
                <a:spcPts val="1800"/>
              </a:spcAft>
              <a:buNone/>
            </a:pPr>
            <a:r>
              <a:rPr lang="en-US" sz="2200" dirty="0">
                <a:solidFill>
                  <a:schemeClr val="accent2"/>
                </a:solidFill>
                <a:latin typeface="Calibri" panose="020F0502020204030204" pitchFamily="34" charset="0"/>
                <a:cs typeface="Calibri" panose="020F0502020204030204" pitchFamily="34" charset="0"/>
              </a:rPr>
              <a:t>Case 6: </a:t>
            </a:r>
            <a:r>
              <a:rPr lang="en-US" sz="2200" dirty="0">
                <a:solidFill>
                  <a:schemeClr val="tx1"/>
                </a:solidFill>
                <a:latin typeface="Calibri" panose="020F0502020204030204" pitchFamily="34" charset="0"/>
                <a:cs typeface="Calibri" panose="020F0502020204030204" pitchFamily="34" charset="0"/>
              </a:rPr>
              <a:t>Dr </a:t>
            </a:r>
            <a:r>
              <a:rPr lang="en-US" sz="2200" dirty="0" err="1">
                <a:solidFill>
                  <a:schemeClr val="tx1"/>
                </a:solidFill>
                <a:latin typeface="Calibri" panose="020F0502020204030204" pitchFamily="34" charset="0"/>
                <a:cs typeface="Calibri" panose="020F0502020204030204" pitchFamily="34" charset="0"/>
              </a:rPr>
              <a:t>Teplinsky</a:t>
            </a:r>
            <a:r>
              <a:rPr lang="en-US" sz="2200" dirty="0">
                <a:solidFill>
                  <a:schemeClr val="tx1"/>
                </a:solidFill>
                <a:latin typeface="Calibri" panose="020F0502020204030204" pitchFamily="34" charset="0"/>
                <a:cs typeface="Calibri" panose="020F0502020204030204" pitchFamily="34" charset="0"/>
              </a:rPr>
              <a:t> – </a:t>
            </a:r>
            <a:r>
              <a:rPr lang="en-US" sz="2200" dirty="0">
                <a:effectLst/>
                <a:latin typeface="Calibri" panose="020F0502020204030204" pitchFamily="34" charset="0"/>
                <a:ea typeface="Aptos" panose="020B0004020202020204" pitchFamily="34" charset="0"/>
                <a:cs typeface="Calibri" panose="020F0502020204030204" pitchFamily="34" charset="0"/>
              </a:rPr>
              <a:t>63-year-old woman</a:t>
            </a:r>
            <a:endParaRPr lang="en-US" sz="2200" dirty="0">
              <a:solidFill>
                <a:schemeClr val="tx1"/>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675382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B7F45-1689-1EA0-6355-430C3343D92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098ECD0-830F-B1EF-0A9D-AE3A91885B5F}"/>
              </a:ext>
            </a:extLst>
          </p:cNvPr>
          <p:cNvSpPr/>
          <p:nvPr/>
        </p:nvSpPr>
        <p:spPr bwMode="auto">
          <a:xfrm>
            <a:off x="335360" y="1268760"/>
            <a:ext cx="11089232" cy="432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22AD4E4D-358D-4FEE-209A-EB514BBCC0AA}"/>
              </a:ext>
            </a:extLst>
          </p:cNvPr>
          <p:cNvSpPr>
            <a:spLocks noGrp="1"/>
          </p:cNvSpPr>
          <p:nvPr>
            <p:ph type="title"/>
          </p:nvPr>
        </p:nvSpPr>
        <p:spPr>
          <a:xfrm>
            <a:off x="1919536" y="0"/>
            <a:ext cx="8424936" cy="980728"/>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3431BD96-B35A-1B46-757B-598B6233D34B}"/>
              </a:ext>
            </a:extLst>
          </p:cNvPr>
          <p:cNvSpPr>
            <a:spLocks noGrp="1"/>
          </p:cNvSpPr>
          <p:nvPr>
            <p:ph idx="1"/>
          </p:nvPr>
        </p:nvSpPr>
        <p:spPr>
          <a:xfrm>
            <a:off x="983432" y="1340768"/>
            <a:ext cx="9865096" cy="4727456"/>
          </a:xfrm>
        </p:spPr>
        <p:txBody>
          <a:bodyPr/>
          <a:lstStyle/>
          <a:p>
            <a:pPr marL="98425" indent="0">
              <a:lnSpc>
                <a:spcPts val="2340"/>
              </a:lnSpc>
              <a:spcBef>
                <a:spcPts val="0"/>
              </a:spcBef>
              <a:spcAft>
                <a:spcPts val="1800"/>
              </a:spcAft>
              <a:buNone/>
            </a:pPr>
            <a:r>
              <a:rPr lang="en-US" sz="2200" dirty="0">
                <a:solidFill>
                  <a:schemeClr val="bg1"/>
                </a:solidFill>
                <a:latin typeface="Calibri" panose="020F0502020204030204" pitchFamily="34" charset="0"/>
                <a:cs typeface="Calibri" panose="020F0502020204030204" pitchFamily="34" charset="0"/>
              </a:rPr>
              <a:t>Introduction: Antibody-drug conjugates (ADCs) in localized breast cancer </a:t>
            </a:r>
          </a:p>
          <a:p>
            <a:pPr marL="98425" indent="0">
              <a:lnSpc>
                <a:spcPts val="2340"/>
              </a:lnSpc>
              <a:spcBef>
                <a:spcPts val="0"/>
              </a:spcBef>
              <a:spcAft>
                <a:spcPts val="600"/>
              </a:spcAft>
              <a:buNone/>
            </a:pPr>
            <a:r>
              <a:rPr lang="en-US" sz="2200" dirty="0">
                <a:solidFill>
                  <a:schemeClr val="accent2"/>
                </a:solidFill>
                <a:latin typeface="Calibri" panose="020F0502020204030204" pitchFamily="34" charset="0"/>
                <a:cs typeface="Calibri" panose="020F0502020204030204" pitchFamily="34" charset="0"/>
              </a:rPr>
              <a:t>Case 1: </a:t>
            </a:r>
            <a:r>
              <a:rPr lang="en-US" sz="2200" dirty="0">
                <a:solidFill>
                  <a:schemeClr val="tx1"/>
                </a:solidFill>
                <a:latin typeface="Calibri" panose="020F0502020204030204" pitchFamily="34" charset="0"/>
                <a:cs typeface="Calibri" panose="020F0502020204030204" pitchFamily="34" charset="0"/>
              </a:rPr>
              <a:t>Dr Fox – </a:t>
            </a:r>
            <a:r>
              <a:rPr lang="en-US" sz="2200" dirty="0">
                <a:latin typeface="Calibri" panose="020F0502020204030204" pitchFamily="34" charset="0"/>
                <a:ea typeface="Aptos" panose="020B0004020202020204" pitchFamily="34" charset="0"/>
                <a:cs typeface="Calibri" panose="020F0502020204030204" pitchFamily="34" charset="0"/>
              </a:rPr>
              <a:t>78-year-old frail woman </a:t>
            </a:r>
          </a:p>
          <a:p>
            <a:pPr>
              <a:lnSpc>
                <a:spcPts val="2340"/>
              </a:lnSpc>
              <a:spcBef>
                <a:spcPts val="0"/>
              </a:spcBef>
              <a:spcAft>
                <a:spcPts val="1800"/>
              </a:spcAft>
            </a:pPr>
            <a:r>
              <a:rPr lang="en-US" sz="2200" dirty="0">
                <a:solidFill>
                  <a:schemeClr val="accent2"/>
                </a:solidFill>
                <a:latin typeface="Calibri" panose="020F0502020204030204" pitchFamily="34" charset="0"/>
                <a:cs typeface="Calibri" panose="020F0502020204030204" pitchFamily="34" charset="0"/>
              </a:rPr>
              <a:t>Key Datasets: Targeting TROP2 in recurrent metastatic disease </a:t>
            </a:r>
          </a:p>
          <a:p>
            <a:pPr marL="98425" indent="0">
              <a:lnSpc>
                <a:spcPts val="2340"/>
              </a:lnSpc>
              <a:spcBef>
                <a:spcPts val="0"/>
              </a:spcBef>
              <a:spcAft>
                <a:spcPts val="600"/>
              </a:spcAft>
              <a:buNone/>
            </a:pPr>
            <a:r>
              <a:rPr lang="en-US" sz="2200" dirty="0">
                <a:solidFill>
                  <a:schemeClr val="accent2"/>
                </a:solidFill>
                <a:latin typeface="Calibri" panose="020F0502020204030204" pitchFamily="34" charset="0"/>
                <a:cs typeface="Calibri" panose="020F0502020204030204" pitchFamily="34" charset="0"/>
              </a:rPr>
              <a:t>Case 2: </a:t>
            </a:r>
            <a:r>
              <a:rPr lang="en-US" sz="2200" dirty="0">
                <a:solidFill>
                  <a:schemeClr val="tx1"/>
                </a:solidFill>
                <a:latin typeface="Calibri" panose="020F0502020204030204" pitchFamily="34" charset="0"/>
                <a:cs typeface="Calibri" panose="020F0502020204030204" pitchFamily="34" charset="0"/>
              </a:rPr>
              <a:t>Dr Xu – </a:t>
            </a:r>
            <a:r>
              <a:rPr lang="en-US" sz="2200" dirty="0">
                <a:latin typeface="Calibri" panose="020F0502020204030204" pitchFamily="34" charset="0"/>
                <a:ea typeface="Aptos" panose="020B0004020202020204" pitchFamily="34" charset="0"/>
                <a:cs typeface="Calibri" panose="020F0502020204030204" pitchFamily="34" charset="0"/>
              </a:rPr>
              <a:t>61-year-old woman</a:t>
            </a:r>
          </a:p>
          <a:p>
            <a:pPr>
              <a:lnSpc>
                <a:spcPts val="2340"/>
              </a:lnSpc>
              <a:spcBef>
                <a:spcPts val="0"/>
              </a:spcBef>
              <a:spcAft>
                <a:spcPts val="1800"/>
              </a:spcAft>
            </a:pPr>
            <a:r>
              <a:rPr lang="en-US" sz="2200" dirty="0">
                <a:solidFill>
                  <a:schemeClr val="accent2"/>
                </a:solidFill>
                <a:latin typeface="Calibri" panose="020F0502020204030204" pitchFamily="34" charset="0"/>
                <a:cs typeface="Calibri" panose="020F0502020204030204" pitchFamily="34" charset="0"/>
              </a:rPr>
              <a:t>Key Datasets: Management of HER2-low and HER2-ultralow breast cancer</a:t>
            </a:r>
          </a:p>
          <a:p>
            <a:pPr marL="98425" indent="0">
              <a:lnSpc>
                <a:spcPts val="2340"/>
              </a:lnSpc>
              <a:spcBef>
                <a:spcPts val="0"/>
              </a:spcBef>
              <a:spcAft>
                <a:spcPts val="600"/>
              </a:spcAft>
              <a:buNone/>
            </a:pPr>
            <a:r>
              <a:rPr lang="en-US" sz="2200" dirty="0">
                <a:solidFill>
                  <a:srgbClr val="3333CC"/>
                </a:solidFill>
                <a:latin typeface="Calibri" panose="020F0502020204030204" pitchFamily="34" charset="0"/>
                <a:cs typeface="Calibri" panose="020F0502020204030204" pitchFamily="34" charset="0"/>
              </a:rPr>
              <a:t>Case</a:t>
            </a:r>
            <a:r>
              <a:rPr lang="en-US" sz="2200" dirty="0">
                <a:solidFill>
                  <a:schemeClr val="accent2"/>
                </a:solidFill>
                <a:latin typeface="Calibri" panose="020F0502020204030204" pitchFamily="34" charset="0"/>
                <a:cs typeface="Calibri" panose="020F0502020204030204" pitchFamily="34" charset="0"/>
              </a:rPr>
              <a:t> 3: </a:t>
            </a:r>
            <a:r>
              <a:rPr lang="en-US" sz="2200" dirty="0">
                <a:solidFill>
                  <a:schemeClr val="tx1"/>
                </a:solidFill>
                <a:latin typeface="Calibri" panose="020F0502020204030204" pitchFamily="34" charset="0"/>
                <a:cs typeface="Calibri" panose="020F0502020204030204" pitchFamily="34" charset="0"/>
              </a:rPr>
              <a:t>Dr </a:t>
            </a:r>
            <a:r>
              <a:rPr lang="en-US" sz="2200" dirty="0" err="1">
                <a:solidFill>
                  <a:schemeClr val="tx1"/>
                </a:solidFill>
                <a:latin typeface="Calibri" panose="020F0502020204030204" pitchFamily="34" charset="0"/>
                <a:cs typeface="Calibri" panose="020F0502020204030204" pitchFamily="34" charset="0"/>
              </a:rPr>
              <a:t>Astrow</a:t>
            </a:r>
            <a:r>
              <a:rPr lang="en-US" sz="2200" dirty="0">
                <a:solidFill>
                  <a:schemeClr val="tx1"/>
                </a:solidFill>
                <a:latin typeface="Calibri" panose="020F0502020204030204" pitchFamily="34" charset="0"/>
                <a:cs typeface="Calibri" panose="020F0502020204030204" pitchFamily="34" charset="0"/>
              </a:rPr>
              <a:t> – </a:t>
            </a:r>
            <a:r>
              <a:rPr lang="en-US" sz="2200" dirty="0">
                <a:latin typeface="Calibri" panose="020F0502020204030204" pitchFamily="34" charset="0"/>
                <a:ea typeface="Aptos" panose="020B0004020202020204" pitchFamily="34" charset="0"/>
                <a:cs typeface="Calibri" panose="020F0502020204030204" pitchFamily="34" charset="0"/>
              </a:rPr>
              <a:t>74-year-old woman</a:t>
            </a:r>
            <a:endParaRPr lang="en-US" sz="2200" dirty="0">
              <a:latin typeface="Calibri" panose="020F0502020204030204" pitchFamily="34" charset="0"/>
              <a:cs typeface="Calibri" panose="020F0502020204030204" pitchFamily="34" charset="0"/>
            </a:endParaRPr>
          </a:p>
          <a:p>
            <a:pPr>
              <a:lnSpc>
                <a:spcPts val="2340"/>
              </a:lnSpc>
              <a:spcBef>
                <a:spcPts val="0"/>
              </a:spcBef>
              <a:spcAft>
                <a:spcPts val="1800"/>
              </a:spcAft>
            </a:pPr>
            <a:r>
              <a:rPr lang="en-US" sz="2200" dirty="0">
                <a:solidFill>
                  <a:schemeClr val="accent2"/>
                </a:solidFill>
                <a:latin typeface="Calibri" panose="020F0502020204030204" pitchFamily="34" charset="0"/>
                <a:cs typeface="Calibri" panose="020F0502020204030204" pitchFamily="34" charset="0"/>
              </a:rPr>
              <a:t>Key Datasets: TROP2-targeted ADCs as first-line treatment</a:t>
            </a:r>
          </a:p>
          <a:p>
            <a:pPr marL="98425" indent="0">
              <a:lnSpc>
                <a:spcPts val="2340"/>
              </a:lnSpc>
              <a:spcBef>
                <a:spcPts val="0"/>
              </a:spcBef>
              <a:spcAft>
                <a:spcPts val="1800"/>
              </a:spcAft>
              <a:buNone/>
            </a:pPr>
            <a:r>
              <a:rPr lang="en-US" sz="2200" dirty="0">
                <a:solidFill>
                  <a:schemeClr val="accent2"/>
                </a:solidFill>
                <a:latin typeface="Calibri" panose="020F0502020204030204" pitchFamily="34" charset="0"/>
                <a:cs typeface="Calibri" panose="020F0502020204030204" pitchFamily="34" charset="0"/>
              </a:rPr>
              <a:t>Case 4: </a:t>
            </a:r>
            <a:r>
              <a:rPr lang="en-US" sz="2200" dirty="0">
                <a:solidFill>
                  <a:schemeClr val="tx1"/>
                </a:solidFill>
                <a:latin typeface="Calibri" panose="020F0502020204030204" pitchFamily="34" charset="0"/>
                <a:cs typeface="Calibri" panose="020F0502020204030204" pitchFamily="34" charset="0"/>
              </a:rPr>
              <a:t>Dr Agrawal – 66-year-old woman </a:t>
            </a:r>
          </a:p>
          <a:p>
            <a:pPr marL="98425" indent="0">
              <a:lnSpc>
                <a:spcPts val="2340"/>
              </a:lnSpc>
              <a:spcBef>
                <a:spcPts val="0"/>
              </a:spcBef>
              <a:spcAft>
                <a:spcPts val="1800"/>
              </a:spcAft>
              <a:buNone/>
            </a:pPr>
            <a:r>
              <a:rPr lang="en-US" sz="2200" dirty="0">
                <a:solidFill>
                  <a:schemeClr val="accent2"/>
                </a:solidFill>
                <a:latin typeface="Calibri" panose="020F0502020204030204" pitchFamily="34" charset="0"/>
                <a:cs typeface="Calibri" panose="020F0502020204030204" pitchFamily="34" charset="0"/>
              </a:rPr>
              <a:t>Case 5: </a:t>
            </a:r>
            <a:r>
              <a:rPr lang="en-US" sz="2200" dirty="0">
                <a:solidFill>
                  <a:schemeClr val="tx1"/>
                </a:solidFill>
                <a:latin typeface="Calibri" panose="020F0502020204030204" pitchFamily="34" charset="0"/>
                <a:cs typeface="Calibri" panose="020F0502020204030204" pitchFamily="34" charset="0"/>
              </a:rPr>
              <a:t>Dr Ku – </a:t>
            </a:r>
            <a:r>
              <a:rPr lang="en-US" sz="2200" dirty="0">
                <a:latin typeface="Calibri" panose="020F0502020204030204" pitchFamily="34" charset="0"/>
                <a:ea typeface="Aptos" panose="020B0004020202020204" pitchFamily="34" charset="0"/>
                <a:cs typeface="Calibri" panose="020F0502020204030204" pitchFamily="34" charset="0"/>
              </a:rPr>
              <a:t>59-year-old woman </a:t>
            </a:r>
          </a:p>
          <a:p>
            <a:pPr marL="98425" indent="0">
              <a:lnSpc>
                <a:spcPts val="2340"/>
              </a:lnSpc>
              <a:spcBef>
                <a:spcPts val="0"/>
              </a:spcBef>
              <a:spcAft>
                <a:spcPts val="1800"/>
              </a:spcAft>
              <a:buNone/>
            </a:pPr>
            <a:r>
              <a:rPr lang="en-US" sz="2200" dirty="0">
                <a:solidFill>
                  <a:schemeClr val="accent2"/>
                </a:solidFill>
                <a:latin typeface="Calibri" panose="020F0502020204030204" pitchFamily="34" charset="0"/>
                <a:cs typeface="Calibri" panose="020F0502020204030204" pitchFamily="34" charset="0"/>
              </a:rPr>
              <a:t>Case 6: </a:t>
            </a:r>
            <a:r>
              <a:rPr lang="en-US" sz="2200" dirty="0">
                <a:solidFill>
                  <a:schemeClr val="tx1"/>
                </a:solidFill>
                <a:latin typeface="Calibri" panose="020F0502020204030204" pitchFamily="34" charset="0"/>
                <a:cs typeface="Calibri" panose="020F0502020204030204" pitchFamily="34" charset="0"/>
              </a:rPr>
              <a:t>Dr </a:t>
            </a:r>
            <a:r>
              <a:rPr lang="en-US" sz="2200" dirty="0" err="1">
                <a:solidFill>
                  <a:schemeClr val="tx1"/>
                </a:solidFill>
                <a:latin typeface="Calibri" panose="020F0502020204030204" pitchFamily="34" charset="0"/>
                <a:cs typeface="Calibri" panose="020F0502020204030204" pitchFamily="34" charset="0"/>
              </a:rPr>
              <a:t>Teplinsky</a:t>
            </a:r>
            <a:r>
              <a:rPr lang="en-US" sz="2200" dirty="0">
                <a:solidFill>
                  <a:schemeClr val="tx1"/>
                </a:solidFill>
                <a:latin typeface="Calibri" panose="020F0502020204030204" pitchFamily="34" charset="0"/>
                <a:cs typeface="Calibri" panose="020F0502020204030204" pitchFamily="34" charset="0"/>
              </a:rPr>
              <a:t> – </a:t>
            </a:r>
            <a:r>
              <a:rPr lang="en-US" sz="2200" dirty="0">
                <a:latin typeface="Calibri" panose="020F0502020204030204" pitchFamily="34" charset="0"/>
                <a:ea typeface="Aptos" panose="020B0004020202020204" pitchFamily="34" charset="0"/>
                <a:cs typeface="Calibri" panose="020F0502020204030204" pitchFamily="34" charset="0"/>
              </a:rPr>
              <a:t>63-year-old woman</a:t>
            </a:r>
            <a:endParaRPr lang="en-US" sz="2200" dirty="0">
              <a:solidFill>
                <a:schemeClr val="tx1"/>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74610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68A61-8460-B157-2CF0-1439349E8105}"/>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DC3D287A-7B5A-476E-333E-9A43EC014E73}"/>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704850" y="693801"/>
            <a:ext cx="10782300" cy="547039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F2FB279-4056-00B6-B0D2-0126775B687A}"/>
              </a:ext>
            </a:extLst>
          </p:cNvPr>
          <p:cNvSpPr txBox="1"/>
          <p:nvPr/>
        </p:nvSpPr>
        <p:spPr>
          <a:xfrm>
            <a:off x="9091943" y="5764089"/>
            <a:ext cx="2395207"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72" charset="0"/>
                <a:ea typeface="MS PGothic" charset="0"/>
              </a:rPr>
              <a:t>Abstract LBA1008</a:t>
            </a:r>
          </a:p>
        </p:txBody>
      </p:sp>
    </p:spTree>
    <p:extLst>
      <p:ext uri="{BB962C8B-B14F-4D97-AF65-F5344CB8AC3E}">
        <p14:creationId xmlns:p14="http://schemas.microsoft.com/office/powerpoint/2010/main" val="2050797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0622D-658E-99A6-2FDA-31DBDFCC878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0ED652B-0D4F-9210-996E-09B0D37DBA00}"/>
              </a:ext>
            </a:extLst>
          </p:cNvPr>
          <p:cNvSpPr txBox="1"/>
          <p:nvPr/>
        </p:nvSpPr>
        <p:spPr>
          <a:xfrm>
            <a:off x="119336" y="6461710"/>
            <a:ext cx="388644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Tolaney SM et al. ASCO 2025;Abstract LBA1008.</a:t>
            </a:r>
          </a:p>
        </p:txBody>
      </p:sp>
      <p:sp>
        <p:nvSpPr>
          <p:cNvPr id="3" name="Title 2">
            <a:extLst>
              <a:ext uri="{FF2B5EF4-FFF2-40B4-BE49-F238E27FC236}">
                <a16:creationId xmlns:a16="http://schemas.microsoft.com/office/drawing/2014/main" id="{1779B05B-729A-6464-8B4C-0617F93931CC}"/>
              </a:ext>
            </a:extLst>
          </p:cNvPr>
          <p:cNvSpPr>
            <a:spLocks noGrp="1"/>
          </p:cNvSpPr>
          <p:nvPr>
            <p:ph type="title"/>
          </p:nvPr>
        </p:nvSpPr>
        <p:spPr/>
        <p:txBody>
          <a:bodyPr/>
          <a:lstStyle/>
          <a:p>
            <a:r>
              <a:rPr lang="en-US" dirty="0"/>
              <a:t>Phase III DESTINY-Breast09 (Interim): PFS (BICR)</a:t>
            </a:r>
          </a:p>
        </p:txBody>
      </p:sp>
      <p:grpSp>
        <p:nvGrpSpPr>
          <p:cNvPr id="5" name="Group 4">
            <a:extLst>
              <a:ext uri="{FF2B5EF4-FFF2-40B4-BE49-F238E27FC236}">
                <a16:creationId xmlns:a16="http://schemas.microsoft.com/office/drawing/2014/main" id="{55D4F83C-A979-D3DA-A140-05F8FFA09DA2}"/>
              </a:ext>
            </a:extLst>
          </p:cNvPr>
          <p:cNvGrpSpPr/>
          <p:nvPr/>
        </p:nvGrpSpPr>
        <p:grpSpPr>
          <a:xfrm>
            <a:off x="912285" y="1196752"/>
            <a:ext cx="10358967" cy="4981020"/>
            <a:chOff x="912285" y="1196752"/>
            <a:chExt cx="10358967" cy="4981020"/>
          </a:xfrm>
        </p:grpSpPr>
        <p:pic>
          <p:nvPicPr>
            <p:cNvPr id="9218" name="Picture 2">
              <a:extLst>
                <a:ext uri="{FF2B5EF4-FFF2-40B4-BE49-F238E27FC236}">
                  <a16:creationId xmlns:a16="http://schemas.microsoft.com/office/drawing/2014/main" id="{9D9361EB-AF96-82D5-5CFE-A63A12066869}"/>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912285" y="1196752"/>
              <a:ext cx="10358967" cy="49810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2A470E1-E4B4-AD33-29E6-F45ECA467A95}"/>
                </a:ext>
              </a:extLst>
            </p:cNvPr>
            <p:cNvSpPr/>
            <p:nvPr/>
          </p:nvSpPr>
          <p:spPr bwMode="auto">
            <a:xfrm>
              <a:off x="920747" y="1196752"/>
              <a:ext cx="4527181"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grpSp>
    </p:spTree>
    <p:extLst>
      <p:ext uri="{BB962C8B-B14F-4D97-AF65-F5344CB8AC3E}">
        <p14:creationId xmlns:p14="http://schemas.microsoft.com/office/powerpoint/2010/main" val="1953684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2C9F5-6914-CC39-BE96-29E23270886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096CF4C-76C5-6697-8C66-C42769E63F74}"/>
              </a:ext>
            </a:extLst>
          </p:cNvPr>
          <p:cNvSpPr txBox="1"/>
          <p:nvPr/>
        </p:nvSpPr>
        <p:spPr>
          <a:xfrm>
            <a:off x="119336" y="6461710"/>
            <a:ext cx="388644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Tolaney SM et al. ASCO 2025;Abstract LBA1008.</a:t>
            </a:r>
          </a:p>
        </p:txBody>
      </p:sp>
      <p:sp>
        <p:nvSpPr>
          <p:cNvPr id="3" name="Title 2">
            <a:extLst>
              <a:ext uri="{FF2B5EF4-FFF2-40B4-BE49-F238E27FC236}">
                <a16:creationId xmlns:a16="http://schemas.microsoft.com/office/drawing/2014/main" id="{BF3D2EA7-7AB6-5001-2FEB-6AFBF298BECD}"/>
              </a:ext>
            </a:extLst>
          </p:cNvPr>
          <p:cNvSpPr>
            <a:spLocks noGrp="1"/>
          </p:cNvSpPr>
          <p:nvPr>
            <p:ph type="title"/>
          </p:nvPr>
        </p:nvSpPr>
        <p:spPr/>
        <p:txBody>
          <a:bodyPr/>
          <a:lstStyle/>
          <a:p>
            <a:r>
              <a:rPr lang="en-US" dirty="0"/>
              <a:t>Phase III DESTINY-Breast09 (Interim): OS (</a:t>
            </a:r>
            <a:r>
              <a:rPr lang="en-US" sz="3800" baseline="-10000" dirty="0"/>
              <a:t>~</a:t>
            </a:r>
            <a:r>
              <a:rPr lang="en-US" dirty="0"/>
              <a:t>16% Maturity)</a:t>
            </a:r>
          </a:p>
        </p:txBody>
      </p:sp>
      <p:pic>
        <p:nvPicPr>
          <p:cNvPr id="11266" name="Picture 2">
            <a:extLst>
              <a:ext uri="{FF2B5EF4-FFF2-40B4-BE49-F238E27FC236}">
                <a16:creationId xmlns:a16="http://schemas.microsoft.com/office/drawing/2014/main" id="{6ADF4142-7FB8-6AE3-E026-39A1C9882F48}"/>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951979" y="1160748"/>
            <a:ext cx="10292195"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161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A9296-8D45-0113-E5B6-A9FFB4FD4C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11E0BD-96B0-2054-5032-131C7E5DD4C8}"/>
              </a:ext>
            </a:extLst>
          </p:cNvPr>
          <p:cNvSpPr>
            <a:spLocks noGrp="1"/>
          </p:cNvSpPr>
          <p:nvPr>
            <p:ph type="title"/>
          </p:nvPr>
        </p:nvSpPr>
        <p:spPr>
          <a:xfrm>
            <a:off x="695399" y="548680"/>
            <a:ext cx="10585177" cy="1143000"/>
          </a:xfrm>
        </p:spPr>
        <p:txBody>
          <a:bodyPr/>
          <a:lstStyle/>
          <a:p>
            <a:pPr algn="l"/>
            <a:r>
              <a:rPr lang="en-US" sz="2800" dirty="0"/>
              <a:t>Trastuzumab </a:t>
            </a:r>
            <a:r>
              <a:rPr lang="en-US" sz="2800" dirty="0" err="1"/>
              <a:t>Deruxtecan</a:t>
            </a:r>
            <a:r>
              <a:rPr lang="en-US" sz="2800" dirty="0"/>
              <a:t> (T-</a:t>
            </a:r>
            <a:r>
              <a:rPr lang="en-US" sz="2800" dirty="0" err="1"/>
              <a:t>DXd</a:t>
            </a:r>
            <a:r>
              <a:rPr lang="en-US" sz="2800" dirty="0"/>
              <a:t>) Followed by THP Before Surgery Showed Statistically Significant and Clinically Meaningful Improvement in Pathologic Complete Response for Patients with High-Risk HER2-Positive Localized Breast Cancer in the DESTINY-Breast11 Phase III Trial</a:t>
            </a:r>
            <a:br>
              <a:rPr lang="en-US" b="0" i="1" dirty="0"/>
            </a:br>
            <a:r>
              <a:rPr lang="en-US" sz="2400" dirty="0"/>
              <a:t>Press Release: May 7, 2025</a:t>
            </a:r>
          </a:p>
        </p:txBody>
      </p:sp>
      <p:sp>
        <p:nvSpPr>
          <p:cNvPr id="3" name="Content Placeholder 2">
            <a:extLst>
              <a:ext uri="{FF2B5EF4-FFF2-40B4-BE49-F238E27FC236}">
                <a16:creationId xmlns:a16="http://schemas.microsoft.com/office/drawing/2014/main" id="{8349AAC9-25F2-B555-A2D2-FEF1F354A7F6}"/>
              </a:ext>
            </a:extLst>
          </p:cNvPr>
          <p:cNvSpPr>
            <a:spLocks noGrp="1"/>
          </p:cNvSpPr>
          <p:nvPr>
            <p:ph idx="1"/>
          </p:nvPr>
        </p:nvSpPr>
        <p:spPr>
          <a:xfrm>
            <a:off x="623393" y="2201020"/>
            <a:ext cx="10873207" cy="4143578"/>
          </a:xfrm>
        </p:spPr>
        <p:txBody>
          <a:bodyPr/>
          <a:lstStyle/>
          <a:p>
            <a:pPr marL="98425" indent="0">
              <a:buNone/>
            </a:pPr>
            <a:r>
              <a:rPr lang="en-US" sz="2100" b="0" dirty="0"/>
              <a:t>“Positive high-level results from the DESTINY-Breast11 Phase III trial showed T-</a:t>
            </a:r>
            <a:r>
              <a:rPr lang="en-US" sz="2100" b="0" dirty="0" err="1"/>
              <a:t>DXd</a:t>
            </a:r>
            <a:r>
              <a:rPr lang="en-US" sz="2100" b="0" dirty="0"/>
              <a:t> followed by paclitaxel, trastuzumab and pertuzumab (THP) demonstrated a statistically significant and clinically meaningful improvement in pathologic complete response (</a:t>
            </a:r>
            <a:r>
              <a:rPr lang="en-US" sz="2100" b="0" dirty="0" err="1"/>
              <a:t>pCR</a:t>
            </a:r>
            <a:r>
              <a:rPr lang="en-US" sz="2100" b="0" dirty="0"/>
              <a:t>) rate versus standard of care (dose-dense doxorubicin and cyclophosphamide followed by THP [</a:t>
            </a:r>
            <a:r>
              <a:rPr lang="en-US" sz="2100" b="0" dirty="0" err="1"/>
              <a:t>ddAC</a:t>
            </a:r>
            <a:r>
              <a:rPr lang="en-US" sz="2100" b="0" dirty="0"/>
              <a:t>-THP]) when used in the neoadjuvant setting (before surgery) in patients with high-risk, locally advanced HER2-positive early-stage breast cancer. Pathologic complete response is defined as no evidence of invasive cancer cells in the removed breast tissue and lymph nodes following treatment.</a:t>
            </a:r>
          </a:p>
          <a:p>
            <a:pPr marL="98425" indent="0">
              <a:buNone/>
            </a:pPr>
            <a:r>
              <a:rPr lang="en-US" sz="2100" b="0" dirty="0"/>
              <a:t>The secondary endpoint of event-free survival (EFS) was not mature at the time of analysis; however, EFS data showed an early positive trend </a:t>
            </a:r>
            <a:r>
              <a:rPr lang="en-US" sz="2100" b="0" dirty="0" err="1"/>
              <a:t>favouring</a:t>
            </a:r>
            <a:r>
              <a:rPr lang="en-US" sz="2100" b="0" dirty="0"/>
              <a:t> T-DXd</a:t>
            </a:r>
            <a:r>
              <a:rPr lang="en-US" sz="2100" b="0" i="1" dirty="0"/>
              <a:t> </a:t>
            </a:r>
            <a:r>
              <a:rPr lang="en-US" sz="2100" b="0" dirty="0"/>
              <a:t>followed by THP compared to standard of care. The trial will continue to follow EFS.”</a:t>
            </a:r>
          </a:p>
        </p:txBody>
      </p:sp>
      <p:sp>
        <p:nvSpPr>
          <p:cNvPr id="4" name="TextBox 3">
            <a:extLst>
              <a:ext uri="{FF2B5EF4-FFF2-40B4-BE49-F238E27FC236}">
                <a16:creationId xmlns:a16="http://schemas.microsoft.com/office/drawing/2014/main" id="{E034AA41-4912-CA74-0CA6-D723CBEC704C}"/>
              </a:ext>
            </a:extLst>
          </p:cNvPr>
          <p:cNvSpPr txBox="1"/>
          <p:nvPr/>
        </p:nvSpPr>
        <p:spPr>
          <a:xfrm>
            <a:off x="8735" y="6498289"/>
            <a:ext cx="10468304" cy="323165"/>
          </a:xfrm>
          <a:prstGeom prst="rect">
            <a:avLst/>
          </a:prstGeom>
          <a:noFill/>
        </p:spPr>
        <p:txBody>
          <a:bodyPr wrap="squar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https://</a:t>
            </a:r>
            <a:r>
              <a:rPr lang="en-US" sz="1500" b="0" dirty="0" err="1">
                <a:solidFill>
                  <a:srgbClr val="000000"/>
                </a:solidFill>
                <a:latin typeface="Calibri" panose="020F0502020204030204" pitchFamily="34" charset="0"/>
                <a:cs typeface="Calibri" panose="020F0502020204030204" pitchFamily="34" charset="0"/>
              </a:rPr>
              <a:t>www.astrazeneca.com</a:t>
            </a:r>
            <a:r>
              <a:rPr lang="en-US" sz="1500" b="0" dirty="0">
                <a:solidFill>
                  <a:srgbClr val="000000"/>
                </a:solidFill>
                <a:latin typeface="Calibri" panose="020F0502020204030204" pitchFamily="34" charset="0"/>
                <a:cs typeface="Calibri" panose="020F0502020204030204" pitchFamily="34" charset="0"/>
              </a:rPr>
              <a:t>/media-</a:t>
            </a:r>
            <a:r>
              <a:rPr lang="en-US" sz="1500" b="0" dirty="0" err="1">
                <a:solidFill>
                  <a:srgbClr val="000000"/>
                </a:solidFill>
                <a:latin typeface="Calibri" panose="020F0502020204030204" pitchFamily="34" charset="0"/>
                <a:cs typeface="Calibri" panose="020F0502020204030204" pitchFamily="34" charset="0"/>
              </a:rPr>
              <a:t>centre</a:t>
            </a:r>
            <a:r>
              <a:rPr lang="en-US" sz="1500" b="0" dirty="0">
                <a:solidFill>
                  <a:srgbClr val="000000"/>
                </a:solidFill>
                <a:latin typeface="Calibri" panose="020F0502020204030204" pitchFamily="34" charset="0"/>
                <a:cs typeface="Calibri" panose="020F0502020204030204" pitchFamily="34" charset="0"/>
              </a:rPr>
              <a:t>/press-releases/2025/</a:t>
            </a:r>
            <a:r>
              <a:rPr lang="en-US" sz="1500" b="0" dirty="0" err="1">
                <a:solidFill>
                  <a:srgbClr val="000000"/>
                </a:solidFill>
                <a:latin typeface="Calibri" panose="020F0502020204030204" pitchFamily="34" charset="0"/>
                <a:cs typeface="Calibri" panose="020F0502020204030204" pitchFamily="34" charset="0"/>
              </a:rPr>
              <a:t>enhertu</a:t>
            </a:r>
            <a:r>
              <a:rPr lang="en-US" sz="1500" b="0" dirty="0">
                <a:solidFill>
                  <a:srgbClr val="000000"/>
                </a:solidFill>
                <a:latin typeface="Calibri" panose="020F0502020204030204" pitchFamily="34" charset="0"/>
                <a:cs typeface="Calibri" panose="020F0502020204030204" pitchFamily="34" charset="0"/>
              </a:rPr>
              <a:t>-improved-</a:t>
            </a:r>
            <a:r>
              <a:rPr lang="en-US" sz="1500" b="0" dirty="0" err="1">
                <a:solidFill>
                  <a:srgbClr val="000000"/>
                </a:solidFill>
                <a:latin typeface="Calibri" panose="020F0502020204030204" pitchFamily="34" charset="0"/>
                <a:cs typeface="Calibri" panose="020F0502020204030204" pitchFamily="34" charset="0"/>
              </a:rPr>
              <a:t>pcr</a:t>
            </a:r>
            <a:r>
              <a:rPr lang="en-US" sz="1500" b="0" dirty="0">
                <a:solidFill>
                  <a:srgbClr val="000000"/>
                </a:solidFill>
                <a:latin typeface="Calibri" panose="020F0502020204030204" pitchFamily="34" charset="0"/>
                <a:cs typeface="Calibri" panose="020F0502020204030204" pitchFamily="34" charset="0"/>
              </a:rPr>
              <a:t>-in-early-stage-breast-</a:t>
            </a:r>
            <a:r>
              <a:rPr lang="en-US" sz="1500" b="0" dirty="0" err="1">
                <a:solidFill>
                  <a:srgbClr val="000000"/>
                </a:solidFill>
                <a:latin typeface="Calibri" panose="020F0502020204030204" pitchFamily="34" charset="0"/>
                <a:cs typeface="Calibri" panose="020F0502020204030204" pitchFamily="34" charset="0"/>
              </a:rPr>
              <a:t>cancer.html</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680252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9FBC7-FDDA-CC71-8C71-D10B89D424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D33AEB-87E4-2013-4848-CEDAA7D4FF60}"/>
              </a:ext>
            </a:extLst>
          </p:cNvPr>
          <p:cNvSpPr>
            <a:spLocks noGrp="1"/>
          </p:cNvSpPr>
          <p:nvPr>
            <p:ph type="title"/>
          </p:nvPr>
        </p:nvSpPr>
        <p:spPr>
          <a:xfrm>
            <a:off x="695399" y="567514"/>
            <a:ext cx="10873209" cy="1143000"/>
          </a:xfrm>
        </p:spPr>
        <p:txBody>
          <a:bodyPr/>
          <a:lstStyle/>
          <a:p>
            <a:pPr algn="l"/>
            <a:r>
              <a:rPr lang="en-US" sz="2800" dirty="0"/>
              <a:t>T-</a:t>
            </a:r>
            <a:r>
              <a:rPr lang="en-US" sz="2800" dirty="0" err="1"/>
              <a:t>DXd</a:t>
            </a:r>
            <a:r>
              <a:rPr lang="en-US" sz="2800" dirty="0"/>
              <a:t> Demonstrated Highly Statistically Significant and Clinically Meaningful Improvement in Invasive Disease-Free Survival in Comparison to T-DM1 in the DESTINY-Breast05 Phase III Trial for Patients with High-Risk Localized Breast Cancer After Neoadjuvant Therapy</a:t>
            </a:r>
            <a:br>
              <a:rPr lang="en-US" b="0" i="1" dirty="0"/>
            </a:br>
            <a:r>
              <a:rPr lang="en-US" sz="2400" dirty="0"/>
              <a:t>Press Release: September 29, 2025</a:t>
            </a:r>
          </a:p>
        </p:txBody>
      </p:sp>
      <p:sp>
        <p:nvSpPr>
          <p:cNvPr id="3" name="Content Placeholder 2">
            <a:extLst>
              <a:ext uri="{FF2B5EF4-FFF2-40B4-BE49-F238E27FC236}">
                <a16:creationId xmlns:a16="http://schemas.microsoft.com/office/drawing/2014/main" id="{4B059F50-7C6B-E774-05E0-E76C8AB3E12A}"/>
              </a:ext>
            </a:extLst>
          </p:cNvPr>
          <p:cNvSpPr>
            <a:spLocks noGrp="1"/>
          </p:cNvSpPr>
          <p:nvPr>
            <p:ph idx="1"/>
          </p:nvPr>
        </p:nvSpPr>
        <p:spPr>
          <a:xfrm>
            <a:off x="623393" y="2168615"/>
            <a:ext cx="10468304" cy="4143578"/>
          </a:xfrm>
        </p:spPr>
        <p:txBody>
          <a:bodyPr/>
          <a:lstStyle/>
          <a:p>
            <a:pPr marL="98425" indent="0">
              <a:spcBef>
                <a:spcPts val="84"/>
              </a:spcBef>
              <a:buNone/>
            </a:pPr>
            <a:r>
              <a:rPr lang="en-US" sz="1900" b="0" dirty="0"/>
              <a:t>“Positive high-level results from a planned interim analysis of the DESTINY-Breast05 Phase III trial showed trastuzumab deruxtecan demonstrated a highly statistically significant and clinically meaningful improvement in invasive disease-free survival (IDFS) versus trastuzumab emtansine (T-DM1) in patients with HER2-positive early breast cancer with residual invasive disease in the breast or axillary lymph nodes after neoadjuvant treatment and a high risk of disease recurrence. This is the second positive Phase III trial of T-DXd</a:t>
            </a:r>
            <a:r>
              <a:rPr lang="en-US" sz="1900" b="0" i="1" dirty="0"/>
              <a:t> </a:t>
            </a:r>
            <a:r>
              <a:rPr lang="en-US" sz="1900" b="0" dirty="0"/>
              <a:t>in the HER2-positive early breast cancer setting following positive results from the Destiny-Breast11 Phase III neoadjuvant trial earlier this year.</a:t>
            </a:r>
          </a:p>
          <a:p>
            <a:pPr marL="98425" indent="0">
              <a:spcBef>
                <a:spcPts val="84"/>
              </a:spcBef>
              <a:buNone/>
            </a:pPr>
            <a:r>
              <a:rPr lang="en-US" sz="1900" b="0" dirty="0"/>
              <a:t>Overall survival (OS) was not mature at the time of this planned interim analysis and will be assessed at a subsequent analysis.</a:t>
            </a:r>
          </a:p>
          <a:p>
            <a:pPr marL="98425" indent="0">
              <a:spcBef>
                <a:spcPts val="84"/>
              </a:spcBef>
              <a:buNone/>
            </a:pPr>
            <a:r>
              <a:rPr lang="en-US" sz="1900" dirty="0"/>
              <a:t>Data from DESTINY-Breast05 (Abstract #LBA1) and DESTINY-Breast11 (Abstract #291O) will be presented during Presidential Symposium 1 on 18 October at the upcoming European Society for Medical Oncology (ESMO) Congress 2025. The DESTINY-Breast05 data will also be shared with global regulatory authorities.</a:t>
            </a:r>
            <a:r>
              <a:rPr lang="en-US" sz="1900" b="0" dirty="0"/>
              <a:t>”</a:t>
            </a:r>
          </a:p>
        </p:txBody>
      </p:sp>
      <p:sp>
        <p:nvSpPr>
          <p:cNvPr id="4" name="TextBox 3">
            <a:extLst>
              <a:ext uri="{FF2B5EF4-FFF2-40B4-BE49-F238E27FC236}">
                <a16:creationId xmlns:a16="http://schemas.microsoft.com/office/drawing/2014/main" id="{6948E1F2-2E5B-A7CA-B72A-3D08DE3AF165}"/>
              </a:ext>
            </a:extLst>
          </p:cNvPr>
          <p:cNvSpPr txBox="1"/>
          <p:nvPr/>
        </p:nvSpPr>
        <p:spPr>
          <a:xfrm>
            <a:off x="0" y="6534835"/>
            <a:ext cx="10468304" cy="323165"/>
          </a:xfrm>
          <a:prstGeom prst="rect">
            <a:avLst/>
          </a:prstGeom>
          <a:noFill/>
        </p:spPr>
        <p:txBody>
          <a:bodyPr wrap="squar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https://</a:t>
            </a:r>
            <a:r>
              <a:rPr lang="en-US" sz="1500" b="0" dirty="0" err="1">
                <a:solidFill>
                  <a:srgbClr val="000000"/>
                </a:solidFill>
                <a:latin typeface="Calibri" panose="020F0502020204030204" pitchFamily="34" charset="0"/>
                <a:cs typeface="Calibri" panose="020F0502020204030204" pitchFamily="34" charset="0"/>
              </a:rPr>
              <a:t>www.astrazeneca.com</a:t>
            </a:r>
            <a:r>
              <a:rPr lang="en-US" sz="1500" b="0" dirty="0">
                <a:solidFill>
                  <a:srgbClr val="000000"/>
                </a:solidFill>
                <a:latin typeface="Calibri" panose="020F0502020204030204" pitchFamily="34" charset="0"/>
                <a:cs typeface="Calibri" panose="020F0502020204030204" pitchFamily="34" charset="0"/>
              </a:rPr>
              <a:t>/media-</a:t>
            </a:r>
            <a:r>
              <a:rPr lang="en-US" sz="1500" b="0" dirty="0" err="1">
                <a:solidFill>
                  <a:srgbClr val="000000"/>
                </a:solidFill>
                <a:latin typeface="Calibri" panose="020F0502020204030204" pitchFamily="34" charset="0"/>
                <a:cs typeface="Calibri" panose="020F0502020204030204" pitchFamily="34" charset="0"/>
              </a:rPr>
              <a:t>centre</a:t>
            </a:r>
            <a:r>
              <a:rPr lang="en-US" sz="1500" b="0" dirty="0">
                <a:solidFill>
                  <a:srgbClr val="000000"/>
                </a:solidFill>
                <a:latin typeface="Calibri" panose="020F0502020204030204" pitchFamily="34" charset="0"/>
                <a:cs typeface="Calibri" panose="020F0502020204030204" pitchFamily="34" charset="0"/>
              </a:rPr>
              <a:t>/press-releases/2025/enhertu-improved-idfs-in-early-bc-in-db-05.html</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4083009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44459-7E9E-20AB-8D17-8F6DB7E5400D}"/>
              </a:ext>
            </a:extLst>
          </p:cNvPr>
          <p:cNvSpPr>
            <a:spLocks noGrp="1"/>
          </p:cNvSpPr>
          <p:nvPr>
            <p:ph type="title"/>
          </p:nvPr>
        </p:nvSpPr>
        <p:spPr>
          <a:xfrm>
            <a:off x="0" y="227013"/>
            <a:ext cx="12192000" cy="825723"/>
          </a:xfrm>
        </p:spPr>
        <p:txBody>
          <a:bodyPr/>
          <a:lstStyle/>
          <a:p>
            <a:r>
              <a:rPr lang="en-US" dirty="0"/>
              <a:t>Adjuvant </a:t>
            </a:r>
            <a:r>
              <a:rPr lang="en-US" dirty="0" err="1"/>
              <a:t>Datopotamab</a:t>
            </a:r>
            <a:r>
              <a:rPr lang="en-US" dirty="0"/>
              <a:t> </a:t>
            </a:r>
            <a:r>
              <a:rPr lang="en-US" dirty="0" err="1"/>
              <a:t>Deruxtecan</a:t>
            </a:r>
            <a:r>
              <a:rPr lang="en-US" dirty="0"/>
              <a:t> (Dato-</a:t>
            </a:r>
            <a:r>
              <a:rPr lang="en-US" dirty="0" err="1"/>
              <a:t>DXd</a:t>
            </a:r>
            <a:r>
              <a:rPr lang="en-US" dirty="0"/>
              <a:t>): TROPION-Breast03 Trial</a:t>
            </a:r>
          </a:p>
        </p:txBody>
      </p:sp>
      <p:pic>
        <p:nvPicPr>
          <p:cNvPr id="3" name="Picture 2">
            <a:extLst>
              <a:ext uri="{FF2B5EF4-FFF2-40B4-BE49-F238E27FC236}">
                <a16:creationId xmlns:a16="http://schemas.microsoft.com/office/drawing/2014/main" id="{02BD59EB-CDFA-C39E-41A3-FE2CE4DC12A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83509" y="1124744"/>
            <a:ext cx="9624981" cy="487410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86BA9B9-9522-6C1F-C638-593EA0BCDCD1}"/>
              </a:ext>
            </a:extLst>
          </p:cNvPr>
          <p:cNvSpPr txBox="1"/>
          <p:nvPr/>
        </p:nvSpPr>
        <p:spPr>
          <a:xfrm>
            <a:off x="0" y="6534835"/>
            <a:ext cx="5963043"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Bardia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Ther Adv Med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 April 29:16:17588359241248336.</a:t>
            </a:r>
          </a:p>
        </p:txBody>
      </p:sp>
      <p:sp>
        <p:nvSpPr>
          <p:cNvPr id="4" name="TextBox 3">
            <a:extLst>
              <a:ext uri="{FF2B5EF4-FFF2-40B4-BE49-F238E27FC236}">
                <a16:creationId xmlns:a16="http://schemas.microsoft.com/office/drawing/2014/main" id="{5BE85494-53BD-597A-473B-FAE8506D0AC1}"/>
              </a:ext>
            </a:extLst>
          </p:cNvPr>
          <p:cNvSpPr txBox="1"/>
          <p:nvPr/>
        </p:nvSpPr>
        <p:spPr>
          <a:xfrm>
            <a:off x="1273215" y="6001874"/>
            <a:ext cx="5963043" cy="323165"/>
          </a:xfrm>
          <a:prstGeom prst="rect">
            <a:avLst/>
          </a:prstGeom>
          <a:noFill/>
        </p:spPr>
        <p:txBody>
          <a:bodyPr wrap="none" rtlCol="0">
            <a:spAutoFit/>
          </a:bodyPr>
          <a:lstStyle/>
          <a:p>
            <a:pPr lvl="0">
              <a:defRPr/>
            </a:pPr>
            <a:r>
              <a:rPr lang="en-US" sz="1500" b="0" dirty="0" err="1">
                <a:solidFill>
                  <a:srgbClr val="000000"/>
                </a:solidFill>
                <a:latin typeface="Calibri" panose="020F0502020204030204" pitchFamily="34" charset="0"/>
                <a:cs typeface="Calibri" panose="020F0502020204030204" pitchFamily="34" charset="0"/>
              </a:rPr>
              <a:t>iDFS</a:t>
            </a:r>
            <a:r>
              <a:rPr lang="en-US" sz="1500" b="0" dirty="0">
                <a:solidFill>
                  <a:srgbClr val="000000"/>
                </a:solidFill>
                <a:latin typeface="Calibri" panose="020F0502020204030204" pitchFamily="34" charset="0"/>
                <a:cs typeface="Calibri" panose="020F0502020204030204" pitchFamily="34" charset="0"/>
              </a:rPr>
              <a:t> = invasive disease-free survival; ICT = investigator's choice of therapy</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488255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Bardia — Disclosures</a:t>
            </a:r>
          </a:p>
        </p:txBody>
      </p:sp>
      <p:graphicFrame>
        <p:nvGraphicFramePr>
          <p:cNvPr id="3" name="Content Placeholder 3">
            <a:extLst>
              <a:ext uri="{FF2B5EF4-FFF2-40B4-BE49-F238E27FC236}">
                <a16:creationId xmlns:a16="http://schemas.microsoft.com/office/drawing/2014/main" id="{3789657A-4473-D929-0FC5-6251B6405325}"/>
              </a:ext>
            </a:extLst>
          </p:cNvPr>
          <p:cNvGraphicFramePr>
            <a:graphicFrameLocks/>
          </p:cNvGraphicFramePr>
          <p:nvPr/>
        </p:nvGraphicFramePr>
        <p:xfrm>
          <a:off x="1595500" y="1916832"/>
          <a:ext cx="9253028" cy="2232248"/>
        </p:xfrm>
        <a:graphic>
          <a:graphicData uri="http://schemas.openxmlformats.org/drawingml/2006/table">
            <a:tbl>
              <a:tblPr firstRow="1" bandRow="1">
                <a:tableStyleId>{F2DE63D5-997A-4646-A377-4702673A728D}</a:tableStyleId>
              </a:tblPr>
              <a:tblGrid>
                <a:gridCol w="2700300">
                  <a:extLst>
                    <a:ext uri="{9D8B030D-6E8A-4147-A177-3AD203B41FA5}">
                      <a16:colId xmlns:a16="http://schemas.microsoft.com/office/drawing/2014/main" val="20000"/>
                    </a:ext>
                  </a:extLst>
                </a:gridCol>
                <a:gridCol w="6552728">
                  <a:extLst>
                    <a:ext uri="{9D8B030D-6E8A-4147-A177-3AD203B41FA5}">
                      <a16:colId xmlns:a16="http://schemas.microsoft.com/office/drawing/2014/main" val="2117869244"/>
                    </a:ext>
                  </a:extLst>
                </a:gridCol>
              </a:tblGrid>
              <a:tr h="1116124">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Alyssum Therapeutics, AstraZeneca Pharmaceuticals LP, Daiichi Sankyo Inc, Genentech, a member of the Roche Group, Gilead Sciences Inc, Lilly, Menarini Group, Merck, Novartis,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116124">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Daiichi Sankyo Inc, Genentech, a member of the Roche Group, Gilead Sciences Inc, Lilly, Menarini Group, Merck, Novartis, </a:t>
                      </a:r>
                      <a:r>
                        <a:rPr lang="en-US" sz="1800" b="0" dirty="0" err="1">
                          <a:solidFill>
                            <a:schemeClr val="tx1"/>
                          </a:solidFill>
                        </a:rPr>
                        <a:t>OnKure</a:t>
                      </a:r>
                      <a:r>
                        <a:rPr lang="en-US" sz="1800" b="0" dirty="0">
                          <a:solidFill>
                            <a:schemeClr val="tx1"/>
                          </a:solidFill>
                        </a:rPr>
                        <a:t> Therapeutics,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2867271"/>
                  </a:ext>
                </a:extLst>
              </a:tr>
            </a:tbl>
          </a:graphicData>
        </a:graphic>
      </p:graphicFrame>
    </p:spTree>
    <p:custDataLst>
      <p:tags r:id="rId1"/>
    </p:custDataLst>
    <p:extLst>
      <p:ext uri="{BB962C8B-B14F-4D97-AF65-F5344CB8AC3E}">
        <p14:creationId xmlns:p14="http://schemas.microsoft.com/office/powerpoint/2010/main" val="28394420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DC4AC-1AE3-BCE7-FD4C-3FCB326528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826CD6-97BA-B46A-8A87-D6C807342E59}"/>
              </a:ext>
            </a:extLst>
          </p:cNvPr>
          <p:cNvSpPr>
            <a:spLocks noGrp="1"/>
          </p:cNvSpPr>
          <p:nvPr>
            <p:ph type="title"/>
          </p:nvPr>
        </p:nvSpPr>
        <p:spPr/>
        <p:txBody>
          <a:bodyPr/>
          <a:lstStyle/>
          <a:p>
            <a:r>
              <a:rPr lang="en-US" dirty="0" err="1"/>
              <a:t>Neodjuvant</a:t>
            </a:r>
            <a:r>
              <a:rPr lang="en-US" dirty="0"/>
              <a:t> Dato-DXd: TROPION-Breast04 Trial</a:t>
            </a:r>
          </a:p>
        </p:txBody>
      </p:sp>
      <p:sp>
        <p:nvSpPr>
          <p:cNvPr id="8" name="TextBox 7">
            <a:extLst>
              <a:ext uri="{FF2B5EF4-FFF2-40B4-BE49-F238E27FC236}">
                <a16:creationId xmlns:a16="http://schemas.microsoft.com/office/drawing/2014/main" id="{2172BD92-E602-FBAA-47D0-8C96AAEC71C5}"/>
              </a:ext>
            </a:extLst>
          </p:cNvPr>
          <p:cNvSpPr txBox="1"/>
          <p:nvPr/>
        </p:nvSpPr>
        <p:spPr>
          <a:xfrm>
            <a:off x="0" y="6490211"/>
            <a:ext cx="660661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McArthur HL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Ther Adv Med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2025 February 5;17:17588359251316176. </a:t>
            </a:r>
          </a:p>
        </p:txBody>
      </p:sp>
      <p:sp>
        <p:nvSpPr>
          <p:cNvPr id="3" name="TextBox 2">
            <a:extLst>
              <a:ext uri="{FF2B5EF4-FFF2-40B4-BE49-F238E27FC236}">
                <a16:creationId xmlns:a16="http://schemas.microsoft.com/office/drawing/2014/main" id="{40262D72-144F-E8F5-B321-4E2E36C77D24}"/>
              </a:ext>
            </a:extLst>
          </p:cNvPr>
          <p:cNvSpPr txBox="1"/>
          <p:nvPr/>
        </p:nvSpPr>
        <p:spPr>
          <a:xfrm>
            <a:off x="119336" y="5247122"/>
            <a:ext cx="10811742" cy="323165"/>
          </a:xfrm>
          <a:prstGeom prst="rect">
            <a:avLst/>
          </a:prstGeom>
          <a:noFill/>
        </p:spPr>
        <p:txBody>
          <a:bodyPr wrap="none" rtlCol="0">
            <a:spAutoFit/>
          </a:bodyPr>
          <a:lstStyle/>
          <a:p>
            <a:pPr lvl="0">
              <a:defRPr/>
            </a:pPr>
            <a:r>
              <a:rPr lang="en-US" sz="1500" b="0" dirty="0" err="1">
                <a:solidFill>
                  <a:srgbClr val="000000"/>
                </a:solidFill>
                <a:latin typeface="Calibri" panose="020F0502020204030204" pitchFamily="34" charset="0"/>
                <a:cs typeface="Calibri" panose="020F0502020204030204" pitchFamily="34" charset="0"/>
              </a:rPr>
              <a:t>pCR</a:t>
            </a:r>
            <a:r>
              <a:rPr lang="en-US" sz="1500" b="0" dirty="0">
                <a:solidFill>
                  <a:srgbClr val="000000"/>
                </a:solidFill>
                <a:latin typeface="Calibri" panose="020F0502020204030204" pitchFamily="34" charset="0"/>
                <a:cs typeface="Calibri" panose="020F0502020204030204" pitchFamily="34" charset="0"/>
              </a:rPr>
              <a:t> = pathological complete response; EFS = event-free survival; DDFS = distant disease-free survival; PROs = patient-reported outcomes</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7" name="Rectangle 6">
            <a:extLst>
              <a:ext uri="{FF2B5EF4-FFF2-40B4-BE49-F238E27FC236}">
                <a16:creationId xmlns:a16="http://schemas.microsoft.com/office/drawing/2014/main" id="{CA6EE9D3-7FCE-58A1-2D51-1F04B35B0223}"/>
              </a:ext>
            </a:extLst>
          </p:cNvPr>
          <p:cNvSpPr/>
          <p:nvPr/>
        </p:nvSpPr>
        <p:spPr bwMode="auto">
          <a:xfrm>
            <a:off x="119336" y="1370013"/>
            <a:ext cx="11881320" cy="385918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6" name="Picture 5" descr="A diagram of a patient's surgery&#10;&#10;AI-generated content may be incorrect.">
            <a:extLst>
              <a:ext uri="{FF2B5EF4-FFF2-40B4-BE49-F238E27FC236}">
                <a16:creationId xmlns:a16="http://schemas.microsoft.com/office/drawing/2014/main" id="{2ED4C191-EC44-DF6C-35BD-595213244A6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80291" y="1490634"/>
            <a:ext cx="11822955" cy="3716406"/>
          </a:xfrm>
          <a:prstGeom prst="rect">
            <a:avLst/>
          </a:prstGeom>
        </p:spPr>
      </p:pic>
    </p:spTree>
    <p:extLst>
      <p:ext uri="{BB962C8B-B14F-4D97-AF65-F5344CB8AC3E}">
        <p14:creationId xmlns:p14="http://schemas.microsoft.com/office/powerpoint/2010/main" val="3257402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65D5C-1FF0-6EC6-DBC9-0817DF0D0C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A720BF-761B-2395-39E0-464020DFD0C4}"/>
              </a:ext>
            </a:extLst>
          </p:cNvPr>
          <p:cNvSpPr>
            <a:spLocks noGrp="1"/>
          </p:cNvSpPr>
          <p:nvPr>
            <p:ph type="title"/>
          </p:nvPr>
        </p:nvSpPr>
        <p:spPr>
          <a:xfrm>
            <a:off x="912286" y="36132"/>
            <a:ext cx="10358967" cy="1143000"/>
          </a:xfrm>
        </p:spPr>
        <p:txBody>
          <a:bodyPr/>
          <a:lstStyle/>
          <a:p>
            <a:r>
              <a:rPr lang="en-US" dirty="0"/>
              <a:t>Neoadjuvant Sacituzumab Govitecan: </a:t>
            </a:r>
            <a:r>
              <a:rPr lang="en-US" dirty="0" err="1"/>
              <a:t>NeoSTAR</a:t>
            </a:r>
            <a:r>
              <a:rPr lang="en-US" dirty="0"/>
              <a:t> Trial</a:t>
            </a:r>
          </a:p>
        </p:txBody>
      </p:sp>
      <p:pic>
        <p:nvPicPr>
          <p:cNvPr id="1026" name="Picture 2">
            <a:extLst>
              <a:ext uri="{FF2B5EF4-FFF2-40B4-BE49-F238E27FC236}">
                <a16:creationId xmlns:a16="http://schemas.microsoft.com/office/drawing/2014/main" id="{7CC20D86-29AE-CABA-AE16-202BA3A464F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23750" b="4851"/>
          <a:stretch>
            <a:fillRect/>
          </a:stretch>
        </p:blipFill>
        <p:spPr bwMode="auto">
          <a:xfrm>
            <a:off x="1578506" y="1179132"/>
            <a:ext cx="9026525" cy="48965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04EA5BD-BC67-BB82-69F5-22E693919927}"/>
              </a:ext>
            </a:extLst>
          </p:cNvPr>
          <p:cNvSpPr txBox="1"/>
          <p:nvPr/>
        </p:nvSpPr>
        <p:spPr>
          <a:xfrm>
            <a:off x="0" y="6304002"/>
            <a:ext cx="6305829" cy="553998"/>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Abelman RO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Hematol Oncol Clin North Am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2023 February;37(1):151-67.</a:t>
            </a:r>
          </a:p>
        </p:txBody>
      </p:sp>
    </p:spTree>
    <p:extLst>
      <p:ext uri="{BB962C8B-B14F-4D97-AF65-F5344CB8AC3E}">
        <p14:creationId xmlns:p14="http://schemas.microsoft.com/office/powerpoint/2010/main" val="1682381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F7D07-9AF6-FFBC-9332-5CA9682501BA}"/>
              </a:ext>
            </a:extLst>
          </p:cNvPr>
          <p:cNvSpPr>
            <a:spLocks noGrp="1"/>
          </p:cNvSpPr>
          <p:nvPr>
            <p:ph type="title"/>
          </p:nvPr>
        </p:nvSpPr>
        <p:spPr/>
        <p:txBody>
          <a:bodyPr/>
          <a:lstStyle/>
          <a:p>
            <a:r>
              <a:rPr lang="en-US" dirty="0"/>
              <a:t>Adjuvant Sacituzumab </a:t>
            </a:r>
            <a:r>
              <a:rPr lang="en-US" dirty="0" err="1"/>
              <a:t>Govitecan</a:t>
            </a:r>
            <a:r>
              <a:rPr lang="en-US" dirty="0"/>
              <a:t>: ASCENT-05/</a:t>
            </a:r>
            <a:r>
              <a:rPr lang="en-US" dirty="0" err="1"/>
              <a:t>OptimICE</a:t>
            </a:r>
            <a:r>
              <a:rPr lang="en-US" dirty="0"/>
              <a:t>-RD Trial</a:t>
            </a:r>
          </a:p>
        </p:txBody>
      </p:sp>
      <p:pic>
        <p:nvPicPr>
          <p:cNvPr id="6" name="Picture 5">
            <a:extLst>
              <a:ext uri="{FF2B5EF4-FFF2-40B4-BE49-F238E27FC236}">
                <a16:creationId xmlns:a16="http://schemas.microsoft.com/office/drawing/2014/main" id="{C879FCEA-56A1-A4E4-18DD-ACECBBAE1A0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951040" y="1941205"/>
            <a:ext cx="4092104" cy="2975590"/>
          </a:xfrm>
          <a:prstGeom prst="rect">
            <a:avLst/>
          </a:prstGeom>
        </p:spPr>
      </p:pic>
      <p:grpSp>
        <p:nvGrpSpPr>
          <p:cNvPr id="8" name="Group 7">
            <a:extLst>
              <a:ext uri="{FF2B5EF4-FFF2-40B4-BE49-F238E27FC236}">
                <a16:creationId xmlns:a16="http://schemas.microsoft.com/office/drawing/2014/main" id="{F0598709-1166-4E8D-B2FC-2C2CA95E42F1}"/>
              </a:ext>
            </a:extLst>
          </p:cNvPr>
          <p:cNvGrpSpPr/>
          <p:nvPr/>
        </p:nvGrpSpPr>
        <p:grpSpPr>
          <a:xfrm>
            <a:off x="178640" y="1730086"/>
            <a:ext cx="7772400" cy="3397827"/>
            <a:chOff x="178640" y="1518967"/>
            <a:chExt cx="7772400" cy="3397827"/>
          </a:xfrm>
        </p:grpSpPr>
        <p:pic>
          <p:nvPicPr>
            <p:cNvPr id="3" name="Picture 2">
              <a:extLst>
                <a:ext uri="{FF2B5EF4-FFF2-40B4-BE49-F238E27FC236}">
                  <a16:creationId xmlns:a16="http://schemas.microsoft.com/office/drawing/2014/main" id="{71386776-C32F-DE36-2E44-1095877BF1C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78640" y="1518967"/>
              <a:ext cx="7772400" cy="3397827"/>
            </a:xfrm>
            <a:prstGeom prst="rect">
              <a:avLst/>
            </a:prstGeom>
          </p:spPr>
        </p:pic>
        <p:sp>
          <p:nvSpPr>
            <p:cNvPr id="7" name="Rectangle 6">
              <a:extLst>
                <a:ext uri="{FF2B5EF4-FFF2-40B4-BE49-F238E27FC236}">
                  <a16:creationId xmlns:a16="http://schemas.microsoft.com/office/drawing/2014/main" id="{B2879462-340A-CC14-0BC6-893611735607}"/>
                </a:ext>
              </a:extLst>
            </p:cNvPr>
            <p:cNvSpPr/>
            <p:nvPr/>
          </p:nvSpPr>
          <p:spPr bwMode="auto">
            <a:xfrm>
              <a:off x="255181" y="4423144"/>
              <a:ext cx="2296633" cy="489098"/>
            </a:xfrm>
            <a:prstGeom prst="rect">
              <a:avLst/>
            </a:prstGeom>
            <a:gradFill flip="none" rotWithShape="1">
              <a:gsLst>
                <a:gs pos="0">
                  <a:srgbClr val="F0F4F5"/>
                </a:gs>
                <a:gs pos="100000">
                  <a:srgbClr val="F8FAF9"/>
                </a:gs>
              </a:gsLst>
              <a:path path="circle">
                <a:fillToRect t="100000" r="100000"/>
              </a:path>
              <a:tileRect l="-100000" b="-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sp>
        <p:nvSpPr>
          <p:cNvPr id="9" name="TextBox 8">
            <a:extLst>
              <a:ext uri="{FF2B5EF4-FFF2-40B4-BE49-F238E27FC236}">
                <a16:creationId xmlns:a16="http://schemas.microsoft.com/office/drawing/2014/main" id="{C0F16A9A-AD14-BCE7-33A1-7985A095132F}"/>
              </a:ext>
            </a:extLst>
          </p:cNvPr>
          <p:cNvSpPr txBox="1"/>
          <p:nvPr/>
        </p:nvSpPr>
        <p:spPr>
          <a:xfrm>
            <a:off x="184024" y="5210987"/>
            <a:ext cx="11859120" cy="323165"/>
          </a:xfrm>
          <a:prstGeom prst="rect">
            <a:avLst/>
          </a:prstGeom>
          <a:noFill/>
        </p:spPr>
        <p:txBody>
          <a:bodyPr wrap="square">
            <a:spAutoFit/>
          </a:bodyPr>
          <a:lstStyle/>
          <a:p>
            <a:r>
              <a:rPr lang="en-US" sz="1500" b="0" dirty="0" err="1">
                <a:solidFill>
                  <a:schemeClr val="tx1"/>
                </a:solidFill>
                <a:latin typeface="Calibri" panose="020F0502020204030204" pitchFamily="34" charset="0"/>
                <a:cs typeface="Calibri" panose="020F0502020204030204" pitchFamily="34" charset="0"/>
              </a:rPr>
              <a:t>iDFS</a:t>
            </a:r>
            <a:r>
              <a:rPr lang="en-US" sz="1500" b="0" dirty="0">
                <a:solidFill>
                  <a:schemeClr val="tx1"/>
                </a:solidFill>
                <a:latin typeface="Calibri" panose="020F0502020204030204" pitchFamily="34" charset="0"/>
                <a:cs typeface="Calibri" panose="020F0502020204030204" pitchFamily="34" charset="0"/>
              </a:rPr>
              <a:t> = invasive disease-free survival; OS = overall survival; </a:t>
            </a:r>
            <a:r>
              <a:rPr lang="en-US" sz="1500" b="0" dirty="0" err="1">
                <a:solidFill>
                  <a:schemeClr val="tx1"/>
                </a:solidFill>
                <a:latin typeface="Calibri" panose="020F0502020204030204" pitchFamily="34" charset="0"/>
                <a:cs typeface="Calibri" panose="020F0502020204030204" pitchFamily="34" charset="0"/>
              </a:rPr>
              <a:t>dDFS</a:t>
            </a:r>
            <a:r>
              <a:rPr lang="en-US" sz="1500" b="0" dirty="0">
                <a:solidFill>
                  <a:schemeClr val="tx1"/>
                </a:solidFill>
                <a:latin typeface="Calibri" panose="020F0502020204030204" pitchFamily="34" charset="0"/>
                <a:cs typeface="Calibri" panose="020F0502020204030204" pitchFamily="34" charset="0"/>
              </a:rPr>
              <a:t> = distant disease-free survival; QoL = quality of life; RFS = recurrence-free survival</a:t>
            </a:r>
          </a:p>
        </p:txBody>
      </p:sp>
    </p:spTree>
    <p:extLst>
      <p:ext uri="{BB962C8B-B14F-4D97-AF65-F5344CB8AC3E}">
        <p14:creationId xmlns:p14="http://schemas.microsoft.com/office/powerpoint/2010/main" val="4240470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A364A-AEA8-780F-A80A-1100F966BB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E6A9CD-FFD3-4CF3-FA70-0DD709F4979B}"/>
              </a:ext>
            </a:extLst>
          </p:cNvPr>
          <p:cNvSpPr>
            <a:spLocks noGrp="1"/>
          </p:cNvSpPr>
          <p:nvPr>
            <p:ph type="title"/>
          </p:nvPr>
        </p:nvSpPr>
        <p:spPr>
          <a:xfrm>
            <a:off x="912286" y="1082"/>
            <a:ext cx="10358967" cy="1143000"/>
          </a:xfrm>
        </p:spPr>
        <p:txBody>
          <a:bodyPr/>
          <a:lstStyle/>
          <a:p>
            <a:pPr algn="l"/>
            <a:r>
              <a:rPr lang="en-US" dirty="0"/>
              <a:t>Adjuvant Sacituzumab </a:t>
            </a:r>
            <a:r>
              <a:rPr lang="en-US" dirty="0" err="1"/>
              <a:t>Tirumotecan</a:t>
            </a:r>
            <a:r>
              <a:rPr lang="en-US" dirty="0"/>
              <a:t> (Sac-TMT) + Pembrolizumab: TroFuse-012 Trial</a:t>
            </a:r>
          </a:p>
        </p:txBody>
      </p:sp>
      <p:sp>
        <p:nvSpPr>
          <p:cNvPr id="7" name="TextBox 6">
            <a:extLst>
              <a:ext uri="{FF2B5EF4-FFF2-40B4-BE49-F238E27FC236}">
                <a16:creationId xmlns:a16="http://schemas.microsoft.com/office/drawing/2014/main" id="{5258CCAC-F036-DBE4-4CA8-6A0F8182A800}"/>
              </a:ext>
            </a:extLst>
          </p:cNvPr>
          <p:cNvSpPr txBox="1"/>
          <p:nvPr/>
        </p:nvSpPr>
        <p:spPr>
          <a:xfrm>
            <a:off x="0" y="6304002"/>
            <a:ext cx="3800849" cy="553998"/>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McArther H et al. ASCO 2025;Abstract TPS616.</a:t>
            </a:r>
          </a:p>
        </p:txBody>
      </p:sp>
      <p:pic>
        <p:nvPicPr>
          <p:cNvPr id="3074" name="Picture 2">
            <a:extLst>
              <a:ext uri="{FF2B5EF4-FFF2-40B4-BE49-F238E27FC236}">
                <a16:creationId xmlns:a16="http://schemas.microsoft.com/office/drawing/2014/main" id="{A2295912-5467-EAD4-6776-023D30C72E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178" t="22410" r="35151" b="54200"/>
          <a:stretch>
            <a:fillRect/>
          </a:stretch>
        </p:blipFill>
        <p:spPr bwMode="auto">
          <a:xfrm>
            <a:off x="3143672" y="1059746"/>
            <a:ext cx="5740880" cy="53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757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8C345-390C-6321-E1AD-876989A7C67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0C9BCF4-B4BD-9E60-4050-25189E188348}"/>
              </a:ext>
            </a:extLst>
          </p:cNvPr>
          <p:cNvSpPr/>
          <p:nvPr/>
        </p:nvSpPr>
        <p:spPr bwMode="auto">
          <a:xfrm>
            <a:off x="335360" y="1772816"/>
            <a:ext cx="11089232" cy="432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24F8E7AF-B510-8851-B552-367792ABAE50}"/>
              </a:ext>
            </a:extLst>
          </p:cNvPr>
          <p:cNvSpPr>
            <a:spLocks noGrp="1"/>
          </p:cNvSpPr>
          <p:nvPr>
            <p:ph type="title"/>
          </p:nvPr>
        </p:nvSpPr>
        <p:spPr>
          <a:xfrm>
            <a:off x="1919536" y="0"/>
            <a:ext cx="8424936" cy="980728"/>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C266C8F2-6AD8-935E-0299-E3A2F3E054F9}"/>
              </a:ext>
            </a:extLst>
          </p:cNvPr>
          <p:cNvSpPr>
            <a:spLocks noGrp="1"/>
          </p:cNvSpPr>
          <p:nvPr>
            <p:ph idx="1"/>
          </p:nvPr>
        </p:nvSpPr>
        <p:spPr>
          <a:xfrm>
            <a:off x="983432" y="1340768"/>
            <a:ext cx="9865096" cy="4727456"/>
          </a:xfrm>
        </p:spPr>
        <p:txBody>
          <a:bodyPr/>
          <a:lstStyle/>
          <a:p>
            <a:pPr marL="98425" indent="0">
              <a:lnSpc>
                <a:spcPts val="2340"/>
              </a:lnSpc>
              <a:spcBef>
                <a:spcPts val="0"/>
              </a:spcBef>
              <a:spcAft>
                <a:spcPts val="1800"/>
              </a:spcAft>
              <a:buNone/>
            </a:pPr>
            <a:r>
              <a:rPr lang="en-US" sz="2200" dirty="0">
                <a:solidFill>
                  <a:schemeClr val="accent2"/>
                </a:solidFill>
                <a:latin typeface="Calibri" panose="020F0502020204030204" pitchFamily="34" charset="0"/>
                <a:cs typeface="Calibri" panose="020F0502020204030204" pitchFamily="34" charset="0"/>
              </a:rPr>
              <a:t>Introduction: </a:t>
            </a:r>
            <a:r>
              <a:rPr lang="en-US" sz="2200" dirty="0">
                <a:solidFill>
                  <a:schemeClr val="tx1"/>
                </a:solidFill>
                <a:latin typeface="Calibri" panose="020F0502020204030204" pitchFamily="34" charset="0"/>
                <a:cs typeface="Calibri" panose="020F0502020204030204" pitchFamily="34" charset="0"/>
              </a:rPr>
              <a:t>Antibody-drug conjugates (ADCs) in localized breast cancer </a:t>
            </a:r>
            <a:endParaRPr lang="en-US" sz="2200" dirty="0">
              <a:solidFill>
                <a:schemeClr val="accent2"/>
              </a:solidFill>
              <a:latin typeface="Calibri" panose="020F0502020204030204" pitchFamily="34" charset="0"/>
              <a:cs typeface="Calibri" panose="020F0502020204030204" pitchFamily="34" charset="0"/>
            </a:endParaRPr>
          </a:p>
          <a:p>
            <a:pPr marL="98425" indent="0">
              <a:lnSpc>
                <a:spcPts val="2340"/>
              </a:lnSpc>
              <a:spcBef>
                <a:spcPts val="0"/>
              </a:spcBef>
              <a:spcAft>
                <a:spcPts val="600"/>
              </a:spcAft>
              <a:buNone/>
            </a:pPr>
            <a:r>
              <a:rPr lang="en-US" sz="2200" dirty="0">
                <a:solidFill>
                  <a:schemeClr val="bg1"/>
                </a:solidFill>
                <a:latin typeface="Calibri" panose="020F0502020204030204" pitchFamily="34" charset="0"/>
                <a:cs typeface="Calibri" panose="020F0502020204030204" pitchFamily="34" charset="0"/>
              </a:rPr>
              <a:t>Case 1: Dr Fox – </a:t>
            </a:r>
            <a:r>
              <a:rPr lang="en-US" sz="2200" dirty="0">
                <a:solidFill>
                  <a:schemeClr val="bg1"/>
                </a:solidFill>
                <a:latin typeface="Calibri" panose="020F0502020204030204" pitchFamily="34" charset="0"/>
                <a:ea typeface="Aptos" panose="020B0004020202020204" pitchFamily="34" charset="0"/>
                <a:cs typeface="Calibri" panose="020F0502020204030204" pitchFamily="34" charset="0"/>
              </a:rPr>
              <a:t>78-year-old frail woman </a:t>
            </a:r>
          </a:p>
          <a:p>
            <a:pPr>
              <a:lnSpc>
                <a:spcPts val="2340"/>
              </a:lnSpc>
              <a:spcBef>
                <a:spcPts val="0"/>
              </a:spcBef>
              <a:spcAft>
                <a:spcPts val="1800"/>
              </a:spcAft>
            </a:pPr>
            <a:r>
              <a:rPr lang="en-US" sz="2200" dirty="0">
                <a:solidFill>
                  <a:schemeClr val="accent2"/>
                </a:solidFill>
                <a:latin typeface="Calibri" panose="020F0502020204030204" pitchFamily="34" charset="0"/>
                <a:cs typeface="Calibri" panose="020F0502020204030204" pitchFamily="34" charset="0"/>
              </a:rPr>
              <a:t>Key Datasets: Targeting TROP2 in recurrent metastatic disease </a:t>
            </a:r>
          </a:p>
          <a:p>
            <a:pPr marL="98425" indent="0">
              <a:lnSpc>
                <a:spcPts val="2340"/>
              </a:lnSpc>
              <a:spcBef>
                <a:spcPts val="0"/>
              </a:spcBef>
              <a:spcAft>
                <a:spcPts val="600"/>
              </a:spcAft>
              <a:buNone/>
            </a:pPr>
            <a:r>
              <a:rPr lang="en-US" sz="2200" dirty="0">
                <a:solidFill>
                  <a:schemeClr val="accent2"/>
                </a:solidFill>
                <a:latin typeface="Calibri" panose="020F0502020204030204" pitchFamily="34" charset="0"/>
                <a:cs typeface="Calibri" panose="020F0502020204030204" pitchFamily="34" charset="0"/>
              </a:rPr>
              <a:t>Case 2: </a:t>
            </a:r>
            <a:r>
              <a:rPr lang="en-US" sz="2200" dirty="0">
                <a:solidFill>
                  <a:schemeClr val="tx1"/>
                </a:solidFill>
                <a:latin typeface="Calibri" panose="020F0502020204030204" pitchFamily="34" charset="0"/>
                <a:cs typeface="Calibri" panose="020F0502020204030204" pitchFamily="34" charset="0"/>
              </a:rPr>
              <a:t>Dr Xu – </a:t>
            </a:r>
            <a:r>
              <a:rPr lang="en-US" sz="2200" dirty="0">
                <a:latin typeface="Calibri" panose="020F0502020204030204" pitchFamily="34" charset="0"/>
                <a:ea typeface="Aptos" panose="020B0004020202020204" pitchFamily="34" charset="0"/>
                <a:cs typeface="Calibri" panose="020F0502020204030204" pitchFamily="34" charset="0"/>
              </a:rPr>
              <a:t>61-year-old woman</a:t>
            </a:r>
          </a:p>
          <a:p>
            <a:pPr>
              <a:lnSpc>
                <a:spcPts val="2340"/>
              </a:lnSpc>
              <a:spcBef>
                <a:spcPts val="0"/>
              </a:spcBef>
              <a:spcAft>
                <a:spcPts val="1800"/>
              </a:spcAft>
            </a:pPr>
            <a:r>
              <a:rPr lang="en-US" sz="2200" dirty="0">
                <a:solidFill>
                  <a:schemeClr val="accent2"/>
                </a:solidFill>
                <a:latin typeface="Calibri" panose="020F0502020204030204" pitchFamily="34" charset="0"/>
                <a:cs typeface="Calibri" panose="020F0502020204030204" pitchFamily="34" charset="0"/>
              </a:rPr>
              <a:t>Key Datasets: Management of HER2-low and HER2-ultralow breast cancer</a:t>
            </a:r>
          </a:p>
          <a:p>
            <a:pPr marL="98425" indent="0">
              <a:lnSpc>
                <a:spcPts val="2340"/>
              </a:lnSpc>
              <a:spcBef>
                <a:spcPts val="0"/>
              </a:spcBef>
              <a:spcAft>
                <a:spcPts val="600"/>
              </a:spcAft>
              <a:buNone/>
            </a:pPr>
            <a:r>
              <a:rPr lang="en-US" sz="2200" dirty="0">
                <a:solidFill>
                  <a:srgbClr val="3333CC"/>
                </a:solidFill>
                <a:latin typeface="Calibri" panose="020F0502020204030204" pitchFamily="34" charset="0"/>
                <a:cs typeface="Calibri" panose="020F0502020204030204" pitchFamily="34" charset="0"/>
              </a:rPr>
              <a:t>Case</a:t>
            </a:r>
            <a:r>
              <a:rPr lang="en-US" sz="2200" dirty="0">
                <a:solidFill>
                  <a:schemeClr val="accent2"/>
                </a:solidFill>
                <a:latin typeface="Calibri" panose="020F0502020204030204" pitchFamily="34" charset="0"/>
                <a:cs typeface="Calibri" panose="020F0502020204030204" pitchFamily="34" charset="0"/>
              </a:rPr>
              <a:t> 3: </a:t>
            </a:r>
            <a:r>
              <a:rPr lang="en-US" sz="2200" dirty="0">
                <a:solidFill>
                  <a:schemeClr val="tx1"/>
                </a:solidFill>
                <a:latin typeface="Calibri" panose="020F0502020204030204" pitchFamily="34" charset="0"/>
                <a:cs typeface="Calibri" panose="020F0502020204030204" pitchFamily="34" charset="0"/>
              </a:rPr>
              <a:t>Dr </a:t>
            </a:r>
            <a:r>
              <a:rPr lang="en-US" sz="2200" dirty="0" err="1">
                <a:solidFill>
                  <a:schemeClr val="tx1"/>
                </a:solidFill>
                <a:latin typeface="Calibri" panose="020F0502020204030204" pitchFamily="34" charset="0"/>
                <a:cs typeface="Calibri" panose="020F0502020204030204" pitchFamily="34" charset="0"/>
              </a:rPr>
              <a:t>Astrow</a:t>
            </a:r>
            <a:r>
              <a:rPr lang="en-US" sz="2200" dirty="0">
                <a:solidFill>
                  <a:schemeClr val="tx1"/>
                </a:solidFill>
                <a:latin typeface="Calibri" panose="020F0502020204030204" pitchFamily="34" charset="0"/>
                <a:cs typeface="Calibri" panose="020F0502020204030204" pitchFamily="34" charset="0"/>
              </a:rPr>
              <a:t> – </a:t>
            </a:r>
            <a:r>
              <a:rPr lang="en-US" sz="2200" dirty="0">
                <a:latin typeface="Calibri" panose="020F0502020204030204" pitchFamily="34" charset="0"/>
                <a:ea typeface="Aptos" panose="020B0004020202020204" pitchFamily="34" charset="0"/>
                <a:cs typeface="Calibri" panose="020F0502020204030204" pitchFamily="34" charset="0"/>
              </a:rPr>
              <a:t>74-year-old woman</a:t>
            </a:r>
            <a:endParaRPr lang="en-US" sz="2200" dirty="0">
              <a:latin typeface="Calibri" panose="020F0502020204030204" pitchFamily="34" charset="0"/>
              <a:cs typeface="Calibri" panose="020F0502020204030204" pitchFamily="34" charset="0"/>
            </a:endParaRPr>
          </a:p>
          <a:p>
            <a:pPr>
              <a:lnSpc>
                <a:spcPts val="2340"/>
              </a:lnSpc>
              <a:spcBef>
                <a:spcPts val="0"/>
              </a:spcBef>
              <a:spcAft>
                <a:spcPts val="1800"/>
              </a:spcAft>
            </a:pPr>
            <a:r>
              <a:rPr lang="en-US" sz="2200" dirty="0">
                <a:solidFill>
                  <a:schemeClr val="accent2"/>
                </a:solidFill>
                <a:latin typeface="Calibri" panose="020F0502020204030204" pitchFamily="34" charset="0"/>
                <a:cs typeface="Calibri" panose="020F0502020204030204" pitchFamily="34" charset="0"/>
              </a:rPr>
              <a:t>Key Datasets: TROP2-targeted ADCs as first-line treatment</a:t>
            </a:r>
          </a:p>
          <a:p>
            <a:pPr marL="98425" indent="0">
              <a:lnSpc>
                <a:spcPts val="2340"/>
              </a:lnSpc>
              <a:spcBef>
                <a:spcPts val="0"/>
              </a:spcBef>
              <a:spcAft>
                <a:spcPts val="1800"/>
              </a:spcAft>
              <a:buNone/>
            </a:pPr>
            <a:r>
              <a:rPr lang="en-US" sz="2200" dirty="0">
                <a:solidFill>
                  <a:schemeClr val="accent2"/>
                </a:solidFill>
                <a:latin typeface="Calibri" panose="020F0502020204030204" pitchFamily="34" charset="0"/>
                <a:cs typeface="Calibri" panose="020F0502020204030204" pitchFamily="34" charset="0"/>
              </a:rPr>
              <a:t>Case 4: </a:t>
            </a:r>
            <a:r>
              <a:rPr lang="en-US" sz="2200" dirty="0">
                <a:solidFill>
                  <a:schemeClr val="tx1"/>
                </a:solidFill>
                <a:latin typeface="Calibri" panose="020F0502020204030204" pitchFamily="34" charset="0"/>
                <a:cs typeface="Calibri" panose="020F0502020204030204" pitchFamily="34" charset="0"/>
              </a:rPr>
              <a:t>Dr Agrawal – 66-year-old woman </a:t>
            </a:r>
          </a:p>
          <a:p>
            <a:pPr marL="98425" indent="0">
              <a:lnSpc>
                <a:spcPts val="2340"/>
              </a:lnSpc>
              <a:spcBef>
                <a:spcPts val="0"/>
              </a:spcBef>
              <a:spcAft>
                <a:spcPts val="1800"/>
              </a:spcAft>
              <a:buNone/>
            </a:pPr>
            <a:r>
              <a:rPr lang="en-US" sz="2200" dirty="0">
                <a:solidFill>
                  <a:schemeClr val="accent2"/>
                </a:solidFill>
                <a:latin typeface="Calibri" panose="020F0502020204030204" pitchFamily="34" charset="0"/>
                <a:cs typeface="Calibri" panose="020F0502020204030204" pitchFamily="34" charset="0"/>
              </a:rPr>
              <a:t>Case 5: </a:t>
            </a:r>
            <a:r>
              <a:rPr lang="en-US" sz="2200" dirty="0">
                <a:solidFill>
                  <a:schemeClr val="tx1"/>
                </a:solidFill>
                <a:latin typeface="Calibri" panose="020F0502020204030204" pitchFamily="34" charset="0"/>
                <a:cs typeface="Calibri" panose="020F0502020204030204" pitchFamily="34" charset="0"/>
              </a:rPr>
              <a:t>Dr Ku – </a:t>
            </a:r>
            <a:r>
              <a:rPr lang="en-US" sz="2200" dirty="0">
                <a:latin typeface="Calibri" panose="020F0502020204030204" pitchFamily="34" charset="0"/>
                <a:ea typeface="Aptos" panose="020B0004020202020204" pitchFamily="34" charset="0"/>
                <a:cs typeface="Calibri" panose="020F0502020204030204" pitchFamily="34" charset="0"/>
              </a:rPr>
              <a:t>59-year-old woman </a:t>
            </a:r>
          </a:p>
          <a:p>
            <a:pPr marL="98425" indent="0">
              <a:lnSpc>
                <a:spcPts val="2340"/>
              </a:lnSpc>
              <a:spcBef>
                <a:spcPts val="0"/>
              </a:spcBef>
              <a:spcAft>
                <a:spcPts val="1800"/>
              </a:spcAft>
              <a:buNone/>
            </a:pPr>
            <a:r>
              <a:rPr lang="en-US" sz="2200" dirty="0">
                <a:solidFill>
                  <a:schemeClr val="accent2"/>
                </a:solidFill>
                <a:latin typeface="Calibri" panose="020F0502020204030204" pitchFamily="34" charset="0"/>
                <a:cs typeface="Calibri" panose="020F0502020204030204" pitchFamily="34" charset="0"/>
              </a:rPr>
              <a:t>Case 6: </a:t>
            </a:r>
            <a:r>
              <a:rPr lang="en-US" sz="2200" dirty="0">
                <a:solidFill>
                  <a:schemeClr val="tx1"/>
                </a:solidFill>
                <a:latin typeface="Calibri" panose="020F0502020204030204" pitchFamily="34" charset="0"/>
                <a:cs typeface="Calibri" panose="020F0502020204030204" pitchFamily="34" charset="0"/>
              </a:rPr>
              <a:t>Dr </a:t>
            </a:r>
            <a:r>
              <a:rPr lang="en-US" sz="2200" dirty="0" err="1">
                <a:solidFill>
                  <a:schemeClr val="tx1"/>
                </a:solidFill>
                <a:latin typeface="Calibri" panose="020F0502020204030204" pitchFamily="34" charset="0"/>
                <a:cs typeface="Calibri" panose="020F0502020204030204" pitchFamily="34" charset="0"/>
              </a:rPr>
              <a:t>Teplinsky</a:t>
            </a:r>
            <a:r>
              <a:rPr lang="en-US" sz="2200" dirty="0">
                <a:solidFill>
                  <a:schemeClr val="tx1"/>
                </a:solidFill>
                <a:latin typeface="Calibri" panose="020F0502020204030204" pitchFamily="34" charset="0"/>
                <a:cs typeface="Calibri" panose="020F0502020204030204" pitchFamily="34" charset="0"/>
              </a:rPr>
              <a:t> – </a:t>
            </a:r>
            <a:r>
              <a:rPr lang="en-US" sz="2200" dirty="0">
                <a:latin typeface="Calibri" panose="020F0502020204030204" pitchFamily="34" charset="0"/>
                <a:ea typeface="Aptos" panose="020B0004020202020204" pitchFamily="34" charset="0"/>
                <a:cs typeface="Calibri" panose="020F0502020204030204" pitchFamily="34" charset="0"/>
              </a:rPr>
              <a:t>63-year-old woman</a:t>
            </a:r>
            <a:endParaRPr lang="en-US" sz="2200" dirty="0">
              <a:solidFill>
                <a:schemeClr val="tx1"/>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768632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07CB6-6460-9928-368C-D6FABC9F148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A3E34F3E-562A-6E44-2D9C-32C00B176FAD}"/>
              </a:ext>
            </a:extLst>
          </p:cNvPr>
          <p:cNvSpPr/>
          <p:nvPr/>
        </p:nvSpPr>
        <p:spPr bwMode="auto">
          <a:xfrm>
            <a:off x="1007220" y="266716"/>
            <a:ext cx="10177559" cy="177140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8E816350-7E98-CE00-BC68-9AE936EDD63F}"/>
              </a:ext>
            </a:extLst>
          </p:cNvPr>
          <p:cNvSpPr>
            <a:spLocks noGrp="1"/>
          </p:cNvSpPr>
          <p:nvPr>
            <p:ph type="title"/>
          </p:nvPr>
        </p:nvSpPr>
        <p:spPr>
          <a:xfrm>
            <a:off x="1122024" y="655056"/>
            <a:ext cx="10062756" cy="1095726"/>
          </a:xfrm>
        </p:spPr>
        <p:txBody>
          <a:bodyPr lIns="91440" tIns="91440" rIns="91440" bIns="182880"/>
          <a:lstStyle/>
          <a:p>
            <a:pPr algn="l"/>
            <a:r>
              <a:rPr lang="en-US" dirty="0">
                <a:solidFill>
                  <a:schemeClr val="bg1"/>
                </a:solidFill>
                <a:latin typeface="+mj-lt"/>
              </a:rPr>
              <a:t>Case Presentation: </a:t>
            </a:r>
            <a:r>
              <a:rPr lang="en-US" dirty="0">
                <a:solidFill>
                  <a:schemeClr val="bg1"/>
                </a:solidFill>
                <a:effectLst/>
                <a:latin typeface="+mj-lt"/>
                <a:ea typeface="Aptos" panose="020B0004020202020204" pitchFamily="34" charset="0"/>
                <a:cs typeface="Times New Roman" panose="02020603050405020304" pitchFamily="18" charset="0"/>
              </a:rPr>
              <a:t>78-year-old frail woman with cough and ER-positive, HER2-low (IHC 1+) mBC s/p multiple lines of therapy receives sacituzumab govitecan </a:t>
            </a:r>
            <a:endParaRPr lang="en-US" dirty="0">
              <a:solidFill>
                <a:schemeClr val="bg1"/>
              </a:solidFill>
              <a:latin typeface="+mj-lt"/>
            </a:endParaRPr>
          </a:p>
        </p:txBody>
      </p:sp>
      <p:sp>
        <p:nvSpPr>
          <p:cNvPr id="8" name="Title 1">
            <a:extLst>
              <a:ext uri="{FF2B5EF4-FFF2-40B4-BE49-F238E27FC236}">
                <a16:creationId xmlns:a16="http://schemas.microsoft.com/office/drawing/2014/main" id="{C2753F00-71F6-3A2C-CF74-BA57E3FCF6BE}"/>
              </a:ext>
            </a:extLst>
          </p:cNvPr>
          <p:cNvSpPr txBox="1">
            <a:spLocks/>
          </p:cNvSpPr>
          <p:nvPr/>
        </p:nvSpPr>
        <p:spPr bwMode="auto">
          <a:xfrm>
            <a:off x="0" y="5977524"/>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Eric Fox (Bryn Mawr, Pennsylvania)</a:t>
            </a:r>
          </a:p>
        </p:txBody>
      </p:sp>
      <p:pic>
        <p:nvPicPr>
          <p:cNvPr id="2" name="Picture 1" descr="A person wearing a headset&#10;&#10;AI-generated content may be incorrect.">
            <a:extLst>
              <a:ext uri="{FF2B5EF4-FFF2-40B4-BE49-F238E27FC236}">
                <a16:creationId xmlns:a16="http://schemas.microsoft.com/office/drawing/2014/main" id="{D5398E32-0F6E-AF7B-EC64-C1C84879CEE1}"/>
              </a:ext>
            </a:extLst>
          </p:cNvPr>
          <p:cNvPicPr>
            <a:picLocks noChangeAspect="1"/>
          </p:cNvPicPr>
          <p:nvPr/>
        </p:nvPicPr>
        <p:blipFill>
          <a:blip r:embed="rId2"/>
          <a:stretch>
            <a:fillRect/>
          </a:stretch>
        </p:blipFill>
        <p:spPr>
          <a:xfrm>
            <a:off x="2909016" y="2383277"/>
            <a:ext cx="6389772" cy="359424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13724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2CAB9-F67A-258F-CA51-DAA67E82B0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952EF4-E6F7-B499-4EF1-8BDBF30DC883}"/>
              </a:ext>
            </a:extLst>
          </p:cNvPr>
          <p:cNvSpPr>
            <a:spLocks noGrp="1"/>
          </p:cNvSpPr>
          <p:nvPr>
            <p:ph type="title"/>
          </p:nvPr>
        </p:nvSpPr>
        <p:spPr/>
        <p:txBody>
          <a:bodyPr/>
          <a:lstStyle/>
          <a:p>
            <a:r>
              <a:rPr lang="en-US" dirty="0"/>
              <a:t>ADCs</a:t>
            </a:r>
          </a:p>
        </p:txBody>
      </p:sp>
      <p:pic>
        <p:nvPicPr>
          <p:cNvPr id="7" name="Picture 6" descr="A diagram of a breast cancer patient&#10;&#10;AI-generated content may be incorrect.">
            <a:extLst>
              <a:ext uri="{FF2B5EF4-FFF2-40B4-BE49-F238E27FC236}">
                <a16:creationId xmlns:a16="http://schemas.microsoft.com/office/drawing/2014/main" id="{0E650DDD-0290-832E-9FD5-A8ED588FE2B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47"/>
            <a:ext cx="12192000" cy="6858000"/>
          </a:xfrm>
          <a:prstGeom prst="rect">
            <a:avLst/>
          </a:prstGeom>
        </p:spPr>
      </p:pic>
      <p:sp>
        <p:nvSpPr>
          <p:cNvPr id="4" name="TextBox 3">
            <a:extLst>
              <a:ext uri="{FF2B5EF4-FFF2-40B4-BE49-F238E27FC236}">
                <a16:creationId xmlns:a16="http://schemas.microsoft.com/office/drawing/2014/main" id="{87FBDEED-BF49-B726-22FA-B60FEF3B0D47}"/>
              </a:ext>
            </a:extLst>
          </p:cNvPr>
          <p:cNvSpPr txBox="1"/>
          <p:nvPr/>
        </p:nvSpPr>
        <p:spPr>
          <a:xfrm>
            <a:off x="10104" y="6550223"/>
            <a:ext cx="3380728" cy="307777"/>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Courtesy of Rebecca A Dent, MD, MSc </a:t>
            </a:r>
          </a:p>
        </p:txBody>
      </p:sp>
      <p:sp>
        <p:nvSpPr>
          <p:cNvPr id="3" name="TextBox 2">
            <a:extLst>
              <a:ext uri="{FF2B5EF4-FFF2-40B4-BE49-F238E27FC236}">
                <a16:creationId xmlns:a16="http://schemas.microsoft.com/office/drawing/2014/main" id="{50557F4D-6F47-4876-3FD2-D8545A6BF500}"/>
              </a:ext>
            </a:extLst>
          </p:cNvPr>
          <p:cNvSpPr txBox="1"/>
          <p:nvPr/>
        </p:nvSpPr>
        <p:spPr>
          <a:xfrm>
            <a:off x="335360" y="227013"/>
            <a:ext cx="10513168" cy="646331"/>
          </a:xfrm>
          <a:prstGeom prst="rect">
            <a:avLst/>
          </a:prstGeom>
          <a:solidFill>
            <a:srgbClr val="FFFFFF"/>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72" charset="0"/>
                <a:ea typeface="MS PGothic" charset="0"/>
              </a:rPr>
              <a:t>Targeting TROP2 in Metastatic Breast Cancer</a:t>
            </a:r>
          </a:p>
        </p:txBody>
      </p:sp>
      <p:sp>
        <p:nvSpPr>
          <p:cNvPr id="5" name="TextBox 4">
            <a:extLst>
              <a:ext uri="{FF2B5EF4-FFF2-40B4-BE49-F238E27FC236}">
                <a16:creationId xmlns:a16="http://schemas.microsoft.com/office/drawing/2014/main" id="{BC26B305-E99A-F13B-222D-241DF1EF1719}"/>
              </a:ext>
            </a:extLst>
          </p:cNvPr>
          <p:cNvSpPr txBox="1"/>
          <p:nvPr/>
        </p:nvSpPr>
        <p:spPr>
          <a:xfrm>
            <a:off x="487760" y="836712"/>
            <a:ext cx="10513168" cy="753715"/>
          </a:xfrm>
          <a:prstGeom prst="rect">
            <a:avLst/>
          </a:prstGeom>
          <a:solidFill>
            <a:srgbClr val="FFFFFF"/>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3942335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765FA4A-DF6F-CEA9-61DC-68676152B1C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73903" y="908720"/>
            <a:ext cx="10044193" cy="4608512"/>
          </a:xfrm>
          <a:prstGeom prst="rect">
            <a:avLst/>
          </a:prstGeom>
        </p:spPr>
      </p:pic>
      <p:sp>
        <p:nvSpPr>
          <p:cNvPr id="3" name="TextBox 2">
            <a:extLst>
              <a:ext uri="{FF2B5EF4-FFF2-40B4-BE49-F238E27FC236}">
                <a16:creationId xmlns:a16="http://schemas.microsoft.com/office/drawing/2014/main" id="{24D95CCA-DBAF-AB9A-C593-835DF49FA165}"/>
              </a:ext>
            </a:extLst>
          </p:cNvPr>
          <p:cNvSpPr txBox="1"/>
          <p:nvPr/>
        </p:nvSpPr>
        <p:spPr>
          <a:xfrm>
            <a:off x="7896200" y="5100761"/>
            <a:ext cx="3221896" cy="400110"/>
          </a:xfrm>
          <a:prstGeom prst="rect">
            <a:avLst/>
          </a:prstGeom>
          <a:noFill/>
        </p:spPr>
        <p:txBody>
          <a:bodyPr wrap="square">
            <a:spAutoFit/>
          </a:bodyPr>
          <a:lstStyle/>
          <a:p>
            <a:r>
              <a:rPr lang="en-US" sz="2000" b="0" i="1" dirty="0">
                <a:solidFill>
                  <a:schemeClr val="tx1"/>
                </a:solidFill>
                <a:latin typeface="Calibri" panose="020F0502020204030204" pitchFamily="34" charset="0"/>
                <a:cs typeface="Calibri" panose="020F0502020204030204" pitchFamily="34" charset="0"/>
              </a:rPr>
              <a:t>J Clin Oncol</a:t>
            </a:r>
            <a:r>
              <a:rPr lang="en-US" sz="2000" b="0" dirty="0">
                <a:solidFill>
                  <a:schemeClr val="tx1"/>
                </a:solidFill>
                <a:latin typeface="Calibri" panose="020F0502020204030204" pitchFamily="34" charset="0"/>
                <a:cs typeface="Calibri" panose="020F0502020204030204" pitchFamily="34" charset="0"/>
              </a:rPr>
              <a:t>;42(15):1738-44.</a:t>
            </a:r>
          </a:p>
        </p:txBody>
      </p:sp>
    </p:spTree>
    <p:extLst>
      <p:ext uri="{BB962C8B-B14F-4D97-AF65-F5344CB8AC3E}">
        <p14:creationId xmlns:p14="http://schemas.microsoft.com/office/powerpoint/2010/main" val="3439807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94217-5A7D-07DA-3D43-9BFD42E126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31AB24-9BE4-A6C3-5FD7-B4F9E2315BAB}"/>
              </a:ext>
            </a:extLst>
          </p:cNvPr>
          <p:cNvSpPr>
            <a:spLocks noGrp="1"/>
          </p:cNvSpPr>
          <p:nvPr>
            <p:ph type="title"/>
          </p:nvPr>
        </p:nvSpPr>
        <p:spPr>
          <a:xfrm>
            <a:off x="912286" y="118597"/>
            <a:ext cx="10358967" cy="1143000"/>
          </a:xfrm>
        </p:spPr>
        <p:txBody>
          <a:bodyPr/>
          <a:lstStyle/>
          <a:p>
            <a:r>
              <a:rPr lang="en-US" dirty="0"/>
              <a:t>Phase III ASCENT Study Design</a:t>
            </a:r>
          </a:p>
        </p:txBody>
      </p:sp>
      <p:pic>
        <p:nvPicPr>
          <p:cNvPr id="5" name="Picture 4" descr="A diagram of cancer&#10;&#10;AI-generated content may be incorrect.">
            <a:extLst>
              <a:ext uri="{FF2B5EF4-FFF2-40B4-BE49-F238E27FC236}">
                <a16:creationId xmlns:a16="http://schemas.microsoft.com/office/drawing/2014/main" id="{A22B1ED8-6DF6-9193-01A2-E999368B606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a:xfrm>
            <a:off x="408918" y="1251360"/>
            <a:ext cx="11374163" cy="4639605"/>
          </a:xfrm>
          <a:prstGeom prst="rect">
            <a:avLst/>
          </a:prstGeom>
        </p:spPr>
      </p:pic>
      <p:sp>
        <p:nvSpPr>
          <p:cNvPr id="6" name="TextBox 5">
            <a:extLst>
              <a:ext uri="{FF2B5EF4-FFF2-40B4-BE49-F238E27FC236}">
                <a16:creationId xmlns:a16="http://schemas.microsoft.com/office/drawing/2014/main" id="{97E97E6F-C45D-5775-866E-067B0FC383FD}"/>
              </a:ext>
            </a:extLst>
          </p:cNvPr>
          <p:cNvSpPr txBox="1"/>
          <p:nvPr/>
        </p:nvSpPr>
        <p:spPr>
          <a:xfrm>
            <a:off x="119336" y="6492487"/>
            <a:ext cx="3933641" cy="323165"/>
          </a:xfrm>
          <a:prstGeom prst="rect">
            <a:avLst/>
          </a:prstGeom>
          <a:noFill/>
        </p:spPr>
        <p:txBody>
          <a:bodyPr wrap="none" rtlCol="0">
            <a:spAutoFit/>
          </a:bodyPr>
          <a:lstStyle/>
          <a:p>
            <a:pPr lvl="0">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Bardia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 Clin Oncol </a:t>
            </a:r>
            <a:r>
              <a:rPr lang="en-US" sz="1500" b="0" dirty="0">
                <a:solidFill>
                  <a:srgbClr val="000000"/>
                </a:solidFill>
                <a:latin typeface="Calibri" panose="020F0502020204030204" pitchFamily="34" charset="0"/>
                <a:cs typeface="Calibri" panose="020F0502020204030204" pitchFamily="34" charset="0"/>
              </a:rPr>
              <a:t>2024;42(15):1738-44.</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3" name="TextBox 2">
            <a:extLst>
              <a:ext uri="{FF2B5EF4-FFF2-40B4-BE49-F238E27FC236}">
                <a16:creationId xmlns:a16="http://schemas.microsoft.com/office/drawing/2014/main" id="{DDDC65F3-CDC7-426A-D7E2-71B9853391F0}"/>
              </a:ext>
            </a:extLst>
          </p:cNvPr>
          <p:cNvSpPr txBox="1"/>
          <p:nvPr/>
        </p:nvSpPr>
        <p:spPr>
          <a:xfrm>
            <a:off x="466576" y="5913753"/>
            <a:ext cx="1979837"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TTR = time to response</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3091444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79E96-6DAD-7942-0055-22AE2CAD36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04CCD7-06EE-150D-19BD-2D9E54B1ED61}"/>
              </a:ext>
            </a:extLst>
          </p:cNvPr>
          <p:cNvSpPr>
            <a:spLocks noGrp="1"/>
          </p:cNvSpPr>
          <p:nvPr>
            <p:ph type="title"/>
          </p:nvPr>
        </p:nvSpPr>
        <p:spPr>
          <a:xfrm>
            <a:off x="912286" y="63431"/>
            <a:ext cx="10358967" cy="1143000"/>
          </a:xfrm>
        </p:spPr>
        <p:txBody>
          <a:bodyPr/>
          <a:lstStyle/>
          <a:p>
            <a:r>
              <a:rPr lang="en-US" dirty="0"/>
              <a:t>Phase III ASCENT: Progression-Free Survival (PFS)</a:t>
            </a:r>
          </a:p>
        </p:txBody>
      </p:sp>
      <p:pic>
        <p:nvPicPr>
          <p:cNvPr id="7" name="Picture 2" descr="FIG 1.">
            <a:extLst>
              <a:ext uri="{FF2B5EF4-FFF2-40B4-BE49-F238E27FC236}">
                <a16:creationId xmlns:a16="http://schemas.microsoft.com/office/drawing/2014/main" id="{9E02FDDF-2270-C459-205A-CB55975E603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693638" y="1196752"/>
            <a:ext cx="8796261" cy="48672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4093E39-9CFB-C23A-C317-F1563F93C483}"/>
              </a:ext>
            </a:extLst>
          </p:cNvPr>
          <p:cNvSpPr txBox="1"/>
          <p:nvPr/>
        </p:nvSpPr>
        <p:spPr>
          <a:xfrm>
            <a:off x="119336" y="6492487"/>
            <a:ext cx="3933641" cy="323165"/>
          </a:xfrm>
          <a:prstGeom prst="rect">
            <a:avLst/>
          </a:prstGeom>
          <a:noFill/>
        </p:spPr>
        <p:txBody>
          <a:bodyPr wrap="none" rtlCol="0">
            <a:spAutoFit/>
          </a:bodyPr>
          <a:lstStyle/>
          <a:p>
            <a:pPr lvl="0">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Bardia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 Clin Oncol </a:t>
            </a:r>
            <a:r>
              <a:rPr lang="en-US" sz="1500" b="0" dirty="0">
                <a:solidFill>
                  <a:srgbClr val="000000"/>
                </a:solidFill>
                <a:latin typeface="Calibri" panose="020F0502020204030204" pitchFamily="34" charset="0"/>
                <a:cs typeface="Calibri" panose="020F0502020204030204" pitchFamily="34" charset="0"/>
              </a:rPr>
              <a:t>2024;42(15):1738-44.</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4" name="TextBox 3">
            <a:extLst>
              <a:ext uri="{FF2B5EF4-FFF2-40B4-BE49-F238E27FC236}">
                <a16:creationId xmlns:a16="http://schemas.microsoft.com/office/drawing/2014/main" id="{E6C5035C-57F2-8478-BC25-F1E58DF2FDCE}"/>
              </a:ext>
            </a:extLst>
          </p:cNvPr>
          <p:cNvSpPr txBox="1"/>
          <p:nvPr/>
        </p:nvSpPr>
        <p:spPr>
          <a:xfrm>
            <a:off x="1635315" y="6083414"/>
            <a:ext cx="335463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mPFS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median progression-free survival</a:t>
            </a:r>
          </a:p>
        </p:txBody>
      </p:sp>
    </p:spTree>
    <p:extLst>
      <p:ext uri="{BB962C8B-B14F-4D97-AF65-F5344CB8AC3E}">
        <p14:creationId xmlns:p14="http://schemas.microsoft.com/office/powerpoint/2010/main" val="962262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a:t>
            </a:r>
            <a:r>
              <a:rPr lang="en-US" sz="3200" dirty="0" err="1">
                <a:solidFill>
                  <a:srgbClr val="0432FF"/>
                </a:solidFill>
              </a:rPr>
              <a:t>Brufsky</a:t>
            </a:r>
            <a:r>
              <a:rPr lang="en-US" sz="3200" dirty="0">
                <a:solidFill>
                  <a:srgbClr val="0432FF"/>
                </a:solidFill>
              </a:rPr>
              <a:t>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595500" y="2276872"/>
          <a:ext cx="8820980" cy="2124782"/>
        </p:xfrm>
        <a:graphic>
          <a:graphicData uri="http://schemas.openxmlformats.org/drawingml/2006/table">
            <a:tbl>
              <a:tblPr firstRow="1" bandRow="1">
                <a:tableStyleId>{F2DE63D5-997A-4646-A377-4702673A728D}</a:tableStyleId>
              </a:tblPr>
              <a:tblGrid>
                <a:gridCol w="2988332">
                  <a:extLst>
                    <a:ext uri="{9D8B030D-6E8A-4147-A177-3AD203B41FA5}">
                      <a16:colId xmlns:a16="http://schemas.microsoft.com/office/drawing/2014/main" val="20000"/>
                    </a:ext>
                  </a:extLst>
                </a:gridCol>
                <a:gridCol w="5832648">
                  <a:extLst>
                    <a:ext uri="{9D8B030D-6E8A-4147-A177-3AD203B41FA5}">
                      <a16:colId xmlns:a16="http://schemas.microsoft.com/office/drawing/2014/main" val="2117869244"/>
                    </a:ext>
                  </a:extLst>
                </a:gridCol>
              </a:tblGrid>
              <a:tr h="2124782">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Agendia</a:t>
                      </a:r>
                      <a:r>
                        <a:rPr lang="en-US" sz="1800" b="0" dirty="0">
                          <a:solidFill>
                            <a:schemeClr val="tx1"/>
                          </a:solidFill>
                        </a:rPr>
                        <a:t> Inc, AstraZeneca Pharmaceuticals LP, </a:t>
                      </a:r>
                      <a:r>
                        <a:rPr lang="en-US" sz="1800" b="0" dirty="0" err="1">
                          <a:solidFill>
                            <a:schemeClr val="tx1"/>
                          </a:solidFill>
                        </a:rPr>
                        <a:t>BriaCell</a:t>
                      </a:r>
                      <a:r>
                        <a:rPr lang="en-US" sz="1800" b="0" dirty="0">
                          <a:solidFill>
                            <a:schemeClr val="tx1"/>
                          </a:solidFill>
                        </a:rPr>
                        <a:t>, </a:t>
                      </a:r>
                      <a:r>
                        <a:rPr lang="en-US" sz="1800" b="0" dirty="0" err="1">
                          <a:solidFill>
                            <a:schemeClr val="tx1"/>
                          </a:solidFill>
                        </a:rPr>
                        <a:t>Celcuity</a:t>
                      </a:r>
                      <a:r>
                        <a:rPr lang="en-US" sz="1800" b="0" dirty="0">
                          <a:solidFill>
                            <a:schemeClr val="tx1"/>
                          </a:solidFill>
                        </a:rPr>
                        <a:t>, Daiichi Sankyo Inc, Genentech, a member of the Roche Group, Gilead Sciences Inc, Lilly, Merck, Myriad Genetic Laboratories Inc, Novartis, Pfizer Inc, Puma Biotechnology Inc,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7460565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B4163-2C2F-4678-732D-DE5D4DA0DF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314DDD-0F50-C1EF-75E5-C8E97DB2C168}"/>
              </a:ext>
            </a:extLst>
          </p:cNvPr>
          <p:cNvSpPr>
            <a:spLocks noGrp="1"/>
          </p:cNvSpPr>
          <p:nvPr>
            <p:ph type="title"/>
          </p:nvPr>
        </p:nvSpPr>
        <p:spPr>
          <a:xfrm>
            <a:off x="912286" y="42348"/>
            <a:ext cx="10358967" cy="1143000"/>
          </a:xfrm>
        </p:spPr>
        <p:txBody>
          <a:bodyPr/>
          <a:lstStyle/>
          <a:p>
            <a:r>
              <a:rPr lang="en-US" dirty="0"/>
              <a:t>Phase III ASCENT: Overall Survival (OS)</a:t>
            </a:r>
          </a:p>
        </p:txBody>
      </p:sp>
      <p:pic>
        <p:nvPicPr>
          <p:cNvPr id="5122" name="Picture 2" descr="FIG 1.">
            <a:extLst>
              <a:ext uri="{FF2B5EF4-FFF2-40B4-BE49-F238E27FC236}">
                <a16:creationId xmlns:a16="http://schemas.microsoft.com/office/drawing/2014/main" id="{1E2289E4-193C-6A4F-C7FB-4BB031BAF15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697869" y="1124744"/>
            <a:ext cx="8796261" cy="50113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E20CF15-69AB-F6FF-4798-ED503D51CC8E}"/>
              </a:ext>
            </a:extLst>
          </p:cNvPr>
          <p:cNvSpPr txBox="1"/>
          <p:nvPr/>
        </p:nvSpPr>
        <p:spPr>
          <a:xfrm>
            <a:off x="119336" y="6492487"/>
            <a:ext cx="3933641" cy="323165"/>
          </a:xfrm>
          <a:prstGeom prst="rect">
            <a:avLst/>
          </a:prstGeom>
          <a:noFill/>
        </p:spPr>
        <p:txBody>
          <a:bodyPr wrap="none" rtlCol="0">
            <a:spAutoFit/>
          </a:bodyPr>
          <a:lstStyle/>
          <a:p>
            <a:pPr lvl="0">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Bardia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 Clin Oncol </a:t>
            </a:r>
            <a:r>
              <a:rPr lang="en-US" sz="1500" b="0" dirty="0">
                <a:solidFill>
                  <a:srgbClr val="000000"/>
                </a:solidFill>
                <a:latin typeface="Calibri" panose="020F0502020204030204" pitchFamily="34" charset="0"/>
                <a:cs typeface="Calibri" panose="020F0502020204030204" pitchFamily="34" charset="0"/>
              </a:rPr>
              <a:t>2024;42(15):1738-44.</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53244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9031B-9BCC-61E2-5926-E57D56031C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B07DF5-3658-0961-04B6-79677780677A}"/>
              </a:ext>
            </a:extLst>
          </p:cNvPr>
          <p:cNvSpPr>
            <a:spLocks noGrp="1"/>
          </p:cNvSpPr>
          <p:nvPr>
            <p:ph type="title"/>
          </p:nvPr>
        </p:nvSpPr>
        <p:spPr>
          <a:xfrm>
            <a:off x="912286" y="21254"/>
            <a:ext cx="10358967" cy="959474"/>
          </a:xfrm>
        </p:spPr>
        <p:txBody>
          <a:bodyPr/>
          <a:lstStyle/>
          <a:p>
            <a:r>
              <a:rPr lang="en-US" dirty="0"/>
              <a:t>Phase III ASCENT: PFS by TROP2 Expression </a:t>
            </a:r>
          </a:p>
        </p:txBody>
      </p:sp>
      <p:pic>
        <p:nvPicPr>
          <p:cNvPr id="6146" name="Picture 2" descr="FIG 2.">
            <a:extLst>
              <a:ext uri="{FF2B5EF4-FFF2-40B4-BE49-F238E27FC236}">
                <a16:creationId xmlns:a16="http://schemas.microsoft.com/office/drawing/2014/main" id="{929975FD-808F-8D06-4FD7-C1B759CFFF7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2083649" y="923559"/>
            <a:ext cx="8024701" cy="55399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ED4C5FE-709E-C771-7142-77C2221CE058}"/>
              </a:ext>
            </a:extLst>
          </p:cNvPr>
          <p:cNvSpPr txBox="1"/>
          <p:nvPr/>
        </p:nvSpPr>
        <p:spPr>
          <a:xfrm>
            <a:off x="119336" y="6492487"/>
            <a:ext cx="3933641" cy="323165"/>
          </a:xfrm>
          <a:prstGeom prst="rect">
            <a:avLst/>
          </a:prstGeom>
          <a:noFill/>
        </p:spPr>
        <p:txBody>
          <a:bodyPr wrap="none" rtlCol="0">
            <a:spAutoFit/>
          </a:bodyPr>
          <a:lstStyle/>
          <a:p>
            <a:pPr lvl="0">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Bardia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 Clin Oncol </a:t>
            </a:r>
            <a:r>
              <a:rPr lang="en-US" sz="1500" b="0" dirty="0">
                <a:solidFill>
                  <a:srgbClr val="000000"/>
                </a:solidFill>
                <a:latin typeface="Calibri" panose="020F0502020204030204" pitchFamily="34" charset="0"/>
                <a:cs typeface="Calibri" panose="020F0502020204030204" pitchFamily="34" charset="0"/>
              </a:rPr>
              <a:t>2024;42(15):1738-44.</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4" name="Rectangle 3">
            <a:extLst>
              <a:ext uri="{FF2B5EF4-FFF2-40B4-BE49-F238E27FC236}">
                <a16:creationId xmlns:a16="http://schemas.microsoft.com/office/drawing/2014/main" id="{D85C64A1-AF7F-4E27-E6EF-7B20BDF27C7E}"/>
              </a:ext>
            </a:extLst>
          </p:cNvPr>
          <p:cNvSpPr/>
          <p:nvPr/>
        </p:nvSpPr>
        <p:spPr bwMode="auto">
          <a:xfrm>
            <a:off x="2083649" y="923559"/>
            <a:ext cx="267935" cy="3452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954457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C72F2-4AA0-1943-098D-8857B25541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D61007-AC1B-C074-204A-3BC7789AE094}"/>
              </a:ext>
            </a:extLst>
          </p:cNvPr>
          <p:cNvSpPr>
            <a:spLocks noGrp="1"/>
          </p:cNvSpPr>
          <p:nvPr>
            <p:ph type="title"/>
          </p:nvPr>
        </p:nvSpPr>
        <p:spPr>
          <a:xfrm>
            <a:off x="912286" y="127746"/>
            <a:ext cx="10358967" cy="753715"/>
          </a:xfrm>
        </p:spPr>
        <p:txBody>
          <a:bodyPr/>
          <a:lstStyle/>
          <a:p>
            <a:r>
              <a:rPr lang="en-US" dirty="0"/>
              <a:t>Phase III ASCENT: OS by TROP2 Expression </a:t>
            </a:r>
          </a:p>
        </p:txBody>
      </p:sp>
      <p:pic>
        <p:nvPicPr>
          <p:cNvPr id="7170" name="Picture 2" descr="FIG 2.">
            <a:extLst>
              <a:ext uri="{FF2B5EF4-FFF2-40B4-BE49-F238E27FC236}">
                <a16:creationId xmlns:a16="http://schemas.microsoft.com/office/drawing/2014/main" id="{6A0BBF36-83D9-F5C5-9A53-0A20FF41D95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991544" y="881461"/>
            <a:ext cx="8010012" cy="55081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A318752-F33B-22D6-9301-5030C141AC84}"/>
              </a:ext>
            </a:extLst>
          </p:cNvPr>
          <p:cNvSpPr txBox="1"/>
          <p:nvPr/>
        </p:nvSpPr>
        <p:spPr>
          <a:xfrm>
            <a:off x="119336" y="6492487"/>
            <a:ext cx="3933641" cy="323165"/>
          </a:xfrm>
          <a:prstGeom prst="rect">
            <a:avLst/>
          </a:prstGeom>
          <a:noFill/>
        </p:spPr>
        <p:txBody>
          <a:bodyPr wrap="none" rtlCol="0">
            <a:spAutoFit/>
          </a:bodyPr>
          <a:lstStyle/>
          <a:p>
            <a:pPr lvl="0">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Bardia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 Clin Oncol </a:t>
            </a:r>
            <a:r>
              <a:rPr lang="en-US" sz="1500" b="0" dirty="0">
                <a:solidFill>
                  <a:srgbClr val="000000"/>
                </a:solidFill>
                <a:latin typeface="Calibri" panose="020F0502020204030204" pitchFamily="34" charset="0"/>
                <a:cs typeface="Calibri" panose="020F0502020204030204" pitchFamily="34" charset="0"/>
              </a:rPr>
              <a:t>2024;42(15):1738-44.</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4" name="Rectangle 3">
            <a:extLst>
              <a:ext uri="{FF2B5EF4-FFF2-40B4-BE49-F238E27FC236}">
                <a16:creationId xmlns:a16="http://schemas.microsoft.com/office/drawing/2014/main" id="{8C377964-FBDC-C083-317B-15C30247D1DC}"/>
              </a:ext>
            </a:extLst>
          </p:cNvPr>
          <p:cNvSpPr/>
          <p:nvPr/>
        </p:nvSpPr>
        <p:spPr bwMode="auto">
          <a:xfrm>
            <a:off x="1991544" y="923559"/>
            <a:ext cx="267935" cy="3452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93601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83E22-ECAD-5961-18F5-89D4ED76DF94}"/>
              </a:ext>
            </a:extLst>
          </p:cNvPr>
          <p:cNvSpPr>
            <a:spLocks noGrp="1"/>
          </p:cNvSpPr>
          <p:nvPr>
            <p:ph type="title"/>
          </p:nvPr>
        </p:nvSpPr>
        <p:spPr>
          <a:xfrm>
            <a:off x="912286" y="9679"/>
            <a:ext cx="10358967" cy="1143000"/>
          </a:xfrm>
        </p:spPr>
        <p:txBody>
          <a:bodyPr/>
          <a:lstStyle/>
          <a:p>
            <a:r>
              <a:rPr lang="en-US" dirty="0"/>
              <a:t>Phase III TROPiCS-02 Study Design</a:t>
            </a:r>
          </a:p>
        </p:txBody>
      </p:sp>
      <p:pic>
        <p:nvPicPr>
          <p:cNvPr id="5" name="Picture 4">
            <a:extLst>
              <a:ext uri="{FF2B5EF4-FFF2-40B4-BE49-F238E27FC236}">
                <a16:creationId xmlns:a16="http://schemas.microsoft.com/office/drawing/2014/main" id="{E41EC725-3DE0-5816-2450-C682834FF6A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38294" y="1051426"/>
            <a:ext cx="11515411" cy="4640796"/>
          </a:xfrm>
          <a:prstGeom prst="rect">
            <a:avLst/>
          </a:prstGeom>
        </p:spPr>
      </p:pic>
      <p:sp>
        <p:nvSpPr>
          <p:cNvPr id="6" name="TextBox 5">
            <a:extLst>
              <a:ext uri="{FF2B5EF4-FFF2-40B4-BE49-F238E27FC236}">
                <a16:creationId xmlns:a16="http://schemas.microsoft.com/office/drawing/2014/main" id="{D426933B-258C-02B7-F508-11C3B21F0CE8}"/>
              </a:ext>
            </a:extLst>
          </p:cNvPr>
          <p:cNvSpPr txBox="1"/>
          <p:nvPr/>
        </p:nvSpPr>
        <p:spPr>
          <a:xfrm>
            <a:off x="2254" y="6534835"/>
            <a:ext cx="6279674" cy="323165"/>
          </a:xfrm>
          <a:prstGeom prst="rect">
            <a:avLst/>
          </a:prstGeom>
          <a:noFill/>
        </p:spPr>
        <p:txBody>
          <a:bodyPr wrap="square">
            <a:spAutoFit/>
          </a:bodyPr>
          <a:lstStyle/>
          <a:p>
            <a:pPr>
              <a:defRPr/>
            </a:pP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Rugo HS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2023 October 21;402(10411):1423-33.</a:t>
            </a:r>
          </a:p>
        </p:txBody>
      </p:sp>
      <p:sp>
        <p:nvSpPr>
          <p:cNvPr id="3" name="TextBox 2">
            <a:extLst>
              <a:ext uri="{FF2B5EF4-FFF2-40B4-BE49-F238E27FC236}">
                <a16:creationId xmlns:a16="http://schemas.microsoft.com/office/drawing/2014/main" id="{D83914B6-60D0-C473-50BA-035D264A092B}"/>
              </a:ext>
            </a:extLst>
          </p:cNvPr>
          <p:cNvSpPr txBox="1"/>
          <p:nvPr/>
        </p:nvSpPr>
        <p:spPr>
          <a:xfrm>
            <a:off x="337918" y="5750341"/>
            <a:ext cx="9934545" cy="553998"/>
          </a:xfrm>
          <a:prstGeom prst="rect">
            <a:avLst/>
          </a:prstGeom>
          <a:noFill/>
        </p:spPr>
        <p:txBody>
          <a:bodyPr wrap="square">
            <a:spAutoFit/>
          </a:bodyPr>
          <a:lstStyle/>
          <a:p>
            <a:pPr>
              <a:defRPr/>
            </a:pPr>
            <a:r>
              <a:rPr lang="en-US" sz="1500" b="0" dirty="0">
                <a:solidFill>
                  <a:srgbClr val="000000"/>
                </a:solidFill>
                <a:latin typeface="Calibri" panose="020F0502020204030204" pitchFamily="34" charset="0"/>
                <a:cs typeface="Calibri" panose="020F0502020204030204" pitchFamily="34" charset="0"/>
              </a:rPr>
              <a:t>PFS = progression-free survival; BICR = blinded independent central review; OS = overall survival; ORR = objective response rate; DOR = duration of response; CBR = clinical benefit rate; LIR = local investigator review; PRO = patient-reported outcome</a:t>
            </a:r>
            <a:endPar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793075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95573-7639-6525-2772-B75B1934B7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2F7616-628B-E758-0D94-1B54DB895A5D}"/>
              </a:ext>
            </a:extLst>
          </p:cNvPr>
          <p:cNvSpPr>
            <a:spLocks noGrp="1"/>
          </p:cNvSpPr>
          <p:nvPr>
            <p:ph type="title"/>
          </p:nvPr>
        </p:nvSpPr>
        <p:spPr>
          <a:xfrm>
            <a:off x="912286" y="37118"/>
            <a:ext cx="10358967" cy="1143000"/>
          </a:xfrm>
        </p:spPr>
        <p:txBody>
          <a:bodyPr/>
          <a:lstStyle/>
          <a:p>
            <a:r>
              <a:rPr lang="en-US" dirty="0"/>
              <a:t>Phase III TROPiCS-02: Final PFS (Intent-to-Treat Population)</a:t>
            </a:r>
          </a:p>
        </p:txBody>
      </p:sp>
      <p:sp>
        <p:nvSpPr>
          <p:cNvPr id="3" name="TextBox 2">
            <a:extLst>
              <a:ext uri="{FF2B5EF4-FFF2-40B4-BE49-F238E27FC236}">
                <a16:creationId xmlns:a16="http://schemas.microsoft.com/office/drawing/2014/main" id="{06C613E0-D2ED-C9BC-8740-327EDDD86684}"/>
              </a:ext>
            </a:extLst>
          </p:cNvPr>
          <p:cNvSpPr txBox="1"/>
          <p:nvPr/>
        </p:nvSpPr>
        <p:spPr>
          <a:xfrm>
            <a:off x="2254" y="6534835"/>
            <a:ext cx="6279674" cy="323165"/>
          </a:xfrm>
          <a:prstGeom prst="rect">
            <a:avLst/>
          </a:prstGeom>
          <a:noFill/>
        </p:spPr>
        <p:txBody>
          <a:bodyPr wrap="square">
            <a:spAutoFit/>
          </a:bodyPr>
          <a:lstStyle/>
          <a:p>
            <a:pPr>
              <a:defRPr/>
            </a:pP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Rugo HS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 Clin Oncol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 October 10;40(29):3365-76.</a:t>
            </a:r>
          </a:p>
        </p:txBody>
      </p:sp>
      <p:pic>
        <p:nvPicPr>
          <p:cNvPr id="1028" name="Picture 4">
            <a:extLst>
              <a:ext uri="{FF2B5EF4-FFF2-40B4-BE49-F238E27FC236}">
                <a16:creationId xmlns:a16="http://schemas.microsoft.com/office/drawing/2014/main" id="{671C5305-4B9E-EA88-42AE-4785202B475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1105" t="3951" r="477" b="56300"/>
          <a:stretch>
            <a:fillRect/>
          </a:stretch>
        </p:blipFill>
        <p:spPr bwMode="auto">
          <a:xfrm>
            <a:off x="1571274" y="1052736"/>
            <a:ext cx="9049451" cy="5196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705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87152-11F0-10DB-41CE-41D174D2A67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92D6EB8-7C14-37C8-4744-058C5D0E0658}"/>
              </a:ext>
            </a:extLst>
          </p:cNvPr>
          <p:cNvSpPr/>
          <p:nvPr/>
        </p:nvSpPr>
        <p:spPr bwMode="auto">
          <a:xfrm>
            <a:off x="1703512" y="836712"/>
            <a:ext cx="8784976" cy="569812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97475BC9-27FE-FF2C-7A58-72C8C469B353}"/>
              </a:ext>
            </a:extLst>
          </p:cNvPr>
          <p:cNvSpPr>
            <a:spLocks noGrp="1"/>
          </p:cNvSpPr>
          <p:nvPr>
            <p:ph type="title"/>
          </p:nvPr>
        </p:nvSpPr>
        <p:spPr>
          <a:xfrm>
            <a:off x="912286" y="6005"/>
            <a:ext cx="10358967" cy="974723"/>
          </a:xfrm>
        </p:spPr>
        <p:txBody>
          <a:bodyPr/>
          <a:lstStyle/>
          <a:p>
            <a:r>
              <a:rPr lang="en-US" dirty="0"/>
              <a:t>Phase III TROPiCS-02: Final OS (Intent-to-Treat Population)</a:t>
            </a:r>
          </a:p>
        </p:txBody>
      </p:sp>
      <p:pic>
        <p:nvPicPr>
          <p:cNvPr id="1026" name="Picture 2">
            <a:extLst>
              <a:ext uri="{FF2B5EF4-FFF2-40B4-BE49-F238E27FC236}">
                <a16:creationId xmlns:a16="http://schemas.microsoft.com/office/drawing/2014/main" id="{0499B43F-E744-5784-FFF5-61C8574CC04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13338"/>
          <a:stretch>
            <a:fillRect/>
          </a:stretch>
        </p:blipFill>
        <p:spPr bwMode="auto">
          <a:xfrm>
            <a:off x="1843297" y="955573"/>
            <a:ext cx="8496944" cy="54639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89937A3-8C90-0CD7-5636-B82165858338}"/>
              </a:ext>
            </a:extLst>
          </p:cNvPr>
          <p:cNvSpPr txBox="1"/>
          <p:nvPr/>
        </p:nvSpPr>
        <p:spPr>
          <a:xfrm>
            <a:off x="2254" y="6534835"/>
            <a:ext cx="6279674" cy="323165"/>
          </a:xfrm>
          <a:prstGeom prst="rect">
            <a:avLst/>
          </a:prstGeom>
          <a:noFill/>
        </p:spPr>
        <p:txBody>
          <a:bodyPr wrap="square">
            <a:spAutoFit/>
          </a:bodyPr>
          <a:lstStyle/>
          <a:p>
            <a:pPr>
              <a:defRPr/>
            </a:pP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Rugo HS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2023 October 21;402(10411):1423-33.</a:t>
            </a:r>
          </a:p>
        </p:txBody>
      </p:sp>
    </p:spTree>
    <p:extLst>
      <p:ext uri="{BB962C8B-B14F-4D97-AF65-F5344CB8AC3E}">
        <p14:creationId xmlns:p14="http://schemas.microsoft.com/office/powerpoint/2010/main" val="27675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082A0-A3E3-EB46-9AD0-BCEA63FF469E}"/>
              </a:ext>
            </a:extLst>
          </p:cNvPr>
          <p:cNvSpPr>
            <a:spLocks noGrp="1"/>
          </p:cNvSpPr>
          <p:nvPr>
            <p:ph type="title"/>
          </p:nvPr>
        </p:nvSpPr>
        <p:spPr>
          <a:xfrm>
            <a:off x="695399" y="359711"/>
            <a:ext cx="10081121" cy="1143000"/>
          </a:xfrm>
        </p:spPr>
        <p:txBody>
          <a:bodyPr/>
          <a:lstStyle/>
          <a:p>
            <a:pPr algn="l"/>
            <a:r>
              <a:rPr lang="en-US" dirty="0"/>
              <a:t>FDA Approves </a:t>
            </a:r>
            <a:r>
              <a:rPr lang="en-US" dirty="0" err="1"/>
              <a:t>Datopotamab</a:t>
            </a:r>
            <a:r>
              <a:rPr lang="en-US" dirty="0"/>
              <a:t> </a:t>
            </a:r>
            <a:r>
              <a:rPr lang="en-US" dirty="0" err="1"/>
              <a:t>Deruxtecan-dlnk</a:t>
            </a:r>
            <a:r>
              <a:rPr lang="en-US" dirty="0"/>
              <a:t> for Unresectable or Metastatic HR-Positive, HER2-Negative Breast Cancer</a:t>
            </a:r>
            <a:br>
              <a:rPr lang="en-US" dirty="0"/>
            </a:br>
            <a:r>
              <a:rPr lang="en-US" sz="2400" dirty="0"/>
              <a:t>Press Release: January 17, 2025</a:t>
            </a:r>
          </a:p>
        </p:txBody>
      </p:sp>
      <p:sp>
        <p:nvSpPr>
          <p:cNvPr id="3" name="Content Placeholder 2">
            <a:extLst>
              <a:ext uri="{FF2B5EF4-FFF2-40B4-BE49-F238E27FC236}">
                <a16:creationId xmlns:a16="http://schemas.microsoft.com/office/drawing/2014/main" id="{BF3D0039-49D0-6742-8BD8-81A7CEE31F15}"/>
              </a:ext>
            </a:extLst>
          </p:cNvPr>
          <p:cNvSpPr>
            <a:spLocks noGrp="1"/>
          </p:cNvSpPr>
          <p:nvPr>
            <p:ph idx="1"/>
          </p:nvPr>
        </p:nvSpPr>
        <p:spPr>
          <a:xfrm>
            <a:off x="623393" y="1752726"/>
            <a:ext cx="10945216" cy="4143578"/>
          </a:xfrm>
        </p:spPr>
        <p:txBody>
          <a:bodyPr/>
          <a:lstStyle/>
          <a:p>
            <a:pPr marL="98425" indent="0">
              <a:lnSpc>
                <a:spcPct val="100000"/>
              </a:lnSpc>
              <a:buNone/>
            </a:pPr>
            <a:r>
              <a:rPr lang="en-US" sz="2000" b="0" dirty="0"/>
              <a:t>“On January 17, 2025, the Food and Drug Administration approved </a:t>
            </a:r>
            <a:r>
              <a:rPr lang="en-US" sz="2000" b="0" dirty="0" err="1"/>
              <a:t>datopotamab</a:t>
            </a:r>
            <a:r>
              <a:rPr lang="en-US" sz="2000" b="0" dirty="0"/>
              <a:t> </a:t>
            </a:r>
            <a:r>
              <a:rPr lang="en-US" sz="2000" b="0" dirty="0" err="1"/>
              <a:t>deruxtecan-dlnk</a:t>
            </a:r>
            <a:r>
              <a:rPr lang="en-US" sz="2000" b="0" dirty="0"/>
              <a:t>, </a:t>
            </a:r>
            <a:br>
              <a:rPr lang="en-US" sz="2000" b="0" dirty="0"/>
            </a:br>
            <a:r>
              <a:rPr lang="en-US" sz="2000" b="0" dirty="0"/>
              <a:t>a Trop-2-directed antibody and topoisomerase inhibitor conjugate, for adult patients with unresectable or metastatic, hormone receptor (HR)-positive, human epidermal growth factor receptor 2 (HER2)-negative (IHC 0, IHC1+ or IHC2+/ISH-) breast cancer who have received prior endocrine-based therapy and chemotherapy for unresectable or metastatic disease.</a:t>
            </a:r>
          </a:p>
          <a:p>
            <a:pPr marL="98425" indent="0">
              <a:lnSpc>
                <a:spcPct val="100000"/>
              </a:lnSpc>
              <a:buNone/>
            </a:pPr>
            <a:r>
              <a:rPr lang="en-US" sz="2000" b="0" dirty="0"/>
              <a:t>Efficacy was evaluated in TROPION-Breast01 (NCT05104866), a multicenter, open-label, randomized trial. Patients must have experienced disease progression, been deemed unsuitable for further endocrine therapy, and have received one or two lines of prior chemotherapy for unresectable or metastatic disease. Patients were excluded for a history of ILD/pneumonitis requiring steroids, ongoing ILD/pneumonitis, clinically active brain metastases, or clinically significant corneal disease. Patients also were excluded for ECOG performance status &gt;1.”</a:t>
            </a:r>
            <a:endParaRPr lang="en-US" sz="2000" b="0" dirty="0">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FD6D0525-5DB9-F441-AE01-DE4293414AE3}"/>
              </a:ext>
            </a:extLst>
          </p:cNvPr>
          <p:cNvSpPr txBox="1"/>
          <p:nvPr/>
        </p:nvSpPr>
        <p:spPr>
          <a:xfrm>
            <a:off x="94593" y="6267456"/>
            <a:ext cx="10468304"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/drugs/resources-information-approved-drugs/fda-approves-datopotamab-deruxtecan-dlnk-unresectable-or-metastatic-hr-positive-her2-negative-breast</a:t>
            </a:r>
          </a:p>
        </p:txBody>
      </p:sp>
    </p:spTree>
    <p:extLst>
      <p:ext uri="{BB962C8B-B14F-4D97-AF65-F5344CB8AC3E}">
        <p14:creationId xmlns:p14="http://schemas.microsoft.com/office/powerpoint/2010/main" val="2322563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DB71A-3628-74F5-5BCB-B1DF1B86359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719775A-2FD1-E248-0007-A83893690BE4}"/>
              </a:ext>
            </a:extLst>
          </p:cNvPr>
          <p:cNvSpPr txBox="1"/>
          <p:nvPr/>
        </p:nvSpPr>
        <p:spPr>
          <a:xfrm>
            <a:off x="11542" y="6545814"/>
            <a:ext cx="7164578"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Bardia A et al. </a:t>
            </a:r>
            <a:r>
              <a:rPr kumimoji="0" lang="en-US" sz="1500" b="0" i="1"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 </a:t>
            </a: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2025;43(3):285-96. </a:t>
            </a:r>
          </a:p>
        </p:txBody>
      </p:sp>
      <p:pic>
        <p:nvPicPr>
          <p:cNvPr id="2" name="Picture 1">
            <a:extLst>
              <a:ext uri="{FF2B5EF4-FFF2-40B4-BE49-F238E27FC236}">
                <a16:creationId xmlns:a16="http://schemas.microsoft.com/office/drawing/2014/main" id="{6D9283CF-ADE9-596A-A852-BC7900AB23DC}"/>
              </a:ext>
            </a:extLst>
          </p:cNvPr>
          <p:cNvPicPr>
            <a:picLocks noChangeAspect="1"/>
          </p:cNvPicPr>
          <p:nvPr/>
        </p:nvPicPr>
        <p:blipFill>
          <a:blip r:embed="rId2"/>
          <a:stretch>
            <a:fillRect/>
          </a:stretch>
        </p:blipFill>
        <p:spPr>
          <a:xfrm>
            <a:off x="929426" y="616398"/>
            <a:ext cx="10333148" cy="5846870"/>
          </a:xfrm>
          <a:prstGeom prst="rect">
            <a:avLst/>
          </a:prstGeom>
        </p:spPr>
      </p:pic>
      <p:sp>
        <p:nvSpPr>
          <p:cNvPr id="7" name="Rectangle 6">
            <a:extLst>
              <a:ext uri="{FF2B5EF4-FFF2-40B4-BE49-F238E27FC236}">
                <a16:creationId xmlns:a16="http://schemas.microsoft.com/office/drawing/2014/main" id="{BA7A515E-5A51-A33D-B57C-234FEE82D2F8}"/>
              </a:ext>
            </a:extLst>
          </p:cNvPr>
          <p:cNvSpPr/>
          <p:nvPr/>
        </p:nvSpPr>
        <p:spPr bwMode="auto">
          <a:xfrm>
            <a:off x="929426" y="616398"/>
            <a:ext cx="270030" cy="33114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cs typeface="+mn-cs"/>
            </a:endParaRPr>
          </a:p>
        </p:txBody>
      </p:sp>
      <p:sp>
        <p:nvSpPr>
          <p:cNvPr id="8" name="TextBox 7">
            <a:extLst>
              <a:ext uri="{FF2B5EF4-FFF2-40B4-BE49-F238E27FC236}">
                <a16:creationId xmlns:a16="http://schemas.microsoft.com/office/drawing/2014/main" id="{7297D1E4-BEAA-18B7-13FB-253D9152DF99}"/>
              </a:ext>
            </a:extLst>
          </p:cNvPr>
          <p:cNvSpPr txBox="1"/>
          <p:nvPr/>
        </p:nvSpPr>
        <p:spPr>
          <a:xfrm>
            <a:off x="4439816" y="836712"/>
            <a:ext cx="1368152" cy="64633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a:ea typeface="+mn-ea"/>
                <a:cs typeface="+mn-cs"/>
              </a:rPr>
              <a:t>PFS</a:t>
            </a:r>
          </a:p>
        </p:txBody>
      </p:sp>
      <p:sp>
        <p:nvSpPr>
          <p:cNvPr id="4" name="TextBox 3">
            <a:extLst>
              <a:ext uri="{FF2B5EF4-FFF2-40B4-BE49-F238E27FC236}">
                <a16:creationId xmlns:a16="http://schemas.microsoft.com/office/drawing/2014/main" id="{13DFBB92-A9E3-A6F4-E498-5CB110990D34}"/>
              </a:ext>
            </a:extLst>
          </p:cNvPr>
          <p:cNvSpPr txBox="1"/>
          <p:nvPr/>
        </p:nvSpPr>
        <p:spPr>
          <a:xfrm>
            <a:off x="11542" y="0"/>
            <a:ext cx="12180458" cy="584775"/>
          </a:xfrm>
          <a:prstGeom prst="rect">
            <a:avLst/>
          </a:prstGeom>
          <a:noFill/>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3333FF"/>
                </a:solidFill>
                <a:effectLst/>
                <a:uLnTx/>
                <a:uFillTx/>
                <a:latin typeface="Calibri"/>
                <a:ea typeface="MS PGothic" pitchFamily="34" charset="-128"/>
                <a:cs typeface="Calibri"/>
              </a:rPr>
              <a:t>Phase III </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TROPION-Breast01: Progression-Free Survival (PFS)</a:t>
            </a:r>
          </a:p>
        </p:txBody>
      </p:sp>
      <p:sp>
        <p:nvSpPr>
          <p:cNvPr id="3" name="TextBox 2">
            <a:extLst>
              <a:ext uri="{FF2B5EF4-FFF2-40B4-BE49-F238E27FC236}">
                <a16:creationId xmlns:a16="http://schemas.microsoft.com/office/drawing/2014/main" id="{50029969-3EDF-36F8-022A-5923E7853121}"/>
              </a:ext>
            </a:extLst>
          </p:cNvPr>
          <p:cNvSpPr txBox="1"/>
          <p:nvPr/>
        </p:nvSpPr>
        <p:spPr>
          <a:xfrm>
            <a:off x="4114964" y="6463268"/>
            <a:ext cx="7164578" cy="323165"/>
          </a:xfrm>
          <a:prstGeom prst="rect">
            <a:avLst/>
          </a:prstGeom>
          <a:noFill/>
        </p:spPr>
        <p:txBody>
          <a:bodyPr wrap="square">
            <a:spAutoFit/>
          </a:bodyPr>
          <a:lstStyle/>
          <a:p>
            <a:pPr lvl="0" algn="r">
              <a:defRPr/>
            </a:pPr>
            <a:r>
              <a:rPr lang="en-US" sz="1500" b="0" kern="100" dirty="0">
                <a:solidFill>
                  <a:srgbClr val="000000"/>
                </a:solidFill>
                <a:latin typeface="Calibri" panose="020F0502020204030204" pitchFamily="34" charset="0"/>
                <a:ea typeface="Aptos" panose="020B0004020202020204" pitchFamily="34" charset="0"/>
                <a:cs typeface="Calibri" panose="020F0502020204030204" pitchFamily="34" charset="0"/>
              </a:rPr>
              <a:t>Dato-</a:t>
            </a:r>
            <a:r>
              <a:rPr lang="en-US" sz="1500" b="0" kern="100" dirty="0" err="1">
                <a:solidFill>
                  <a:srgbClr val="000000"/>
                </a:solidFill>
                <a:latin typeface="Calibri" panose="020F0502020204030204" pitchFamily="34" charset="0"/>
                <a:ea typeface="Aptos" panose="020B0004020202020204" pitchFamily="34" charset="0"/>
                <a:cs typeface="Calibri" panose="020F0502020204030204" pitchFamily="34" charset="0"/>
              </a:rPr>
              <a:t>DXd</a:t>
            </a:r>
            <a:r>
              <a:rPr lang="en-US" sz="1500" b="0" kern="100" dirty="0">
                <a:solidFill>
                  <a:srgbClr val="000000"/>
                </a:solidFill>
                <a:latin typeface="Calibri" panose="020F0502020204030204" pitchFamily="34" charset="0"/>
                <a:ea typeface="Aptos" panose="020B0004020202020204" pitchFamily="34" charset="0"/>
                <a:cs typeface="Calibri" panose="020F0502020204030204" pitchFamily="34" charset="0"/>
              </a:rPr>
              <a:t> = </a:t>
            </a:r>
            <a:r>
              <a:rPr lang="en-US" sz="1500" b="0" kern="100" dirty="0" err="1">
                <a:solidFill>
                  <a:srgbClr val="000000"/>
                </a:solidFill>
                <a:latin typeface="Calibri" panose="020F0502020204030204" pitchFamily="34" charset="0"/>
                <a:ea typeface="Aptos" panose="020B0004020202020204" pitchFamily="34" charset="0"/>
                <a:cs typeface="Calibri" panose="020F0502020204030204" pitchFamily="34" charset="0"/>
              </a:rPr>
              <a:t>datopotamab</a:t>
            </a:r>
            <a:r>
              <a:rPr lang="en-US" sz="1500" b="0" kern="10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500" b="0" kern="100" dirty="0" err="1">
                <a:solidFill>
                  <a:srgbClr val="000000"/>
                </a:solidFill>
                <a:latin typeface="Calibri" panose="020F0502020204030204" pitchFamily="34" charset="0"/>
                <a:ea typeface="Aptos" panose="020B0004020202020204" pitchFamily="34" charset="0"/>
                <a:cs typeface="Calibri" panose="020F0502020204030204" pitchFamily="34" charset="0"/>
              </a:rPr>
              <a:t>deruxtecan</a:t>
            </a:r>
            <a:r>
              <a:rPr lang="en-US" sz="1500" b="0" kern="100" dirty="0">
                <a:solidFill>
                  <a:srgbClr val="000000"/>
                </a:solidFill>
                <a:latin typeface="Calibri" panose="020F0502020204030204" pitchFamily="34" charset="0"/>
                <a:ea typeface="Aptos" panose="020B0004020202020204" pitchFamily="34" charset="0"/>
                <a:cs typeface="Calibri" panose="020F0502020204030204" pitchFamily="34" charset="0"/>
              </a:rPr>
              <a:t>; ICC </a:t>
            </a: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investigator's choice of chemotherapy</a:t>
            </a:r>
          </a:p>
        </p:txBody>
      </p:sp>
    </p:spTree>
    <p:extLst>
      <p:ext uri="{BB962C8B-B14F-4D97-AF65-F5344CB8AC3E}">
        <p14:creationId xmlns:p14="http://schemas.microsoft.com/office/powerpoint/2010/main" val="3545856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55C68-A722-F51B-1971-8F37BDC64E3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033DA71-5DF6-B318-3311-D4A5456C85DE}"/>
              </a:ext>
            </a:extLst>
          </p:cNvPr>
          <p:cNvSpPr txBox="1"/>
          <p:nvPr/>
        </p:nvSpPr>
        <p:spPr>
          <a:xfrm>
            <a:off x="11542" y="6545814"/>
            <a:ext cx="7164578"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Pistilli B et al. ESMO Virtual Plenary 2025;Abstract VP1-2025. </a:t>
            </a:r>
          </a:p>
        </p:txBody>
      </p:sp>
      <p:pic>
        <p:nvPicPr>
          <p:cNvPr id="2" name="Picture 1">
            <a:extLst>
              <a:ext uri="{FF2B5EF4-FFF2-40B4-BE49-F238E27FC236}">
                <a16:creationId xmlns:a16="http://schemas.microsoft.com/office/drawing/2014/main" id="{C1581FA2-E225-F489-5434-D9A5B8169B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14538"/>
          <a:stretch>
            <a:fillRect/>
          </a:stretch>
        </p:blipFill>
        <p:spPr>
          <a:xfrm>
            <a:off x="277123" y="1172154"/>
            <a:ext cx="11629292" cy="4656240"/>
          </a:xfrm>
          <a:prstGeom prst="rect">
            <a:avLst/>
          </a:prstGeom>
        </p:spPr>
      </p:pic>
      <p:sp>
        <p:nvSpPr>
          <p:cNvPr id="3" name="Title 2">
            <a:extLst>
              <a:ext uri="{FF2B5EF4-FFF2-40B4-BE49-F238E27FC236}">
                <a16:creationId xmlns:a16="http://schemas.microsoft.com/office/drawing/2014/main" id="{E6B542F1-F074-05A7-F287-A0FCD7C9B038}"/>
              </a:ext>
            </a:extLst>
          </p:cNvPr>
          <p:cNvSpPr>
            <a:spLocks noGrp="1"/>
          </p:cNvSpPr>
          <p:nvPr>
            <p:ph type="title"/>
          </p:nvPr>
        </p:nvSpPr>
        <p:spPr>
          <a:xfrm>
            <a:off x="912286" y="29154"/>
            <a:ext cx="10358967" cy="1143000"/>
          </a:xfrm>
        </p:spPr>
        <p:txBody>
          <a:bodyPr/>
          <a:lstStyle/>
          <a:p>
            <a:r>
              <a:rPr lang="en-US" sz="2800" dirty="0"/>
              <a:t>Phase III </a:t>
            </a:r>
            <a:r>
              <a:rPr lang="en-US" sz="2800" dirty="0">
                <a:solidFill>
                  <a:srgbClr val="0432FF"/>
                </a:solidFill>
                <a:latin typeface="Calibri" panose="020F0502020204030204" pitchFamily="34" charset="0"/>
                <a:cs typeface="Calibri" panose="020F0502020204030204" pitchFamily="34" charset="0"/>
              </a:rPr>
              <a:t>TROPION-Breast01: Overall Survival</a:t>
            </a:r>
            <a:endParaRPr lang="en-US" dirty="0"/>
          </a:p>
        </p:txBody>
      </p:sp>
    </p:spTree>
    <p:extLst>
      <p:ext uri="{BB962C8B-B14F-4D97-AF65-F5344CB8AC3E}">
        <p14:creationId xmlns:p14="http://schemas.microsoft.com/office/powerpoint/2010/main" val="802489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4867F-874A-3D64-327B-C53E5DAD8D3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C9926E2-1C0C-B980-FF81-25C5BE01A43A}"/>
              </a:ext>
            </a:extLst>
          </p:cNvPr>
          <p:cNvSpPr txBox="1"/>
          <p:nvPr/>
        </p:nvSpPr>
        <p:spPr>
          <a:xfrm>
            <a:off x="11542" y="6545814"/>
            <a:ext cx="7164578"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Pistilli B et al. ESMO Virtual Plenary 2025;Abstract VP1-2025. </a:t>
            </a:r>
          </a:p>
        </p:txBody>
      </p:sp>
      <p:pic>
        <p:nvPicPr>
          <p:cNvPr id="3" name="Picture 2" descr="A close-up of a safety summary&#10;&#10;AI-generated content may be incorrect.">
            <a:extLst>
              <a:ext uri="{FF2B5EF4-FFF2-40B4-BE49-F238E27FC236}">
                <a16:creationId xmlns:a16="http://schemas.microsoft.com/office/drawing/2014/main" id="{FEDD6757-422F-BC41-742B-27FFF8A51652}"/>
              </a:ext>
            </a:extLst>
          </p:cNvPr>
          <p:cNvPicPr>
            <a:picLocks noChangeAspect="1"/>
          </p:cNvPicPr>
          <p:nvPr/>
        </p:nvPicPr>
        <p:blipFill>
          <a:blip r:embed="rId2"/>
          <a:srcRect t="15099"/>
          <a:stretch>
            <a:fillRect/>
          </a:stretch>
        </p:blipFill>
        <p:spPr>
          <a:xfrm>
            <a:off x="1069053" y="1268760"/>
            <a:ext cx="10045431" cy="4729547"/>
          </a:xfrm>
          <a:prstGeom prst="rect">
            <a:avLst/>
          </a:prstGeom>
        </p:spPr>
      </p:pic>
      <p:sp>
        <p:nvSpPr>
          <p:cNvPr id="2" name="Title 1">
            <a:extLst>
              <a:ext uri="{FF2B5EF4-FFF2-40B4-BE49-F238E27FC236}">
                <a16:creationId xmlns:a16="http://schemas.microsoft.com/office/drawing/2014/main" id="{2C736D9B-B584-45FB-8C22-35C512CE4E94}"/>
              </a:ext>
            </a:extLst>
          </p:cNvPr>
          <p:cNvSpPr>
            <a:spLocks noGrp="1"/>
          </p:cNvSpPr>
          <p:nvPr>
            <p:ph type="title"/>
          </p:nvPr>
        </p:nvSpPr>
        <p:spPr/>
        <p:txBody>
          <a:bodyPr/>
          <a:lstStyle/>
          <a:p>
            <a:r>
              <a:rPr lang="en-US" sz="2800" dirty="0"/>
              <a:t>Phase III </a:t>
            </a:r>
            <a:r>
              <a:rPr lang="en-US" sz="2800" dirty="0">
                <a:solidFill>
                  <a:srgbClr val="0432FF"/>
                </a:solidFill>
                <a:latin typeface="Calibri" panose="020F0502020204030204" pitchFamily="34" charset="0"/>
                <a:cs typeface="Calibri" panose="020F0502020204030204" pitchFamily="34" charset="0"/>
              </a:rPr>
              <a:t>TROPION-Breast01: Overall Safety Summary</a:t>
            </a:r>
            <a:endParaRPr lang="en-US" dirty="0"/>
          </a:p>
        </p:txBody>
      </p:sp>
    </p:spTree>
    <p:extLst>
      <p:ext uri="{BB962C8B-B14F-4D97-AF65-F5344CB8AC3E}">
        <p14:creationId xmlns:p14="http://schemas.microsoft.com/office/powerpoint/2010/main" val="1320514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89B1ACA8-076A-E31E-04C1-24FD4CD378B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5799" y="698499"/>
            <a:ext cx="10585453" cy="5342423"/>
          </a:xfrm>
          <a:prstGeom prst="rect">
            <a:avLst/>
          </a:prstGeom>
        </p:spPr>
      </p:pic>
    </p:spTree>
    <p:extLst>
      <p:ext uri="{BB962C8B-B14F-4D97-AF65-F5344CB8AC3E}">
        <p14:creationId xmlns:p14="http://schemas.microsoft.com/office/powerpoint/2010/main" val="4045073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75E06-382F-CA66-EC4D-A9FD8D9C1F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27CF31-EFA8-661D-7BDB-5EA697E984D2}"/>
              </a:ext>
            </a:extLst>
          </p:cNvPr>
          <p:cNvSpPr>
            <a:spLocks noGrp="1"/>
          </p:cNvSpPr>
          <p:nvPr>
            <p:ph type="title"/>
          </p:nvPr>
        </p:nvSpPr>
        <p:spPr>
          <a:xfrm>
            <a:off x="912286" y="42741"/>
            <a:ext cx="10358967" cy="1143000"/>
          </a:xfrm>
        </p:spPr>
        <p:txBody>
          <a:bodyPr/>
          <a:lstStyle/>
          <a:p>
            <a:r>
              <a:rPr lang="en-US" dirty="0"/>
              <a:t>Phase III OptiTROP-Breast01 Trial: Final PFS Analysis by BICR</a:t>
            </a:r>
          </a:p>
        </p:txBody>
      </p:sp>
      <p:sp>
        <p:nvSpPr>
          <p:cNvPr id="5" name="TextBox 4">
            <a:extLst>
              <a:ext uri="{FF2B5EF4-FFF2-40B4-BE49-F238E27FC236}">
                <a16:creationId xmlns:a16="http://schemas.microsoft.com/office/drawing/2014/main" id="{467A5EC1-48BF-8FB4-3816-10F892ED5D0B}"/>
              </a:ext>
            </a:extLst>
          </p:cNvPr>
          <p:cNvSpPr txBox="1"/>
          <p:nvPr/>
        </p:nvSpPr>
        <p:spPr>
          <a:xfrm>
            <a:off x="19622" y="6492094"/>
            <a:ext cx="6096000"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Yin Y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Nat Med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2025;31(6):1969-75. </a:t>
            </a:r>
          </a:p>
        </p:txBody>
      </p:sp>
      <p:grpSp>
        <p:nvGrpSpPr>
          <p:cNvPr id="3" name="Group 2">
            <a:extLst>
              <a:ext uri="{FF2B5EF4-FFF2-40B4-BE49-F238E27FC236}">
                <a16:creationId xmlns:a16="http://schemas.microsoft.com/office/drawing/2014/main" id="{EDC1193D-D08E-C79D-81DE-EDEFD4FB2129}"/>
              </a:ext>
            </a:extLst>
          </p:cNvPr>
          <p:cNvGrpSpPr/>
          <p:nvPr/>
        </p:nvGrpSpPr>
        <p:grpSpPr>
          <a:xfrm>
            <a:off x="1369639" y="1052736"/>
            <a:ext cx="9452721" cy="5110514"/>
            <a:chOff x="1772497" y="1485900"/>
            <a:chExt cx="8651514" cy="4677350"/>
          </a:xfrm>
        </p:grpSpPr>
        <p:pic>
          <p:nvPicPr>
            <p:cNvPr id="4" name="Picture 3" descr="A graph of cancer patients&#10;&#10;AI-generated content may be incorrect.">
              <a:extLst>
                <a:ext uri="{FF2B5EF4-FFF2-40B4-BE49-F238E27FC236}">
                  <a16:creationId xmlns:a16="http://schemas.microsoft.com/office/drawing/2014/main" id="{79BD7E49-1D7A-7453-D240-96A0435ACF4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772497" y="1485900"/>
              <a:ext cx="8651514" cy="4677350"/>
            </a:xfrm>
            <a:prstGeom prst="rect">
              <a:avLst/>
            </a:prstGeom>
          </p:spPr>
        </p:pic>
        <p:sp>
          <p:nvSpPr>
            <p:cNvPr id="7" name="Rectangle 6">
              <a:extLst>
                <a:ext uri="{FF2B5EF4-FFF2-40B4-BE49-F238E27FC236}">
                  <a16:creationId xmlns:a16="http://schemas.microsoft.com/office/drawing/2014/main" id="{E5A996E2-DE1B-2A86-0F34-1DC76AF8A32E}"/>
                </a:ext>
              </a:extLst>
            </p:cNvPr>
            <p:cNvSpPr/>
            <p:nvPr/>
          </p:nvSpPr>
          <p:spPr bwMode="auto">
            <a:xfrm>
              <a:off x="1905209" y="5957424"/>
              <a:ext cx="1153479" cy="20582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cs typeface="+mn-cs"/>
              </a:endParaRPr>
            </a:p>
          </p:txBody>
        </p:sp>
      </p:grpSp>
    </p:spTree>
    <p:extLst>
      <p:ext uri="{BB962C8B-B14F-4D97-AF65-F5344CB8AC3E}">
        <p14:creationId xmlns:p14="http://schemas.microsoft.com/office/powerpoint/2010/main" val="990849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2C84B-411C-9EFD-1B60-0381A261F7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DFA649-5D09-6110-E9E1-068BBCA6E583}"/>
              </a:ext>
            </a:extLst>
          </p:cNvPr>
          <p:cNvSpPr>
            <a:spLocks noGrp="1"/>
          </p:cNvSpPr>
          <p:nvPr>
            <p:ph type="title"/>
          </p:nvPr>
        </p:nvSpPr>
        <p:spPr>
          <a:xfrm>
            <a:off x="0" y="227013"/>
            <a:ext cx="12192000" cy="1143000"/>
          </a:xfrm>
        </p:spPr>
        <p:txBody>
          <a:bodyPr/>
          <a:lstStyle/>
          <a:p>
            <a:r>
              <a:rPr lang="en-US" dirty="0"/>
              <a:t>ESMO 2025 Abstracts of Interest (HR-Positive, HER2-Negative </a:t>
            </a:r>
            <a:r>
              <a:rPr lang="en-US" dirty="0" err="1"/>
              <a:t>mBC</a:t>
            </a:r>
            <a:r>
              <a:rPr lang="en-US" dirty="0"/>
              <a:t>)</a:t>
            </a:r>
          </a:p>
        </p:txBody>
      </p:sp>
      <p:graphicFrame>
        <p:nvGraphicFramePr>
          <p:cNvPr id="12" name="Table 11">
            <a:extLst>
              <a:ext uri="{FF2B5EF4-FFF2-40B4-BE49-F238E27FC236}">
                <a16:creationId xmlns:a16="http://schemas.microsoft.com/office/drawing/2014/main" id="{02D91CB9-EB24-3AB2-AAB5-D6B3C9AEAC52}"/>
              </a:ext>
            </a:extLst>
          </p:cNvPr>
          <p:cNvGraphicFramePr>
            <a:graphicFrameLocks noGrp="1"/>
          </p:cNvGraphicFramePr>
          <p:nvPr>
            <p:extLst>
              <p:ext uri="{D42A27DB-BD31-4B8C-83A1-F6EECF244321}">
                <p14:modId xmlns:p14="http://schemas.microsoft.com/office/powerpoint/2010/main" val="3015022844"/>
              </p:ext>
            </p:extLst>
          </p:nvPr>
        </p:nvGraphicFramePr>
        <p:xfrm>
          <a:off x="2727510" y="1772816"/>
          <a:ext cx="6736979" cy="2539526"/>
        </p:xfrm>
        <a:graphic>
          <a:graphicData uri="http://schemas.openxmlformats.org/drawingml/2006/table">
            <a:tbl>
              <a:tblPr firstRow="1" bandRow="1">
                <a:tableStyleId>{073A0DAA-6AF3-43AB-8588-CEC1D06C72B9}</a:tableStyleId>
              </a:tblPr>
              <a:tblGrid>
                <a:gridCol w="6736979">
                  <a:extLst>
                    <a:ext uri="{9D8B030D-6E8A-4147-A177-3AD203B41FA5}">
                      <a16:colId xmlns:a16="http://schemas.microsoft.com/office/drawing/2014/main" val="3695835638"/>
                    </a:ext>
                  </a:extLst>
                </a:gridCol>
              </a:tblGrid>
              <a:tr h="462125">
                <a:tc>
                  <a:txBody>
                    <a:bodyPr/>
                    <a:lstStyle/>
                    <a:p>
                      <a:pPr algn="ctr"/>
                      <a:r>
                        <a:rPr lang="en-US" sz="2200" dirty="0"/>
                        <a:t>Sacituzumab Tirumotecan</a:t>
                      </a:r>
                    </a:p>
                  </a:txBody>
                  <a:tcPr/>
                </a:tc>
                <a:extLst>
                  <a:ext uri="{0D108BD9-81ED-4DB2-BD59-A6C34878D82A}">
                    <a16:rowId xmlns:a16="http://schemas.microsoft.com/office/drawing/2014/main" val="137519932"/>
                  </a:ext>
                </a:extLst>
              </a:tr>
              <a:tr h="2077401">
                <a:tc>
                  <a:txBody>
                    <a:bodyPr/>
                    <a:lstStyle/>
                    <a:p>
                      <a:pPr algn="ctr"/>
                      <a:r>
                        <a:rPr lang="en-US" sz="2000" b="1" dirty="0"/>
                        <a:t>LBA23 — </a:t>
                      </a:r>
                      <a:r>
                        <a:rPr lang="en-US" sz="2000" b="0" dirty="0"/>
                        <a:t>Sacituzumab tirumotecan (sac-TMT) vs investigator's choice of chemotherapy (ICC) in previously treated locally advanced or metastatic hormone receptor-positive, HER2-negative (HR+/HER2-) breast cancer (BC): Results from the randomized, multi-center phase 3 OptiTROP-Breast02 study</a:t>
                      </a:r>
                    </a:p>
                    <a:p>
                      <a:pPr algn="ctr"/>
                      <a:r>
                        <a:rPr lang="en-US" sz="1800" b="0" i="1" dirty="0"/>
                        <a:t>Speaker: Ying Fan</a:t>
                      </a:r>
                    </a:p>
                  </a:txBody>
                  <a:tcPr/>
                </a:tc>
                <a:extLst>
                  <a:ext uri="{0D108BD9-81ED-4DB2-BD59-A6C34878D82A}">
                    <a16:rowId xmlns:a16="http://schemas.microsoft.com/office/drawing/2014/main" val="1898512290"/>
                  </a:ext>
                </a:extLst>
              </a:tr>
            </a:tbl>
          </a:graphicData>
        </a:graphic>
      </p:graphicFrame>
    </p:spTree>
    <p:extLst>
      <p:ext uri="{BB962C8B-B14F-4D97-AF65-F5344CB8AC3E}">
        <p14:creationId xmlns:p14="http://schemas.microsoft.com/office/powerpoint/2010/main" val="387277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23683-6E1E-BE76-C5F5-D782DDFE85F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9AB5263-F721-FF99-3568-54BA858076A0}"/>
              </a:ext>
            </a:extLst>
          </p:cNvPr>
          <p:cNvSpPr/>
          <p:nvPr/>
        </p:nvSpPr>
        <p:spPr bwMode="auto">
          <a:xfrm>
            <a:off x="335360" y="2708920"/>
            <a:ext cx="11089232" cy="384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56E0B4D-4DF3-CEAB-0FA3-51C5B9F99F67}"/>
              </a:ext>
            </a:extLst>
          </p:cNvPr>
          <p:cNvSpPr>
            <a:spLocks noGrp="1"/>
          </p:cNvSpPr>
          <p:nvPr>
            <p:ph type="title"/>
          </p:nvPr>
        </p:nvSpPr>
        <p:spPr>
          <a:xfrm>
            <a:off x="1919536" y="0"/>
            <a:ext cx="8424936" cy="980728"/>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C9843FFE-1285-3328-95B5-73D3DB479DCA}"/>
              </a:ext>
            </a:extLst>
          </p:cNvPr>
          <p:cNvSpPr>
            <a:spLocks noGrp="1"/>
          </p:cNvSpPr>
          <p:nvPr>
            <p:ph idx="1"/>
          </p:nvPr>
        </p:nvSpPr>
        <p:spPr>
          <a:xfrm>
            <a:off x="983432" y="1340768"/>
            <a:ext cx="9865096" cy="4727456"/>
          </a:xfrm>
        </p:spPr>
        <p:txBody>
          <a:bodyPr/>
          <a:lstStyle/>
          <a:p>
            <a:pPr marL="98425" indent="0">
              <a:lnSpc>
                <a:spcPts val="2340"/>
              </a:lnSpc>
              <a:spcBef>
                <a:spcPts val="0"/>
              </a:spcBef>
              <a:spcAft>
                <a:spcPts val="1800"/>
              </a:spcAft>
              <a:buNone/>
            </a:pPr>
            <a:r>
              <a:rPr lang="en-US" sz="2200" dirty="0">
                <a:solidFill>
                  <a:schemeClr val="accent2"/>
                </a:solidFill>
                <a:latin typeface="Calibri" panose="020F0502020204030204" pitchFamily="34" charset="0"/>
                <a:cs typeface="Calibri" panose="020F0502020204030204" pitchFamily="34" charset="0"/>
              </a:rPr>
              <a:t>Introduction: </a:t>
            </a:r>
            <a:r>
              <a:rPr lang="en-US" sz="2200" dirty="0">
                <a:solidFill>
                  <a:schemeClr val="tx1"/>
                </a:solidFill>
                <a:latin typeface="Calibri" panose="020F0502020204030204" pitchFamily="34" charset="0"/>
                <a:cs typeface="Calibri" panose="020F0502020204030204" pitchFamily="34" charset="0"/>
              </a:rPr>
              <a:t>Antibody-drug conjugates (ADCs) in localized breast cancer </a:t>
            </a:r>
            <a:endParaRPr lang="en-US" sz="2200" dirty="0">
              <a:solidFill>
                <a:schemeClr val="accent2"/>
              </a:solidFill>
              <a:latin typeface="Calibri" panose="020F0502020204030204" pitchFamily="34" charset="0"/>
              <a:cs typeface="Calibri" panose="020F0502020204030204" pitchFamily="34" charset="0"/>
            </a:endParaRPr>
          </a:p>
          <a:p>
            <a:pPr marL="98425" indent="0">
              <a:lnSpc>
                <a:spcPts val="2340"/>
              </a:lnSpc>
              <a:spcBef>
                <a:spcPts val="0"/>
              </a:spcBef>
              <a:spcAft>
                <a:spcPts val="600"/>
              </a:spcAft>
              <a:buNone/>
            </a:pPr>
            <a:r>
              <a:rPr lang="en-US" sz="2200" dirty="0">
                <a:solidFill>
                  <a:schemeClr val="accent2"/>
                </a:solidFill>
                <a:latin typeface="Calibri" panose="020F0502020204030204" pitchFamily="34" charset="0"/>
                <a:cs typeface="Calibri" panose="020F0502020204030204" pitchFamily="34" charset="0"/>
              </a:rPr>
              <a:t>Case 1: </a:t>
            </a:r>
            <a:r>
              <a:rPr lang="en-US" sz="2200" dirty="0">
                <a:solidFill>
                  <a:schemeClr val="tx1"/>
                </a:solidFill>
                <a:latin typeface="Calibri" panose="020F0502020204030204" pitchFamily="34" charset="0"/>
                <a:cs typeface="Calibri" panose="020F0502020204030204" pitchFamily="34" charset="0"/>
              </a:rPr>
              <a:t>Dr Fox – </a:t>
            </a:r>
            <a:r>
              <a:rPr lang="en-US" sz="2200" dirty="0">
                <a:latin typeface="Calibri" panose="020F0502020204030204" pitchFamily="34" charset="0"/>
                <a:ea typeface="Aptos" panose="020B0004020202020204" pitchFamily="34" charset="0"/>
                <a:cs typeface="Calibri" panose="020F0502020204030204" pitchFamily="34" charset="0"/>
              </a:rPr>
              <a:t>78-year-old frail woman </a:t>
            </a:r>
          </a:p>
          <a:p>
            <a:pPr>
              <a:lnSpc>
                <a:spcPts val="2340"/>
              </a:lnSpc>
              <a:spcBef>
                <a:spcPts val="0"/>
              </a:spcBef>
              <a:spcAft>
                <a:spcPts val="1800"/>
              </a:spcAft>
            </a:pPr>
            <a:r>
              <a:rPr lang="en-US" sz="2200" dirty="0">
                <a:solidFill>
                  <a:schemeClr val="accent2"/>
                </a:solidFill>
                <a:latin typeface="Calibri" panose="020F0502020204030204" pitchFamily="34" charset="0"/>
                <a:cs typeface="Calibri" panose="020F0502020204030204" pitchFamily="34" charset="0"/>
              </a:rPr>
              <a:t>Key Datasets: Targeting TROP2 in recurrent metastatic disease </a:t>
            </a:r>
          </a:p>
          <a:p>
            <a:pPr marL="98425" indent="0">
              <a:lnSpc>
                <a:spcPts val="2340"/>
              </a:lnSpc>
              <a:spcBef>
                <a:spcPts val="0"/>
              </a:spcBef>
              <a:spcAft>
                <a:spcPts val="600"/>
              </a:spcAft>
              <a:buNone/>
            </a:pPr>
            <a:r>
              <a:rPr lang="en-US" sz="2200" dirty="0">
                <a:solidFill>
                  <a:schemeClr val="bg1"/>
                </a:solidFill>
                <a:latin typeface="Calibri" panose="020F0502020204030204" pitchFamily="34" charset="0"/>
                <a:cs typeface="Calibri" panose="020F0502020204030204" pitchFamily="34" charset="0"/>
              </a:rPr>
              <a:t>Case 2: Dr Xu – </a:t>
            </a:r>
            <a:r>
              <a:rPr lang="en-US" sz="2200" dirty="0">
                <a:solidFill>
                  <a:schemeClr val="bg1"/>
                </a:solidFill>
                <a:latin typeface="Calibri" panose="020F0502020204030204" pitchFamily="34" charset="0"/>
                <a:ea typeface="Aptos" panose="020B0004020202020204" pitchFamily="34" charset="0"/>
                <a:cs typeface="Calibri" panose="020F0502020204030204" pitchFamily="34" charset="0"/>
              </a:rPr>
              <a:t>61-year-old woman</a:t>
            </a:r>
          </a:p>
          <a:p>
            <a:pPr>
              <a:lnSpc>
                <a:spcPts val="2340"/>
              </a:lnSpc>
              <a:spcBef>
                <a:spcPts val="0"/>
              </a:spcBef>
              <a:spcAft>
                <a:spcPts val="1800"/>
              </a:spcAft>
            </a:pPr>
            <a:r>
              <a:rPr lang="en-US" sz="2200" dirty="0">
                <a:solidFill>
                  <a:schemeClr val="accent2"/>
                </a:solidFill>
                <a:latin typeface="Calibri" panose="020F0502020204030204" pitchFamily="34" charset="0"/>
                <a:cs typeface="Calibri" panose="020F0502020204030204" pitchFamily="34" charset="0"/>
              </a:rPr>
              <a:t>Key Datasets: Management of HER2-low and HER2-ultralow breast cancer</a:t>
            </a:r>
          </a:p>
          <a:p>
            <a:pPr marL="98425" indent="0">
              <a:lnSpc>
                <a:spcPts val="2340"/>
              </a:lnSpc>
              <a:spcBef>
                <a:spcPts val="0"/>
              </a:spcBef>
              <a:spcAft>
                <a:spcPts val="600"/>
              </a:spcAft>
              <a:buNone/>
            </a:pPr>
            <a:r>
              <a:rPr lang="en-US" sz="2200" dirty="0">
                <a:solidFill>
                  <a:srgbClr val="3333CC"/>
                </a:solidFill>
                <a:latin typeface="Calibri" panose="020F0502020204030204" pitchFamily="34" charset="0"/>
                <a:cs typeface="Calibri" panose="020F0502020204030204" pitchFamily="34" charset="0"/>
              </a:rPr>
              <a:t>Case</a:t>
            </a:r>
            <a:r>
              <a:rPr lang="en-US" sz="2200" dirty="0">
                <a:solidFill>
                  <a:schemeClr val="accent2"/>
                </a:solidFill>
                <a:latin typeface="Calibri" panose="020F0502020204030204" pitchFamily="34" charset="0"/>
                <a:cs typeface="Calibri" panose="020F0502020204030204" pitchFamily="34" charset="0"/>
              </a:rPr>
              <a:t> 3: </a:t>
            </a:r>
            <a:r>
              <a:rPr lang="en-US" sz="2200" dirty="0">
                <a:solidFill>
                  <a:schemeClr val="tx1"/>
                </a:solidFill>
                <a:latin typeface="Calibri" panose="020F0502020204030204" pitchFamily="34" charset="0"/>
                <a:cs typeface="Calibri" panose="020F0502020204030204" pitchFamily="34" charset="0"/>
              </a:rPr>
              <a:t>Dr </a:t>
            </a:r>
            <a:r>
              <a:rPr lang="en-US" sz="2200" dirty="0" err="1">
                <a:solidFill>
                  <a:schemeClr val="tx1"/>
                </a:solidFill>
                <a:latin typeface="Calibri" panose="020F0502020204030204" pitchFamily="34" charset="0"/>
                <a:cs typeface="Calibri" panose="020F0502020204030204" pitchFamily="34" charset="0"/>
              </a:rPr>
              <a:t>Astrow</a:t>
            </a:r>
            <a:r>
              <a:rPr lang="en-US" sz="2200" dirty="0">
                <a:solidFill>
                  <a:schemeClr val="tx1"/>
                </a:solidFill>
                <a:latin typeface="Calibri" panose="020F0502020204030204" pitchFamily="34" charset="0"/>
                <a:cs typeface="Calibri" panose="020F0502020204030204" pitchFamily="34" charset="0"/>
              </a:rPr>
              <a:t> – </a:t>
            </a:r>
            <a:r>
              <a:rPr lang="en-US" sz="2200" dirty="0">
                <a:latin typeface="Calibri" panose="020F0502020204030204" pitchFamily="34" charset="0"/>
                <a:ea typeface="Aptos" panose="020B0004020202020204" pitchFamily="34" charset="0"/>
                <a:cs typeface="Calibri" panose="020F0502020204030204" pitchFamily="34" charset="0"/>
              </a:rPr>
              <a:t>74-year-old woman</a:t>
            </a:r>
            <a:endParaRPr lang="en-US" sz="2200" dirty="0">
              <a:latin typeface="Calibri" panose="020F0502020204030204" pitchFamily="34" charset="0"/>
              <a:cs typeface="Calibri" panose="020F0502020204030204" pitchFamily="34" charset="0"/>
            </a:endParaRPr>
          </a:p>
          <a:p>
            <a:pPr>
              <a:lnSpc>
                <a:spcPts val="2340"/>
              </a:lnSpc>
              <a:spcBef>
                <a:spcPts val="0"/>
              </a:spcBef>
              <a:spcAft>
                <a:spcPts val="1800"/>
              </a:spcAft>
            </a:pPr>
            <a:r>
              <a:rPr lang="en-US" sz="2200" dirty="0">
                <a:solidFill>
                  <a:schemeClr val="accent2"/>
                </a:solidFill>
                <a:latin typeface="Calibri" panose="020F0502020204030204" pitchFamily="34" charset="0"/>
                <a:cs typeface="Calibri" panose="020F0502020204030204" pitchFamily="34" charset="0"/>
              </a:rPr>
              <a:t>Key Datasets: TROP2-targeted ADCs as first-line treatment</a:t>
            </a:r>
          </a:p>
          <a:p>
            <a:pPr marL="98425" indent="0">
              <a:lnSpc>
                <a:spcPts val="2340"/>
              </a:lnSpc>
              <a:spcBef>
                <a:spcPts val="0"/>
              </a:spcBef>
              <a:spcAft>
                <a:spcPts val="1800"/>
              </a:spcAft>
              <a:buNone/>
            </a:pPr>
            <a:r>
              <a:rPr lang="en-US" sz="2200" dirty="0">
                <a:solidFill>
                  <a:schemeClr val="accent2"/>
                </a:solidFill>
                <a:latin typeface="Calibri" panose="020F0502020204030204" pitchFamily="34" charset="0"/>
                <a:cs typeface="Calibri" panose="020F0502020204030204" pitchFamily="34" charset="0"/>
              </a:rPr>
              <a:t>Case 4: </a:t>
            </a:r>
            <a:r>
              <a:rPr lang="en-US" sz="2200" dirty="0">
                <a:solidFill>
                  <a:schemeClr val="tx1"/>
                </a:solidFill>
                <a:latin typeface="Calibri" panose="020F0502020204030204" pitchFamily="34" charset="0"/>
                <a:cs typeface="Calibri" panose="020F0502020204030204" pitchFamily="34" charset="0"/>
              </a:rPr>
              <a:t>Dr Agrawal – 66-year-old woman </a:t>
            </a:r>
          </a:p>
          <a:p>
            <a:pPr marL="98425" indent="0">
              <a:lnSpc>
                <a:spcPts val="2340"/>
              </a:lnSpc>
              <a:spcBef>
                <a:spcPts val="0"/>
              </a:spcBef>
              <a:spcAft>
                <a:spcPts val="1800"/>
              </a:spcAft>
              <a:buNone/>
            </a:pPr>
            <a:r>
              <a:rPr lang="en-US" sz="2200" dirty="0">
                <a:solidFill>
                  <a:schemeClr val="accent2"/>
                </a:solidFill>
                <a:latin typeface="Calibri" panose="020F0502020204030204" pitchFamily="34" charset="0"/>
                <a:cs typeface="Calibri" panose="020F0502020204030204" pitchFamily="34" charset="0"/>
              </a:rPr>
              <a:t>Case 5: </a:t>
            </a:r>
            <a:r>
              <a:rPr lang="en-US" sz="2200" dirty="0">
                <a:solidFill>
                  <a:schemeClr val="tx1"/>
                </a:solidFill>
                <a:latin typeface="Calibri" panose="020F0502020204030204" pitchFamily="34" charset="0"/>
                <a:cs typeface="Calibri" panose="020F0502020204030204" pitchFamily="34" charset="0"/>
              </a:rPr>
              <a:t>Dr Ku – </a:t>
            </a:r>
            <a:r>
              <a:rPr lang="en-US" sz="2200" dirty="0">
                <a:latin typeface="Calibri" panose="020F0502020204030204" pitchFamily="34" charset="0"/>
                <a:ea typeface="Aptos" panose="020B0004020202020204" pitchFamily="34" charset="0"/>
                <a:cs typeface="Calibri" panose="020F0502020204030204" pitchFamily="34" charset="0"/>
              </a:rPr>
              <a:t>59-year-old woman </a:t>
            </a:r>
          </a:p>
          <a:p>
            <a:pPr marL="98425" indent="0">
              <a:lnSpc>
                <a:spcPts val="2340"/>
              </a:lnSpc>
              <a:spcBef>
                <a:spcPts val="0"/>
              </a:spcBef>
              <a:spcAft>
                <a:spcPts val="1800"/>
              </a:spcAft>
              <a:buNone/>
            </a:pPr>
            <a:r>
              <a:rPr lang="en-US" sz="2200" dirty="0">
                <a:solidFill>
                  <a:schemeClr val="accent2"/>
                </a:solidFill>
                <a:latin typeface="Calibri" panose="020F0502020204030204" pitchFamily="34" charset="0"/>
                <a:cs typeface="Calibri" panose="020F0502020204030204" pitchFamily="34" charset="0"/>
              </a:rPr>
              <a:t>Case 6: </a:t>
            </a:r>
            <a:r>
              <a:rPr lang="en-US" sz="2200" dirty="0">
                <a:solidFill>
                  <a:schemeClr val="tx1"/>
                </a:solidFill>
                <a:latin typeface="Calibri" panose="020F0502020204030204" pitchFamily="34" charset="0"/>
                <a:cs typeface="Calibri" panose="020F0502020204030204" pitchFamily="34" charset="0"/>
              </a:rPr>
              <a:t>Dr </a:t>
            </a:r>
            <a:r>
              <a:rPr lang="en-US" sz="2200" dirty="0" err="1">
                <a:solidFill>
                  <a:schemeClr val="tx1"/>
                </a:solidFill>
                <a:latin typeface="Calibri" panose="020F0502020204030204" pitchFamily="34" charset="0"/>
                <a:cs typeface="Calibri" panose="020F0502020204030204" pitchFamily="34" charset="0"/>
              </a:rPr>
              <a:t>Teplinsky</a:t>
            </a:r>
            <a:r>
              <a:rPr lang="en-US" sz="2200" dirty="0">
                <a:solidFill>
                  <a:schemeClr val="tx1"/>
                </a:solidFill>
                <a:latin typeface="Calibri" panose="020F0502020204030204" pitchFamily="34" charset="0"/>
                <a:cs typeface="Calibri" panose="020F0502020204030204" pitchFamily="34" charset="0"/>
              </a:rPr>
              <a:t> – </a:t>
            </a:r>
            <a:r>
              <a:rPr lang="en-US" sz="2200" dirty="0">
                <a:latin typeface="Calibri" panose="020F0502020204030204" pitchFamily="34" charset="0"/>
                <a:ea typeface="Aptos" panose="020B0004020202020204" pitchFamily="34" charset="0"/>
                <a:cs typeface="Calibri" panose="020F0502020204030204" pitchFamily="34" charset="0"/>
              </a:rPr>
              <a:t>63-year-old woman</a:t>
            </a:r>
            <a:endParaRPr lang="en-US" sz="2200" dirty="0">
              <a:solidFill>
                <a:schemeClr val="tx1"/>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5016112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767408" y="188459"/>
            <a:ext cx="10369152" cy="180559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827190"/>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a:ea typeface="MS PGothic" pitchFamily="34" charset="-128"/>
                <a:cs typeface="Calibri"/>
              </a:rPr>
              <a:t>Dr Amber Xu (Rolling Meadows, Illinois)</a:t>
            </a:r>
          </a:p>
        </p:txBody>
      </p:sp>
      <p:sp>
        <p:nvSpPr>
          <p:cNvPr id="12" name="Title 1">
            <a:extLst>
              <a:ext uri="{FF2B5EF4-FFF2-40B4-BE49-F238E27FC236}">
                <a16:creationId xmlns:a16="http://schemas.microsoft.com/office/drawing/2014/main" id="{64FA6223-5552-F89E-2D8F-41347516BEFB}"/>
              </a:ext>
            </a:extLst>
          </p:cNvPr>
          <p:cNvSpPr txBox="1">
            <a:spLocks/>
          </p:cNvSpPr>
          <p:nvPr/>
        </p:nvSpPr>
        <p:spPr bwMode="auto">
          <a:xfrm>
            <a:off x="893235" y="763730"/>
            <a:ext cx="9451237" cy="744474"/>
          </a:xfrm>
          <a:prstGeom prst="rect">
            <a:avLst/>
          </a:prstGeom>
          <a:noFill/>
          <a:ln w="9525">
            <a:noFill/>
            <a:miter lim="800000"/>
            <a:headEnd/>
            <a:tailEnd/>
          </a:ln>
        </p:spPr>
        <p:txBody>
          <a:bodyPr vert="horz" wrap="square" lIns="91440" tIns="91440" rIns="91440" bIns="18288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1200" cap="none" spc="0" normalizeH="0" baseline="0" noProof="0" dirty="0">
                <a:ln>
                  <a:noFill/>
                </a:ln>
                <a:solidFill>
                  <a:srgbClr val="FFFFFF"/>
                </a:solidFill>
                <a:effectLst/>
                <a:uLnTx/>
                <a:uFillTx/>
                <a:latin typeface="Calibri"/>
                <a:ea typeface="MS PGothic" pitchFamily="34" charset="-128"/>
                <a:cs typeface="Calibri"/>
              </a:rPr>
              <a:t>Case Presentation: </a:t>
            </a:r>
            <a:r>
              <a:rPr kumimoji="0" lang="en-US" sz="3000" b="1" i="0" u="none" strike="noStrike" kern="1200" cap="none" spc="0" normalizeH="0" baseline="0" noProof="0" dirty="0">
                <a:ln>
                  <a:noFill/>
                </a:ln>
                <a:solidFill>
                  <a:srgbClr val="FFFFFF"/>
                </a:solidFill>
                <a:effectLst/>
                <a:uLnTx/>
                <a:uFillTx/>
                <a:latin typeface="Calibri"/>
                <a:ea typeface="Aptos" panose="020B0004020202020204" pitchFamily="34" charset="0"/>
                <a:cs typeface="Times New Roman" panose="02020603050405020304" pitchFamily="18" charset="0"/>
              </a:rPr>
              <a:t>61-year-old woman with NTRK-mutant ER-negative, HER2-low (IHC 2+) recurrent mBC and PD on chemoimmunotherapy and </a:t>
            </a:r>
            <a:r>
              <a:rPr kumimoji="0" lang="en-US" sz="3000" b="1" i="0" u="none" strike="noStrike" kern="1200" cap="none" spc="0" normalizeH="0" baseline="0" noProof="0" dirty="0" err="1">
                <a:ln>
                  <a:noFill/>
                </a:ln>
                <a:solidFill>
                  <a:srgbClr val="FFFFFF"/>
                </a:solidFill>
                <a:effectLst/>
                <a:uLnTx/>
                <a:uFillTx/>
                <a:latin typeface="Calibri"/>
                <a:ea typeface="Aptos" panose="020B0004020202020204" pitchFamily="34" charset="0"/>
                <a:cs typeface="Times New Roman" panose="02020603050405020304" pitchFamily="18" charset="0"/>
              </a:rPr>
              <a:t>larotrectinib</a:t>
            </a:r>
            <a:r>
              <a:rPr kumimoji="0" lang="en-US" sz="3000" b="1" i="0" u="none" strike="noStrike" kern="1200" cap="none" spc="0" normalizeH="0" baseline="0" noProof="0" dirty="0">
                <a:ln>
                  <a:noFill/>
                </a:ln>
                <a:solidFill>
                  <a:srgbClr val="FFFFFF"/>
                </a:solidFill>
                <a:effectLst/>
                <a:uLnTx/>
                <a:uFillTx/>
                <a:latin typeface="Calibri"/>
                <a:ea typeface="Aptos" panose="020B0004020202020204" pitchFamily="34" charset="0"/>
                <a:cs typeface="Times New Roman" panose="02020603050405020304" pitchFamily="18" charset="0"/>
              </a:rPr>
              <a:t> receives trastuzumab deruxtecan </a:t>
            </a:r>
            <a:endPar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endParaRPr>
          </a:p>
        </p:txBody>
      </p:sp>
      <p:pic>
        <p:nvPicPr>
          <p:cNvPr id="2" name="Picture 1" descr="A person smiling for the camera&#10;&#10;Description automatically generated with medium confidence">
            <a:extLst>
              <a:ext uri="{FF2B5EF4-FFF2-40B4-BE49-F238E27FC236}">
                <a16:creationId xmlns:a16="http://schemas.microsoft.com/office/drawing/2014/main" id="{7A19410F-01AE-BB41-F930-E2DA1DA5F22A}"/>
              </a:ext>
            </a:extLst>
          </p:cNvPr>
          <p:cNvPicPr>
            <a:picLocks noChangeAspect="1"/>
          </p:cNvPicPr>
          <p:nvPr/>
        </p:nvPicPr>
        <p:blipFill>
          <a:blip r:embed="rId3"/>
          <a:stretch>
            <a:fillRect/>
          </a:stretch>
        </p:blipFill>
        <p:spPr>
          <a:xfrm>
            <a:off x="2756156" y="2277878"/>
            <a:ext cx="6391656" cy="359530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97212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171E2-1F50-6FF5-DD35-02368B30A8B3}"/>
            </a:ext>
          </a:extLst>
        </p:cNvPr>
        <p:cNvGrpSpPr/>
        <p:nvPr/>
      </p:nvGrpSpPr>
      <p:grpSpPr>
        <a:xfrm>
          <a:off x="0" y="0"/>
          <a:ext cx="0" cy="0"/>
          <a:chOff x="0" y="0"/>
          <a:chExt cx="0" cy="0"/>
        </a:xfrm>
      </p:grpSpPr>
      <p:pic>
        <p:nvPicPr>
          <p:cNvPr id="7" name="Picture 2">
            <a:extLst>
              <a:ext uri="{FF2B5EF4-FFF2-40B4-BE49-F238E27FC236}">
                <a16:creationId xmlns:a16="http://schemas.microsoft.com/office/drawing/2014/main" id="{1BC96865-B2B5-AC33-2B62-477D44DE287C}"/>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852846" y="764704"/>
            <a:ext cx="10009099"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a:extLst>
              <a:ext uri="{FF2B5EF4-FFF2-40B4-BE49-F238E27FC236}">
                <a16:creationId xmlns:a16="http://schemas.microsoft.com/office/drawing/2014/main" id="{38483C7C-0AFB-4424-E920-611A4A847DFC}"/>
              </a:ext>
            </a:extLst>
          </p:cNvPr>
          <p:cNvSpPr txBox="1"/>
          <p:nvPr/>
        </p:nvSpPr>
        <p:spPr>
          <a:xfrm>
            <a:off x="8466738" y="5474623"/>
            <a:ext cx="2395207"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72" charset="0"/>
                <a:ea typeface="MS PGothic" charset="0"/>
              </a:rPr>
              <a:t>Abstract LBA1000</a:t>
            </a:r>
          </a:p>
        </p:txBody>
      </p:sp>
    </p:spTree>
    <p:extLst>
      <p:ext uri="{BB962C8B-B14F-4D97-AF65-F5344CB8AC3E}">
        <p14:creationId xmlns:p14="http://schemas.microsoft.com/office/powerpoint/2010/main" val="884009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0AD33-F0CA-B45D-68FC-D729A56E56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A75329-5A1A-B9DE-D63E-395C0BC2506C}"/>
              </a:ext>
            </a:extLst>
          </p:cNvPr>
          <p:cNvSpPr>
            <a:spLocks noGrp="1"/>
          </p:cNvSpPr>
          <p:nvPr>
            <p:ph type="title"/>
          </p:nvPr>
        </p:nvSpPr>
        <p:spPr>
          <a:xfrm>
            <a:off x="912286" y="104218"/>
            <a:ext cx="10358967" cy="1143000"/>
          </a:xfrm>
        </p:spPr>
        <p:txBody>
          <a:bodyPr/>
          <a:lstStyle/>
          <a:p>
            <a:r>
              <a:rPr lang="en-US" dirty="0"/>
              <a:t>HER2-Low and Ultralow Disease</a:t>
            </a:r>
          </a:p>
        </p:txBody>
      </p:sp>
      <p:sp>
        <p:nvSpPr>
          <p:cNvPr id="4" name="TextBox 3">
            <a:extLst>
              <a:ext uri="{FF2B5EF4-FFF2-40B4-BE49-F238E27FC236}">
                <a16:creationId xmlns:a16="http://schemas.microsoft.com/office/drawing/2014/main" id="{E08631FA-D3D1-4327-CF8A-EF742702005A}"/>
              </a:ext>
            </a:extLst>
          </p:cNvPr>
          <p:cNvSpPr txBox="1"/>
          <p:nvPr/>
        </p:nvSpPr>
        <p:spPr>
          <a:xfrm>
            <a:off x="10104" y="6550223"/>
            <a:ext cx="5221800"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Curigliano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G et al. ASCO 2024;Abstract LBA1000.</a:t>
            </a:r>
          </a:p>
        </p:txBody>
      </p:sp>
      <p:pic>
        <p:nvPicPr>
          <p:cNvPr id="4098" name="Picture 2">
            <a:extLst>
              <a:ext uri="{FF2B5EF4-FFF2-40B4-BE49-F238E27FC236}">
                <a16:creationId xmlns:a16="http://schemas.microsoft.com/office/drawing/2014/main" id="{B41CBE6E-8D78-5F48-C925-A393ACCAB7A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453503" y="1291286"/>
            <a:ext cx="11276532" cy="4485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2874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D6FD9-863C-E553-16D0-0AE36DE26B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2203AC-FA7D-4BBB-21E8-EF50624627AC}"/>
              </a:ext>
            </a:extLst>
          </p:cNvPr>
          <p:cNvSpPr>
            <a:spLocks noGrp="1"/>
          </p:cNvSpPr>
          <p:nvPr>
            <p:ph type="title"/>
          </p:nvPr>
        </p:nvSpPr>
        <p:spPr>
          <a:xfrm>
            <a:off x="912286" y="131508"/>
            <a:ext cx="10358967" cy="753715"/>
          </a:xfrm>
        </p:spPr>
        <p:txBody>
          <a:bodyPr/>
          <a:lstStyle/>
          <a:p>
            <a:r>
              <a:rPr lang="en-US" dirty="0"/>
              <a:t>Phase III DESTINY-Breast06 Study Design </a:t>
            </a:r>
          </a:p>
        </p:txBody>
      </p:sp>
      <p:sp>
        <p:nvSpPr>
          <p:cNvPr id="22" name="TextBox 21">
            <a:extLst>
              <a:ext uri="{FF2B5EF4-FFF2-40B4-BE49-F238E27FC236}">
                <a16:creationId xmlns:a16="http://schemas.microsoft.com/office/drawing/2014/main" id="{EAF3121E-CAD4-F9E1-6B06-001B339F75AC}"/>
              </a:ext>
            </a:extLst>
          </p:cNvPr>
          <p:cNvSpPr txBox="1"/>
          <p:nvPr/>
        </p:nvSpPr>
        <p:spPr>
          <a:xfrm>
            <a:off x="33867" y="6537342"/>
            <a:ext cx="394806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Curigliano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G et al. ASCO 2024;Abstract LBA1000.</a:t>
            </a:r>
          </a:p>
        </p:txBody>
      </p:sp>
      <p:pic>
        <p:nvPicPr>
          <p:cNvPr id="4" name="Picture 2">
            <a:extLst>
              <a:ext uri="{FF2B5EF4-FFF2-40B4-BE49-F238E27FC236}">
                <a16:creationId xmlns:a16="http://schemas.microsoft.com/office/drawing/2014/main" id="{74AD07A4-95F1-D37D-8EFB-8ED6153D822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87828" y="885223"/>
            <a:ext cx="11216344" cy="5087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425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61DDB-E7CA-9158-18B1-5DEDA30758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EB2FA1-D90E-08CB-C746-8D06AAB2848A}"/>
              </a:ext>
            </a:extLst>
          </p:cNvPr>
          <p:cNvSpPr>
            <a:spLocks noGrp="1"/>
          </p:cNvSpPr>
          <p:nvPr>
            <p:ph type="title"/>
          </p:nvPr>
        </p:nvSpPr>
        <p:spPr>
          <a:xfrm>
            <a:off x="912287" y="227013"/>
            <a:ext cx="9216162" cy="825723"/>
          </a:xfrm>
        </p:spPr>
        <p:txBody>
          <a:bodyPr/>
          <a:lstStyle/>
          <a:p>
            <a:pPr algn="l"/>
            <a:r>
              <a:rPr lang="en-US" dirty="0"/>
              <a:t>Phase III DESTINY-Breast06: PFS in HER2-Low Disease (Primary Endpoint)</a:t>
            </a:r>
          </a:p>
        </p:txBody>
      </p:sp>
      <p:pic>
        <p:nvPicPr>
          <p:cNvPr id="4" name="Picture 2">
            <a:extLst>
              <a:ext uri="{FF2B5EF4-FFF2-40B4-BE49-F238E27FC236}">
                <a16:creationId xmlns:a16="http://schemas.microsoft.com/office/drawing/2014/main" id="{34A3D1AD-973C-5D27-4930-1A932B605A7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726520" y="1059745"/>
            <a:ext cx="10738960" cy="4843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5D493E90-10E4-D09D-459D-D00131338D88}"/>
              </a:ext>
            </a:extLst>
          </p:cNvPr>
          <p:cNvSpPr txBox="1"/>
          <p:nvPr/>
        </p:nvSpPr>
        <p:spPr>
          <a:xfrm>
            <a:off x="33867" y="6537342"/>
            <a:ext cx="394806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Curigliano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G et al. ASCO 2024;Abstract LBA1000.</a:t>
            </a:r>
          </a:p>
        </p:txBody>
      </p:sp>
    </p:spTree>
    <p:extLst>
      <p:ext uri="{BB962C8B-B14F-4D97-AF65-F5344CB8AC3E}">
        <p14:creationId xmlns:p14="http://schemas.microsoft.com/office/powerpoint/2010/main" val="3789853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53624-6E61-4192-0E5F-8D0BD91224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A90B11-83F8-9036-2807-237A4B3C2CA8}"/>
              </a:ext>
            </a:extLst>
          </p:cNvPr>
          <p:cNvSpPr>
            <a:spLocks noGrp="1"/>
          </p:cNvSpPr>
          <p:nvPr>
            <p:ph type="title"/>
          </p:nvPr>
        </p:nvSpPr>
        <p:spPr>
          <a:xfrm>
            <a:off x="912286" y="227013"/>
            <a:ext cx="10358967" cy="719418"/>
          </a:xfrm>
        </p:spPr>
        <p:txBody>
          <a:bodyPr/>
          <a:lstStyle/>
          <a:p>
            <a:r>
              <a:rPr lang="en-US" dirty="0"/>
              <a:t>Phase III DESTINY-Breast06: Overall Survival (</a:t>
            </a:r>
            <a:r>
              <a:rPr lang="en-US" sz="4200" baseline="-16000" dirty="0"/>
              <a:t>~</a:t>
            </a:r>
            <a:r>
              <a:rPr lang="en-US" dirty="0"/>
              <a:t>40% Maturity)</a:t>
            </a:r>
          </a:p>
        </p:txBody>
      </p:sp>
      <p:pic>
        <p:nvPicPr>
          <p:cNvPr id="4" name="Picture 2">
            <a:extLst>
              <a:ext uri="{FF2B5EF4-FFF2-40B4-BE49-F238E27FC236}">
                <a16:creationId xmlns:a16="http://schemas.microsoft.com/office/drawing/2014/main" id="{B3489E48-6DFC-F63A-9A63-4250EE172756}"/>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774009" y="1124744"/>
            <a:ext cx="10643982" cy="481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5FD1618B-923C-74F4-CF44-A2F7A803A878}"/>
              </a:ext>
            </a:extLst>
          </p:cNvPr>
          <p:cNvSpPr txBox="1"/>
          <p:nvPr/>
        </p:nvSpPr>
        <p:spPr>
          <a:xfrm>
            <a:off x="33867" y="6537342"/>
            <a:ext cx="394806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Curigliano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G et al. ASCO 2024;Abstract LBA1000.</a:t>
            </a:r>
          </a:p>
        </p:txBody>
      </p:sp>
    </p:spTree>
    <p:extLst>
      <p:ext uri="{BB962C8B-B14F-4D97-AF65-F5344CB8AC3E}">
        <p14:creationId xmlns:p14="http://schemas.microsoft.com/office/powerpoint/2010/main" val="3654087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a:t>
            </a:r>
            <a:r>
              <a:rPr kumimoji="0" lang="en-US" sz="3000" b="1" i="0" u="none" strike="noStrike" kern="0" cap="none" spc="0" normalizeH="0" baseline="0" noProof="0">
                <a:ln>
                  <a:noFill/>
                </a:ln>
                <a:solidFill>
                  <a:srgbClr val="0432FF"/>
                </a:solidFill>
                <a:effectLst/>
                <a:uLnTx/>
                <a:uFillTx/>
                <a:latin typeface="Calibri"/>
                <a:ea typeface="+mj-ea"/>
                <a:cs typeface="+mj-cs"/>
              </a:rPr>
              <a:t>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352657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7EC2C-525C-636C-A2E6-4E276B80EB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0E1159-CDE1-9318-BBA2-2FABB968899D}"/>
              </a:ext>
            </a:extLst>
          </p:cNvPr>
          <p:cNvSpPr>
            <a:spLocks noGrp="1"/>
          </p:cNvSpPr>
          <p:nvPr>
            <p:ph type="title"/>
          </p:nvPr>
        </p:nvSpPr>
        <p:spPr>
          <a:xfrm>
            <a:off x="912286" y="227013"/>
            <a:ext cx="10358967" cy="854258"/>
          </a:xfrm>
        </p:spPr>
        <p:txBody>
          <a:bodyPr/>
          <a:lstStyle/>
          <a:p>
            <a:r>
              <a:rPr lang="en-US" dirty="0"/>
              <a:t>Phase III DESTINY-Breast06: Survival in HER2-Ultralow Disease</a:t>
            </a:r>
          </a:p>
        </p:txBody>
      </p:sp>
      <p:pic>
        <p:nvPicPr>
          <p:cNvPr id="5" name="Picture 2">
            <a:extLst>
              <a:ext uri="{FF2B5EF4-FFF2-40B4-BE49-F238E27FC236}">
                <a16:creationId xmlns:a16="http://schemas.microsoft.com/office/drawing/2014/main" id="{181006BC-3CA0-BAE6-1DB0-55CF3643421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518048" y="1081272"/>
            <a:ext cx="10891481" cy="4913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35687022-93F4-BED1-CE56-F123B70891F6}"/>
              </a:ext>
            </a:extLst>
          </p:cNvPr>
          <p:cNvSpPr txBox="1"/>
          <p:nvPr/>
        </p:nvSpPr>
        <p:spPr>
          <a:xfrm>
            <a:off x="33867" y="6537342"/>
            <a:ext cx="394806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Curigliano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G et al. ASCO 2024;Abstract LBA1000.</a:t>
            </a:r>
          </a:p>
        </p:txBody>
      </p:sp>
    </p:spTree>
    <p:extLst>
      <p:ext uri="{BB962C8B-B14F-4D97-AF65-F5344CB8AC3E}">
        <p14:creationId xmlns:p14="http://schemas.microsoft.com/office/powerpoint/2010/main" val="1034636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2B5C7-D7EE-7E1B-B2D4-81084FF242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36AC9A-D4A2-AE63-2F32-77D54217E4AD}"/>
              </a:ext>
            </a:extLst>
          </p:cNvPr>
          <p:cNvSpPr>
            <a:spLocks noGrp="1"/>
          </p:cNvSpPr>
          <p:nvPr>
            <p:ph type="title"/>
          </p:nvPr>
        </p:nvSpPr>
        <p:spPr>
          <a:xfrm>
            <a:off x="912286" y="22900"/>
            <a:ext cx="10358967" cy="1143000"/>
          </a:xfrm>
        </p:spPr>
        <p:txBody>
          <a:bodyPr/>
          <a:lstStyle/>
          <a:p>
            <a:r>
              <a:rPr lang="en-US" dirty="0"/>
              <a:t>Phase III DESTINY-Breast06: Activity by HER2 Expression</a:t>
            </a:r>
          </a:p>
        </p:txBody>
      </p:sp>
      <p:pic>
        <p:nvPicPr>
          <p:cNvPr id="4" name="Picture 2">
            <a:extLst>
              <a:ext uri="{FF2B5EF4-FFF2-40B4-BE49-F238E27FC236}">
                <a16:creationId xmlns:a16="http://schemas.microsoft.com/office/drawing/2014/main" id="{0AE88118-3F42-305F-8E5D-E79345B918E6}"/>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805199" y="1165900"/>
            <a:ext cx="10573139" cy="4795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BF8EBF0E-D72F-27FE-A119-C0FC2E51CB65}"/>
              </a:ext>
            </a:extLst>
          </p:cNvPr>
          <p:cNvSpPr txBox="1"/>
          <p:nvPr/>
        </p:nvSpPr>
        <p:spPr>
          <a:xfrm>
            <a:off x="33867" y="6537342"/>
            <a:ext cx="399134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rPr>
              <a:t>Curigliano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 et al. ASCO 2024;Abstract LBA1000.</a:t>
            </a:r>
          </a:p>
        </p:txBody>
      </p:sp>
    </p:spTree>
    <p:extLst>
      <p:ext uri="{BB962C8B-B14F-4D97-AF65-F5344CB8AC3E}">
        <p14:creationId xmlns:p14="http://schemas.microsoft.com/office/powerpoint/2010/main" val="844402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0BBFC-8236-8F04-5432-AB67426A267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BF60365-C0BB-0C0C-C1BF-0975754C69A9}"/>
              </a:ext>
            </a:extLst>
          </p:cNvPr>
          <p:cNvSpPr/>
          <p:nvPr/>
        </p:nvSpPr>
        <p:spPr bwMode="auto">
          <a:xfrm>
            <a:off x="335360" y="3573016"/>
            <a:ext cx="11089232" cy="384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34AC15C-0FA5-F25A-7318-5DEE60A806A6}"/>
              </a:ext>
            </a:extLst>
          </p:cNvPr>
          <p:cNvSpPr>
            <a:spLocks noGrp="1"/>
          </p:cNvSpPr>
          <p:nvPr>
            <p:ph type="title"/>
          </p:nvPr>
        </p:nvSpPr>
        <p:spPr>
          <a:xfrm>
            <a:off x="1919536" y="0"/>
            <a:ext cx="8424936" cy="980728"/>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523CEDD0-5DFA-F3A3-9EC2-9200112495DB}"/>
              </a:ext>
            </a:extLst>
          </p:cNvPr>
          <p:cNvSpPr>
            <a:spLocks noGrp="1"/>
          </p:cNvSpPr>
          <p:nvPr>
            <p:ph idx="1"/>
          </p:nvPr>
        </p:nvSpPr>
        <p:spPr>
          <a:xfrm>
            <a:off x="983432" y="1340768"/>
            <a:ext cx="9865096" cy="4727456"/>
          </a:xfrm>
        </p:spPr>
        <p:txBody>
          <a:bodyPr/>
          <a:lstStyle/>
          <a:p>
            <a:pPr marL="98425" indent="0">
              <a:lnSpc>
                <a:spcPts val="2340"/>
              </a:lnSpc>
              <a:spcBef>
                <a:spcPts val="0"/>
              </a:spcBef>
              <a:spcAft>
                <a:spcPts val="1800"/>
              </a:spcAft>
              <a:buNone/>
            </a:pPr>
            <a:r>
              <a:rPr lang="en-US" sz="2200" dirty="0">
                <a:solidFill>
                  <a:schemeClr val="accent2"/>
                </a:solidFill>
                <a:latin typeface="Calibri" panose="020F0502020204030204" pitchFamily="34" charset="0"/>
                <a:cs typeface="Calibri" panose="020F0502020204030204" pitchFamily="34" charset="0"/>
              </a:rPr>
              <a:t>Introduction: </a:t>
            </a:r>
            <a:r>
              <a:rPr lang="en-US" sz="2200" dirty="0">
                <a:solidFill>
                  <a:schemeClr val="tx1"/>
                </a:solidFill>
                <a:latin typeface="Calibri" panose="020F0502020204030204" pitchFamily="34" charset="0"/>
                <a:cs typeface="Calibri" panose="020F0502020204030204" pitchFamily="34" charset="0"/>
              </a:rPr>
              <a:t>Antibody-drug conjugates (ADCs) in localized breast cancer </a:t>
            </a:r>
            <a:endParaRPr lang="en-US" sz="2200" dirty="0">
              <a:solidFill>
                <a:schemeClr val="accent2"/>
              </a:solidFill>
              <a:latin typeface="Calibri" panose="020F0502020204030204" pitchFamily="34" charset="0"/>
              <a:cs typeface="Calibri" panose="020F0502020204030204" pitchFamily="34" charset="0"/>
            </a:endParaRPr>
          </a:p>
          <a:p>
            <a:pPr marL="98425" indent="0">
              <a:lnSpc>
                <a:spcPts val="2340"/>
              </a:lnSpc>
              <a:spcBef>
                <a:spcPts val="0"/>
              </a:spcBef>
              <a:spcAft>
                <a:spcPts val="600"/>
              </a:spcAft>
              <a:buNone/>
            </a:pPr>
            <a:r>
              <a:rPr lang="en-US" sz="2200" dirty="0">
                <a:solidFill>
                  <a:schemeClr val="accent2"/>
                </a:solidFill>
                <a:latin typeface="Calibri" panose="020F0502020204030204" pitchFamily="34" charset="0"/>
                <a:cs typeface="Calibri" panose="020F0502020204030204" pitchFamily="34" charset="0"/>
              </a:rPr>
              <a:t>Case 1: </a:t>
            </a:r>
            <a:r>
              <a:rPr lang="en-US" sz="2200" dirty="0">
                <a:solidFill>
                  <a:schemeClr val="tx1"/>
                </a:solidFill>
                <a:latin typeface="Calibri" panose="020F0502020204030204" pitchFamily="34" charset="0"/>
                <a:cs typeface="Calibri" panose="020F0502020204030204" pitchFamily="34" charset="0"/>
              </a:rPr>
              <a:t>Dr Fox – </a:t>
            </a:r>
            <a:r>
              <a:rPr lang="en-US" sz="2200" dirty="0">
                <a:latin typeface="Calibri" panose="020F0502020204030204" pitchFamily="34" charset="0"/>
                <a:ea typeface="Aptos" panose="020B0004020202020204" pitchFamily="34" charset="0"/>
                <a:cs typeface="Calibri" panose="020F0502020204030204" pitchFamily="34" charset="0"/>
              </a:rPr>
              <a:t>78-year-old frail woman </a:t>
            </a:r>
          </a:p>
          <a:p>
            <a:pPr>
              <a:lnSpc>
                <a:spcPts val="2340"/>
              </a:lnSpc>
              <a:spcBef>
                <a:spcPts val="0"/>
              </a:spcBef>
              <a:spcAft>
                <a:spcPts val="1800"/>
              </a:spcAft>
            </a:pPr>
            <a:r>
              <a:rPr lang="en-US" sz="2200" dirty="0">
                <a:solidFill>
                  <a:schemeClr val="accent2"/>
                </a:solidFill>
                <a:latin typeface="Calibri" panose="020F0502020204030204" pitchFamily="34" charset="0"/>
                <a:cs typeface="Calibri" panose="020F0502020204030204" pitchFamily="34" charset="0"/>
              </a:rPr>
              <a:t>Key Datasets: Targeting TROP2 in recurrent metastatic disease </a:t>
            </a:r>
          </a:p>
          <a:p>
            <a:pPr marL="98425" indent="0">
              <a:lnSpc>
                <a:spcPts val="2340"/>
              </a:lnSpc>
              <a:spcBef>
                <a:spcPts val="0"/>
              </a:spcBef>
              <a:spcAft>
                <a:spcPts val="600"/>
              </a:spcAft>
              <a:buNone/>
            </a:pPr>
            <a:r>
              <a:rPr lang="en-US" sz="2200" dirty="0">
                <a:solidFill>
                  <a:schemeClr val="accent2"/>
                </a:solidFill>
                <a:latin typeface="Calibri" panose="020F0502020204030204" pitchFamily="34" charset="0"/>
                <a:cs typeface="Calibri" panose="020F0502020204030204" pitchFamily="34" charset="0"/>
              </a:rPr>
              <a:t>Case 2: </a:t>
            </a:r>
            <a:r>
              <a:rPr lang="en-US" sz="2200" dirty="0">
                <a:solidFill>
                  <a:schemeClr val="tx1"/>
                </a:solidFill>
                <a:latin typeface="Calibri" panose="020F0502020204030204" pitchFamily="34" charset="0"/>
                <a:cs typeface="Calibri" panose="020F0502020204030204" pitchFamily="34" charset="0"/>
              </a:rPr>
              <a:t>Dr Xu – </a:t>
            </a:r>
            <a:r>
              <a:rPr lang="en-US" sz="2200" dirty="0">
                <a:latin typeface="Calibri" panose="020F0502020204030204" pitchFamily="34" charset="0"/>
                <a:ea typeface="Aptos" panose="020B0004020202020204" pitchFamily="34" charset="0"/>
                <a:cs typeface="Calibri" panose="020F0502020204030204" pitchFamily="34" charset="0"/>
              </a:rPr>
              <a:t>61-year-old woman</a:t>
            </a:r>
          </a:p>
          <a:p>
            <a:pPr>
              <a:lnSpc>
                <a:spcPts val="2340"/>
              </a:lnSpc>
              <a:spcBef>
                <a:spcPts val="0"/>
              </a:spcBef>
              <a:spcAft>
                <a:spcPts val="1800"/>
              </a:spcAft>
            </a:pPr>
            <a:r>
              <a:rPr lang="en-US" sz="2200" dirty="0">
                <a:solidFill>
                  <a:schemeClr val="accent2"/>
                </a:solidFill>
                <a:latin typeface="Calibri" panose="020F0502020204030204" pitchFamily="34" charset="0"/>
                <a:cs typeface="Calibri" panose="020F0502020204030204" pitchFamily="34" charset="0"/>
              </a:rPr>
              <a:t>Key Datasets: Management of HER2-low and HER2-ultralow breast cancer</a:t>
            </a:r>
          </a:p>
          <a:p>
            <a:pPr marL="98425" indent="0">
              <a:lnSpc>
                <a:spcPts val="2340"/>
              </a:lnSpc>
              <a:spcBef>
                <a:spcPts val="0"/>
              </a:spcBef>
              <a:spcAft>
                <a:spcPts val="600"/>
              </a:spcAft>
              <a:buNone/>
            </a:pPr>
            <a:r>
              <a:rPr lang="en-US" sz="2200" dirty="0">
                <a:solidFill>
                  <a:schemeClr val="bg1"/>
                </a:solidFill>
                <a:latin typeface="Calibri" panose="020F0502020204030204" pitchFamily="34" charset="0"/>
                <a:cs typeface="Calibri" panose="020F0502020204030204" pitchFamily="34" charset="0"/>
              </a:rPr>
              <a:t>Case 3: Dr </a:t>
            </a:r>
            <a:r>
              <a:rPr lang="en-US" sz="2200" dirty="0" err="1">
                <a:solidFill>
                  <a:schemeClr val="bg1"/>
                </a:solidFill>
                <a:latin typeface="Calibri" panose="020F0502020204030204" pitchFamily="34" charset="0"/>
                <a:cs typeface="Calibri" panose="020F0502020204030204" pitchFamily="34" charset="0"/>
              </a:rPr>
              <a:t>Astrow</a:t>
            </a:r>
            <a:r>
              <a:rPr lang="en-US" sz="2200" dirty="0">
                <a:solidFill>
                  <a:schemeClr val="bg1"/>
                </a:solidFill>
                <a:latin typeface="Calibri" panose="020F0502020204030204" pitchFamily="34" charset="0"/>
                <a:cs typeface="Calibri" panose="020F0502020204030204" pitchFamily="34" charset="0"/>
              </a:rPr>
              <a:t> – </a:t>
            </a:r>
            <a:r>
              <a:rPr lang="en-US" sz="2200" dirty="0">
                <a:solidFill>
                  <a:schemeClr val="bg1"/>
                </a:solidFill>
                <a:latin typeface="Calibri" panose="020F0502020204030204" pitchFamily="34" charset="0"/>
                <a:ea typeface="Aptos" panose="020B0004020202020204" pitchFamily="34" charset="0"/>
                <a:cs typeface="Calibri" panose="020F0502020204030204" pitchFamily="34" charset="0"/>
              </a:rPr>
              <a:t>74-year-old woman</a:t>
            </a:r>
            <a:endParaRPr lang="en-US" sz="2200" dirty="0">
              <a:solidFill>
                <a:schemeClr val="bg1"/>
              </a:solidFill>
              <a:latin typeface="Calibri" panose="020F0502020204030204" pitchFamily="34" charset="0"/>
              <a:cs typeface="Calibri" panose="020F0502020204030204" pitchFamily="34" charset="0"/>
            </a:endParaRPr>
          </a:p>
          <a:p>
            <a:pPr>
              <a:lnSpc>
                <a:spcPts val="2340"/>
              </a:lnSpc>
              <a:spcBef>
                <a:spcPts val="0"/>
              </a:spcBef>
              <a:spcAft>
                <a:spcPts val="1800"/>
              </a:spcAft>
            </a:pPr>
            <a:r>
              <a:rPr lang="en-US" sz="2200" dirty="0">
                <a:solidFill>
                  <a:schemeClr val="accent2"/>
                </a:solidFill>
                <a:latin typeface="Calibri" panose="020F0502020204030204" pitchFamily="34" charset="0"/>
                <a:cs typeface="Calibri" panose="020F0502020204030204" pitchFamily="34" charset="0"/>
              </a:rPr>
              <a:t>Key Datasets: TROP2-targeted ADCs as first-line treatment</a:t>
            </a:r>
          </a:p>
          <a:p>
            <a:pPr marL="98425" indent="0">
              <a:lnSpc>
                <a:spcPts val="2340"/>
              </a:lnSpc>
              <a:spcBef>
                <a:spcPts val="0"/>
              </a:spcBef>
              <a:spcAft>
                <a:spcPts val="1800"/>
              </a:spcAft>
              <a:buNone/>
            </a:pPr>
            <a:r>
              <a:rPr lang="en-US" sz="2200" dirty="0">
                <a:solidFill>
                  <a:schemeClr val="accent2"/>
                </a:solidFill>
                <a:latin typeface="Calibri" panose="020F0502020204030204" pitchFamily="34" charset="0"/>
                <a:cs typeface="Calibri" panose="020F0502020204030204" pitchFamily="34" charset="0"/>
              </a:rPr>
              <a:t>Case 4: </a:t>
            </a:r>
            <a:r>
              <a:rPr lang="en-US" sz="2200" dirty="0">
                <a:solidFill>
                  <a:schemeClr val="tx1"/>
                </a:solidFill>
                <a:latin typeface="Calibri" panose="020F0502020204030204" pitchFamily="34" charset="0"/>
                <a:cs typeface="Calibri" panose="020F0502020204030204" pitchFamily="34" charset="0"/>
              </a:rPr>
              <a:t>Dr Agrawal – 66-year-old woman </a:t>
            </a:r>
          </a:p>
          <a:p>
            <a:pPr marL="98425" indent="0">
              <a:lnSpc>
                <a:spcPts val="2340"/>
              </a:lnSpc>
              <a:spcBef>
                <a:spcPts val="0"/>
              </a:spcBef>
              <a:spcAft>
                <a:spcPts val="1800"/>
              </a:spcAft>
              <a:buNone/>
            </a:pPr>
            <a:r>
              <a:rPr lang="en-US" sz="2200" dirty="0">
                <a:solidFill>
                  <a:schemeClr val="accent2"/>
                </a:solidFill>
                <a:latin typeface="Calibri" panose="020F0502020204030204" pitchFamily="34" charset="0"/>
                <a:cs typeface="Calibri" panose="020F0502020204030204" pitchFamily="34" charset="0"/>
              </a:rPr>
              <a:t>Case 5: </a:t>
            </a:r>
            <a:r>
              <a:rPr lang="en-US" sz="2200" dirty="0">
                <a:solidFill>
                  <a:schemeClr val="tx1"/>
                </a:solidFill>
                <a:latin typeface="Calibri" panose="020F0502020204030204" pitchFamily="34" charset="0"/>
                <a:cs typeface="Calibri" panose="020F0502020204030204" pitchFamily="34" charset="0"/>
              </a:rPr>
              <a:t>Dr Ku – </a:t>
            </a:r>
            <a:r>
              <a:rPr lang="en-US" sz="2200" dirty="0">
                <a:latin typeface="Calibri" panose="020F0502020204030204" pitchFamily="34" charset="0"/>
                <a:ea typeface="Aptos" panose="020B0004020202020204" pitchFamily="34" charset="0"/>
                <a:cs typeface="Calibri" panose="020F0502020204030204" pitchFamily="34" charset="0"/>
              </a:rPr>
              <a:t>59-year-old woman </a:t>
            </a:r>
          </a:p>
          <a:p>
            <a:pPr marL="98425" indent="0">
              <a:lnSpc>
                <a:spcPts val="2340"/>
              </a:lnSpc>
              <a:spcBef>
                <a:spcPts val="0"/>
              </a:spcBef>
              <a:spcAft>
                <a:spcPts val="1800"/>
              </a:spcAft>
              <a:buNone/>
            </a:pPr>
            <a:r>
              <a:rPr lang="en-US" sz="2200" dirty="0">
                <a:solidFill>
                  <a:schemeClr val="accent2"/>
                </a:solidFill>
                <a:latin typeface="Calibri" panose="020F0502020204030204" pitchFamily="34" charset="0"/>
                <a:cs typeface="Calibri" panose="020F0502020204030204" pitchFamily="34" charset="0"/>
              </a:rPr>
              <a:t>Case 6: </a:t>
            </a:r>
            <a:r>
              <a:rPr lang="en-US" sz="2200" dirty="0">
                <a:solidFill>
                  <a:schemeClr val="tx1"/>
                </a:solidFill>
                <a:latin typeface="Calibri" panose="020F0502020204030204" pitchFamily="34" charset="0"/>
                <a:cs typeface="Calibri" panose="020F0502020204030204" pitchFamily="34" charset="0"/>
              </a:rPr>
              <a:t>Dr </a:t>
            </a:r>
            <a:r>
              <a:rPr lang="en-US" sz="2200" dirty="0" err="1">
                <a:solidFill>
                  <a:schemeClr val="tx1"/>
                </a:solidFill>
                <a:latin typeface="Calibri" panose="020F0502020204030204" pitchFamily="34" charset="0"/>
                <a:cs typeface="Calibri" panose="020F0502020204030204" pitchFamily="34" charset="0"/>
              </a:rPr>
              <a:t>Teplinsky</a:t>
            </a:r>
            <a:r>
              <a:rPr lang="en-US" sz="2200" dirty="0">
                <a:solidFill>
                  <a:schemeClr val="tx1"/>
                </a:solidFill>
                <a:latin typeface="Calibri" panose="020F0502020204030204" pitchFamily="34" charset="0"/>
                <a:cs typeface="Calibri" panose="020F0502020204030204" pitchFamily="34" charset="0"/>
              </a:rPr>
              <a:t> – </a:t>
            </a:r>
            <a:r>
              <a:rPr lang="en-US" sz="2200" dirty="0">
                <a:latin typeface="Calibri" panose="020F0502020204030204" pitchFamily="34" charset="0"/>
                <a:ea typeface="Aptos" panose="020B0004020202020204" pitchFamily="34" charset="0"/>
                <a:cs typeface="Calibri" panose="020F0502020204030204" pitchFamily="34" charset="0"/>
              </a:rPr>
              <a:t>63-year-old woman</a:t>
            </a:r>
            <a:endParaRPr lang="en-US" sz="2200" dirty="0">
              <a:solidFill>
                <a:schemeClr val="tx1"/>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762908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5B5D2-7F57-8132-6FB1-F7865D4B9475}"/>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01B1034E-FFFF-4A90-0E27-8A8879CCD713}"/>
              </a:ext>
            </a:extLst>
          </p:cNvPr>
          <p:cNvSpPr/>
          <p:nvPr/>
        </p:nvSpPr>
        <p:spPr bwMode="auto">
          <a:xfrm>
            <a:off x="1007221" y="188640"/>
            <a:ext cx="10177558" cy="180019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740766CC-410C-C0FF-A1F8-264DC703702E}"/>
              </a:ext>
            </a:extLst>
          </p:cNvPr>
          <p:cNvSpPr>
            <a:spLocks noGrp="1"/>
          </p:cNvSpPr>
          <p:nvPr>
            <p:ph type="title"/>
          </p:nvPr>
        </p:nvSpPr>
        <p:spPr>
          <a:xfrm>
            <a:off x="1122023" y="620688"/>
            <a:ext cx="10062756" cy="1085498"/>
          </a:xfrm>
        </p:spPr>
        <p:txBody>
          <a:bodyPr lIns="91440" tIns="91440" rIns="91440" bIns="182880"/>
          <a:lstStyle/>
          <a:p>
            <a:pPr algn="l"/>
            <a:r>
              <a:rPr lang="en-US" dirty="0">
                <a:solidFill>
                  <a:schemeClr val="bg1"/>
                </a:solidFill>
                <a:latin typeface="+mj-lt"/>
              </a:rPr>
              <a:t>Case Presentation: </a:t>
            </a:r>
            <a:r>
              <a:rPr kumimoji="0" lang="en-US" b="1" i="0" u="none" strike="noStrike" kern="0" cap="none" spc="0" normalizeH="0" baseline="0" noProof="0" dirty="0">
                <a:ln>
                  <a:noFill/>
                </a:ln>
                <a:solidFill>
                  <a:schemeClr val="bg1"/>
                </a:solidFill>
                <a:effectLst/>
                <a:uLnTx/>
                <a:uFillTx/>
                <a:latin typeface="+mj-lt"/>
                <a:ea typeface="Aptos" panose="020B0004020202020204" pitchFamily="34" charset="0"/>
                <a:cs typeface="Times New Roman" panose="02020603050405020304" pitchFamily="18" charset="0"/>
              </a:rPr>
              <a:t>74-year-old woman with PIK3CA-mutant recurrent </a:t>
            </a:r>
            <a:r>
              <a:rPr kumimoji="0" lang="en-US" b="1" i="0" u="none" strike="noStrike" kern="0" cap="none" spc="0" normalizeH="0" baseline="0" noProof="0" dirty="0" err="1">
                <a:ln>
                  <a:noFill/>
                </a:ln>
                <a:solidFill>
                  <a:schemeClr val="bg1"/>
                </a:solidFill>
                <a:effectLst/>
                <a:uLnTx/>
                <a:uFillTx/>
                <a:latin typeface="+mj-lt"/>
                <a:ea typeface="Aptos" panose="020B0004020202020204" pitchFamily="34" charset="0"/>
                <a:cs typeface="Times New Roman" panose="02020603050405020304" pitchFamily="18" charset="0"/>
              </a:rPr>
              <a:t>mTNBC</a:t>
            </a:r>
            <a:r>
              <a:rPr kumimoji="0" lang="en-US" b="1" i="0" u="none" strike="noStrike" kern="0" cap="none" spc="0" normalizeH="0" baseline="0" noProof="0" dirty="0">
                <a:ln>
                  <a:noFill/>
                </a:ln>
                <a:solidFill>
                  <a:schemeClr val="bg1"/>
                </a:solidFill>
                <a:effectLst/>
                <a:uLnTx/>
                <a:uFillTx/>
                <a:latin typeface="+mj-lt"/>
                <a:ea typeface="Aptos" panose="020B0004020202020204" pitchFamily="34" charset="0"/>
                <a:cs typeface="Times New Roman" panose="02020603050405020304" pitchFamily="18" charset="0"/>
              </a:rPr>
              <a:t> and PMH of diverticular abscess on prior neoadjuvant chemoimmunotherapy (KN-522) receives sacituzumab </a:t>
            </a:r>
            <a:r>
              <a:rPr kumimoji="0" lang="en-US" b="1" i="0" u="none" strike="noStrike" kern="0" cap="none" spc="0" normalizeH="0" baseline="0" noProof="0" dirty="0" err="1">
                <a:ln>
                  <a:noFill/>
                </a:ln>
                <a:solidFill>
                  <a:schemeClr val="bg1"/>
                </a:solidFill>
                <a:effectLst/>
                <a:uLnTx/>
                <a:uFillTx/>
                <a:latin typeface="+mj-lt"/>
                <a:ea typeface="Aptos" panose="020B0004020202020204" pitchFamily="34" charset="0"/>
                <a:cs typeface="Times New Roman" panose="02020603050405020304" pitchFamily="18" charset="0"/>
              </a:rPr>
              <a:t>govitecan</a:t>
            </a:r>
            <a:r>
              <a:rPr kumimoji="0" lang="en-US" b="1" i="0" u="none" strike="noStrike" kern="0" cap="none" spc="0" normalizeH="0" baseline="0" noProof="0" dirty="0">
                <a:ln>
                  <a:noFill/>
                </a:ln>
                <a:solidFill>
                  <a:schemeClr val="bg1"/>
                </a:solidFill>
                <a:effectLst/>
                <a:uLnTx/>
                <a:uFillTx/>
                <a:latin typeface="+mj-lt"/>
                <a:ea typeface="Aptos" panose="020B0004020202020204" pitchFamily="34" charset="0"/>
                <a:cs typeface="Times New Roman" panose="02020603050405020304" pitchFamily="18" charset="0"/>
              </a:rPr>
              <a:t> and pembrolizumab</a:t>
            </a:r>
            <a:r>
              <a:rPr kumimoji="0" lang="en-US" b="1" i="0" u="none" strike="noStrike" kern="0" cap="none" spc="0" normalizeH="0" baseline="0" noProof="0" dirty="0">
                <a:ln>
                  <a:noFill/>
                </a:ln>
                <a:solidFill>
                  <a:schemeClr val="bg1"/>
                </a:solidFill>
                <a:effectLst/>
                <a:uLnTx/>
                <a:uFillTx/>
                <a:latin typeface="+mj-lt"/>
                <a:ea typeface="MS PGothic" pitchFamily="34" charset="-128"/>
              </a:rPr>
              <a:t> </a:t>
            </a:r>
            <a:endParaRPr lang="en-US" dirty="0">
              <a:solidFill>
                <a:schemeClr val="bg1"/>
              </a:solidFill>
              <a:latin typeface="+mj-lt"/>
            </a:endParaRPr>
          </a:p>
        </p:txBody>
      </p:sp>
      <p:sp>
        <p:nvSpPr>
          <p:cNvPr id="8" name="Title 1">
            <a:extLst>
              <a:ext uri="{FF2B5EF4-FFF2-40B4-BE49-F238E27FC236}">
                <a16:creationId xmlns:a16="http://schemas.microsoft.com/office/drawing/2014/main" id="{19B3DF57-01A7-9738-526D-CD72866151FC}"/>
              </a:ext>
            </a:extLst>
          </p:cNvPr>
          <p:cNvSpPr txBox="1">
            <a:spLocks/>
          </p:cNvSpPr>
          <p:nvPr/>
        </p:nvSpPr>
        <p:spPr bwMode="auto">
          <a:xfrm>
            <a:off x="0" y="5863579"/>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Alan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Astrow</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(Brooklyn, New York) </a:t>
            </a:r>
          </a:p>
        </p:txBody>
      </p:sp>
      <p:pic>
        <p:nvPicPr>
          <p:cNvPr id="5" name="Picture 4" descr="A person wearing headphones and smiling&#10;&#10;AI-generated content may be incorrect.">
            <a:extLst>
              <a:ext uri="{FF2B5EF4-FFF2-40B4-BE49-F238E27FC236}">
                <a16:creationId xmlns:a16="http://schemas.microsoft.com/office/drawing/2014/main" id="{CED23268-4F04-FF43-DF98-76A3A2CB0D3A}"/>
              </a:ext>
            </a:extLst>
          </p:cNvPr>
          <p:cNvPicPr>
            <a:picLocks noChangeAspect="1"/>
          </p:cNvPicPr>
          <p:nvPr/>
        </p:nvPicPr>
        <p:blipFill>
          <a:blip r:embed="rId2"/>
          <a:stretch>
            <a:fillRect/>
          </a:stretch>
        </p:blipFill>
        <p:spPr>
          <a:xfrm>
            <a:off x="2900172" y="2268273"/>
            <a:ext cx="6391656" cy="35953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7683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0169B-7AC5-8FCE-561F-CE48FC18F91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A37B3CA-77F2-2961-314A-00D30785DEF8}"/>
              </a:ext>
            </a:extLst>
          </p:cNvPr>
          <p:cNvPicPr>
            <a:picLocks noChangeAspect="1"/>
          </p:cNvPicPr>
          <p:nvPr/>
        </p:nvPicPr>
        <p:blipFill>
          <a:blip r:embed="rId2"/>
          <a:stretch>
            <a:fillRect/>
          </a:stretch>
        </p:blipFill>
        <p:spPr>
          <a:xfrm>
            <a:off x="372219" y="1650768"/>
            <a:ext cx="11447559" cy="3289528"/>
          </a:xfrm>
          <a:prstGeom prst="rect">
            <a:avLst/>
          </a:prstGeom>
        </p:spPr>
      </p:pic>
      <p:sp>
        <p:nvSpPr>
          <p:cNvPr id="3" name="Rectangle 2">
            <a:extLst>
              <a:ext uri="{FF2B5EF4-FFF2-40B4-BE49-F238E27FC236}">
                <a16:creationId xmlns:a16="http://schemas.microsoft.com/office/drawing/2014/main" id="{0E3EC408-27A0-E873-B612-435E621A5F7B}"/>
              </a:ext>
            </a:extLst>
          </p:cNvPr>
          <p:cNvSpPr/>
          <p:nvPr/>
        </p:nvSpPr>
        <p:spPr bwMode="auto">
          <a:xfrm>
            <a:off x="372219" y="4906923"/>
            <a:ext cx="11447559" cy="3231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cs typeface="+mn-cs"/>
            </a:endParaRPr>
          </a:p>
        </p:txBody>
      </p:sp>
      <p:sp>
        <p:nvSpPr>
          <p:cNvPr id="6" name="TextBox 5">
            <a:extLst>
              <a:ext uri="{FF2B5EF4-FFF2-40B4-BE49-F238E27FC236}">
                <a16:creationId xmlns:a16="http://schemas.microsoft.com/office/drawing/2014/main" id="{FE053D6F-52C8-3E89-7D15-C564DBD74A1E}"/>
              </a:ext>
            </a:extLst>
          </p:cNvPr>
          <p:cNvSpPr txBox="1"/>
          <p:nvPr/>
        </p:nvSpPr>
        <p:spPr>
          <a:xfrm>
            <a:off x="9338115" y="4940296"/>
            <a:ext cx="2484058"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ASCO 2025;Abstract LBA109. </a:t>
            </a:r>
          </a:p>
        </p:txBody>
      </p:sp>
    </p:spTree>
    <p:extLst>
      <p:ext uri="{BB962C8B-B14F-4D97-AF65-F5344CB8AC3E}">
        <p14:creationId xmlns:p14="http://schemas.microsoft.com/office/powerpoint/2010/main" val="3376975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B6A1E-18BF-9EB2-3FB3-14A8E9E8EB0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F8CB185-C60B-E194-9CD0-8FA71B7EFA38}"/>
              </a:ext>
            </a:extLst>
          </p:cNvPr>
          <p:cNvSpPr txBox="1"/>
          <p:nvPr/>
        </p:nvSpPr>
        <p:spPr>
          <a:xfrm>
            <a:off x="11542" y="6545814"/>
            <a:ext cx="7164578"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Tolaney</a:t>
            </a: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SM et al. ASCO 2025;Abstract LBA109. </a:t>
            </a:r>
          </a:p>
        </p:txBody>
      </p:sp>
      <p:pic>
        <p:nvPicPr>
          <p:cNvPr id="3" name="Picture 2">
            <a:extLst>
              <a:ext uri="{FF2B5EF4-FFF2-40B4-BE49-F238E27FC236}">
                <a16:creationId xmlns:a16="http://schemas.microsoft.com/office/drawing/2014/main" id="{542AD6FE-63FD-AC12-D796-A1FD9BD8A40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85208" y="1247378"/>
            <a:ext cx="11821584" cy="4363243"/>
          </a:xfrm>
          <a:prstGeom prst="rect">
            <a:avLst/>
          </a:prstGeom>
        </p:spPr>
      </p:pic>
      <p:sp>
        <p:nvSpPr>
          <p:cNvPr id="2" name="Title 1">
            <a:extLst>
              <a:ext uri="{FF2B5EF4-FFF2-40B4-BE49-F238E27FC236}">
                <a16:creationId xmlns:a16="http://schemas.microsoft.com/office/drawing/2014/main" id="{12FF4807-A629-A226-13ED-A1BE16EF2A01}"/>
              </a:ext>
            </a:extLst>
          </p:cNvPr>
          <p:cNvSpPr>
            <a:spLocks noGrp="1"/>
          </p:cNvSpPr>
          <p:nvPr>
            <p:ph type="title"/>
          </p:nvPr>
        </p:nvSpPr>
        <p:spPr>
          <a:xfrm>
            <a:off x="912286" y="227013"/>
            <a:ext cx="10358967" cy="897731"/>
          </a:xfrm>
        </p:spPr>
        <p:txBody>
          <a:bodyPr/>
          <a:lstStyle/>
          <a:p>
            <a:r>
              <a:rPr lang="en-US" dirty="0"/>
              <a:t>Phase III ASCENT-04/KEYNOTE-D19 Study Design</a:t>
            </a:r>
          </a:p>
        </p:txBody>
      </p:sp>
      <p:sp>
        <p:nvSpPr>
          <p:cNvPr id="4" name="TextBox 3">
            <a:extLst>
              <a:ext uri="{FF2B5EF4-FFF2-40B4-BE49-F238E27FC236}">
                <a16:creationId xmlns:a16="http://schemas.microsoft.com/office/drawing/2014/main" id="{64B888FC-779B-32ED-14B1-93D1148D95F6}"/>
              </a:ext>
            </a:extLst>
          </p:cNvPr>
          <p:cNvSpPr txBox="1"/>
          <p:nvPr/>
        </p:nvSpPr>
        <p:spPr>
          <a:xfrm>
            <a:off x="179984" y="5619383"/>
            <a:ext cx="9444407" cy="323165"/>
          </a:xfrm>
          <a:prstGeom prst="rect">
            <a:avLst/>
          </a:prstGeom>
          <a:noFill/>
        </p:spPr>
        <p:txBody>
          <a:bodyPr wrap="square">
            <a:spAutoFit/>
          </a:bodyPr>
          <a:lstStyle/>
          <a:p>
            <a:pPr lvl="0">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SG = </a:t>
            </a:r>
            <a:r>
              <a:rPr kumimoji="0" lang="en-US" sz="1500" b="0" i="0" u="none" strike="noStrike" kern="10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sacituzumb</a:t>
            </a: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500" b="0" i="0" u="none" strike="noStrike" kern="10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govitecan</a:t>
            </a: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500" b="0" i="0" u="none" strike="noStrike" kern="10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pembro</a:t>
            </a: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 </a:t>
            </a:r>
            <a:r>
              <a:rPr lang="en-US" sz="1500" b="0" kern="100" dirty="0">
                <a:solidFill>
                  <a:srgbClr val="000000"/>
                </a:solidFill>
                <a:latin typeface="Calibri" panose="020F0502020204030204" pitchFamily="34" charset="0"/>
                <a:ea typeface="Aptos" panose="020B0004020202020204" pitchFamily="34" charset="0"/>
                <a:cs typeface="Calibri" panose="020F0502020204030204" pitchFamily="34" charset="0"/>
              </a:rPr>
              <a:t>pembrolizumab; ORR = objective response rate; QoL = quality of life</a:t>
            </a:r>
            <a:endPar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654894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6E31B-5B15-F767-DF90-9C92DAFE538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849C638-336E-0000-9C03-3C03B808864F}"/>
              </a:ext>
            </a:extLst>
          </p:cNvPr>
          <p:cNvSpPr txBox="1"/>
          <p:nvPr/>
        </p:nvSpPr>
        <p:spPr>
          <a:xfrm>
            <a:off x="11542" y="6545814"/>
            <a:ext cx="7164578"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Tolaney</a:t>
            </a: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SM et al. ASCO 2025;Abstract LBA109. </a:t>
            </a:r>
          </a:p>
        </p:txBody>
      </p:sp>
      <p:pic>
        <p:nvPicPr>
          <p:cNvPr id="2" name="Picture 1">
            <a:extLst>
              <a:ext uri="{FF2B5EF4-FFF2-40B4-BE49-F238E27FC236}">
                <a16:creationId xmlns:a16="http://schemas.microsoft.com/office/drawing/2014/main" id="{DF2B3949-F014-0E8E-4B2B-53F54769362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263352" y="1067265"/>
            <a:ext cx="11665296" cy="4723469"/>
          </a:xfrm>
          <a:prstGeom prst="rect">
            <a:avLst/>
          </a:prstGeom>
        </p:spPr>
      </p:pic>
      <p:sp>
        <p:nvSpPr>
          <p:cNvPr id="3" name="Title 2">
            <a:extLst>
              <a:ext uri="{FF2B5EF4-FFF2-40B4-BE49-F238E27FC236}">
                <a16:creationId xmlns:a16="http://schemas.microsoft.com/office/drawing/2014/main" id="{4BDD7EC6-E1D9-BB95-EC14-156B77BE6DAD}"/>
              </a:ext>
            </a:extLst>
          </p:cNvPr>
          <p:cNvSpPr>
            <a:spLocks noGrp="1"/>
          </p:cNvSpPr>
          <p:nvPr>
            <p:ph type="title"/>
          </p:nvPr>
        </p:nvSpPr>
        <p:spPr>
          <a:xfrm>
            <a:off x="11542" y="227013"/>
            <a:ext cx="12180458" cy="753715"/>
          </a:xfrm>
        </p:spPr>
        <p:txBody>
          <a:bodyPr/>
          <a:lstStyle/>
          <a:p>
            <a:r>
              <a:rPr lang="en-US" dirty="0"/>
              <a:t>Phase III ASCENT-04/KEYNOTE-D19: Progression-Free Survival by BICR</a:t>
            </a:r>
          </a:p>
        </p:txBody>
      </p:sp>
      <p:sp>
        <p:nvSpPr>
          <p:cNvPr id="4" name="TextBox 3">
            <a:extLst>
              <a:ext uri="{FF2B5EF4-FFF2-40B4-BE49-F238E27FC236}">
                <a16:creationId xmlns:a16="http://schemas.microsoft.com/office/drawing/2014/main" id="{33FCC05B-0BFD-F689-AC19-5D1E3F92BD61}"/>
              </a:ext>
            </a:extLst>
          </p:cNvPr>
          <p:cNvSpPr txBox="1"/>
          <p:nvPr/>
        </p:nvSpPr>
        <p:spPr>
          <a:xfrm>
            <a:off x="288268" y="5775793"/>
            <a:ext cx="7164578"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BICR = blinded independent central review</a:t>
            </a:r>
          </a:p>
        </p:txBody>
      </p:sp>
    </p:spTree>
    <p:extLst>
      <p:ext uri="{BB962C8B-B14F-4D97-AF65-F5344CB8AC3E}">
        <p14:creationId xmlns:p14="http://schemas.microsoft.com/office/powerpoint/2010/main" val="1836174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982F5-F010-6401-237B-C91E05FD452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AA091CC-1386-95E2-4742-E36DF9CB7EC7}"/>
              </a:ext>
            </a:extLst>
          </p:cNvPr>
          <p:cNvSpPr txBox="1"/>
          <p:nvPr/>
        </p:nvSpPr>
        <p:spPr>
          <a:xfrm>
            <a:off x="11542" y="6545814"/>
            <a:ext cx="7164578"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Tolaney</a:t>
            </a: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SM et al. ASCO 2025;Abstract LBA109. </a:t>
            </a:r>
          </a:p>
        </p:txBody>
      </p:sp>
      <p:pic>
        <p:nvPicPr>
          <p:cNvPr id="3" name="Picture 2">
            <a:extLst>
              <a:ext uri="{FF2B5EF4-FFF2-40B4-BE49-F238E27FC236}">
                <a16:creationId xmlns:a16="http://schemas.microsoft.com/office/drawing/2014/main" id="{70D1BFF3-7695-EF98-7025-BCEE1BC26B2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248435" y="1124744"/>
            <a:ext cx="11686667" cy="4824536"/>
          </a:xfrm>
          <a:prstGeom prst="rect">
            <a:avLst/>
          </a:prstGeom>
        </p:spPr>
      </p:pic>
      <p:sp>
        <p:nvSpPr>
          <p:cNvPr id="6" name="Title 5">
            <a:extLst>
              <a:ext uri="{FF2B5EF4-FFF2-40B4-BE49-F238E27FC236}">
                <a16:creationId xmlns:a16="http://schemas.microsoft.com/office/drawing/2014/main" id="{A0041C92-6A0B-EA55-A9DD-7E62ECFE202F}"/>
              </a:ext>
            </a:extLst>
          </p:cNvPr>
          <p:cNvSpPr>
            <a:spLocks noGrp="1"/>
          </p:cNvSpPr>
          <p:nvPr>
            <p:ph type="title"/>
          </p:nvPr>
        </p:nvSpPr>
        <p:spPr>
          <a:xfrm>
            <a:off x="912286" y="227013"/>
            <a:ext cx="10358967" cy="789719"/>
          </a:xfrm>
        </p:spPr>
        <p:txBody>
          <a:bodyPr/>
          <a:lstStyle/>
          <a:p>
            <a:pPr algn="l"/>
            <a:r>
              <a:rPr lang="en-US" dirty="0"/>
              <a:t>Phase III ASCENT-04/KEYNOTE-D19: Descriptive Overall Survival at Primary Analysis</a:t>
            </a:r>
          </a:p>
        </p:txBody>
      </p:sp>
    </p:spTree>
    <p:extLst>
      <p:ext uri="{BB962C8B-B14F-4D97-AF65-F5344CB8AC3E}">
        <p14:creationId xmlns:p14="http://schemas.microsoft.com/office/powerpoint/2010/main" val="32327905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29D18-C108-BFF8-F524-3A8476D594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0815DE-4715-5107-91F2-786684A325BB}"/>
              </a:ext>
            </a:extLst>
          </p:cNvPr>
          <p:cNvSpPr>
            <a:spLocks noGrp="1"/>
          </p:cNvSpPr>
          <p:nvPr>
            <p:ph type="title"/>
          </p:nvPr>
        </p:nvSpPr>
        <p:spPr/>
        <p:txBody>
          <a:bodyPr/>
          <a:lstStyle/>
          <a:p>
            <a:r>
              <a:rPr lang="en-US" dirty="0"/>
              <a:t>ADCS + IO for </a:t>
            </a:r>
            <a:r>
              <a:rPr lang="en-US" dirty="0" err="1"/>
              <a:t>mTNBC</a:t>
            </a:r>
            <a:endParaRPr lang="en-US" dirty="0"/>
          </a:p>
        </p:txBody>
      </p:sp>
      <p:pic>
        <p:nvPicPr>
          <p:cNvPr id="5" name="Picture 4" descr="A screenshot of a screen&#10;&#10;AI-generated content may be incorrect.">
            <a:extLst>
              <a:ext uri="{FF2B5EF4-FFF2-40B4-BE49-F238E27FC236}">
                <a16:creationId xmlns:a16="http://schemas.microsoft.com/office/drawing/2014/main" id="{173E88BD-9657-EF24-CDCB-DDFEF2132FE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B4A43EF-409D-7CEC-8FA2-2A430AD3C86C}"/>
              </a:ext>
            </a:extLst>
          </p:cNvPr>
          <p:cNvSpPr txBox="1"/>
          <p:nvPr/>
        </p:nvSpPr>
        <p:spPr>
          <a:xfrm>
            <a:off x="10104" y="6550223"/>
            <a:ext cx="3380728" cy="307777"/>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Courtesy of Rebecca A Dent, MD, MSc</a:t>
            </a:r>
          </a:p>
        </p:txBody>
      </p:sp>
    </p:spTree>
    <p:extLst>
      <p:ext uri="{BB962C8B-B14F-4D97-AF65-F5344CB8AC3E}">
        <p14:creationId xmlns:p14="http://schemas.microsoft.com/office/powerpoint/2010/main" val="41638079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EE098-A14E-EFF4-AA65-0E68EA4831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9400C3-23F4-D377-BEB0-EE44FE857AD0}"/>
              </a:ext>
            </a:extLst>
          </p:cNvPr>
          <p:cNvSpPr>
            <a:spLocks noGrp="1"/>
          </p:cNvSpPr>
          <p:nvPr>
            <p:ph type="title"/>
          </p:nvPr>
        </p:nvSpPr>
        <p:spPr>
          <a:xfrm>
            <a:off x="507043" y="692696"/>
            <a:ext cx="10557510" cy="1141412"/>
          </a:xfrm>
        </p:spPr>
        <p:txBody>
          <a:bodyPr/>
          <a:lstStyle/>
          <a:p>
            <a:pPr algn="l"/>
            <a:r>
              <a:rPr lang="en-US" dirty="0"/>
              <a:t>ASCENT-03: First-Line Sacituzumab Govitecan Demonstrates Highly Statistically Significant and Clinically Meaningful Improvement in PFS for Patients with </a:t>
            </a:r>
            <a:r>
              <a:rPr lang="en-US" dirty="0" err="1"/>
              <a:t>mTNBC</a:t>
            </a:r>
            <a:r>
              <a:rPr lang="en-US" dirty="0"/>
              <a:t> Who Are Not Candidates for Checkpoint Inhibitors</a:t>
            </a:r>
            <a:br>
              <a:rPr lang="en-US" dirty="0"/>
            </a:br>
            <a:r>
              <a:rPr lang="en-US" sz="2400" dirty="0"/>
              <a:t>Press Release: May 23, 2025</a:t>
            </a:r>
          </a:p>
        </p:txBody>
      </p:sp>
      <p:sp>
        <p:nvSpPr>
          <p:cNvPr id="3" name="Content Placeholder 2">
            <a:extLst>
              <a:ext uri="{FF2B5EF4-FFF2-40B4-BE49-F238E27FC236}">
                <a16:creationId xmlns:a16="http://schemas.microsoft.com/office/drawing/2014/main" id="{B72F28EC-080C-E245-B026-A8A2B540102C}"/>
              </a:ext>
            </a:extLst>
          </p:cNvPr>
          <p:cNvSpPr>
            <a:spLocks noGrp="1"/>
          </p:cNvSpPr>
          <p:nvPr>
            <p:ph idx="1"/>
          </p:nvPr>
        </p:nvSpPr>
        <p:spPr>
          <a:xfrm>
            <a:off x="424802" y="2273762"/>
            <a:ext cx="11342395" cy="3423600"/>
          </a:xfrm>
        </p:spPr>
        <p:txBody>
          <a:bodyPr/>
          <a:lstStyle/>
          <a:p>
            <a:pPr marL="99718" indent="0">
              <a:lnSpc>
                <a:spcPct val="100000"/>
              </a:lnSpc>
              <a:spcBef>
                <a:spcPts val="0"/>
              </a:spcBef>
              <a:spcAft>
                <a:spcPts val="0"/>
              </a:spcAft>
              <a:buNone/>
            </a:pPr>
            <a:r>
              <a:rPr lang="en-US" sz="2000" b="0" dirty="0">
                <a:latin typeface="Calibri" panose="020F0502020204030204" pitchFamily="34" charset="0"/>
                <a:cs typeface="Calibri" panose="020F0502020204030204" pitchFamily="34" charset="0"/>
              </a:rPr>
              <a:t>“[The manufacturer] announced positive topline results from the Phase 3 ASCENT-03 study of sacituzumab </a:t>
            </a:r>
            <a:r>
              <a:rPr lang="en-US" sz="2000" b="0" dirty="0" err="1">
                <a:latin typeface="Calibri" panose="020F0502020204030204" pitchFamily="34" charset="0"/>
                <a:cs typeface="Calibri" panose="020F0502020204030204" pitchFamily="34" charset="0"/>
              </a:rPr>
              <a:t>govitecan-hziy</a:t>
            </a:r>
            <a:r>
              <a:rPr lang="en-US" sz="2000" b="0" dirty="0">
                <a:latin typeface="Calibri" panose="020F0502020204030204" pitchFamily="34" charset="0"/>
                <a:cs typeface="Calibri" panose="020F0502020204030204" pitchFamily="34" charset="0"/>
              </a:rPr>
              <a:t>. The study met its primary endpoint, demonstrating a highly statistically significant and clinically meaningful improvement in progression-free survival (PFS) compared to chemotherapy in patients with first-line metastatic triple-negative breast cancer (</a:t>
            </a:r>
            <a:r>
              <a:rPr lang="en-US" sz="2000" b="0" dirty="0" err="1">
                <a:latin typeface="Calibri" panose="020F0502020204030204" pitchFamily="34" charset="0"/>
                <a:cs typeface="Calibri" panose="020F0502020204030204" pitchFamily="34" charset="0"/>
              </a:rPr>
              <a:t>mTNBC</a:t>
            </a:r>
            <a:r>
              <a:rPr lang="en-US" sz="2000" b="0" dirty="0">
                <a:latin typeface="Calibri" panose="020F0502020204030204" pitchFamily="34" charset="0"/>
                <a:cs typeface="Calibri" panose="020F0502020204030204" pitchFamily="34" charset="0"/>
              </a:rPr>
              <a:t>) who are not candidates for PD-1/PD-L1 inhibitors, meaning they are PD-L1 negative or are ineligible to receive immunotherapy.</a:t>
            </a:r>
          </a:p>
          <a:p>
            <a:pPr marL="99718" indent="0">
              <a:lnSpc>
                <a:spcPct val="100000"/>
              </a:lnSpc>
              <a:spcBef>
                <a:spcPts val="0"/>
              </a:spcBef>
              <a:spcAft>
                <a:spcPts val="0"/>
              </a:spcAft>
              <a:buNone/>
            </a:pPr>
            <a:endParaRPr lang="en-US" sz="2000" b="0" dirty="0">
              <a:latin typeface="Calibri" panose="020F0502020204030204" pitchFamily="34" charset="0"/>
              <a:cs typeface="Calibri" panose="020F0502020204030204" pitchFamily="34" charset="0"/>
            </a:endParaRPr>
          </a:p>
          <a:p>
            <a:pPr marL="99718" indent="0">
              <a:lnSpc>
                <a:spcPct val="100000"/>
              </a:lnSpc>
              <a:spcBef>
                <a:spcPts val="0"/>
              </a:spcBef>
              <a:spcAft>
                <a:spcPts val="0"/>
              </a:spcAft>
              <a:buNone/>
            </a:pPr>
            <a:r>
              <a:rPr lang="en-US" sz="2000" b="0" dirty="0">
                <a:latin typeface="Calibri" panose="020F0502020204030204" pitchFamily="34" charset="0"/>
                <a:cs typeface="Calibri" panose="020F0502020204030204" pitchFamily="34" charset="0"/>
              </a:rPr>
              <a:t>The safety profile of sacituzumab govitecan-</a:t>
            </a:r>
            <a:r>
              <a:rPr lang="en-US" sz="2000" b="0" dirty="0" err="1">
                <a:latin typeface="Calibri" panose="020F0502020204030204" pitchFamily="34" charset="0"/>
                <a:cs typeface="Calibri" panose="020F0502020204030204" pitchFamily="34" charset="0"/>
              </a:rPr>
              <a:t>hziy</a:t>
            </a:r>
            <a:r>
              <a:rPr lang="en-US" sz="2000" b="0" dirty="0">
                <a:latin typeface="Calibri" panose="020F0502020204030204" pitchFamily="34" charset="0"/>
                <a:cs typeface="Calibri" panose="020F0502020204030204" pitchFamily="34" charset="0"/>
              </a:rPr>
              <a:t> in the ASCENT-03 study was consistent with prior studies, and no new safety signals were identified in this patient population. Overall survival (OS) is a key secondary endpoint and was not mature at the time of PFS primary analysis. No OS detriment was observed.”</a:t>
            </a:r>
          </a:p>
        </p:txBody>
      </p:sp>
      <p:sp>
        <p:nvSpPr>
          <p:cNvPr id="5" name="TextBox 4">
            <a:extLst>
              <a:ext uri="{FF2B5EF4-FFF2-40B4-BE49-F238E27FC236}">
                <a16:creationId xmlns:a16="http://schemas.microsoft.com/office/drawing/2014/main" id="{F7633074-8E5D-1647-8834-F178996B8E04}"/>
              </a:ext>
            </a:extLst>
          </p:cNvPr>
          <p:cNvSpPr txBox="1"/>
          <p:nvPr/>
        </p:nvSpPr>
        <p:spPr>
          <a:xfrm>
            <a:off x="114600" y="6304002"/>
            <a:ext cx="11342395"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www.gilead.com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/news/news-details/2025/ascent-03-trodelvy-demonstrates-highly-statistically-significant--clinically-meaningful-improvement-in-progression-free-survival-in-patients-with-first-line-metastatic-triple-negative-breast</a:t>
            </a:r>
          </a:p>
        </p:txBody>
      </p:sp>
      <p:graphicFrame>
        <p:nvGraphicFramePr>
          <p:cNvPr id="4" name="Table 3">
            <a:extLst>
              <a:ext uri="{FF2B5EF4-FFF2-40B4-BE49-F238E27FC236}">
                <a16:creationId xmlns:a16="http://schemas.microsoft.com/office/drawing/2014/main" id="{C42729A1-B1BE-4E30-253C-B2F2D16A083D}"/>
              </a:ext>
            </a:extLst>
          </p:cNvPr>
          <p:cNvGraphicFramePr>
            <a:graphicFrameLocks noGrp="1"/>
          </p:cNvGraphicFramePr>
          <p:nvPr>
            <p:extLst>
              <p:ext uri="{D42A27DB-BD31-4B8C-83A1-F6EECF244321}">
                <p14:modId xmlns:p14="http://schemas.microsoft.com/office/powerpoint/2010/main" val="4159865746"/>
              </p:ext>
            </p:extLst>
          </p:nvPr>
        </p:nvGraphicFramePr>
        <p:xfrm>
          <a:off x="654660" y="5118242"/>
          <a:ext cx="10262274" cy="1158240"/>
        </p:xfrm>
        <a:graphic>
          <a:graphicData uri="http://schemas.openxmlformats.org/drawingml/2006/table">
            <a:tbl>
              <a:tblPr firstRow="1" bandRow="1">
                <a:tableStyleId>{10A1B5D5-9B99-4C35-A422-299274C87663}</a:tableStyleId>
              </a:tblPr>
              <a:tblGrid>
                <a:gridCol w="10262274">
                  <a:extLst>
                    <a:ext uri="{9D8B030D-6E8A-4147-A177-3AD203B41FA5}">
                      <a16:colId xmlns:a16="http://schemas.microsoft.com/office/drawing/2014/main" val="3695835638"/>
                    </a:ext>
                  </a:extLst>
                </a:gridCol>
              </a:tblGrid>
              <a:tr h="370840">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b="1" dirty="0"/>
                        <a:t>ESMO 2025 (LBA20) — </a:t>
                      </a:r>
                      <a:r>
                        <a:rPr lang="en-US" sz="1800" b="0" dirty="0"/>
                        <a:t>Primary results from ASCENT-03: A randomized phase 3 study of </a:t>
                      </a:r>
                      <a:br>
                        <a:rPr lang="en-US" sz="1800" b="0" dirty="0"/>
                      </a:br>
                      <a:r>
                        <a:rPr lang="en-US" sz="1800" b="0" dirty="0" err="1"/>
                        <a:t>sacituzumab</a:t>
                      </a:r>
                      <a:r>
                        <a:rPr lang="en-US" sz="1800" b="0" dirty="0"/>
                        <a:t> </a:t>
                      </a:r>
                      <a:r>
                        <a:rPr lang="en-US" sz="1800" b="0" dirty="0" err="1"/>
                        <a:t>govitecan</a:t>
                      </a:r>
                      <a:r>
                        <a:rPr lang="en-US" sz="1800" b="0" dirty="0"/>
                        <a:t> (SG) vs chemotherapy (chemo) in patients (pts) with previously untreated </a:t>
                      </a:r>
                      <a:br>
                        <a:rPr lang="en-US" sz="1800" b="0" dirty="0"/>
                      </a:br>
                      <a:r>
                        <a:rPr lang="en-US" sz="1800" b="0" dirty="0"/>
                        <a:t>advanced triple-negative breast cancer (TNBC) who are unable to receive PD-(L)1 inhibitors (PD-[L]1i)</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sz="1600" i="1" dirty="0"/>
                        <a:t>Speaker: </a:t>
                      </a:r>
                      <a:r>
                        <a:rPr lang="en-US" sz="1600" b="0" i="1" dirty="0"/>
                        <a:t>Javier C Cortés</a:t>
                      </a:r>
                    </a:p>
                  </a:txBody>
                  <a:tcPr/>
                </a:tc>
                <a:extLst>
                  <a:ext uri="{0D108BD9-81ED-4DB2-BD59-A6C34878D82A}">
                    <a16:rowId xmlns:a16="http://schemas.microsoft.com/office/drawing/2014/main" val="1898512290"/>
                  </a:ext>
                </a:extLst>
              </a:tr>
            </a:tbl>
          </a:graphicData>
        </a:graphic>
      </p:graphicFrame>
    </p:spTree>
    <p:extLst>
      <p:ext uri="{BB962C8B-B14F-4D97-AF65-F5344CB8AC3E}">
        <p14:creationId xmlns:p14="http://schemas.microsoft.com/office/powerpoint/2010/main" val="491179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39.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KPI_HAS_CHART" val="false"/>
</p:tagLst>
</file>

<file path=ppt/tags/tag41.xml><?xml version="1.0" encoding="utf-8"?>
<p:tagLst xmlns:a="http://schemas.openxmlformats.org/drawingml/2006/main" xmlns:r="http://schemas.openxmlformats.org/officeDocument/2006/relationships" xmlns:p="http://schemas.openxmlformats.org/presentationml/2006/main">
  <p:tag name="KPI_HAS_CHART" val="false"/>
</p:tagLst>
</file>

<file path=ppt/tags/tag42.xml><?xml version="1.0" encoding="utf-8"?>
<p:tagLst xmlns:a="http://schemas.openxmlformats.org/drawingml/2006/main" xmlns:r="http://schemas.openxmlformats.org/officeDocument/2006/relationships" xmlns:p="http://schemas.openxmlformats.org/presentationml/2006/main">
  <p:tag name="KPI_HAS_CHART" val="false"/>
</p:tagLst>
</file>

<file path=ppt/tags/tag43.xml><?xml version="1.0" encoding="utf-8"?>
<p:tagLst xmlns:a="http://schemas.openxmlformats.org/drawingml/2006/main" xmlns:r="http://schemas.openxmlformats.org/officeDocument/2006/relationships" xmlns:p="http://schemas.openxmlformats.org/presentationml/2006/main">
  <p:tag name="KPI_HAS_CHART" val="false"/>
</p:tagLst>
</file>

<file path=ppt/tags/tag44.xml><?xml version="1.0" encoding="utf-8"?>
<p:tagLst xmlns:a="http://schemas.openxmlformats.org/drawingml/2006/main" xmlns:r="http://schemas.openxmlformats.org/officeDocument/2006/relationships" xmlns:p="http://schemas.openxmlformats.org/presentationml/2006/main">
  <p:tag name="KPI_HAS_CHART" val="false"/>
</p:tagLst>
</file>

<file path=ppt/tags/tag45.xml><?xml version="1.0" encoding="utf-8"?>
<p:tagLst xmlns:a="http://schemas.openxmlformats.org/drawingml/2006/main" xmlns:r="http://schemas.openxmlformats.org/officeDocument/2006/relationships" xmlns:p="http://schemas.openxmlformats.org/presentationml/2006/main">
  <p:tag name="KPI_HAS_CHART" val="false"/>
</p:tagLst>
</file>

<file path=ppt/tags/tag46.xml><?xml version="1.0" encoding="utf-8"?>
<p:tagLst xmlns:a="http://schemas.openxmlformats.org/drawingml/2006/main" xmlns:r="http://schemas.openxmlformats.org/officeDocument/2006/relationships" xmlns:p="http://schemas.openxmlformats.org/presentationml/2006/main">
  <p:tag name="KPI_HAS_CHART" val="false"/>
</p:tagLst>
</file>

<file path=ppt/tags/tag47.xml><?xml version="1.0" encoding="utf-8"?>
<p:tagLst xmlns:a="http://schemas.openxmlformats.org/drawingml/2006/main" xmlns:r="http://schemas.openxmlformats.org/officeDocument/2006/relationships" xmlns:p="http://schemas.openxmlformats.org/presentationml/2006/main">
  <p:tag name="KPI_HAS_CHART" val="false"/>
</p:tagLst>
</file>

<file path=ppt/tags/tag48.xml><?xml version="1.0" encoding="utf-8"?>
<p:tagLst xmlns:a="http://schemas.openxmlformats.org/drawingml/2006/main" xmlns:r="http://schemas.openxmlformats.org/officeDocument/2006/relationships" xmlns:p="http://schemas.openxmlformats.org/presentationml/2006/main">
  <p:tag name="KPI_HAS_CHART" val="false"/>
</p:tagLst>
</file>

<file path=ppt/tags/tag49.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0.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eneric Template">
  <a:themeElements>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mn-lt"/>
          </a:defRPr>
        </a:defPPr>
      </a:lstStyle>
    </a:txDef>
  </a:objectDefaults>
  <a:extraClrSchemeLst/>
  <a:extLst>
    <a:ext uri="{05A4C25C-085E-4340-85A3-A5531E510DB2}">
      <thm15:themeFamily xmlns:thm15="http://schemas.microsoft.com/office/thememl/2012/main" name="SlideTemplate_Medscape_Widescreen (16_9).pptx" id="{89B78FEA-BB2D-49FF-9CED-C5481AD03CFB}" vid="{AA5116FE-FF0E-4591-B069-57C6A6964D9F}"/>
    </a:ext>
  </a:extLst>
</a:theme>
</file>

<file path=ppt/theme/theme5.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P-Roundtable-slides" id="{5515A9BD-17B3-E84F-AE97-C65BE3763257}" vid="{92D47364-DB35-4346-9869-0318E5D4A077}"/>
    </a:ext>
  </a:extLst>
</a:theme>
</file>

<file path=ppt/theme/theme6.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UCSF Contemporary Pattern 1">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9.xml><?xml version="1.0" encoding="utf-8"?>
<a:theme xmlns:a="http://schemas.openxmlformats.org/drawingml/2006/main" name="2_Cover Slides">
  <a:themeElements>
    <a:clrScheme name="Custom 4">
      <a:dk1>
        <a:srgbClr val="58595B"/>
      </a:dk1>
      <a:lt1>
        <a:sysClr val="window" lastClr="FFFFFF"/>
      </a:lt1>
      <a:dk2>
        <a:srgbClr val="03173E"/>
      </a:dk2>
      <a:lt2>
        <a:srgbClr val="D9D9D6"/>
      </a:lt2>
      <a:accent1>
        <a:srgbClr val="03173E"/>
      </a:accent1>
      <a:accent2>
        <a:srgbClr val="ED8B00"/>
      </a:accent2>
      <a:accent3>
        <a:srgbClr val="58595B"/>
      </a:accent3>
      <a:accent4>
        <a:srgbClr val="BBBCBC"/>
      </a:accent4>
      <a:accent5>
        <a:srgbClr val="0087CA"/>
      </a:accent5>
      <a:accent6>
        <a:srgbClr val="63B1BA"/>
      </a:accent6>
      <a:hlink>
        <a:srgbClr val="00558C"/>
      </a:hlink>
      <a:folHlink>
        <a:srgbClr val="0055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marL="0" indent="0" algn="l">
          <a:spcBef>
            <a:spcPts val="0"/>
          </a:spcBef>
          <a:buFont typeface="Arial"/>
          <a:buNone/>
          <a:defRPr sz="2400" b="1" dirty="0" smtClean="0">
            <a:solidFill>
              <a:srgbClr val="00164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CA Healthcare Theme" id="{FDD82C39-F45F-41D3-A6DF-5DD711C2460A}" vid="{7EE04C3A-D4AC-4A84-A49E-2384C75E9FF8}"/>
    </a:ext>
  </a:extLst>
</a:theme>
</file>

<file path=docProps/app.xml><?xml version="1.0" encoding="utf-8"?>
<Properties xmlns="http://schemas.openxmlformats.org/officeDocument/2006/extended-properties" xmlns:vt="http://schemas.openxmlformats.org/officeDocument/2006/docPropsVTypes">
  <TotalTime>45892</TotalTime>
  <Words>6571</Words>
  <Application>Microsoft Macintosh PowerPoint</Application>
  <PresentationFormat>Widescreen</PresentationFormat>
  <Paragraphs>663</Paragraphs>
  <Slides>111</Slides>
  <Notes>53</Notes>
  <HiddenSlides>0</HiddenSlides>
  <MMClips>0</MMClips>
  <ScaleCrop>false</ScaleCrop>
  <HeadingPairs>
    <vt:vector size="6" baseType="variant">
      <vt:variant>
        <vt:lpstr>Fonts Used</vt:lpstr>
      </vt:variant>
      <vt:variant>
        <vt:i4>14</vt:i4>
      </vt:variant>
      <vt:variant>
        <vt:lpstr>Theme</vt:lpstr>
      </vt:variant>
      <vt:variant>
        <vt:i4>10</vt:i4>
      </vt:variant>
      <vt:variant>
        <vt:lpstr>Slide Titles</vt:lpstr>
      </vt:variant>
      <vt:variant>
        <vt:i4>111</vt:i4>
      </vt:variant>
    </vt:vector>
  </HeadingPairs>
  <TitlesOfParts>
    <vt:vector size="135" baseType="lpstr">
      <vt:lpstr>ＭＳ Ｐゴシック</vt:lpstr>
      <vt:lpstr>.AppleSystemUIFont</vt:lpstr>
      <vt:lpstr>Aptos</vt:lpstr>
      <vt:lpstr>Arial</vt:lpstr>
      <vt:lpstr>Arial Narrow</vt:lpstr>
      <vt:lpstr>Calibri</vt:lpstr>
      <vt:lpstr>Calibri Light</vt:lpstr>
      <vt:lpstr>Courier New</vt:lpstr>
      <vt:lpstr>Garamond</vt:lpstr>
      <vt:lpstr>Georgia</vt:lpstr>
      <vt:lpstr>Noto Sans Symbols</vt:lpstr>
      <vt:lpstr>Symbol</vt:lpstr>
      <vt:lpstr>Times New Roman</vt:lpstr>
      <vt:lpstr>Wingdings</vt:lpstr>
      <vt:lpstr>3_Default Design</vt:lpstr>
      <vt:lpstr>8_Default Design</vt:lpstr>
      <vt:lpstr>7_Default Design</vt:lpstr>
      <vt:lpstr>2_Generic Template</vt:lpstr>
      <vt:lpstr>2_Office Theme</vt:lpstr>
      <vt:lpstr>2_2022_CCO_Template</vt:lpstr>
      <vt:lpstr>9_Default Design</vt:lpstr>
      <vt:lpstr>UCSF Contemporary Pattern 1</vt:lpstr>
      <vt:lpstr>2_Cover Slides</vt:lpstr>
      <vt:lpstr>1_Default Design</vt:lpstr>
      <vt:lpstr>Current and Future Integration of Antibody-Drug Conjugates into the Management of Metastatic Breast Cancer</vt:lpstr>
      <vt:lpstr>Faculty</vt:lpstr>
      <vt:lpstr>Commercial Support</vt:lpstr>
      <vt:lpstr>Dr Love — Disclosures</vt:lpstr>
      <vt:lpstr>Research To Practice CME Planning Committee Members,  Staff and Reviewers</vt:lpstr>
      <vt:lpstr>Dr Bardia — Disclosures</vt:lpstr>
      <vt:lpstr>Dr Brufsky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Data + Perspectives: Clinical Investigators Explore the  Application of Recent Datasets in Current Oncology Care</vt:lpstr>
      <vt:lpstr>Practical Perspectives: Experts Review Actual Cases  of Patients with Endometrial Cancer</vt:lpstr>
      <vt:lpstr>Practical Perspectives: Experts Review Actual Cases of  Patients with HER2-Positive Gastrointestinal Cancers</vt:lpstr>
      <vt:lpstr>Cancer Q&amp;A: Understanding the Role and Reality of CAR (Chimeric Antigen Receptor) T-Cell Therapy for Non-Hodgkin Lymphoma</vt:lpstr>
      <vt:lpstr>Addressing Current Knowledge and Practice Gaps in the  Community — Optimizing the Use of Oral Selective Estrogen Receptor Degraders for Metastatic Breast Cancer, Part 2</vt:lpstr>
      <vt:lpstr>Integrating New Advances into  the Care of Patients with Cancer  A Multitumor Symposium in Partnership with the American Oncology Network</vt:lpstr>
      <vt:lpstr>Integrating New Advances into  the Care of Patients with Cancer  A Multitumor Symposium in Partnership with the American Oncology Network</vt:lpstr>
      <vt:lpstr>Prevention and Management of Toxicities  Associated with Antibody-Drug Conjugates  in the Treatment of Metastatic Breast Cancer</vt:lpstr>
      <vt:lpstr>Exciting CME Events You Do Not Want to Miss</vt:lpstr>
      <vt:lpstr>Cases from the Community: Investigators Discuss the  Optimal Management of Breast Cancer</vt:lpstr>
      <vt:lpstr>Optimizing Treatment for Patients with  Relapsed/Refractory Chronic Lymphocytic Leukemia</vt:lpstr>
      <vt:lpstr>Thank you for joining us! Please take a moment  to complete the survey currently up on Zoom.  Your feedback is very important to us.  Information on how to obtain CME, ABIM MOC  and ABS credit will be provided at the conclusion  of the activity in the Zoom chat room. Attendees  will also receive an email in 1 to 3 business days  with these instructions.</vt:lpstr>
      <vt:lpstr>Current and Future Integration of Antibody-Drug Conjugates into the Management of Metastatic Breast Cancer</vt:lpstr>
      <vt:lpstr>Faculty</vt:lpstr>
      <vt:lpstr>PowerPoint Presentation</vt:lpstr>
      <vt:lpstr>Clinicians in the Audience, Please Complete  the Pre- and Postmeeting Surveys</vt:lpstr>
      <vt:lpstr>PowerPoint Presentation</vt:lpstr>
      <vt:lpstr>Data + Perspectives: Clinical Investigators Explore the  Application of Recent Datasets in Current Oncology Care</vt:lpstr>
      <vt:lpstr>Florida Cancer Specialists/Research To Practice  CME Annual Retreat Program 2005 to 2025</vt:lpstr>
      <vt:lpstr>Data + Perspectives: Clinical Investigators Explore the  Application of Recent Datasets in Current Oncology Care  Agenda</vt:lpstr>
      <vt:lpstr>Practical Perspectives: Experts Review Actual Cases  of Patients with Endometrial Cancer</vt:lpstr>
      <vt:lpstr>Practical Perspectives: Experts Review Actual Cases of  Patients with HER2-Positive Gastrointestinal Cancers</vt:lpstr>
      <vt:lpstr>Cancer Q&amp;A: Understanding the Role and Reality of CAR (Chimeric Antigen Receptor) T-Cell Therapy for Non-Hodgkin Lymphoma</vt:lpstr>
      <vt:lpstr>Addressing Current Knowledge and Practice Gaps in the  Community — Optimizing the Use of Oral Selective Estrogen Receptor Degraders for Metastatic Breast Cancer, Part 2</vt:lpstr>
      <vt:lpstr>Optimizing Treatment for Patients with  Relapsed/Refractory Chronic Lymphocytic Leukemia</vt:lpstr>
      <vt:lpstr>Integrating New Advances into  the Care of Patients with Cancer  A Multitumor Symposium in Partnership with the American Oncology Network</vt:lpstr>
      <vt:lpstr>Integrating New Advances into  the Care of Patients with Cancer  A Multitumor Symposium in Partnership with the American Oncology Network</vt:lpstr>
      <vt:lpstr>Integrating New Advances into the Care of Patients with Cancer  Agenda</vt:lpstr>
      <vt:lpstr>Prevention and Management of Toxicities  Associated with Antibody-Drug Conjugates  in the Treatment of Metastatic Breast Cancer</vt:lpstr>
      <vt:lpstr>Exciting CME Events You Do Not Want to Miss</vt:lpstr>
      <vt:lpstr>Cases from the Community: Investigators Discuss the  Optimal Management of Breast Cancer</vt:lpstr>
      <vt:lpstr>Current and Future Integration of Antibody-Drug Conjugates into the Management of Metastatic Breast Cancer</vt:lpstr>
      <vt:lpstr>Dr Bardia — Disclosures</vt:lpstr>
      <vt:lpstr>Dr Brufsky — Disclosures</vt:lpstr>
      <vt:lpstr>Dr Love — Disclosures</vt:lpstr>
      <vt:lpstr>Commercial Support</vt:lpstr>
      <vt:lpstr>PowerPoint Presentation</vt:lpstr>
      <vt:lpstr>PowerPoint Presentation</vt:lpstr>
      <vt:lpstr>Agenda</vt:lpstr>
      <vt:lpstr>Agenda</vt:lpstr>
      <vt:lpstr>PowerPoint Presentation</vt:lpstr>
      <vt:lpstr>Phase III DESTINY-Breast09 (Interim): PFS (BICR)</vt:lpstr>
      <vt:lpstr>Phase III DESTINY-Breast09 (Interim): OS (~16% Maturity)</vt:lpstr>
      <vt:lpstr>Trastuzumab Deruxtecan (T-DXd) Followed by THP Before Surgery Showed Statistically Significant and Clinically Meaningful Improvement in Pathologic Complete Response for Patients with High-Risk HER2-Positive Localized Breast Cancer in the DESTINY-Breast11 Phase III Trial Press Release: May 7, 2025</vt:lpstr>
      <vt:lpstr>T-DXd Demonstrated Highly Statistically Significant and Clinically Meaningful Improvement in Invasive Disease-Free Survival in Comparison to T-DM1 in the DESTINY-Breast05 Phase III Trial for Patients with High-Risk Localized Breast Cancer After Neoadjuvant Therapy Press Release: September 29, 2025</vt:lpstr>
      <vt:lpstr>Adjuvant Datopotamab Deruxtecan (Dato-DXd): TROPION-Breast03 Trial</vt:lpstr>
      <vt:lpstr>Neodjuvant Dato-DXd: TROPION-Breast04 Trial</vt:lpstr>
      <vt:lpstr>Neoadjuvant Sacituzumab Govitecan: NeoSTAR Trial</vt:lpstr>
      <vt:lpstr>Adjuvant Sacituzumab Govitecan: ASCENT-05/OptimICE-RD Trial</vt:lpstr>
      <vt:lpstr>Adjuvant Sacituzumab Tirumotecan (Sac-TMT) + Pembrolizumab: TroFuse-012 Trial</vt:lpstr>
      <vt:lpstr>Agenda</vt:lpstr>
      <vt:lpstr>Case Presentation: 78-year-old frail woman with cough and ER-positive, HER2-low (IHC 1+) mBC s/p multiple lines of therapy receives sacituzumab govitecan </vt:lpstr>
      <vt:lpstr>ADCs</vt:lpstr>
      <vt:lpstr>PowerPoint Presentation</vt:lpstr>
      <vt:lpstr>Phase III ASCENT Study Design</vt:lpstr>
      <vt:lpstr>Phase III ASCENT: Progression-Free Survival (PFS)</vt:lpstr>
      <vt:lpstr>Phase III ASCENT: Overall Survival (OS)</vt:lpstr>
      <vt:lpstr>Phase III ASCENT: PFS by TROP2 Expression </vt:lpstr>
      <vt:lpstr>Phase III ASCENT: OS by TROP2 Expression </vt:lpstr>
      <vt:lpstr>Phase III TROPiCS-02 Study Design</vt:lpstr>
      <vt:lpstr>Phase III TROPiCS-02: Final PFS (Intent-to-Treat Population)</vt:lpstr>
      <vt:lpstr>Phase III TROPiCS-02: Final OS (Intent-to-Treat Population)</vt:lpstr>
      <vt:lpstr>FDA Approves Datopotamab Deruxtecan-dlnk for Unresectable or Metastatic HR-Positive, HER2-Negative Breast Cancer Press Release: January 17, 2025</vt:lpstr>
      <vt:lpstr>PowerPoint Presentation</vt:lpstr>
      <vt:lpstr>Phase III TROPION-Breast01: Overall Survival</vt:lpstr>
      <vt:lpstr>Phase III TROPION-Breast01: Overall Safety Summary</vt:lpstr>
      <vt:lpstr>PowerPoint Presentation</vt:lpstr>
      <vt:lpstr>Phase III OptiTROP-Breast01 Trial: Final PFS Analysis by BICR</vt:lpstr>
      <vt:lpstr>ESMO 2025 Abstracts of Interest (HR-Positive, HER2-Negative mBC)</vt:lpstr>
      <vt:lpstr>Agenda</vt:lpstr>
      <vt:lpstr>PowerPoint Presentation</vt:lpstr>
      <vt:lpstr>PowerPoint Presentation</vt:lpstr>
      <vt:lpstr>HER2-Low and Ultralow Disease</vt:lpstr>
      <vt:lpstr>Phase III DESTINY-Breast06 Study Design </vt:lpstr>
      <vt:lpstr>Phase III DESTINY-Breast06: PFS in HER2-Low Disease (Primary Endpoint)</vt:lpstr>
      <vt:lpstr>Phase III DESTINY-Breast06: Overall Survival (~40% Maturity)</vt:lpstr>
      <vt:lpstr>Phase III DESTINY-Breast06: Survival in HER2-Ultralow Disease</vt:lpstr>
      <vt:lpstr>Phase III DESTINY-Breast06: Activity by HER2 Expression</vt:lpstr>
      <vt:lpstr>Agenda</vt:lpstr>
      <vt:lpstr>Case Presentation: 74-year-old woman with PIK3CA-mutant recurrent mTNBC and PMH of diverticular abscess on prior neoadjuvant chemoimmunotherapy (KN-522) receives sacituzumab govitecan and pembrolizumab </vt:lpstr>
      <vt:lpstr>PowerPoint Presentation</vt:lpstr>
      <vt:lpstr>Phase III ASCENT-04/KEYNOTE-D19 Study Design</vt:lpstr>
      <vt:lpstr>Phase III ASCENT-04/KEYNOTE-D19: Progression-Free Survival by BICR</vt:lpstr>
      <vt:lpstr>Phase III ASCENT-04/KEYNOTE-D19: Descriptive Overall Survival at Primary Analysis</vt:lpstr>
      <vt:lpstr>ADCS + IO for mTNBC</vt:lpstr>
      <vt:lpstr>ASCENT-03: First-Line Sacituzumab Govitecan Demonstrates Highly Statistically Significant and Clinically Meaningful Improvement in PFS for Patients with mTNBC Who Are Not Candidates for Checkpoint Inhibitors Press Release: May 23, 2025</vt:lpstr>
      <vt:lpstr>TROPION_breast02 and 05</vt:lpstr>
      <vt:lpstr>TroFuse-010 Study Design</vt:lpstr>
      <vt:lpstr>ESMO 2025 Abstracts of Interest (TNBC)</vt:lpstr>
      <vt:lpstr>Agenda</vt:lpstr>
      <vt:lpstr>Case Presentation: 66-year-old woman with ER-negative, HER2-low (IHC 1+) mBC receives sacituzumab govitecan after PD on capecitabine</vt:lpstr>
      <vt:lpstr>Agenda</vt:lpstr>
      <vt:lpstr>Case Presentation: 59-year-old woman with recurrent ER-negative, HER2-low mBC and PD on sacituzumab govitecan receives trastuzumab deruxtecan </vt:lpstr>
      <vt:lpstr>Agenda</vt:lpstr>
      <vt:lpstr>Case Presentation: 63-year-old woman with ER-positive, HER2-low mBC with hyperglycemia and disease progression on capivasertib/fulvestrant receives trastuzumab deruxtecan </vt:lpstr>
      <vt:lpstr>PowerPoint Presentation</vt:lpstr>
      <vt:lpstr>Data + Perspectives: Clinical Investigators Explore the  Application of Recent Datasets in Current Oncology Care</vt:lpstr>
      <vt:lpstr>Thank you for joining us!   Please take a moment to complete the survey currently up on Zoom. Your feedback is very important to us.  The survey will remain open for  5 minutes after the meeting ends.   Information on how to obtain CME, ABIM MOC  and ABS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3882</cp:revision>
  <cp:lastPrinted>2020-12-08T02:40:56Z</cp:lastPrinted>
  <dcterms:created xsi:type="dcterms:W3CDTF">2020-11-13T19:02:13Z</dcterms:created>
  <dcterms:modified xsi:type="dcterms:W3CDTF">2025-09-30T19:46:27Z</dcterms:modified>
</cp:coreProperties>
</file>