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6.xml" ContentType="application/vnd.openxmlformats-officedocument.presentationml.tags+xml"/>
  <Override PartName="/ppt/notesSlides/notesSlide29.xml" ContentType="application/vnd.openxmlformats-officedocument.presentationml.notesSlide+xml"/>
  <Override PartName="/ppt/tags/tag3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Lst>
  <p:notesMasterIdLst>
    <p:notesMasterId r:id="rId117"/>
  </p:notesMasterIdLst>
  <p:handoutMasterIdLst>
    <p:handoutMasterId r:id="rId118"/>
  </p:handoutMasterIdLst>
  <p:sldIdLst>
    <p:sldId id="2147483646" r:id="rId9"/>
    <p:sldId id="2147483647" r:id="rId10"/>
    <p:sldId id="258" r:id="rId11"/>
    <p:sldId id="260" r:id="rId12"/>
    <p:sldId id="13408" r:id="rId13"/>
    <p:sldId id="274" r:id="rId14"/>
    <p:sldId id="275" r:id="rId15"/>
    <p:sldId id="2147480704" r:id="rId16"/>
    <p:sldId id="276" r:id="rId17"/>
    <p:sldId id="2147470659" r:id="rId18"/>
    <p:sldId id="13108" r:id="rId19"/>
    <p:sldId id="277" r:id="rId20"/>
    <p:sldId id="341" r:id="rId21"/>
    <p:sldId id="278" r:id="rId22"/>
    <p:sldId id="281" r:id="rId23"/>
    <p:sldId id="284" r:id="rId24"/>
    <p:sldId id="285" r:id="rId25"/>
    <p:sldId id="287" r:id="rId26"/>
    <p:sldId id="289" r:id="rId27"/>
    <p:sldId id="290" r:id="rId28"/>
    <p:sldId id="2147483586" r:id="rId29"/>
    <p:sldId id="279" r:id="rId30"/>
    <p:sldId id="2147471838" r:id="rId31"/>
    <p:sldId id="2147471837" r:id="rId32"/>
    <p:sldId id="2147483610" r:id="rId33"/>
    <p:sldId id="286" r:id="rId34"/>
    <p:sldId id="340" r:id="rId35"/>
    <p:sldId id="283" r:id="rId36"/>
    <p:sldId id="282" r:id="rId37"/>
    <p:sldId id="288" r:id="rId38"/>
    <p:sldId id="2147481027" r:id="rId39"/>
    <p:sldId id="2147483587" r:id="rId40"/>
    <p:sldId id="280" r:id="rId41"/>
    <p:sldId id="2147483574" r:id="rId42"/>
    <p:sldId id="2147480151" r:id="rId43"/>
    <p:sldId id="13407" r:id="rId44"/>
    <p:sldId id="2147483567" r:id="rId45"/>
    <p:sldId id="2147481059" r:id="rId46"/>
    <p:sldId id="2147483475" r:id="rId47"/>
    <p:sldId id="265" r:id="rId48"/>
    <p:sldId id="2147483529" r:id="rId49"/>
    <p:sldId id="267" r:id="rId50"/>
    <p:sldId id="2147483532" r:id="rId51"/>
    <p:sldId id="268" r:id="rId52"/>
    <p:sldId id="2147483527" r:id="rId53"/>
    <p:sldId id="269" r:id="rId54"/>
    <p:sldId id="2147483531" r:id="rId55"/>
    <p:sldId id="270" r:id="rId56"/>
    <p:sldId id="261" r:id="rId57"/>
    <p:sldId id="257" r:id="rId58"/>
    <p:sldId id="262" r:id="rId59"/>
    <p:sldId id="263" r:id="rId60"/>
    <p:sldId id="256" r:id="rId61"/>
    <p:sldId id="2147471902" r:id="rId62"/>
    <p:sldId id="2147471903" r:id="rId63"/>
    <p:sldId id="264" r:id="rId64"/>
    <p:sldId id="266" r:id="rId65"/>
    <p:sldId id="2147483611" r:id="rId66"/>
    <p:sldId id="2147483612" r:id="rId67"/>
    <p:sldId id="2147483613" r:id="rId68"/>
    <p:sldId id="2147483640" r:id="rId69"/>
    <p:sldId id="2147471859" r:id="rId70"/>
    <p:sldId id="2147483616" r:id="rId71"/>
    <p:sldId id="2147483641" r:id="rId72"/>
    <p:sldId id="2147483618" r:id="rId73"/>
    <p:sldId id="2147483643" r:id="rId74"/>
    <p:sldId id="2147483620" r:id="rId75"/>
    <p:sldId id="2147483621" r:id="rId76"/>
    <p:sldId id="2147483622" r:id="rId77"/>
    <p:sldId id="2147471868" r:id="rId78"/>
    <p:sldId id="259" r:id="rId79"/>
    <p:sldId id="2147471869" r:id="rId80"/>
    <p:sldId id="2147471870" r:id="rId81"/>
    <p:sldId id="2147483623" r:id="rId82"/>
    <p:sldId id="2147483625" r:id="rId83"/>
    <p:sldId id="2147483628" r:id="rId84"/>
    <p:sldId id="2147483629" r:id="rId85"/>
    <p:sldId id="2147483630" r:id="rId86"/>
    <p:sldId id="2147471834" r:id="rId87"/>
    <p:sldId id="2147471835" r:id="rId88"/>
    <p:sldId id="2147471836" r:id="rId89"/>
    <p:sldId id="2147483593" r:id="rId90"/>
    <p:sldId id="2147483594" r:id="rId91"/>
    <p:sldId id="2147471839" r:id="rId92"/>
    <p:sldId id="2147471841" r:id="rId93"/>
    <p:sldId id="2147471842" r:id="rId94"/>
    <p:sldId id="2147471843" r:id="rId95"/>
    <p:sldId id="271" r:id="rId96"/>
    <p:sldId id="2147483525" r:id="rId97"/>
    <p:sldId id="272" r:id="rId98"/>
    <p:sldId id="2147483522" r:id="rId99"/>
    <p:sldId id="273" r:id="rId100"/>
    <p:sldId id="2147483526" r:id="rId101"/>
    <p:sldId id="2147483644" r:id="rId102"/>
    <p:sldId id="2147471212" r:id="rId103"/>
    <p:sldId id="2147483645" r:id="rId104"/>
    <p:sldId id="2147471858" r:id="rId105"/>
    <p:sldId id="2147471860" r:id="rId106"/>
    <p:sldId id="2147471867" r:id="rId107"/>
    <p:sldId id="2147483632" r:id="rId108"/>
    <p:sldId id="2147483633" r:id="rId109"/>
    <p:sldId id="2147483634" r:id="rId110"/>
    <p:sldId id="2147483627" r:id="rId111"/>
    <p:sldId id="2147483635" r:id="rId112"/>
    <p:sldId id="2147483636" r:id="rId113"/>
    <p:sldId id="2147483637" r:id="rId114"/>
    <p:sldId id="291" r:id="rId115"/>
    <p:sldId id="2147480083" r:id="rId116"/>
  </p:sldIdLst>
  <p:sldSz cx="12192000" cy="6858000"/>
  <p:notesSz cx="7772400" cy="10058400"/>
  <p:custDataLst>
    <p:tags r:id="rId11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0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40FF"/>
    <a:srgbClr val="0432FF"/>
    <a:srgbClr val="142A56"/>
    <a:srgbClr val="000000"/>
    <a:srgbClr val="DEEBF3"/>
    <a:srgbClr val="001F60"/>
    <a:srgbClr val="B4F2AB"/>
    <a:srgbClr val="FFFFFF"/>
    <a:srgbClr val="EC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0" autoAdjust="0"/>
    <p:restoredTop sz="91343" autoAdjust="0"/>
  </p:normalViewPr>
  <p:slideViewPr>
    <p:cSldViewPr>
      <p:cViewPr varScale="1">
        <p:scale>
          <a:sx n="158" d="100"/>
          <a:sy n="158" d="100"/>
        </p:scale>
        <p:origin x="368" y="184"/>
      </p:cViewPr>
      <p:guideLst>
        <p:guide orient="horz" pos="4201"/>
        <p:guide pos="3719"/>
        <p:guide pos="211"/>
        <p:guide pos="6208"/>
        <p:guide pos="30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notesMaster" Target="notesMasters/notesMaster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handoutMaster" Target="handoutMasters/handoutMaster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tableStyles" Target="tableStyle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tags" Target="tags/tag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7/16/25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DEBD7-9662-9DBE-696F-1F8EEF2B895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A20DC36-B8AE-4D98-1005-5E37B097883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398D3B9-EC7C-89FA-5F99-5412418EC34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1ACEFDD-34C9-7BAC-3DA0-3911B4D0FB63}"/>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25106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050057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DEBD7-9662-9DBE-696F-1F8EEF2B895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A20DC36-B8AE-4D98-1005-5E37B097883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398D3B9-EC7C-89FA-5F99-5412418EC34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1ACEFDD-34C9-7BAC-3DA0-3911B4D0FB63}"/>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25106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45063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91691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2364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050057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C41F1-E937-4954-0842-62B7A1218A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A79C0F6-6428-5586-A571-262A6B4552C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334261A-BF98-43E4-6A48-B908F040478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40C3727-C376-350F-6F3B-322CA0D5CD2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12590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6F526-26B6-7FD3-93A1-758C33903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DAD6F-98A8-D6A2-BA0D-4DCA9C6C1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D418D-121D-289E-4F1C-D1E5BEEA75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0646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21C75-7C22-823A-4188-3178E349B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38CF7-3434-AD96-750F-3251A71BA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B8A3-6AA0-158B-F499-460AD7EA1B0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7744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5CEBE-CBED-0FC2-DEA7-E0B5E72E4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AB689-1116-2FCB-F089-F0BD126BA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C65C7-7EFE-76E7-6922-D8A6605480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5509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0D770-95B8-1597-E4E0-685807D95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743A9-5A43-2A99-25B4-C6F85F109F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0FDA5-EB2F-004E-D83B-D66F52C1C6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4635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ED865-DA80-B142-D6EA-CDBADC3CB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1850A-B7D3-08A3-3344-506B66629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EB626-FA3B-65BB-8445-2A646CFB22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90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42434-388E-7B23-53ED-E507DE311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ED626-29AB-2113-E759-9C782B87B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29747-2B10-2111-E29B-D11479CF2E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9054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FF4B8-ADA7-97D6-7F8C-AAA0FE3DA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31637-6CD6-701F-5BDF-32D4C8975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F2FE9-E17B-CD85-BD65-CA7327E9EA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972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9999F-13C9-1493-6697-9B6321A3B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FA45E-5FB6-DDE5-3FA0-B1BE9588D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A1012-D5FB-13E4-4671-35C7DF79BB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9141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C0D97-8D79-BB4D-823A-1FBE370217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0562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81E06-CB82-ED8A-EB2C-1C5DB1122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21D82-25E4-F2B0-10C3-95C15A179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58D55-82BB-919E-4D39-89B6DEE705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6174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F7DE5-F3EF-7BB5-47A6-0688D535D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56DEC-2A5F-2B08-10FD-63C034950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F473B-B0BA-13D7-E530-9DD2DC022A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3385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026A4-5646-D34B-3C85-AA08BCA9B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60F69-9425-39AF-0CFF-A158766F0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0BD0E-7B28-20F6-4F1C-8C0815C132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8851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538B0-2C81-5A24-230F-53CF4BF927B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1571E61-3697-7951-46AB-BCB864CC90A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07ECD0-5755-2E71-27D3-FC1396F0F5C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C42C508-0AB8-1FB6-58DA-1D881227A22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581106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45063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91691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236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7/16/25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65912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2540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07094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435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888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284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96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9549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03495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728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434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258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536315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44625633"/>
      </p:ext>
    </p:extLst>
  </p:cSld>
  <p:clrMapOvr>
    <a:masterClrMapping/>
  </p:clrMapOvr>
  <p:transition spd="slow" advClick="0"/>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99405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460233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029799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7/16/25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24" b="27519"/>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theme" Target="../theme/theme8.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image" Target="../media/image1.png"/><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61678765"/>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28.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8.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2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8.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8.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8.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8.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32.xml"/></Relationships>
</file>

<file path=ppt/slides/_rels/slide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132.xml"/><Relationship Id="rId5" Type="http://schemas.microsoft.com/office/2007/relationships/hdphoto" Target="../media/hdphoto6.wdp"/><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8.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8.xml"/></Relationships>
</file>

<file path=ppt/slides/_rels/slide6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128.xml"/></Relationships>
</file>

<file path=ppt/slides/_rels/slide6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128.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8.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8.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8.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8.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8.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8.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8.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8.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8.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28.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8.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8.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5.png"/><Relationship Id="rId1" Type="http://schemas.openxmlformats.org/officeDocument/2006/relationships/slideLayout" Target="../slideLayouts/slideLayout128.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8.xml"/></Relationships>
</file>

<file path=ppt/slides/_rels/slide8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7.png"/><Relationship Id="rId1" Type="http://schemas.openxmlformats.org/officeDocument/2006/relationships/slideLayout" Target="../slideLayouts/slideLayout128.xml"/></Relationships>
</file>

<file path=ppt/slides/_rels/slide8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8.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8.xml"/></Relationships>
</file>

<file path=ppt/slides/_rels/slide8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2.png"/><Relationship Id="rId1" Type="http://schemas.openxmlformats.org/officeDocument/2006/relationships/slideLayout" Target="../slideLayouts/slideLayout12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2.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F1102-154E-CBB1-C011-D55AF098F09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8653301-721D-FDB3-E6A5-F15AD84F862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059C67A9-3748-F796-15DA-E536F861CE97}"/>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B63CB08-CA98-84F1-537B-468013BE23B5}"/>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756C618-F6C8-00D3-736F-E626C11A5546}"/>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93C94F4-4871-95F4-A3DC-F7D31DB971A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BD0BD091-9E7E-EC3A-B20E-944EF4823BC9}"/>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Charles Rudin, MD, PhD</a:t>
            </a:r>
          </a:p>
        </p:txBody>
      </p:sp>
    </p:spTree>
    <p:custDataLst>
      <p:tags r:id="rId1"/>
    </p:custDataLst>
    <p:extLst>
      <p:ext uri="{BB962C8B-B14F-4D97-AF65-F5344CB8AC3E}">
        <p14:creationId xmlns:p14="http://schemas.microsoft.com/office/powerpoint/2010/main" val="1635843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D3CE3F4-F2A9-68CC-95FE-BAEF6EDF6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105" y="627809"/>
            <a:ext cx="9959790" cy="560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9B147241-C04B-F2A3-2AF4-288FDB9F79F7}"/>
              </a:ext>
            </a:extLst>
          </p:cNvPr>
          <p:cNvSpPr/>
          <p:nvPr/>
        </p:nvSpPr>
        <p:spPr bwMode="auto">
          <a:xfrm>
            <a:off x="3268133" y="6011333"/>
            <a:ext cx="3352800" cy="20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9420CF62-68D9-6743-86A0-ADA9C7DD2F8B}"/>
              </a:ext>
            </a:extLst>
          </p:cNvPr>
          <p:cNvSpPr txBox="1"/>
          <p:nvPr/>
        </p:nvSpPr>
        <p:spPr>
          <a:xfrm>
            <a:off x="5649577" y="762001"/>
            <a:ext cx="194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950"/>
                </a:solidFill>
                <a:effectLst/>
                <a:uLnTx/>
                <a:uFillTx/>
                <a:latin typeface="Calibri"/>
                <a:ea typeface="+mn-ea"/>
                <a:cs typeface="+mn-cs"/>
              </a:rPr>
              <a:t>Abstract 8013</a:t>
            </a:r>
          </a:p>
        </p:txBody>
      </p:sp>
    </p:spTree>
    <p:extLst>
      <p:ext uri="{BB962C8B-B14F-4D97-AF65-F5344CB8AC3E}">
        <p14:creationId xmlns:p14="http://schemas.microsoft.com/office/powerpoint/2010/main" val="1695748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D6F3D-AFF4-79BC-EE87-CF7C72F3D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CC52AA-01E3-FCF7-36AA-81759398599C}"/>
              </a:ext>
            </a:extLst>
          </p:cNvPr>
          <p:cNvSpPr>
            <a:spLocks noGrp="1"/>
          </p:cNvSpPr>
          <p:nvPr>
            <p:ph type="title"/>
          </p:nvPr>
        </p:nvSpPr>
        <p:spPr>
          <a:xfrm>
            <a:off x="912286" y="37783"/>
            <a:ext cx="10358967" cy="1143000"/>
          </a:xfrm>
        </p:spPr>
        <p:txBody>
          <a:bodyPr/>
          <a:lstStyle/>
          <a:p>
            <a:r>
              <a:rPr lang="en-US" dirty="0"/>
              <a:t>2SMALL Phase II Trial Design</a:t>
            </a:r>
          </a:p>
        </p:txBody>
      </p:sp>
      <p:sp>
        <p:nvSpPr>
          <p:cNvPr id="3" name="TextBox 2">
            <a:extLst>
              <a:ext uri="{FF2B5EF4-FFF2-40B4-BE49-F238E27FC236}">
                <a16:creationId xmlns:a16="http://schemas.microsoft.com/office/drawing/2014/main" id="{FFAC9FE3-1FAF-C9CA-6B8E-5EFF1AC08369}"/>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Aix SP et al. ASCO 2025;Abstract 8013. </a:t>
            </a:r>
          </a:p>
        </p:txBody>
      </p:sp>
      <p:pic>
        <p:nvPicPr>
          <p:cNvPr id="6" name="Picture 5" descr="A diagram of a patient's medication&#10;&#10;AI-generated content may be incorrect.">
            <a:extLst>
              <a:ext uri="{FF2B5EF4-FFF2-40B4-BE49-F238E27FC236}">
                <a16:creationId xmlns:a16="http://schemas.microsoft.com/office/drawing/2014/main" id="{FDC2056A-A2A9-C8A5-5AF3-57EAEF245AA8}"/>
              </a:ext>
            </a:extLst>
          </p:cNvPr>
          <p:cNvPicPr>
            <a:picLocks noChangeAspect="1"/>
          </p:cNvPicPr>
          <p:nvPr/>
        </p:nvPicPr>
        <p:blipFill>
          <a:blip r:embed="rId2"/>
          <a:stretch>
            <a:fillRect/>
          </a:stretch>
        </p:blipFill>
        <p:spPr>
          <a:xfrm>
            <a:off x="509504" y="903959"/>
            <a:ext cx="11164529" cy="5050081"/>
          </a:xfrm>
          <a:prstGeom prst="rect">
            <a:avLst/>
          </a:prstGeom>
        </p:spPr>
      </p:pic>
      <p:sp>
        <p:nvSpPr>
          <p:cNvPr id="7" name="Rectangle 6">
            <a:extLst>
              <a:ext uri="{FF2B5EF4-FFF2-40B4-BE49-F238E27FC236}">
                <a16:creationId xmlns:a16="http://schemas.microsoft.com/office/drawing/2014/main" id="{DA2301C3-774C-9986-C158-330B633BCB86}"/>
              </a:ext>
            </a:extLst>
          </p:cNvPr>
          <p:cNvSpPr/>
          <p:nvPr/>
        </p:nvSpPr>
        <p:spPr bwMode="auto">
          <a:xfrm>
            <a:off x="2777067" y="903959"/>
            <a:ext cx="609600"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09319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7858D-B9DF-9F43-FA8B-4F07DD6B9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C1CDDA-1C15-139F-3EDB-2062A4C82607}"/>
              </a:ext>
            </a:extLst>
          </p:cNvPr>
          <p:cNvSpPr>
            <a:spLocks noGrp="1"/>
          </p:cNvSpPr>
          <p:nvPr>
            <p:ph type="title"/>
          </p:nvPr>
        </p:nvSpPr>
        <p:spPr>
          <a:xfrm>
            <a:off x="912286" y="37783"/>
            <a:ext cx="10358967" cy="1143000"/>
          </a:xfrm>
        </p:spPr>
        <p:txBody>
          <a:bodyPr/>
          <a:lstStyle/>
          <a:p>
            <a:r>
              <a:rPr lang="en-US" dirty="0"/>
              <a:t>2SMALL: Efficacy</a:t>
            </a:r>
          </a:p>
        </p:txBody>
      </p:sp>
      <p:sp>
        <p:nvSpPr>
          <p:cNvPr id="3" name="TextBox 2">
            <a:extLst>
              <a:ext uri="{FF2B5EF4-FFF2-40B4-BE49-F238E27FC236}">
                <a16:creationId xmlns:a16="http://schemas.microsoft.com/office/drawing/2014/main" id="{29704534-9C77-13DA-625F-35E3D6F07DFE}"/>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Aix SP et al. ASCO 2025;Abstract 8013. </a:t>
            </a:r>
          </a:p>
        </p:txBody>
      </p:sp>
      <p:pic>
        <p:nvPicPr>
          <p:cNvPr id="5" name="Picture 4" descr="A screenshot of a graph&#10;&#10;AI-generated content may be incorrect.">
            <a:extLst>
              <a:ext uri="{FF2B5EF4-FFF2-40B4-BE49-F238E27FC236}">
                <a16:creationId xmlns:a16="http://schemas.microsoft.com/office/drawing/2014/main" id="{4302D77A-4818-1044-75AF-03E926E398AD}"/>
              </a:ext>
            </a:extLst>
          </p:cNvPr>
          <p:cNvPicPr>
            <a:picLocks noChangeAspect="1"/>
          </p:cNvPicPr>
          <p:nvPr/>
        </p:nvPicPr>
        <p:blipFill>
          <a:blip r:embed="rId2"/>
          <a:stretch>
            <a:fillRect/>
          </a:stretch>
        </p:blipFill>
        <p:spPr>
          <a:xfrm>
            <a:off x="558800" y="998281"/>
            <a:ext cx="10990916" cy="4768365"/>
          </a:xfrm>
          <a:prstGeom prst="rect">
            <a:avLst/>
          </a:prstGeom>
        </p:spPr>
      </p:pic>
      <p:sp>
        <p:nvSpPr>
          <p:cNvPr id="4" name="TextBox 3">
            <a:extLst>
              <a:ext uri="{FF2B5EF4-FFF2-40B4-BE49-F238E27FC236}">
                <a16:creationId xmlns:a16="http://schemas.microsoft.com/office/drawing/2014/main" id="{A31C8271-BA71-E8D3-BE9B-4949E94CA227}"/>
              </a:ext>
            </a:extLst>
          </p:cNvPr>
          <p:cNvSpPr txBox="1"/>
          <p:nvPr/>
        </p:nvSpPr>
        <p:spPr>
          <a:xfrm>
            <a:off x="2783632" y="2130930"/>
            <a:ext cx="1188146" cy="216024"/>
          </a:xfrm>
          <a:prstGeom prst="rect">
            <a:avLst/>
          </a:prstGeom>
          <a:solidFill>
            <a:schemeClr val="bg1"/>
          </a:solidFill>
        </p:spPr>
        <p:txBody>
          <a:bodyPr wrap="none" lIns="0" tIns="0" rIns="0" bIns="0" rtlCol="0">
            <a:noAutofit/>
          </a:bodyPr>
          <a:lstStyle/>
          <a:p>
            <a:r>
              <a:rPr lang="en-US" sz="1300" b="0" dirty="0">
                <a:solidFill>
                  <a:srgbClr val="142A56"/>
                </a:solidFill>
              </a:rPr>
              <a:t> (32.3 - 56.6%)</a:t>
            </a:r>
          </a:p>
        </p:txBody>
      </p:sp>
      <p:sp>
        <p:nvSpPr>
          <p:cNvPr id="6" name="TextBox 5">
            <a:extLst>
              <a:ext uri="{FF2B5EF4-FFF2-40B4-BE49-F238E27FC236}">
                <a16:creationId xmlns:a16="http://schemas.microsoft.com/office/drawing/2014/main" id="{718A2E83-29F5-8678-D3B6-15849645A6A0}"/>
              </a:ext>
            </a:extLst>
          </p:cNvPr>
          <p:cNvSpPr txBox="1"/>
          <p:nvPr/>
        </p:nvSpPr>
        <p:spPr>
          <a:xfrm>
            <a:off x="544010" y="5805264"/>
            <a:ext cx="9368414" cy="553998"/>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IO = immunotherapy; CTFI = chemotherapy-free interval; ORR = objective response rate; </a:t>
            </a:r>
            <a:r>
              <a:rPr lang="en-US" sz="1500" b="0" dirty="0" err="1">
                <a:solidFill>
                  <a:srgbClr val="000000"/>
                </a:solidFill>
                <a:latin typeface="Calibri"/>
                <a:cs typeface="+mn-cs"/>
              </a:rPr>
              <a:t>DoR</a:t>
            </a:r>
            <a:r>
              <a:rPr lang="en-US" sz="1500" b="0" dirty="0">
                <a:solidFill>
                  <a:srgbClr val="000000"/>
                </a:solidFill>
                <a:latin typeface="Calibri"/>
                <a:cs typeface="+mn-cs"/>
              </a:rPr>
              <a:t> = duration of response; DCR = disease control rate</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933307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5A511-D58C-A6C8-4911-6BF811A9A4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F33DCC-B76A-B40C-E8BC-54A42416F1AE}"/>
              </a:ext>
            </a:extLst>
          </p:cNvPr>
          <p:cNvSpPr>
            <a:spLocks noGrp="1"/>
          </p:cNvSpPr>
          <p:nvPr>
            <p:ph type="title"/>
          </p:nvPr>
        </p:nvSpPr>
        <p:spPr>
          <a:xfrm>
            <a:off x="916517" y="1684867"/>
            <a:ext cx="9860004" cy="1143000"/>
          </a:xfrm>
        </p:spPr>
        <p:txBody>
          <a:bodyPr/>
          <a:lstStyle/>
          <a:p>
            <a:pPr algn="l"/>
            <a:r>
              <a:rPr lang="en-US" dirty="0"/>
              <a:t>Updated Analysis from NEJ045A Study: Safety and Efficacy </a:t>
            </a:r>
            <a:br>
              <a:rPr lang="en-US" dirty="0"/>
            </a:br>
            <a:r>
              <a:rPr lang="en-US" dirty="0"/>
              <a:t>of Durvalumab plus Carboplatin and Etoposide for Previously Untreated Extensive-Stage Small-Cell Lung Cancer Patients with a Poor Performance Status</a:t>
            </a:r>
          </a:p>
        </p:txBody>
      </p:sp>
      <p:sp>
        <p:nvSpPr>
          <p:cNvPr id="7" name="TextBox 6">
            <a:extLst>
              <a:ext uri="{FF2B5EF4-FFF2-40B4-BE49-F238E27FC236}">
                <a16:creationId xmlns:a16="http://schemas.microsoft.com/office/drawing/2014/main" id="{32BAB95E-252B-8E2D-AAC2-49BE499EE718}"/>
              </a:ext>
            </a:extLst>
          </p:cNvPr>
          <p:cNvSpPr txBox="1"/>
          <p:nvPr/>
        </p:nvSpPr>
        <p:spPr>
          <a:xfrm>
            <a:off x="1032933" y="4030133"/>
            <a:ext cx="523483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Asao T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ASCO 2025;Abstract 8557 (Poster).</a:t>
            </a:r>
          </a:p>
        </p:txBody>
      </p:sp>
    </p:spTree>
    <p:extLst>
      <p:ext uri="{BB962C8B-B14F-4D97-AF65-F5344CB8AC3E}">
        <p14:creationId xmlns:p14="http://schemas.microsoft.com/office/powerpoint/2010/main" val="3504257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1C8F486-89E0-EC78-3353-8E4823F47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78" y="462434"/>
            <a:ext cx="10547788" cy="593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BC56FE1E-641E-7AD4-7AC0-2BE9DB4D3FE1}"/>
              </a:ext>
            </a:extLst>
          </p:cNvPr>
          <p:cNvSpPr/>
          <p:nvPr/>
        </p:nvSpPr>
        <p:spPr bwMode="auto">
          <a:xfrm>
            <a:off x="2895600" y="6180667"/>
            <a:ext cx="3420533" cy="2148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7099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50BC8-E367-6D9F-A243-66A9A2F575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613C74-8D01-FB0C-4AB2-640CD3952DAB}"/>
              </a:ext>
            </a:extLst>
          </p:cNvPr>
          <p:cNvSpPr>
            <a:spLocks noGrp="1"/>
          </p:cNvSpPr>
          <p:nvPr>
            <p:ph type="title"/>
          </p:nvPr>
        </p:nvSpPr>
        <p:spPr>
          <a:xfrm>
            <a:off x="916516" y="1772816"/>
            <a:ext cx="10358967" cy="1143000"/>
          </a:xfrm>
        </p:spPr>
        <p:txBody>
          <a:bodyPr/>
          <a:lstStyle/>
          <a:p>
            <a:pPr algn="l"/>
            <a:r>
              <a:rPr lang="en-US"/>
              <a:t>Multi-omic</a:t>
            </a:r>
            <a:r>
              <a:rPr lang="en-US" dirty="0"/>
              <a:t> Analysis and Overall Survival Update of Phase II TRIDENT Study: Durvalumab plus Olaparib in Extensive-Stage Small-Cell Lung Cancer (ES-SCLC)</a:t>
            </a:r>
          </a:p>
        </p:txBody>
      </p:sp>
      <p:sp>
        <p:nvSpPr>
          <p:cNvPr id="7" name="TextBox 6">
            <a:extLst>
              <a:ext uri="{FF2B5EF4-FFF2-40B4-BE49-F238E27FC236}">
                <a16:creationId xmlns:a16="http://schemas.microsoft.com/office/drawing/2014/main" id="{79474590-4530-937F-2A1E-41E9EC26B8BF}"/>
              </a:ext>
            </a:extLst>
          </p:cNvPr>
          <p:cNvSpPr txBox="1"/>
          <p:nvPr/>
        </p:nvSpPr>
        <p:spPr>
          <a:xfrm>
            <a:off x="1032933" y="4030133"/>
            <a:ext cx="523483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Zhao Y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ASCO 2025;Abstract 8101 (Poster).</a:t>
            </a:r>
          </a:p>
        </p:txBody>
      </p:sp>
    </p:spTree>
    <p:extLst>
      <p:ext uri="{BB962C8B-B14F-4D97-AF65-F5344CB8AC3E}">
        <p14:creationId xmlns:p14="http://schemas.microsoft.com/office/powerpoint/2010/main" val="2482529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1ADD3-B061-27DF-885B-E8336E801B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0B9660-B797-9ABA-EBA4-1C34BB384297}"/>
              </a:ext>
            </a:extLst>
          </p:cNvPr>
          <p:cNvSpPr>
            <a:spLocks noGrp="1"/>
          </p:cNvSpPr>
          <p:nvPr>
            <p:ph type="title"/>
          </p:nvPr>
        </p:nvSpPr>
        <p:spPr>
          <a:xfrm>
            <a:off x="1052180" y="1844824"/>
            <a:ext cx="10358967" cy="1143000"/>
          </a:xfrm>
        </p:spPr>
        <p:txBody>
          <a:bodyPr/>
          <a:lstStyle/>
          <a:p>
            <a:pPr algn="l"/>
            <a:r>
              <a:rPr lang="en-US" dirty="0"/>
              <a:t>Implementation of </a:t>
            </a:r>
            <a:r>
              <a:rPr lang="en-US" dirty="0" err="1"/>
              <a:t>Tarlatamab</a:t>
            </a:r>
            <a:r>
              <a:rPr lang="en-US" dirty="0"/>
              <a:t> Treatment for Small Cell Lung Cancer Using an Outpatient Care Program</a:t>
            </a:r>
          </a:p>
        </p:txBody>
      </p:sp>
      <p:sp>
        <p:nvSpPr>
          <p:cNvPr id="7" name="TextBox 6">
            <a:extLst>
              <a:ext uri="{FF2B5EF4-FFF2-40B4-BE49-F238E27FC236}">
                <a16:creationId xmlns:a16="http://schemas.microsoft.com/office/drawing/2014/main" id="{BF9A3068-D19C-E3AC-DFD0-24F6C5F1C4B0}"/>
              </a:ext>
            </a:extLst>
          </p:cNvPr>
          <p:cNvSpPr txBox="1"/>
          <p:nvPr/>
        </p:nvSpPr>
        <p:spPr>
          <a:xfrm>
            <a:off x="1032933" y="4030133"/>
            <a:ext cx="519873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Carlisle JW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ASCO 2025;Abstract 8106 (Poster).</a:t>
            </a:r>
          </a:p>
        </p:txBody>
      </p:sp>
    </p:spTree>
    <p:extLst>
      <p:ext uri="{BB962C8B-B14F-4D97-AF65-F5344CB8AC3E}">
        <p14:creationId xmlns:p14="http://schemas.microsoft.com/office/powerpoint/2010/main" val="377365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B9216-ED59-8575-29A9-8B0E1C15263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D00BE7F-90C4-3176-3BE4-A71A000F9D46}"/>
              </a:ext>
            </a:extLst>
          </p:cNvPr>
          <p:cNvSpPr>
            <a:spLocks noGrp="1" noChangeArrowheads="1"/>
          </p:cNvSpPr>
          <p:nvPr>
            <p:ph type="title"/>
          </p:nvPr>
        </p:nvSpPr>
        <p:spPr>
          <a:xfrm>
            <a:off x="-26623" y="95174"/>
            <a:ext cx="12192000" cy="1143000"/>
          </a:xfrm>
        </p:spPr>
        <p:txBody>
          <a:bodyPr wrap="square" anchor="ctr">
            <a:noAutofit/>
          </a:bodyPr>
          <a:lstStyle/>
          <a:p>
            <a:r>
              <a:rPr lang="en-US" sz="3600" dirty="0"/>
              <a:t>Inside the Issue: Managing Ocular Toxicities Associated </a:t>
            </a:r>
            <a:br>
              <a:rPr lang="en-US" sz="3600" dirty="0"/>
            </a:br>
            <a:r>
              <a:rPr lang="en-US" sz="3600" dirty="0"/>
              <a:t>with Antibody-Drug Conjugates and Other Cancer Therapies</a:t>
            </a:r>
          </a:p>
        </p:txBody>
      </p:sp>
      <p:sp>
        <p:nvSpPr>
          <p:cNvPr id="12" name="Text Box 3">
            <a:extLst>
              <a:ext uri="{FF2B5EF4-FFF2-40B4-BE49-F238E27FC236}">
                <a16:creationId xmlns:a16="http://schemas.microsoft.com/office/drawing/2014/main" id="{9E6AC2D3-A8DD-EA82-E65F-C97DD8F2BFF9}"/>
              </a:ext>
            </a:extLst>
          </p:cNvPr>
          <p:cNvSpPr txBox="1">
            <a:spLocks noChangeArrowheads="1"/>
          </p:cNvSpPr>
          <p:nvPr/>
        </p:nvSpPr>
        <p:spPr bwMode="auto">
          <a:xfrm>
            <a:off x="0" y="576093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DBC89B9-2622-1596-FE33-00C9C91F5D90}"/>
              </a:ext>
            </a:extLst>
          </p:cNvPr>
          <p:cNvSpPr txBox="1">
            <a:spLocks noChangeArrowheads="1"/>
          </p:cNvSpPr>
          <p:nvPr/>
        </p:nvSpPr>
        <p:spPr bwMode="auto">
          <a:xfrm>
            <a:off x="4647392" y="324951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449D961-27CC-C198-22A5-1DBC00B0424A}"/>
              </a:ext>
            </a:extLst>
          </p:cNvPr>
          <p:cNvSpPr txBox="1">
            <a:spLocks noChangeArrowheads="1"/>
          </p:cNvSpPr>
          <p:nvPr/>
        </p:nvSpPr>
        <p:spPr bwMode="auto">
          <a:xfrm>
            <a:off x="0" y="203217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85488582-3FC1-05C1-09FC-C5D49481AEBE}"/>
              </a:ext>
            </a:extLst>
          </p:cNvPr>
          <p:cNvSpPr txBox="1">
            <a:spLocks noChangeArrowheads="1"/>
          </p:cNvSpPr>
          <p:nvPr/>
        </p:nvSpPr>
        <p:spPr bwMode="auto">
          <a:xfrm>
            <a:off x="0" y="11739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3CC0C49F-2838-D167-0728-39F61BD20D41}"/>
              </a:ext>
            </a:extLst>
          </p:cNvPr>
          <p:cNvSpPr txBox="1">
            <a:spLocks noChangeArrowheads="1"/>
          </p:cNvSpPr>
          <p:nvPr/>
        </p:nvSpPr>
        <p:spPr bwMode="auto">
          <a:xfrm>
            <a:off x="152400" y="380402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Rebecca A Dent, MD, MSc</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Neel Pasricha,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Richards, PhD, ANP-BC, AOCNP</a:t>
            </a:r>
          </a:p>
        </p:txBody>
      </p:sp>
    </p:spTree>
    <p:custDataLst>
      <p:tags r:id="rId1"/>
    </p:custDataLst>
    <p:extLst>
      <p:ext uri="{BB962C8B-B14F-4D97-AF65-F5344CB8AC3E}">
        <p14:creationId xmlns:p14="http://schemas.microsoft.com/office/powerpoint/2010/main" val="2828139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ABIM 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947521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58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95174"/>
            <a:ext cx="12192000" cy="1143000"/>
          </a:xfrm>
        </p:spPr>
        <p:txBody>
          <a:bodyPr wrap="square" anchor="ctr">
            <a:noAutofit/>
          </a:bodyPr>
          <a:lstStyle/>
          <a:p>
            <a:r>
              <a:rPr lang="en-US" sz="3600" dirty="0"/>
              <a:t>Inside the Issue: Managing Ocular Toxicities Associated </a:t>
            </a:r>
            <a:br>
              <a:rPr lang="en-US" sz="3600" dirty="0"/>
            </a:br>
            <a:r>
              <a:rPr lang="en-US" sz="3600" dirty="0"/>
              <a:t>with Antibody-Drug Conjugates and Other Cancer Therapies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76093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24951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03217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1739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380402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Rebecca A Dent, MD, MSc</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Neel Pasricha,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Richards, PhD, ANP-BC, AOCNP</a:t>
            </a:r>
          </a:p>
        </p:txBody>
      </p:sp>
    </p:spTree>
    <p:custDataLst>
      <p:tags r:id="rId1"/>
    </p:custDataLst>
    <p:extLst>
      <p:ext uri="{BB962C8B-B14F-4D97-AF65-F5344CB8AC3E}">
        <p14:creationId xmlns:p14="http://schemas.microsoft.com/office/powerpoint/2010/main" val="3987056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1051955"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Cancer Q&amp;A: Addressing Common Questions Posed by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Patients with Relapsed/Refractory Multiple Myeloma</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F0F19694-207C-34BD-5521-E2BE8779DCF9}"/>
              </a:ext>
            </a:extLst>
          </p:cNvPr>
          <p:cNvSpPr txBox="1">
            <a:spLocks noChangeArrowheads="1"/>
          </p:cNvSpPr>
          <p:nvPr/>
        </p:nvSpPr>
        <p:spPr bwMode="auto">
          <a:xfrm>
            <a:off x="3695700" y="5873799"/>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2A70830B-BDE2-CFBE-CAB0-EE201C358AD8}"/>
              </a:ext>
            </a:extLst>
          </p:cNvPr>
          <p:cNvSpPr txBox="1">
            <a:spLocks noChangeArrowheads="1"/>
          </p:cNvSpPr>
          <p:nvPr/>
        </p:nvSpPr>
        <p:spPr bwMode="auto">
          <a:xfrm>
            <a:off x="5348967" y="430871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386F9F6-D809-3CB3-056E-77D58A686D06}"/>
              </a:ext>
            </a:extLst>
          </p:cNvPr>
          <p:cNvSpPr txBox="1">
            <a:spLocks noChangeArrowheads="1"/>
          </p:cNvSpPr>
          <p:nvPr/>
        </p:nvSpPr>
        <p:spPr bwMode="auto">
          <a:xfrm>
            <a:off x="3695700" y="4863223"/>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B433BF4E-DC33-3AC3-7D53-BA8E203EE9F0}"/>
              </a:ext>
            </a:extLst>
          </p:cNvPr>
          <p:cNvSpPr txBox="1">
            <a:spLocks noChangeArrowheads="1"/>
          </p:cNvSpPr>
          <p:nvPr/>
        </p:nvSpPr>
        <p:spPr bwMode="auto">
          <a:xfrm>
            <a:off x="1051956" y="32907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Wednesday, July 23,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965216FA-FC7D-BE76-E4C9-5DBCCBA46D2B}"/>
              </a:ext>
            </a:extLst>
          </p:cNvPr>
          <p:cNvSpPr txBox="1">
            <a:spLocks/>
          </p:cNvSpPr>
          <p:nvPr/>
        </p:nvSpPr>
        <p:spPr>
          <a:xfrm>
            <a:off x="6324599"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37250262-BD6A-C891-B5E8-CAEDE139E5E9}"/>
              </a:ext>
            </a:extLst>
          </p:cNvPr>
          <p:cNvSpPr txBox="1">
            <a:spLocks noChangeArrowheads="1"/>
          </p:cNvSpPr>
          <p:nvPr/>
        </p:nvSpPr>
        <p:spPr bwMode="auto">
          <a:xfrm>
            <a:off x="6324600" y="328737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Thursday, August 7,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DBD6A8B8-D5DE-7A16-5539-684DD28FFF8E}"/>
              </a:ext>
            </a:extLst>
          </p:cNvPr>
          <p:cNvSpPr txBox="1">
            <a:spLocks noChangeArrowheads="1"/>
          </p:cNvSpPr>
          <p:nvPr/>
        </p:nvSpPr>
        <p:spPr bwMode="auto">
          <a:xfrm>
            <a:off x="1343472"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39A50D03-B1EB-A7AB-5A73-B6D31BE8997B}"/>
              </a:ext>
            </a:extLst>
          </p:cNvPr>
          <p:cNvSpPr txBox="1">
            <a:spLocks noChangeArrowheads="1"/>
          </p:cNvSpPr>
          <p:nvPr/>
        </p:nvSpPr>
        <p:spPr bwMode="auto">
          <a:xfrm>
            <a:off x="6568615"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3037459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Addressing Current Knowledge and Practice Gaps in the Community — Optimizing the Use of Oral Selective Estrogen Receptor Degraders for Metastatic Breast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76976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p>
        </p:txBody>
      </p:sp>
    </p:spTree>
    <p:custDataLst>
      <p:tags r:id="rId1"/>
    </p:custDataLst>
    <p:extLst>
      <p:ext uri="{BB962C8B-B14F-4D97-AF65-F5344CB8AC3E}">
        <p14:creationId xmlns:p14="http://schemas.microsoft.com/office/powerpoint/2010/main" val="1913347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James J Harding, MD</a:t>
            </a:r>
          </a:p>
        </p:txBody>
      </p:sp>
    </p:spTree>
    <p:custDataLst>
      <p:tags r:id="rId1"/>
    </p:custDataLst>
    <p:extLst>
      <p:ext uri="{BB962C8B-B14F-4D97-AF65-F5344CB8AC3E}">
        <p14:creationId xmlns:p14="http://schemas.microsoft.com/office/powerpoint/2010/main" val="2975374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6976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22301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323860" y="3048000"/>
            <a:ext cx="5669280" cy="231189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Relapsed/Refractory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Multiple Myeloma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Thursday, September 4,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6:42 PM – 7:42 PM CT </a:t>
            </a:r>
            <a:b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(7:42 PM – 8:42 PM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198861" y="3048000"/>
            <a:ext cx="5669280" cy="231189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Friday, September 5,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11:47 AM – 12:47 PM CT </a:t>
            </a:r>
            <a:b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(12:47 PM – 1:47 PM ET)</a:t>
            </a:r>
          </a:p>
        </p:txBody>
      </p:sp>
      <p:sp>
        <p:nvSpPr>
          <p:cNvPr id="6" name="Rectangle 4"/>
          <p:cNvSpPr>
            <a:spLocks noGrp="1" noChangeArrowheads="1"/>
          </p:cNvSpPr>
          <p:nvPr>
            <p:ph type="title"/>
          </p:nvPr>
        </p:nvSpPr>
        <p:spPr>
          <a:xfrm>
            <a:off x="0" y="795829"/>
            <a:ext cx="12192000" cy="944042"/>
          </a:xfrm>
        </p:spPr>
        <p:txBody>
          <a:bodyPr wrap="square" anchor="ctr">
            <a:noAutofit/>
          </a:bodyPr>
          <a:lstStyle/>
          <a:p>
            <a:r>
              <a:rPr lang="en-US" sz="3600" dirty="0"/>
              <a:t>Two Exciting Events You Do Not Want to Miss</a:t>
            </a: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739871"/>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2-Part CME/MOC-, NCPD- and ACPE-Accredited Satellite Symposium Series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During the Society of Hematologic Oncology 2025 Annual Meeting</a:t>
            </a:r>
          </a:p>
        </p:txBody>
      </p:sp>
      <p:sp>
        <p:nvSpPr>
          <p:cNvPr id="2" name="Rectangle 4">
            <a:extLst>
              <a:ext uri="{FF2B5EF4-FFF2-40B4-BE49-F238E27FC236}">
                <a16:creationId xmlns:a16="http://schemas.microsoft.com/office/drawing/2014/main" id="{85C3F9FC-A1E3-E218-B2B7-9CBF401298E4}"/>
              </a:ext>
            </a:extLst>
          </p:cNvPr>
          <p:cNvSpPr txBox="1">
            <a:spLocks noChangeArrowheads="1"/>
          </p:cNvSpPr>
          <p:nvPr/>
        </p:nvSpPr>
        <p:spPr bwMode="auto">
          <a:xfrm>
            <a:off x="0" y="141764"/>
            <a:ext cx="12192000" cy="772636"/>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002060"/>
                </a:solidFill>
                <a:effectLst/>
                <a:uLnTx/>
                <a:uFillTx/>
                <a:latin typeface="Calibri"/>
                <a:ea typeface="MS PGothic" pitchFamily="34" charset="-128"/>
                <a:cs typeface="Calibri"/>
              </a:rPr>
              <a:t>SOHO SYMPOSIUM SERIES</a:t>
            </a:r>
          </a:p>
        </p:txBody>
      </p:sp>
    </p:spTree>
    <p:custDataLst>
      <p:tags r:id="rId1"/>
    </p:custDataLst>
    <p:extLst>
      <p:ext uri="{BB962C8B-B14F-4D97-AF65-F5344CB8AC3E}">
        <p14:creationId xmlns:p14="http://schemas.microsoft.com/office/powerpoint/2010/main" val="3605997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Stephen V Liu,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Georgetown University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Washington, DC</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900035"/>
            <a:ext cx="59137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Charles Rudin,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Deputy Director, MSK</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Sylvia Hassenfeld Chair in Lung Cancer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Co-Director, Druckenmiller Center for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Lung Cancer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Medical College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3713585"/>
            <a:ext cx="1371600" cy="1371600"/>
          </a:xfrm>
          <a:prstGeom prst="rect">
            <a:avLst/>
          </a:prstGeom>
        </p:spPr>
      </p:pic>
    </p:spTree>
    <p:extLst>
      <p:ext uri="{BB962C8B-B14F-4D97-AF65-F5344CB8AC3E}">
        <p14:creationId xmlns:p14="http://schemas.microsoft.com/office/powerpoint/2010/main" val="229558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t>
            </a:r>
            <a:br>
              <a:rPr lang="en-US" sz="3600" i="1"/>
            </a:br>
            <a:r>
              <a:rPr lang="en-US" sz="3600" i="1"/>
              <a:t>and ABS </a:t>
            </a:r>
            <a:r>
              <a:rPr lang="en-US" sz="3600" i="1" dirty="0"/>
              <a:t>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526291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F1102-154E-CBB1-C011-D55AF098F09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8653301-721D-FDB3-E6A5-F15AD84F862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059C67A9-3748-F796-15DA-E536F861CE97}"/>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B63CB08-CA98-84F1-537B-468013BE23B5}"/>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756C618-F6C8-00D3-736F-E626C11A5546}"/>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93C94F4-4871-95F4-A3DC-F7D31DB971A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BD0BD091-9E7E-EC3A-B20E-944EF4823BC9}"/>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Charles Rudin, MD, PhD</a:t>
            </a:r>
          </a:p>
        </p:txBody>
      </p:sp>
    </p:spTree>
    <p:custDataLst>
      <p:tags r:id="rId1"/>
    </p:custDataLst>
    <p:extLst>
      <p:ext uri="{BB962C8B-B14F-4D97-AF65-F5344CB8AC3E}">
        <p14:creationId xmlns:p14="http://schemas.microsoft.com/office/powerpoint/2010/main" val="3095177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Stephen V Liu, MD</a:t>
            </a:r>
          </a:p>
          <a:p>
            <a:pPr lvl="0">
              <a:lnSpc>
                <a:spcPts val="1850"/>
              </a:lnSpc>
              <a:defRPr/>
            </a:pPr>
            <a:r>
              <a:rPr lang="en-US" sz="1600" b="0" dirty="0">
                <a:solidFill>
                  <a:srgbClr val="000000"/>
                </a:solidFill>
                <a:latin typeface="Calibri"/>
              </a:rPr>
              <a:t>Associate Professor of Medicine</a:t>
            </a:r>
          </a:p>
          <a:p>
            <a:pPr lvl="0">
              <a:lnSpc>
                <a:spcPts val="1850"/>
              </a:lnSpc>
              <a:defRPr/>
            </a:pPr>
            <a:r>
              <a:rPr lang="en-US" sz="1600" b="0" dirty="0">
                <a:solidFill>
                  <a:srgbClr val="000000"/>
                </a:solidFill>
                <a:latin typeface="Calibri"/>
              </a:rPr>
              <a:t>Georgetown University Hospital</a:t>
            </a:r>
          </a:p>
          <a:p>
            <a:pPr lvl="0">
              <a:lnSpc>
                <a:spcPts val="1850"/>
              </a:lnSpc>
              <a:defRPr/>
            </a:pPr>
            <a:r>
              <a:rPr lang="en-US" sz="1600" b="0" dirty="0">
                <a:solidFill>
                  <a:srgbClr val="000000"/>
                </a:solidFill>
                <a:latin typeface="Calibri"/>
              </a:rPr>
              <a:t>Washington, DC</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900035"/>
            <a:ext cx="5913728"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Charles Rudin, MD, PhD</a:t>
            </a:r>
          </a:p>
          <a:p>
            <a:pPr lvl="0">
              <a:lnSpc>
                <a:spcPts val="1850"/>
              </a:lnSpc>
              <a:defRPr/>
            </a:pPr>
            <a:r>
              <a:rPr lang="en-US" sz="1600" b="0" dirty="0">
                <a:solidFill>
                  <a:srgbClr val="000000"/>
                </a:solidFill>
                <a:latin typeface="Calibri"/>
              </a:rPr>
              <a:t>Deputy Director, MSK</a:t>
            </a:r>
          </a:p>
          <a:p>
            <a:pPr lvl="0">
              <a:lnSpc>
                <a:spcPts val="1850"/>
              </a:lnSpc>
              <a:defRPr/>
            </a:pPr>
            <a:r>
              <a:rPr lang="en-US" sz="1600" b="0" dirty="0">
                <a:solidFill>
                  <a:srgbClr val="000000"/>
                </a:solidFill>
                <a:latin typeface="Calibri"/>
              </a:rPr>
              <a:t>Sylvia Hassenfeld Chair in Lung Cancer Research</a:t>
            </a:r>
          </a:p>
          <a:p>
            <a:pPr lvl="0">
              <a:lnSpc>
                <a:spcPts val="1850"/>
              </a:lnSpc>
              <a:defRPr/>
            </a:pPr>
            <a:r>
              <a:rPr lang="en-US" sz="1600" b="0" dirty="0">
                <a:solidFill>
                  <a:srgbClr val="000000"/>
                </a:solidFill>
                <a:latin typeface="Calibri"/>
              </a:rPr>
              <a:t>Co-Director, Druckenmiller Center for</a:t>
            </a:r>
          </a:p>
          <a:p>
            <a:pPr lvl="0">
              <a:lnSpc>
                <a:spcPts val="1850"/>
              </a:lnSpc>
              <a:defRPr/>
            </a:pPr>
            <a:r>
              <a:rPr lang="en-US" sz="1600" b="0" dirty="0">
                <a:solidFill>
                  <a:srgbClr val="000000"/>
                </a:solidFill>
                <a:latin typeface="Calibri"/>
              </a:rPr>
              <a:t>Lung Cancer Research</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3713585"/>
            <a:ext cx="1371600" cy="1371600"/>
          </a:xfrm>
          <a:prstGeom prst="rect">
            <a:avLst/>
          </a:prstGeom>
        </p:spPr>
      </p:pic>
    </p:spTree>
    <p:extLst>
      <p:ext uri="{BB962C8B-B14F-4D97-AF65-F5344CB8AC3E}">
        <p14:creationId xmlns:p14="http://schemas.microsoft.com/office/powerpoint/2010/main" val="199394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95174"/>
            <a:ext cx="12192000" cy="1143000"/>
          </a:xfrm>
        </p:spPr>
        <p:txBody>
          <a:bodyPr wrap="square" anchor="ctr">
            <a:noAutofit/>
          </a:bodyPr>
          <a:lstStyle/>
          <a:p>
            <a:r>
              <a:rPr lang="en-US" sz="3600" dirty="0"/>
              <a:t>Inside the Issue: Managing Ocular Toxicities Associated </a:t>
            </a:r>
            <a:br>
              <a:rPr lang="en-US" sz="3600" dirty="0"/>
            </a:br>
            <a:r>
              <a:rPr lang="en-US" sz="3600" dirty="0"/>
              <a:t>with Antibody-Drug Conjugates and Other Cancer Therapies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76093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24951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03217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1739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380402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Rebecca A Dent, MD, MSc</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Neel Pasricha,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Richards, PhD, ANP-BC, AOCNP</a:t>
            </a:r>
          </a:p>
        </p:txBody>
      </p:sp>
    </p:spTree>
    <p:custDataLst>
      <p:tags r:id="rId1"/>
    </p:custDataLst>
    <p:extLst>
      <p:ext uri="{BB962C8B-B14F-4D97-AF65-F5344CB8AC3E}">
        <p14:creationId xmlns:p14="http://schemas.microsoft.com/office/powerpoint/2010/main" val="16232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1051955"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Cancer Q&amp;A: Addressing Common Questions Posed by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Patients with Relapsed/Refractory Multiple Myeloma</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F0F19694-207C-34BD-5521-E2BE8779DCF9}"/>
              </a:ext>
            </a:extLst>
          </p:cNvPr>
          <p:cNvSpPr txBox="1">
            <a:spLocks noChangeArrowheads="1"/>
          </p:cNvSpPr>
          <p:nvPr/>
        </p:nvSpPr>
        <p:spPr bwMode="auto">
          <a:xfrm>
            <a:off x="3695700" y="5873799"/>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2A70830B-BDE2-CFBE-CAB0-EE201C358AD8}"/>
              </a:ext>
            </a:extLst>
          </p:cNvPr>
          <p:cNvSpPr txBox="1">
            <a:spLocks noChangeArrowheads="1"/>
          </p:cNvSpPr>
          <p:nvPr/>
        </p:nvSpPr>
        <p:spPr bwMode="auto">
          <a:xfrm>
            <a:off x="5348967" y="430871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386F9F6-D809-3CB3-056E-77D58A686D06}"/>
              </a:ext>
            </a:extLst>
          </p:cNvPr>
          <p:cNvSpPr txBox="1">
            <a:spLocks noChangeArrowheads="1"/>
          </p:cNvSpPr>
          <p:nvPr/>
        </p:nvSpPr>
        <p:spPr bwMode="auto">
          <a:xfrm>
            <a:off x="3695700" y="4863223"/>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B433BF4E-DC33-3AC3-7D53-BA8E203EE9F0}"/>
              </a:ext>
            </a:extLst>
          </p:cNvPr>
          <p:cNvSpPr txBox="1">
            <a:spLocks noChangeArrowheads="1"/>
          </p:cNvSpPr>
          <p:nvPr/>
        </p:nvSpPr>
        <p:spPr bwMode="auto">
          <a:xfrm>
            <a:off x="1051956" y="32907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Wednesday, July 23,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965216FA-FC7D-BE76-E4C9-5DBCCBA46D2B}"/>
              </a:ext>
            </a:extLst>
          </p:cNvPr>
          <p:cNvSpPr txBox="1">
            <a:spLocks/>
          </p:cNvSpPr>
          <p:nvPr/>
        </p:nvSpPr>
        <p:spPr>
          <a:xfrm>
            <a:off x="6324599"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37250262-BD6A-C891-B5E8-CAEDE139E5E9}"/>
              </a:ext>
            </a:extLst>
          </p:cNvPr>
          <p:cNvSpPr txBox="1">
            <a:spLocks noChangeArrowheads="1"/>
          </p:cNvSpPr>
          <p:nvPr/>
        </p:nvSpPr>
        <p:spPr bwMode="auto">
          <a:xfrm>
            <a:off x="6324600" y="328737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Thursday, August 7,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DBD6A8B8-D5DE-7A16-5539-684DD28FFF8E}"/>
              </a:ext>
            </a:extLst>
          </p:cNvPr>
          <p:cNvSpPr txBox="1">
            <a:spLocks noChangeArrowheads="1"/>
          </p:cNvSpPr>
          <p:nvPr/>
        </p:nvSpPr>
        <p:spPr bwMode="auto">
          <a:xfrm>
            <a:off x="1343472"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39A50D03-B1EB-A7AB-5A73-B6D31BE8997B}"/>
              </a:ext>
            </a:extLst>
          </p:cNvPr>
          <p:cNvSpPr txBox="1">
            <a:spLocks noChangeArrowheads="1"/>
          </p:cNvSpPr>
          <p:nvPr/>
        </p:nvSpPr>
        <p:spPr bwMode="auto">
          <a:xfrm>
            <a:off x="6568615"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142634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Addressing Current Knowledge and Practice Gaps in the Community — Optimizing the Use of Oral Selective Estrogen Receptor Degraders for Metastatic Breast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76976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p>
        </p:txBody>
      </p:sp>
    </p:spTree>
    <p:custDataLst>
      <p:tags r:id="rId1"/>
    </p:custDataLst>
    <p:extLst>
      <p:ext uri="{BB962C8B-B14F-4D97-AF65-F5344CB8AC3E}">
        <p14:creationId xmlns:p14="http://schemas.microsoft.com/office/powerpoint/2010/main" val="2706116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James J Harding, MD</a:t>
            </a:r>
          </a:p>
        </p:txBody>
      </p:sp>
    </p:spTree>
    <p:custDataLst>
      <p:tags r:id="rId1"/>
    </p:custDataLst>
    <p:extLst>
      <p:ext uri="{BB962C8B-B14F-4D97-AF65-F5344CB8AC3E}">
        <p14:creationId xmlns:p14="http://schemas.microsoft.com/office/powerpoint/2010/main" val="309081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084919" cy="4799013"/>
          </a:xfrm>
        </p:spPr>
        <p:txBody>
          <a:bodyPr/>
          <a:lstStyle/>
          <a:p>
            <a:pPr marL="98425" indent="0">
              <a:buNone/>
            </a:pPr>
            <a:r>
              <a:rPr lang="en-US" sz="2500" b="0" dirty="0">
                <a:solidFill>
                  <a:schemeClr val="tx1"/>
                </a:solidFill>
              </a:rPr>
              <a:t>This activity is supported by educational grants from AstraZeneca Pharmaceuticals LP, Daiichi Sankyo Inc, Jazz Pharmaceuticals Inc, and Merck.</a:t>
            </a:r>
          </a:p>
        </p:txBody>
      </p:sp>
    </p:spTree>
    <p:extLst>
      <p:ext uri="{BB962C8B-B14F-4D97-AF65-F5344CB8AC3E}">
        <p14:creationId xmlns:p14="http://schemas.microsoft.com/office/powerpoint/2010/main" val="775089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6976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914926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323860" y="3048000"/>
            <a:ext cx="5669280" cy="231189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Relapsed/Refractory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Multiple Myeloma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Thursday, September 4,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6:42 PM – 7:42 PM CT </a:t>
            </a:r>
            <a:b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(7:42 PM – 8:42 PM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198861" y="3048000"/>
            <a:ext cx="5669280" cy="231189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Friday, September 5,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11:47 AM – 12:47 PM CT </a:t>
            </a:r>
            <a:b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(12:47 PM – 1:47 PM ET)</a:t>
            </a:r>
          </a:p>
        </p:txBody>
      </p:sp>
      <p:sp>
        <p:nvSpPr>
          <p:cNvPr id="6" name="Rectangle 4"/>
          <p:cNvSpPr>
            <a:spLocks noGrp="1" noChangeArrowheads="1"/>
          </p:cNvSpPr>
          <p:nvPr>
            <p:ph type="title"/>
          </p:nvPr>
        </p:nvSpPr>
        <p:spPr>
          <a:xfrm>
            <a:off x="0" y="795829"/>
            <a:ext cx="12192000" cy="944042"/>
          </a:xfrm>
        </p:spPr>
        <p:txBody>
          <a:bodyPr wrap="square" anchor="ctr">
            <a:noAutofit/>
          </a:bodyPr>
          <a:lstStyle/>
          <a:p>
            <a:r>
              <a:rPr lang="en-US" sz="3600" dirty="0"/>
              <a:t>Two Exciting Events You Do Not Want to Miss</a:t>
            </a: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739871"/>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2-Part CME/MOC-, NCPD- and ACPE-Accredited Satellite Symposium Series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During the Society of Hematologic Oncology 2025 Annual Meeting</a:t>
            </a:r>
          </a:p>
        </p:txBody>
      </p:sp>
      <p:sp>
        <p:nvSpPr>
          <p:cNvPr id="2" name="Rectangle 4">
            <a:extLst>
              <a:ext uri="{FF2B5EF4-FFF2-40B4-BE49-F238E27FC236}">
                <a16:creationId xmlns:a16="http://schemas.microsoft.com/office/drawing/2014/main" id="{85C3F9FC-A1E3-E218-B2B7-9CBF401298E4}"/>
              </a:ext>
            </a:extLst>
          </p:cNvPr>
          <p:cNvSpPr txBox="1">
            <a:spLocks noChangeArrowheads="1"/>
          </p:cNvSpPr>
          <p:nvPr/>
        </p:nvSpPr>
        <p:spPr bwMode="auto">
          <a:xfrm>
            <a:off x="0" y="141764"/>
            <a:ext cx="12192000" cy="772636"/>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002060"/>
                </a:solidFill>
                <a:effectLst/>
                <a:uLnTx/>
                <a:uFillTx/>
                <a:latin typeface="Calibri"/>
                <a:ea typeface="MS PGothic" pitchFamily="34" charset="-128"/>
                <a:cs typeface="Calibri"/>
              </a:rPr>
              <a:t>SOHO SYMPOSIUM SERIES</a:t>
            </a:r>
          </a:p>
        </p:txBody>
      </p:sp>
    </p:spTree>
    <p:custDataLst>
      <p:tags r:id="rId1"/>
    </p:custDataLst>
    <p:extLst>
      <p:ext uri="{BB962C8B-B14F-4D97-AF65-F5344CB8AC3E}">
        <p14:creationId xmlns:p14="http://schemas.microsoft.com/office/powerpoint/2010/main" val="1204906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ED09F-9966-A390-81EA-AED71477195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AF8AAD0-F3AC-7BF6-D5BB-ABDEB43AFA4E}"/>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348937F8-6733-3E53-A42C-89E8999D0423}"/>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B5D205D-F9B2-3C02-07AC-9DB328B6C9CA}"/>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DAE6A26-7D41-188E-8579-D6FFCB7F55F9}"/>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D01DDDA-A405-3FEB-0DBB-6FE4AC52F7B3}"/>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71AF951E-8CF0-7BCE-1E41-BDD86AB137F6}"/>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Charles Rudin, MD, PhD</a:t>
            </a:r>
          </a:p>
        </p:txBody>
      </p:sp>
    </p:spTree>
    <p:custDataLst>
      <p:tags r:id="rId1"/>
    </p:custDataLst>
    <p:extLst>
      <p:ext uri="{BB962C8B-B14F-4D97-AF65-F5344CB8AC3E}">
        <p14:creationId xmlns:p14="http://schemas.microsoft.com/office/powerpoint/2010/main" val="2576261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Liu — Disclosures</a:t>
            </a:r>
          </a:p>
        </p:txBody>
      </p:sp>
      <p:graphicFrame>
        <p:nvGraphicFramePr>
          <p:cNvPr id="3" name="Content Placeholder 3">
            <a:extLst>
              <a:ext uri="{FF2B5EF4-FFF2-40B4-BE49-F238E27FC236}">
                <a16:creationId xmlns:a16="http://schemas.microsoft.com/office/drawing/2014/main" id="{D8BD9D6B-509B-6541-D1C9-026E0F7BCCC7}"/>
              </a:ext>
            </a:extLst>
          </p:cNvPr>
          <p:cNvGraphicFramePr>
            <a:graphicFrameLocks/>
          </p:cNvGraphicFramePr>
          <p:nvPr>
            <p:extLst>
              <p:ext uri="{D42A27DB-BD31-4B8C-83A1-F6EECF244321}">
                <p14:modId xmlns:p14="http://schemas.microsoft.com/office/powerpoint/2010/main" val="1908743288"/>
              </p:ext>
            </p:extLst>
          </p:nvPr>
        </p:nvGraphicFramePr>
        <p:xfrm>
          <a:off x="1127447" y="1340768"/>
          <a:ext cx="9937104" cy="4437112"/>
        </p:xfrm>
        <a:graphic>
          <a:graphicData uri="http://schemas.openxmlformats.org/drawingml/2006/table">
            <a:tbl>
              <a:tblPr firstRow="1" bandRow="1">
                <a:tableStyleId>{F2DE63D5-997A-4646-A377-4702673A728D}</a:tableStyleId>
              </a:tblPr>
              <a:tblGrid>
                <a:gridCol w="2592288">
                  <a:extLst>
                    <a:ext uri="{9D8B030D-6E8A-4147-A177-3AD203B41FA5}">
                      <a16:colId xmlns:a16="http://schemas.microsoft.com/office/drawing/2014/main" val="20000"/>
                    </a:ext>
                  </a:extLst>
                </a:gridCol>
                <a:gridCol w="7344816">
                  <a:extLst>
                    <a:ext uri="{9D8B030D-6E8A-4147-A177-3AD203B41FA5}">
                      <a16:colId xmlns:a16="http://schemas.microsoft.com/office/drawing/2014/main" val="2117869244"/>
                    </a:ext>
                  </a:extLst>
                </a:gridCol>
              </a:tblGrid>
              <a:tr h="100811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a:t>
                      </a:r>
                      <a:r>
                        <a:rPr lang="en-US" sz="1800" b="0" dirty="0" err="1">
                          <a:solidFill>
                            <a:schemeClr val="tx1"/>
                          </a:solidFill>
                        </a:rPr>
                        <a:t>Inc,Genentech</a:t>
                      </a:r>
                      <a:r>
                        <a:rPr lang="en-US" sz="1800" b="0" dirty="0">
                          <a:solidFill>
                            <a:schemeClr val="tx1"/>
                          </a:solidFill>
                        </a:rPr>
                        <a:t>, a member of the Roche Group, Gilead Sciences Inc, Jazz Pharmaceuticals Inc, Johnson &amp; Johnson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0811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AstraZeneca Pharmaceuticals LP, Boehringer Ingelheim Pharmaceuticals Inc, Bristol Myers Squibb, Daiichi Sankyo Inc, Genentech, a member of the Roche Group, Gilead Sciences Inc, GSK, Guardant Health, Jazz Pharmaceuticals Inc, Johnson &amp; Johnson, Lilly, Merck, Merus, Mirati Therapeutics Inc, Natera Inc, Novartis, OSE Immunotherapeutics, Pfizer Inc, Regeneron Pharmaceuticals Inc, Revolution Medicines, Takeda Pharmaceuticals USA Inc, Yuhan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8085147"/>
                  </a:ext>
                </a:extLst>
              </a:tr>
              <a:tr h="1008112">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Alkermes, AstraZeneca Pharmaceuticals LP, Bristol Myers Squibb, Cogent Biosciences, Duality Biologics, Elevation Oncology, Ellipses Pharma, Genentech, a member of the Roche Group, Gilead Sciences Inc, Merck, Merus, </a:t>
                      </a:r>
                      <a:r>
                        <a:rPr lang="en-US" sz="1800" b="0" dirty="0" err="1">
                          <a:solidFill>
                            <a:schemeClr val="tx1"/>
                          </a:solidFill>
                        </a:rPr>
                        <a:t>Nuvalent</a:t>
                      </a:r>
                      <a:r>
                        <a:rPr lang="en-US" sz="1800" b="0" dirty="0">
                          <a:solidFill>
                            <a:schemeClr val="tx1"/>
                          </a:solidFill>
                        </a:rPr>
                        <a:t>, OSE Immunotherapeutics, Puma Biotechnology Inc, RAPT Therapeutics, </a:t>
                      </a:r>
                      <a:r>
                        <a:rPr lang="en-US" sz="1800" b="0" dirty="0" err="1">
                          <a:solidFill>
                            <a:schemeClr val="tx1"/>
                          </a:solidFill>
                        </a:rPr>
                        <a:t>Synthekine</a:t>
                      </a:r>
                      <a:r>
                        <a:rPr lang="en-US" sz="1800" b="0" dirty="0">
                          <a:solidFill>
                            <a:schemeClr val="tx1"/>
                          </a:solidFill>
                        </a:rPr>
                        <a:t>, </a:t>
                      </a:r>
                      <a:r>
                        <a:rPr lang="en-US" sz="1800" b="0" dirty="0" err="1">
                          <a:solidFill>
                            <a:schemeClr val="tx1"/>
                          </a:solidFill>
                        </a:rPr>
                        <a:t>SystImmune</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9993688"/>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Rudin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999930362"/>
              </p:ext>
            </p:extLst>
          </p:nvPr>
        </p:nvGraphicFramePr>
        <p:xfrm>
          <a:off x="1595500" y="2132856"/>
          <a:ext cx="8820980" cy="1537702"/>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53770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Daiichi Sankyo Inc, Genentech, a member of the Roche Group, Jazz Pharmaceuticals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018922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240953"/>
            <a:ext cx="10219613" cy="1323951"/>
          </a:xfrm>
        </p:spPr>
        <p:txBody>
          <a:bodyPr/>
          <a:lstStyle/>
          <a:p>
            <a:pPr marL="98425" indent="0">
              <a:buNone/>
            </a:pPr>
            <a:r>
              <a:rPr lang="en-US" sz="2500" b="0" dirty="0">
                <a:solidFill>
                  <a:schemeClr val="tx1"/>
                </a:solidFill>
              </a:rPr>
              <a:t>This activity is supported by educational grants from AstraZeneca Pharmaceuticals LP, Daiichi Sankyo Inc, Jazz Pharmaceuticals Inc, and Merck.</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4A4196-84A0-A5B6-9BAB-F9E81AB45E43}"/>
              </a:ext>
            </a:extLst>
          </p:cNvPr>
          <p:cNvSpPr txBox="1"/>
          <p:nvPr/>
        </p:nvSpPr>
        <p:spPr>
          <a:xfrm>
            <a:off x="0" y="319865"/>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a:ea typeface="MS PGothic" charset="0"/>
                <a:cs typeface="+mn-cs"/>
              </a:rPr>
              <a:t>Contributing General Medical Oncologists</a:t>
            </a:r>
          </a:p>
        </p:txBody>
      </p:sp>
      <p:pic>
        <p:nvPicPr>
          <p:cNvPr id="7" name="Picture 6" descr="A person wearing glasses and a headset&#10;&#10;AI-generated content may be incorrect.">
            <a:extLst>
              <a:ext uri="{FF2B5EF4-FFF2-40B4-BE49-F238E27FC236}">
                <a16:creationId xmlns:a16="http://schemas.microsoft.com/office/drawing/2014/main" id="{2A28996B-5C05-C221-0CC1-C19D291B9ACE}"/>
              </a:ext>
            </a:extLst>
          </p:cNvPr>
          <p:cNvPicPr>
            <a:picLocks noChangeAspect="1"/>
          </p:cNvPicPr>
          <p:nvPr/>
        </p:nvPicPr>
        <p:blipFill>
          <a:blip r:embed="rId2"/>
          <a:stretch>
            <a:fillRect/>
          </a:stretch>
        </p:blipFill>
        <p:spPr>
          <a:xfrm>
            <a:off x="453891" y="1530501"/>
            <a:ext cx="2633472" cy="148132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0C108AF-4FF0-14F8-575B-89D3CA893FBF}"/>
              </a:ext>
            </a:extLst>
          </p:cNvPr>
          <p:cNvSpPr txBox="1"/>
          <p:nvPr/>
        </p:nvSpPr>
        <p:spPr>
          <a:xfrm>
            <a:off x="3070597" y="1530501"/>
            <a:ext cx="30254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n-ea"/>
                <a:cs typeface="+mn-cs"/>
              </a:rPr>
              <a:t>Ranju</a:t>
            </a:r>
            <a:r>
              <a:rPr kumimoji="0" lang="en-US" sz="1600" b="1" i="0" u="none" strike="noStrike" kern="1200" cap="none" spc="0" normalizeH="0" baseline="0" noProof="0" dirty="0">
                <a:ln>
                  <a:noFill/>
                </a:ln>
                <a:solidFill>
                  <a:srgbClr val="000000"/>
                </a:solidFill>
                <a:effectLst/>
                <a:uLnTx/>
                <a:uFillTx/>
                <a:latin typeface="Calibri"/>
                <a:ea typeface="+mn-ea"/>
                <a:cs typeface="+mn-cs"/>
              </a:rPr>
              <a:t> Gupta,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Lehigh Valley Topper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Bethlehem, Pennsylvania</a:t>
            </a:r>
          </a:p>
        </p:txBody>
      </p:sp>
      <p:pic>
        <p:nvPicPr>
          <p:cNvPr id="14" name="Picture 13" descr="A person wearing a headset&#10;&#10;AI-generated content may be incorrect.">
            <a:extLst>
              <a:ext uri="{FF2B5EF4-FFF2-40B4-BE49-F238E27FC236}">
                <a16:creationId xmlns:a16="http://schemas.microsoft.com/office/drawing/2014/main" id="{E5CB3AB3-0ECD-DE9F-686A-50731C2B0474}"/>
              </a:ext>
            </a:extLst>
          </p:cNvPr>
          <p:cNvPicPr>
            <a:picLocks noChangeAspect="1"/>
          </p:cNvPicPr>
          <p:nvPr/>
        </p:nvPicPr>
        <p:blipFill>
          <a:blip r:embed="rId3"/>
          <a:stretch>
            <a:fillRect/>
          </a:stretch>
        </p:blipFill>
        <p:spPr>
          <a:xfrm>
            <a:off x="453891" y="3847640"/>
            <a:ext cx="2634286" cy="1481786"/>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7AD935CB-D2A8-8BC2-8205-9F7B1A4730D4}"/>
              </a:ext>
            </a:extLst>
          </p:cNvPr>
          <p:cNvSpPr txBox="1"/>
          <p:nvPr/>
        </p:nvSpPr>
        <p:spPr>
          <a:xfrm>
            <a:off x="3070597" y="3847640"/>
            <a:ext cx="188679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Kimberly Ku,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Illinois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CancerCare</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Bloomington, Illinois</a:t>
            </a:r>
          </a:p>
        </p:txBody>
      </p:sp>
      <p:sp>
        <p:nvSpPr>
          <p:cNvPr id="20" name="TextBox 19">
            <a:extLst>
              <a:ext uri="{FF2B5EF4-FFF2-40B4-BE49-F238E27FC236}">
                <a16:creationId xmlns:a16="http://schemas.microsoft.com/office/drawing/2014/main" id="{F1D36E28-D6A2-BE85-53A6-68160C21185B}"/>
              </a:ext>
            </a:extLst>
          </p:cNvPr>
          <p:cNvSpPr txBox="1"/>
          <p:nvPr/>
        </p:nvSpPr>
        <p:spPr>
          <a:xfrm>
            <a:off x="8511938" y="1530501"/>
            <a:ext cx="3518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n-ea"/>
                <a:cs typeface="+mn-cs"/>
              </a:rPr>
              <a:t>Estelamari</a:t>
            </a:r>
            <a:r>
              <a:rPr kumimoji="0" lang="en-US" sz="1600" b="1" i="0" u="none" strike="noStrike" kern="1200" cap="none" spc="0" normalizeH="0" baseline="0" noProof="0" dirty="0">
                <a:ln>
                  <a:noFill/>
                </a:ln>
                <a:solidFill>
                  <a:srgbClr val="000000"/>
                </a:solidFill>
                <a:effectLst/>
                <a:uLnTx/>
                <a:uFillTx/>
                <a:latin typeface="Calibri"/>
                <a:ea typeface="+mn-ea"/>
                <a:cs typeface="+mn-cs"/>
              </a:rPr>
              <a:t> Rodriguez, MD, MPH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Sylvester Comprehensive Cancer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Miami, Florida</a:t>
            </a:r>
          </a:p>
        </p:txBody>
      </p:sp>
      <p:pic>
        <p:nvPicPr>
          <p:cNvPr id="21" name="Picture 20" descr="A person wearing glasses and a headset&#10;&#10;AI-generated content may be incorrect.">
            <a:extLst>
              <a:ext uri="{FF2B5EF4-FFF2-40B4-BE49-F238E27FC236}">
                <a16:creationId xmlns:a16="http://schemas.microsoft.com/office/drawing/2014/main" id="{5BEB047D-4FC5-4432-EA64-DCDEA19F8551}"/>
              </a:ext>
            </a:extLst>
          </p:cNvPr>
          <p:cNvPicPr>
            <a:picLocks noChangeAspect="1"/>
          </p:cNvPicPr>
          <p:nvPr/>
        </p:nvPicPr>
        <p:blipFill>
          <a:blip r:embed="rId4"/>
          <a:stretch>
            <a:fillRect/>
          </a:stretch>
        </p:blipFill>
        <p:spPr>
          <a:xfrm>
            <a:off x="5831595" y="1530501"/>
            <a:ext cx="2633472" cy="1481328"/>
          </a:xfrm>
          <a:prstGeom prst="rect">
            <a:avLst/>
          </a:prstGeom>
          <a:effectLst>
            <a:outerShdw blurRad="50800" dist="38100" dir="2700000" algn="tl" rotWithShape="0">
              <a:prstClr val="black">
                <a:alpha val="40000"/>
              </a:prstClr>
            </a:outerShdw>
          </a:effectLst>
        </p:spPr>
      </p:pic>
      <p:pic>
        <p:nvPicPr>
          <p:cNvPr id="22" name="Picture 21" descr="A person wearing a pink shirt and headphones&#10;&#10;AI-generated content may be incorrect.">
            <a:extLst>
              <a:ext uri="{FF2B5EF4-FFF2-40B4-BE49-F238E27FC236}">
                <a16:creationId xmlns:a16="http://schemas.microsoft.com/office/drawing/2014/main" id="{C5FC8508-375F-083C-F365-4764F9A3FF5C}"/>
              </a:ext>
            </a:extLst>
          </p:cNvPr>
          <p:cNvPicPr>
            <a:picLocks noChangeAspect="1"/>
          </p:cNvPicPr>
          <p:nvPr/>
        </p:nvPicPr>
        <p:blipFill>
          <a:blip r:embed="rId5"/>
          <a:stretch>
            <a:fillRect/>
          </a:stretch>
        </p:blipFill>
        <p:spPr>
          <a:xfrm>
            <a:off x="5831595" y="3847640"/>
            <a:ext cx="2633472" cy="1481328"/>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1D3DE152-5BEB-9F70-B0FF-CD71FBCAA43C}"/>
              </a:ext>
            </a:extLst>
          </p:cNvPr>
          <p:cNvSpPr txBox="1"/>
          <p:nvPr/>
        </p:nvSpPr>
        <p:spPr>
          <a:xfrm>
            <a:off x="8511939" y="3847640"/>
            <a:ext cx="31795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Priya Rudolph,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mn-cs"/>
              </a:rPr>
              <a:t>Athens</a:t>
            </a:r>
            <a:r>
              <a:rPr kumimoji="0" lang="en-US" sz="1600" b="0" i="0" u="none" strike="noStrike" kern="1200" cap="none" spc="0" normalizeH="0" baseline="0" noProof="0" dirty="0">
                <a:ln>
                  <a:noFill/>
                </a:ln>
                <a:solidFill>
                  <a:srgbClr val="000000"/>
                </a:solidFill>
                <a:effectLst/>
                <a:uLnTx/>
                <a:uFillTx/>
                <a:latin typeface="Calibri"/>
                <a:ea typeface="+mn-ea"/>
                <a:cs typeface="+mn-cs"/>
              </a:rPr>
              <a:t>, Georgia</a:t>
            </a:r>
          </a:p>
        </p:txBody>
      </p:sp>
    </p:spTree>
    <p:extLst>
      <p:ext uri="{BB962C8B-B14F-4D97-AF65-F5344CB8AC3E}">
        <p14:creationId xmlns:p14="http://schemas.microsoft.com/office/powerpoint/2010/main" val="37963847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2660552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5760A-BB20-6D73-C326-52F27CB21F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5D89FD7-10C7-D507-D07D-A726F38F2E3B}"/>
              </a:ext>
            </a:extLst>
          </p:cNvPr>
          <p:cNvSpPr/>
          <p:nvPr/>
        </p:nvSpPr>
        <p:spPr bwMode="auto">
          <a:xfrm>
            <a:off x="335360" y="1196752"/>
            <a:ext cx="10801200"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D45B38F9-0D39-4C39-7D86-5CECDCF0E205}"/>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9F95F7B2-AE45-E860-E708-14588792A75C}"/>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bg1"/>
                </a:solidFill>
              </a:rPr>
              <a:t>Case 1: 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3019631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952A8-5055-445D-5888-1631496FE3F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F4BD269-47D5-CC44-B5F9-111E9D5048A1}"/>
              </a:ext>
            </a:extLst>
          </p:cNvPr>
          <p:cNvSpPr/>
          <p:nvPr/>
        </p:nvSpPr>
        <p:spPr bwMode="auto">
          <a:xfrm>
            <a:off x="1007220" y="249886"/>
            <a:ext cx="10177559" cy="176758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5DF5105-497C-14FE-7431-8DE43DCEB3C7}"/>
              </a:ext>
            </a:extLst>
          </p:cNvPr>
          <p:cNvSpPr>
            <a:spLocks noGrp="1"/>
          </p:cNvSpPr>
          <p:nvPr>
            <p:ph type="title"/>
          </p:nvPr>
        </p:nvSpPr>
        <p:spPr>
          <a:xfrm>
            <a:off x="1122024" y="585814"/>
            <a:ext cx="9608405" cy="1095726"/>
          </a:xfrm>
        </p:spPr>
        <p:txBody>
          <a:bodyPr lIns="91440" tIns="91440" rIns="91440" bIns="182880"/>
          <a:lstStyle/>
          <a:p>
            <a:pPr algn="l"/>
            <a:r>
              <a:rPr lang="en-US" dirty="0">
                <a:solidFill>
                  <a:schemeClr val="bg1"/>
                </a:solidFill>
              </a:rPr>
              <a:t>Case Presentation: 73-year-old man with rheumatoid arthritis and angiosarcoma of the scalp is found to have a lung nodule and undergoes resection</a:t>
            </a:r>
          </a:p>
        </p:txBody>
      </p:sp>
      <p:sp>
        <p:nvSpPr>
          <p:cNvPr id="8" name="Title 1">
            <a:extLst>
              <a:ext uri="{FF2B5EF4-FFF2-40B4-BE49-F238E27FC236}">
                <a16:creationId xmlns:a16="http://schemas.microsoft.com/office/drawing/2014/main" id="{71D47CDF-7841-FE49-9C5D-8F2780F4A3FF}"/>
              </a:ext>
            </a:extLst>
          </p:cNvPr>
          <p:cNvSpPr txBox="1">
            <a:spLocks/>
          </p:cNvSpPr>
          <p:nvPr/>
        </p:nvSpPr>
        <p:spPr bwMode="auto">
          <a:xfrm>
            <a:off x="0" y="5817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Estelamari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Rodriguez (Miami, Florida)</a:t>
            </a:r>
          </a:p>
        </p:txBody>
      </p:sp>
      <p:pic>
        <p:nvPicPr>
          <p:cNvPr id="2" name="Picture 1" descr="A person wearing glasses and a headset&#10;&#10;AI-generated content may be incorrect.">
            <a:extLst>
              <a:ext uri="{FF2B5EF4-FFF2-40B4-BE49-F238E27FC236}">
                <a16:creationId xmlns:a16="http://schemas.microsoft.com/office/drawing/2014/main" id="{F18BFB2A-24D4-5260-379D-31A8900C756E}"/>
              </a:ext>
            </a:extLst>
          </p:cNvPr>
          <p:cNvPicPr>
            <a:picLocks noChangeAspect="1"/>
          </p:cNvPicPr>
          <p:nvPr/>
        </p:nvPicPr>
        <p:blipFill>
          <a:blip r:embed="rId2"/>
          <a:stretch>
            <a:fillRect/>
          </a:stretch>
        </p:blipFill>
        <p:spPr>
          <a:xfrm>
            <a:off x="2894697" y="2215809"/>
            <a:ext cx="6402607"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9388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52222-77D7-FC13-4A58-B8A0A463A04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4BF149A-F30B-2049-DCF1-F874EA613A26}"/>
              </a:ext>
            </a:extLst>
          </p:cNvPr>
          <p:cNvSpPr/>
          <p:nvPr/>
        </p:nvSpPr>
        <p:spPr bwMode="auto">
          <a:xfrm>
            <a:off x="335360" y="1718504"/>
            <a:ext cx="10801200"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DA62098-FD2D-7023-2E3E-28769EB68FED}"/>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34C9124F-993A-D028-D5FB-D0FA948C03D3}"/>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bg1"/>
                </a:solidFill>
              </a:rPr>
              <a:t>Case 2: Lambert-Eaton Syndrome and Other Paraneoplastic Syndromes </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357521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9909F-D32D-DB56-9B0E-37A216F6E99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1AF9758-6B58-81D8-6275-DC6F57C85FD3}"/>
              </a:ext>
            </a:extLst>
          </p:cNvPr>
          <p:cNvSpPr/>
          <p:nvPr/>
        </p:nvSpPr>
        <p:spPr bwMode="auto">
          <a:xfrm>
            <a:off x="1007220" y="188640"/>
            <a:ext cx="10177559" cy="156940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46E8470-070E-668E-5963-EF8456B83B56}"/>
              </a:ext>
            </a:extLst>
          </p:cNvPr>
          <p:cNvSpPr>
            <a:spLocks noGrp="1"/>
          </p:cNvSpPr>
          <p:nvPr>
            <p:ph type="title"/>
          </p:nvPr>
        </p:nvSpPr>
        <p:spPr>
          <a:xfrm>
            <a:off x="1321176" y="614967"/>
            <a:ext cx="9671368" cy="808429"/>
          </a:xfrm>
        </p:spPr>
        <p:txBody>
          <a:bodyPr lIns="91440" tIns="91440" rIns="91440" bIns="182880"/>
          <a:lstStyle/>
          <a:p>
            <a:pPr algn="l"/>
            <a:r>
              <a:rPr lang="en-US" dirty="0">
                <a:solidFill>
                  <a:schemeClr val="bg1"/>
                </a:solidFill>
              </a:rPr>
              <a:t>Case Presentation: 64-year-old woman who presents with limited-stage SCLC with Lambert-Eaton syndrome now has NED after chemoradiation but still with motor weakness</a:t>
            </a:r>
          </a:p>
        </p:txBody>
      </p:sp>
      <p:sp>
        <p:nvSpPr>
          <p:cNvPr id="8" name="Title 1">
            <a:extLst>
              <a:ext uri="{FF2B5EF4-FFF2-40B4-BE49-F238E27FC236}">
                <a16:creationId xmlns:a16="http://schemas.microsoft.com/office/drawing/2014/main" id="{DB75E4B5-B264-F8BF-916B-56A120F07F42}"/>
              </a:ext>
            </a:extLst>
          </p:cNvPr>
          <p:cNvSpPr txBox="1">
            <a:spLocks/>
          </p:cNvSpPr>
          <p:nvPr/>
        </p:nvSpPr>
        <p:spPr bwMode="auto">
          <a:xfrm>
            <a:off x="-37540"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 (Bloomington, Illinois)</a:t>
            </a:r>
          </a:p>
        </p:txBody>
      </p:sp>
      <p:pic>
        <p:nvPicPr>
          <p:cNvPr id="4" name="Picture 3" descr="A person wearing a headset&#10;&#10;AI-generated content may be incorrect.">
            <a:extLst>
              <a:ext uri="{FF2B5EF4-FFF2-40B4-BE49-F238E27FC236}">
                <a16:creationId xmlns:a16="http://schemas.microsoft.com/office/drawing/2014/main" id="{C29B44D3-3099-6803-6F1F-7480D7C6A4E5}"/>
              </a:ext>
            </a:extLst>
          </p:cNvPr>
          <p:cNvPicPr>
            <a:picLocks noChangeAspect="1"/>
          </p:cNvPicPr>
          <p:nvPr/>
        </p:nvPicPr>
        <p:blipFill>
          <a:blip r:embed="rId2"/>
          <a:stretch>
            <a:fillRect/>
          </a:stretch>
        </p:blipFill>
        <p:spPr>
          <a:xfrm>
            <a:off x="2895599" y="2293453"/>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6384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C2751-CD32-4789-A0A4-779EAF0F851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6A02889-FE46-60F2-49B9-0BACA36AA604}"/>
              </a:ext>
            </a:extLst>
          </p:cNvPr>
          <p:cNvSpPr/>
          <p:nvPr/>
        </p:nvSpPr>
        <p:spPr bwMode="auto">
          <a:xfrm>
            <a:off x="335360" y="2222560"/>
            <a:ext cx="10801200"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5D74D7D-A75F-5C75-E03E-B0DEA0468460}"/>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2B6D237-30D3-1104-651F-C1C284843BD4}"/>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chemeClr val="bg1"/>
                </a:solidFill>
              </a:rPr>
              <a:t>Case 3: 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185768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C57AF-B8E4-55A2-D484-50143345EB4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04B872F-38D6-1D37-FC99-4AD21FB8972A}"/>
              </a:ext>
            </a:extLst>
          </p:cNvPr>
          <p:cNvSpPr/>
          <p:nvPr/>
        </p:nvSpPr>
        <p:spPr bwMode="auto">
          <a:xfrm>
            <a:off x="1007220" y="404664"/>
            <a:ext cx="10177559" cy="1612805"/>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7FE8BBBA-2B23-5C29-B6E8-2646EFD05395}"/>
              </a:ext>
            </a:extLst>
          </p:cNvPr>
          <p:cNvSpPr>
            <a:spLocks noGrp="1"/>
          </p:cNvSpPr>
          <p:nvPr>
            <p:ph type="title"/>
          </p:nvPr>
        </p:nvSpPr>
        <p:spPr>
          <a:xfrm>
            <a:off x="1122024" y="666073"/>
            <a:ext cx="9726504" cy="1095726"/>
          </a:xfrm>
        </p:spPr>
        <p:txBody>
          <a:bodyPr lIns="91440" tIns="91440" rIns="91440" bIns="182880"/>
          <a:lstStyle/>
          <a:p>
            <a:pPr algn="l"/>
            <a:r>
              <a:rPr lang="en-US" dirty="0">
                <a:solidFill>
                  <a:schemeClr val="bg1"/>
                </a:solidFill>
              </a:rPr>
              <a:t>Case Presentation: 50-year-old man with metastatic EGFR exon 19 del lung adenocarcinoma receives </a:t>
            </a:r>
            <a:r>
              <a:rPr lang="en-US" dirty="0" err="1">
                <a:solidFill>
                  <a:schemeClr val="bg1"/>
                </a:solidFill>
              </a:rPr>
              <a:t>osimertinib</a:t>
            </a:r>
            <a:r>
              <a:rPr lang="en-US" dirty="0">
                <a:solidFill>
                  <a:schemeClr val="bg1"/>
                </a:solidFill>
              </a:rPr>
              <a:t> with progression at 11 months and small cell transformation </a:t>
            </a:r>
          </a:p>
        </p:txBody>
      </p:sp>
      <p:sp>
        <p:nvSpPr>
          <p:cNvPr id="8" name="Title 1">
            <a:extLst>
              <a:ext uri="{FF2B5EF4-FFF2-40B4-BE49-F238E27FC236}">
                <a16:creationId xmlns:a16="http://schemas.microsoft.com/office/drawing/2014/main" id="{CBA7ACD3-78FF-9E46-C51A-67A9C28CD486}"/>
              </a:ext>
            </a:extLst>
          </p:cNvPr>
          <p:cNvSpPr txBox="1">
            <a:spLocks/>
          </p:cNvSpPr>
          <p:nvPr/>
        </p:nvSpPr>
        <p:spPr bwMode="auto">
          <a:xfrm>
            <a:off x="0" y="5817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Estelamari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Rodriguez (Miami, Florida)</a:t>
            </a:r>
          </a:p>
        </p:txBody>
      </p:sp>
      <p:pic>
        <p:nvPicPr>
          <p:cNvPr id="2" name="Picture 1" descr="A person wearing glasses and a headset&#10;&#10;AI-generated content may be incorrect.">
            <a:extLst>
              <a:ext uri="{FF2B5EF4-FFF2-40B4-BE49-F238E27FC236}">
                <a16:creationId xmlns:a16="http://schemas.microsoft.com/office/drawing/2014/main" id="{ED6B59C9-2B44-4DE3-0C9E-8A026FF2AA6D}"/>
              </a:ext>
            </a:extLst>
          </p:cNvPr>
          <p:cNvPicPr>
            <a:picLocks noChangeAspect="1"/>
          </p:cNvPicPr>
          <p:nvPr/>
        </p:nvPicPr>
        <p:blipFill>
          <a:blip r:embed="rId2"/>
          <a:stretch>
            <a:fillRect/>
          </a:stretch>
        </p:blipFill>
        <p:spPr>
          <a:xfrm>
            <a:off x="2894696" y="2238965"/>
            <a:ext cx="6402607"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4830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F3BB4-1C76-D9B4-390E-2514FD5A48F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8BF68EB-050D-2931-DE79-E541DD7BD2BD}"/>
              </a:ext>
            </a:extLst>
          </p:cNvPr>
          <p:cNvSpPr/>
          <p:nvPr/>
        </p:nvSpPr>
        <p:spPr bwMode="auto">
          <a:xfrm>
            <a:off x="335360" y="2708920"/>
            <a:ext cx="10801200"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FF2B272-03C0-93BE-8E05-BE03EB661D6C}"/>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A0DE96D2-B9A3-69D4-A37D-0FAED1B363EA}"/>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chemeClr val="accent2"/>
                </a:solidFill>
              </a:rPr>
              <a:t>Case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bg1"/>
                </a:solidFill>
              </a:rPr>
              <a:t>Case 4: Trilaciclib in Extensive-Stage Disease</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837481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0CF7-90E0-40BE-2FBD-98ED50A8AB2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A11AAF7-6BC9-3BDE-E19C-551F421E032F}"/>
              </a:ext>
            </a:extLst>
          </p:cNvPr>
          <p:cNvSpPr/>
          <p:nvPr/>
        </p:nvSpPr>
        <p:spPr bwMode="auto">
          <a:xfrm>
            <a:off x="1007220" y="275422"/>
            <a:ext cx="10177559" cy="1590935"/>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F31837F-E857-28EA-872B-911E0BA81CD5}"/>
              </a:ext>
            </a:extLst>
          </p:cNvPr>
          <p:cNvSpPr>
            <a:spLocks noGrp="1"/>
          </p:cNvSpPr>
          <p:nvPr>
            <p:ph type="title"/>
          </p:nvPr>
        </p:nvSpPr>
        <p:spPr>
          <a:xfrm>
            <a:off x="1159204" y="568678"/>
            <a:ext cx="10025575" cy="1095726"/>
          </a:xfrm>
        </p:spPr>
        <p:txBody>
          <a:bodyPr lIns="91440" tIns="91440" rIns="91440" bIns="182880"/>
          <a:lstStyle/>
          <a:p>
            <a:pPr algn="l"/>
            <a:r>
              <a:rPr lang="en-US" dirty="0">
                <a:solidFill>
                  <a:schemeClr val="bg1"/>
                </a:solidFill>
              </a:rPr>
              <a:t>Case Presentation: 66-year-old woman with ES-SCLC and brain metastases receives carboplatin/etoposide/atezolizumab and preemptive </a:t>
            </a:r>
            <a:r>
              <a:rPr lang="en-US" dirty="0" err="1">
                <a:solidFill>
                  <a:schemeClr val="bg1"/>
                </a:solidFill>
              </a:rPr>
              <a:t>trilaciclib</a:t>
            </a:r>
            <a:r>
              <a:rPr lang="en-US" dirty="0">
                <a:solidFill>
                  <a:schemeClr val="bg1"/>
                </a:solidFill>
              </a:rPr>
              <a:t> but develops Grade 3 neutropenia </a:t>
            </a:r>
          </a:p>
        </p:txBody>
      </p:sp>
      <p:sp>
        <p:nvSpPr>
          <p:cNvPr id="8" name="Title 1">
            <a:extLst>
              <a:ext uri="{FF2B5EF4-FFF2-40B4-BE49-F238E27FC236}">
                <a16:creationId xmlns:a16="http://schemas.microsoft.com/office/drawing/2014/main" id="{260A099D-B702-4E9D-513A-C77452EB3D5A}"/>
              </a:ext>
            </a:extLst>
          </p:cNvPr>
          <p:cNvSpPr txBox="1">
            <a:spLocks/>
          </p:cNvSpPr>
          <p:nvPr/>
        </p:nvSpPr>
        <p:spPr bwMode="auto">
          <a:xfrm>
            <a:off x="-37540"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 (Bloomington, Illinois)</a:t>
            </a:r>
          </a:p>
        </p:txBody>
      </p:sp>
      <p:pic>
        <p:nvPicPr>
          <p:cNvPr id="4" name="Picture 3" descr="A person wearing a headset&#10;&#10;AI-generated content may be incorrect.">
            <a:extLst>
              <a:ext uri="{FF2B5EF4-FFF2-40B4-BE49-F238E27FC236}">
                <a16:creationId xmlns:a16="http://schemas.microsoft.com/office/drawing/2014/main" id="{C51C2876-A8F9-3563-4B79-19488D45339A}"/>
              </a:ext>
            </a:extLst>
          </p:cNvPr>
          <p:cNvPicPr>
            <a:picLocks noChangeAspect="1"/>
          </p:cNvPicPr>
          <p:nvPr/>
        </p:nvPicPr>
        <p:blipFill>
          <a:blip r:embed="rId2"/>
          <a:stretch>
            <a:fillRect/>
          </a:stretch>
        </p:blipFill>
        <p:spPr>
          <a:xfrm>
            <a:off x="2858060" y="2337521"/>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1219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900B-E990-B8D8-86F2-0E32EEB4E21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D866CC0-D8AD-0ACC-E8AB-E4470A8C4033}"/>
              </a:ext>
            </a:extLst>
          </p:cNvPr>
          <p:cNvSpPr/>
          <p:nvPr/>
        </p:nvSpPr>
        <p:spPr bwMode="auto">
          <a:xfrm>
            <a:off x="335360" y="3158664"/>
            <a:ext cx="10801200"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CF143DD-A2EE-59AA-3160-9391531FEB95}"/>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EC79A41-C78A-69E2-6CF8-A0C3D0DFB475}"/>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chemeClr val="accent2"/>
                </a:solidFill>
              </a:rPr>
              <a:t>Case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chemeClr val="bg1"/>
                </a:solidFill>
              </a:rPr>
              <a:t>Comments: 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314890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824BC-0B7C-4770-2625-974AE15439DC}"/>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B684BC39-D768-2B62-CEAE-C48994574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31" y="350728"/>
            <a:ext cx="10438738" cy="587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9B7F97E-D1A3-A78C-61DD-B22AD6CB95DC}"/>
              </a:ext>
            </a:extLst>
          </p:cNvPr>
          <p:cNvSpPr/>
          <p:nvPr/>
        </p:nvSpPr>
        <p:spPr bwMode="auto">
          <a:xfrm>
            <a:off x="3106455" y="5987441"/>
            <a:ext cx="3457183" cy="1628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F1804925-1DA2-48D0-30B4-D67BB41E2631}"/>
              </a:ext>
            </a:extLst>
          </p:cNvPr>
          <p:cNvSpPr txBox="1"/>
          <p:nvPr/>
        </p:nvSpPr>
        <p:spPr>
          <a:xfrm>
            <a:off x="5327877" y="382558"/>
            <a:ext cx="2428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950"/>
                </a:solidFill>
                <a:effectLst/>
                <a:uLnTx/>
                <a:uFillTx/>
                <a:latin typeface="Calibri"/>
                <a:ea typeface="+mn-ea"/>
                <a:cs typeface="+mn-cs"/>
              </a:rPr>
              <a:t>Abstract LBA8005</a:t>
            </a:r>
          </a:p>
        </p:txBody>
      </p:sp>
    </p:spTree>
    <p:extLst>
      <p:ext uri="{BB962C8B-B14F-4D97-AF65-F5344CB8AC3E}">
        <p14:creationId xmlns:p14="http://schemas.microsoft.com/office/powerpoint/2010/main" val="140573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AFC2D-C7DC-6FCD-E685-6FA542C5F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DB102-D427-0963-E010-A5587E72F72E}"/>
              </a:ext>
            </a:extLst>
          </p:cNvPr>
          <p:cNvSpPr>
            <a:spLocks noGrp="1"/>
          </p:cNvSpPr>
          <p:nvPr>
            <p:ph type="title"/>
          </p:nvPr>
        </p:nvSpPr>
        <p:spPr>
          <a:xfrm>
            <a:off x="912286" y="37783"/>
            <a:ext cx="10358967" cy="1143000"/>
          </a:xfrm>
        </p:spPr>
        <p:txBody>
          <a:bodyPr/>
          <a:lstStyle/>
          <a:p>
            <a:r>
              <a:rPr lang="en-US" dirty="0"/>
              <a:t>Key Takeaway Point</a:t>
            </a:r>
          </a:p>
        </p:txBody>
      </p:sp>
      <p:sp>
        <p:nvSpPr>
          <p:cNvPr id="3" name="TextBox 2">
            <a:extLst>
              <a:ext uri="{FF2B5EF4-FFF2-40B4-BE49-F238E27FC236}">
                <a16:creationId xmlns:a16="http://schemas.microsoft.com/office/drawing/2014/main" id="{D4FBCA46-E5E4-AD0E-7781-E1BF887C0D8A}"/>
              </a:ext>
            </a:extLst>
          </p:cNvPr>
          <p:cNvSpPr txBox="1"/>
          <p:nvPr/>
        </p:nvSpPr>
        <p:spPr>
          <a:xfrm>
            <a:off x="0" y="6497052"/>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Grønberg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BH et al. ASCO 2025;Abstract LBA8005. </a:t>
            </a:r>
          </a:p>
        </p:txBody>
      </p:sp>
      <p:pic>
        <p:nvPicPr>
          <p:cNvPr id="5" name="Picture 4" descr="A blue sign with white text&#10;&#10;AI-generated content may be incorrect.">
            <a:extLst>
              <a:ext uri="{FF2B5EF4-FFF2-40B4-BE49-F238E27FC236}">
                <a16:creationId xmlns:a16="http://schemas.microsoft.com/office/drawing/2014/main" id="{7892C859-DDE1-04B1-94B8-8DED7884AF16}"/>
              </a:ext>
            </a:extLst>
          </p:cNvPr>
          <p:cNvPicPr>
            <a:picLocks noChangeAspect="1"/>
          </p:cNvPicPr>
          <p:nvPr/>
        </p:nvPicPr>
        <p:blipFill>
          <a:blip r:embed="rId2"/>
          <a:stretch>
            <a:fillRect/>
          </a:stretch>
        </p:blipFill>
        <p:spPr>
          <a:xfrm>
            <a:off x="758863" y="1576253"/>
            <a:ext cx="10518626" cy="3557608"/>
          </a:xfrm>
          <a:prstGeom prst="rect">
            <a:avLst/>
          </a:prstGeom>
        </p:spPr>
      </p:pic>
    </p:spTree>
    <p:extLst>
      <p:ext uri="{BB962C8B-B14F-4D97-AF65-F5344CB8AC3E}">
        <p14:creationId xmlns:p14="http://schemas.microsoft.com/office/powerpoint/2010/main" val="3156790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2419D-62AB-D627-4DB7-38585977F3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34F72-287E-E40B-6D0F-F3ECA1360C08}"/>
              </a:ext>
            </a:extLst>
          </p:cNvPr>
          <p:cNvSpPr>
            <a:spLocks noGrp="1"/>
          </p:cNvSpPr>
          <p:nvPr>
            <p:ph type="title"/>
          </p:nvPr>
        </p:nvSpPr>
        <p:spPr>
          <a:xfrm>
            <a:off x="912286" y="37783"/>
            <a:ext cx="10358967" cy="1143000"/>
          </a:xfrm>
        </p:spPr>
        <p:txBody>
          <a:bodyPr/>
          <a:lstStyle/>
          <a:p>
            <a:pPr algn="l"/>
            <a:r>
              <a:rPr lang="en-US" dirty="0"/>
              <a:t>Progression-Free Survival (PFS) with Atezolizumab After Chemoradiation Therapy for LS-SCLC</a:t>
            </a:r>
          </a:p>
        </p:txBody>
      </p:sp>
      <p:sp>
        <p:nvSpPr>
          <p:cNvPr id="3" name="TextBox 2">
            <a:extLst>
              <a:ext uri="{FF2B5EF4-FFF2-40B4-BE49-F238E27FC236}">
                <a16:creationId xmlns:a16="http://schemas.microsoft.com/office/drawing/2014/main" id="{CCE777A7-9D4C-AE2D-93B4-D011775F00F1}"/>
              </a:ext>
            </a:extLst>
          </p:cNvPr>
          <p:cNvSpPr txBox="1"/>
          <p:nvPr/>
        </p:nvSpPr>
        <p:spPr>
          <a:xfrm>
            <a:off x="0" y="6497052"/>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Grønberg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BH et al. ASCO 2025;Abstract LBA8005. </a:t>
            </a:r>
          </a:p>
        </p:txBody>
      </p:sp>
      <p:pic>
        <p:nvPicPr>
          <p:cNvPr id="6" name="Picture 5" descr="A graph showing the number of patients with different levels&#10;&#10;AI-generated content may be incorrect.">
            <a:extLst>
              <a:ext uri="{FF2B5EF4-FFF2-40B4-BE49-F238E27FC236}">
                <a16:creationId xmlns:a16="http://schemas.microsoft.com/office/drawing/2014/main" id="{41DDCA3E-5BD9-3E19-C63A-E6A30C880CE5}"/>
              </a:ext>
            </a:extLst>
          </p:cNvPr>
          <p:cNvPicPr>
            <a:picLocks noChangeAspect="1"/>
          </p:cNvPicPr>
          <p:nvPr/>
        </p:nvPicPr>
        <p:blipFill>
          <a:blip r:embed="rId2"/>
          <a:stretch>
            <a:fillRect/>
          </a:stretch>
        </p:blipFill>
        <p:spPr>
          <a:xfrm>
            <a:off x="616945" y="1317268"/>
            <a:ext cx="10829580" cy="4671365"/>
          </a:xfrm>
          <a:prstGeom prst="rect">
            <a:avLst/>
          </a:prstGeom>
        </p:spPr>
      </p:pic>
    </p:spTree>
    <p:extLst>
      <p:ext uri="{BB962C8B-B14F-4D97-AF65-F5344CB8AC3E}">
        <p14:creationId xmlns:p14="http://schemas.microsoft.com/office/powerpoint/2010/main" val="3496652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34F4B-A062-13F8-614B-A0625460E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F338D6-846A-E0D0-28A8-D8D1EE393F03}"/>
              </a:ext>
            </a:extLst>
          </p:cNvPr>
          <p:cNvSpPr>
            <a:spLocks noGrp="1"/>
          </p:cNvSpPr>
          <p:nvPr>
            <p:ph type="title"/>
          </p:nvPr>
        </p:nvSpPr>
        <p:spPr>
          <a:xfrm>
            <a:off x="912286" y="37783"/>
            <a:ext cx="10358967" cy="1143000"/>
          </a:xfrm>
        </p:spPr>
        <p:txBody>
          <a:bodyPr/>
          <a:lstStyle/>
          <a:p>
            <a:pPr algn="l"/>
            <a:r>
              <a:rPr lang="en-US" dirty="0"/>
              <a:t>Overall Survival (OS) with Atezolizumab After Chemoradiation Therapy for LS-SCLC</a:t>
            </a:r>
          </a:p>
        </p:txBody>
      </p:sp>
      <p:sp>
        <p:nvSpPr>
          <p:cNvPr id="3" name="TextBox 2">
            <a:extLst>
              <a:ext uri="{FF2B5EF4-FFF2-40B4-BE49-F238E27FC236}">
                <a16:creationId xmlns:a16="http://schemas.microsoft.com/office/drawing/2014/main" id="{B901D4D3-0487-5560-623F-CDD1359A99E6}"/>
              </a:ext>
            </a:extLst>
          </p:cNvPr>
          <p:cNvSpPr txBox="1"/>
          <p:nvPr/>
        </p:nvSpPr>
        <p:spPr>
          <a:xfrm>
            <a:off x="0" y="6497052"/>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Grønberg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BH et al. ASCO 2025;Abstract LBA8005. </a:t>
            </a:r>
          </a:p>
        </p:txBody>
      </p:sp>
      <p:pic>
        <p:nvPicPr>
          <p:cNvPr id="5" name="Picture 4" descr="A graph showing the number of patients with different numbers&#10;&#10;AI-generated content may be incorrect.">
            <a:extLst>
              <a:ext uri="{FF2B5EF4-FFF2-40B4-BE49-F238E27FC236}">
                <a16:creationId xmlns:a16="http://schemas.microsoft.com/office/drawing/2014/main" id="{28B81560-8B6A-C4E5-29BE-D1C693A5E9C9}"/>
              </a:ext>
            </a:extLst>
          </p:cNvPr>
          <p:cNvPicPr>
            <a:picLocks noChangeAspect="1"/>
          </p:cNvPicPr>
          <p:nvPr/>
        </p:nvPicPr>
        <p:blipFill>
          <a:blip r:embed="rId2"/>
          <a:stretch>
            <a:fillRect/>
          </a:stretch>
        </p:blipFill>
        <p:spPr>
          <a:xfrm>
            <a:off x="638978" y="1180782"/>
            <a:ext cx="10796530" cy="4858439"/>
          </a:xfrm>
          <a:prstGeom prst="rect">
            <a:avLst/>
          </a:prstGeom>
        </p:spPr>
      </p:pic>
    </p:spTree>
    <p:extLst>
      <p:ext uri="{BB962C8B-B14F-4D97-AF65-F5344CB8AC3E}">
        <p14:creationId xmlns:p14="http://schemas.microsoft.com/office/powerpoint/2010/main" val="2524067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C9AD1-BD6A-AB96-2E8E-DFDBCF79C1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BB814-0F44-A730-7999-902C836A4772}"/>
              </a:ext>
            </a:extLst>
          </p:cNvPr>
          <p:cNvSpPr>
            <a:spLocks noGrp="1"/>
          </p:cNvSpPr>
          <p:nvPr>
            <p:ph type="title"/>
          </p:nvPr>
        </p:nvSpPr>
        <p:spPr>
          <a:xfrm>
            <a:off x="912286" y="37783"/>
            <a:ext cx="10358967" cy="1143000"/>
          </a:xfrm>
        </p:spPr>
        <p:txBody>
          <a:bodyPr/>
          <a:lstStyle/>
          <a:p>
            <a:r>
              <a:rPr lang="en-US" dirty="0"/>
              <a:t>Phase III ADRIATIC Study Design</a:t>
            </a:r>
          </a:p>
        </p:txBody>
      </p:sp>
      <p:pic>
        <p:nvPicPr>
          <p:cNvPr id="7" name="Picture 2">
            <a:extLst>
              <a:ext uri="{FF2B5EF4-FFF2-40B4-BE49-F238E27FC236}">
                <a16:creationId xmlns:a16="http://schemas.microsoft.com/office/drawing/2014/main" id="{8CE73200-C733-F8FB-36D6-2B12F5608CF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72570" y="1180783"/>
            <a:ext cx="11246860" cy="460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735AB69-0BDB-55FC-3FF9-91BAF0D77C6A}"/>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Spigel DR et al. ASCO 2024;Abstract LBA5. </a:t>
            </a:r>
            <a:r>
              <a:rPr kumimoji="0" lang="en-US" sz="1500" b="0" i="0" u="none" strike="noStrike" kern="1200" cap="none" spc="0" normalizeH="0" baseline="0" noProof="0" dirty="0">
                <a:ln>
                  <a:noFill/>
                </a:ln>
                <a:solidFill>
                  <a:srgbClr val="000000"/>
                </a:solidFill>
                <a:effectLst/>
                <a:uLnTx/>
                <a:uFillTx/>
                <a:latin typeface="Calibri"/>
                <a:ea typeface="MS PGothic" charset="0"/>
              </a:rPr>
              <a:t>Cheng Y</a:t>
            </a:r>
            <a:r>
              <a:rPr lang="en-US" sz="1500" b="0" dirty="0">
                <a:solidFill>
                  <a:srgbClr val="000000"/>
                </a:solidFill>
                <a:latin typeface="Calibri"/>
              </a:rPr>
              <a:t> </a:t>
            </a:r>
            <a:r>
              <a:rPr kumimoji="0" lang="en-US" sz="1500" b="0" i="0" u="none" strike="noStrike" kern="1200" cap="none" spc="0" normalizeH="0" baseline="0" noProof="0" dirty="0">
                <a:ln>
                  <a:noFill/>
                </a:ln>
                <a:solidFill>
                  <a:srgbClr val="000000"/>
                </a:solidFill>
                <a:effectLst/>
                <a:uLnTx/>
                <a:uFillTx/>
                <a:latin typeface="Calibri"/>
                <a:ea typeface="MS PGothic" charset="0"/>
              </a:rPr>
              <a:t>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a:t>
            </a:r>
            <a:r>
              <a:rPr kumimoji="0" lang="en-US" sz="1500" b="0" i="0" u="none" strike="noStrike" kern="1200" cap="none" spc="0" normalizeH="0" baseline="0" noProof="0" dirty="0">
                <a:ln>
                  <a:noFill/>
                </a:ln>
                <a:solidFill>
                  <a:srgbClr val="000000"/>
                </a:solidFill>
                <a:effectLst/>
                <a:uLnTx/>
                <a:uFillTx/>
                <a:latin typeface="Calibri"/>
                <a:ea typeface="MS PGothic" charset="0"/>
              </a:rPr>
              <a:t> 2024;391(14):1313-27. </a:t>
            </a:r>
          </a:p>
        </p:txBody>
      </p:sp>
      <p:sp>
        <p:nvSpPr>
          <p:cNvPr id="4" name="TextBox 3">
            <a:extLst>
              <a:ext uri="{FF2B5EF4-FFF2-40B4-BE49-F238E27FC236}">
                <a16:creationId xmlns:a16="http://schemas.microsoft.com/office/drawing/2014/main" id="{C4FEAC4C-99E5-28BE-3240-7389BC551129}"/>
              </a:ext>
            </a:extLst>
          </p:cNvPr>
          <p:cNvSpPr txBox="1"/>
          <p:nvPr/>
        </p:nvSpPr>
        <p:spPr>
          <a:xfrm>
            <a:off x="463138" y="5808283"/>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err="1">
                <a:solidFill>
                  <a:srgbClr val="000000"/>
                </a:solidFill>
                <a:latin typeface="Calibri"/>
                <a:cs typeface="+mn-cs"/>
              </a:rPr>
              <a:t>cCRT</a:t>
            </a:r>
            <a:r>
              <a:rPr lang="en-US" sz="1500" b="0" dirty="0">
                <a:solidFill>
                  <a:srgbClr val="000000"/>
                </a:solidFill>
                <a:latin typeface="Calibri"/>
                <a:cs typeface="+mn-cs"/>
              </a:rPr>
              <a:t> = concurrent platinum-based chemoradiation therapy; PCI = prophylactic cranial irradiation</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2267906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F81F0-87B2-7DE5-A1C5-539B7C36B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B9F8C-BC0D-C8E3-CE75-F68D459EED54}"/>
              </a:ext>
            </a:extLst>
          </p:cNvPr>
          <p:cNvSpPr>
            <a:spLocks noGrp="1"/>
          </p:cNvSpPr>
          <p:nvPr>
            <p:ph type="title"/>
          </p:nvPr>
        </p:nvSpPr>
        <p:spPr>
          <a:xfrm>
            <a:off x="912286" y="50499"/>
            <a:ext cx="10358967" cy="1143000"/>
          </a:xfrm>
        </p:spPr>
        <p:txBody>
          <a:bodyPr/>
          <a:lstStyle/>
          <a:p>
            <a:r>
              <a:rPr lang="en-US" dirty="0"/>
              <a:t>ADRIATIC: Overall Survival</a:t>
            </a:r>
          </a:p>
        </p:txBody>
      </p:sp>
      <p:pic>
        <p:nvPicPr>
          <p:cNvPr id="3" name="Picture 2">
            <a:extLst>
              <a:ext uri="{FF2B5EF4-FFF2-40B4-BE49-F238E27FC236}">
                <a16:creationId xmlns:a16="http://schemas.microsoft.com/office/drawing/2014/main" id="{25F9D55D-307F-EBE9-E594-2957B9D72F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28253" y="1183703"/>
            <a:ext cx="10927032" cy="481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270B3D0-CF9C-CF45-DB9C-3D58FBCBDACD}"/>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Spigel DR et al. ASCO 2024;Abstract LBA5. </a:t>
            </a:r>
            <a:r>
              <a:rPr kumimoji="0" lang="en-US" sz="1500" b="0" i="0" u="none" strike="noStrike" kern="1200" cap="none" spc="0" normalizeH="0" baseline="0" noProof="0" dirty="0">
                <a:ln>
                  <a:noFill/>
                </a:ln>
                <a:solidFill>
                  <a:srgbClr val="000000"/>
                </a:solidFill>
                <a:effectLst/>
                <a:uLnTx/>
                <a:uFillTx/>
                <a:latin typeface="Calibri"/>
                <a:ea typeface="MS PGothic" charset="0"/>
              </a:rPr>
              <a:t>Cheng Y</a:t>
            </a:r>
            <a:r>
              <a:rPr lang="en-US" sz="1500" b="0" dirty="0">
                <a:solidFill>
                  <a:srgbClr val="000000"/>
                </a:solidFill>
                <a:latin typeface="Calibri"/>
              </a:rPr>
              <a:t> </a:t>
            </a:r>
            <a:r>
              <a:rPr kumimoji="0" lang="en-US" sz="1500" b="0" i="0" u="none" strike="noStrike" kern="1200" cap="none" spc="0" normalizeH="0" baseline="0" noProof="0" dirty="0">
                <a:ln>
                  <a:noFill/>
                </a:ln>
                <a:solidFill>
                  <a:srgbClr val="000000"/>
                </a:solidFill>
                <a:effectLst/>
                <a:uLnTx/>
                <a:uFillTx/>
                <a:latin typeface="Calibri"/>
                <a:ea typeface="MS PGothic" charset="0"/>
              </a:rPr>
              <a:t>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a:t>
            </a:r>
            <a:r>
              <a:rPr kumimoji="0" lang="en-US" sz="1500" b="0" i="0" u="none" strike="noStrike" kern="1200" cap="none" spc="0" normalizeH="0" baseline="0" noProof="0" dirty="0">
                <a:ln>
                  <a:noFill/>
                </a:ln>
                <a:solidFill>
                  <a:srgbClr val="000000"/>
                </a:solidFill>
                <a:effectLst/>
                <a:uLnTx/>
                <a:uFillTx/>
                <a:latin typeface="Calibri"/>
                <a:ea typeface="MS PGothic" charset="0"/>
              </a:rPr>
              <a:t> 2024;391(14):1313-27. </a:t>
            </a:r>
          </a:p>
        </p:txBody>
      </p:sp>
    </p:spTree>
    <p:extLst>
      <p:ext uri="{BB962C8B-B14F-4D97-AF65-F5344CB8AC3E}">
        <p14:creationId xmlns:p14="http://schemas.microsoft.com/office/powerpoint/2010/main" val="3838440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F6D1-195A-8B8A-2B90-11EABAC39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605B6-9F4D-C8AE-27FC-D099EDB62C9F}"/>
              </a:ext>
            </a:extLst>
          </p:cNvPr>
          <p:cNvSpPr>
            <a:spLocks noGrp="1"/>
          </p:cNvSpPr>
          <p:nvPr>
            <p:ph type="title"/>
          </p:nvPr>
        </p:nvSpPr>
        <p:spPr>
          <a:xfrm>
            <a:off x="912286" y="37783"/>
            <a:ext cx="10358967" cy="1143000"/>
          </a:xfrm>
        </p:spPr>
        <p:txBody>
          <a:bodyPr/>
          <a:lstStyle/>
          <a:p>
            <a:r>
              <a:rPr lang="en-US" dirty="0"/>
              <a:t>ADRIATIC: Progression-Free Survival</a:t>
            </a:r>
            <a:endParaRPr lang="en-US" dirty="0">
              <a:solidFill>
                <a:srgbClr val="FF40FF"/>
              </a:solidFill>
            </a:endParaRPr>
          </a:p>
        </p:txBody>
      </p:sp>
      <p:pic>
        <p:nvPicPr>
          <p:cNvPr id="3" name="Picture 2">
            <a:extLst>
              <a:ext uri="{FF2B5EF4-FFF2-40B4-BE49-F238E27FC236}">
                <a16:creationId xmlns:a16="http://schemas.microsoft.com/office/drawing/2014/main" id="{F4796943-149C-80E8-D134-9286DA92FEC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01817" y="1052736"/>
            <a:ext cx="11388366" cy="491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C6BE7DC-987B-83A8-FA0C-174A8EB82816}"/>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Spigel DR et al. ASCO 2024;Abstract LBA5. </a:t>
            </a:r>
            <a:r>
              <a:rPr kumimoji="0" lang="en-US" sz="1500" b="0" i="0" u="none" strike="noStrike" kern="1200" cap="none" spc="0" normalizeH="0" baseline="0" noProof="0" dirty="0">
                <a:ln>
                  <a:noFill/>
                </a:ln>
                <a:solidFill>
                  <a:srgbClr val="000000"/>
                </a:solidFill>
                <a:effectLst/>
                <a:uLnTx/>
                <a:uFillTx/>
                <a:latin typeface="Calibri"/>
                <a:ea typeface="MS PGothic" charset="0"/>
              </a:rPr>
              <a:t>Cheng Y</a:t>
            </a:r>
            <a:r>
              <a:rPr lang="en-US" sz="1500" b="0" dirty="0">
                <a:solidFill>
                  <a:srgbClr val="000000"/>
                </a:solidFill>
                <a:latin typeface="Calibri"/>
              </a:rPr>
              <a:t> </a:t>
            </a:r>
            <a:r>
              <a:rPr kumimoji="0" lang="en-US" sz="1500" b="0" i="0" u="none" strike="noStrike" kern="1200" cap="none" spc="0" normalizeH="0" baseline="0" noProof="0" dirty="0">
                <a:ln>
                  <a:noFill/>
                </a:ln>
                <a:solidFill>
                  <a:srgbClr val="000000"/>
                </a:solidFill>
                <a:effectLst/>
                <a:uLnTx/>
                <a:uFillTx/>
                <a:latin typeface="Calibri"/>
                <a:ea typeface="MS PGothic" charset="0"/>
              </a:rPr>
              <a:t>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a:t>
            </a:r>
            <a:r>
              <a:rPr kumimoji="0" lang="en-US" sz="1500" b="0" i="0" u="none" strike="noStrike" kern="1200" cap="none" spc="0" normalizeH="0" baseline="0" noProof="0" dirty="0">
                <a:ln>
                  <a:noFill/>
                </a:ln>
                <a:solidFill>
                  <a:srgbClr val="000000"/>
                </a:solidFill>
                <a:effectLst/>
                <a:uLnTx/>
                <a:uFillTx/>
                <a:latin typeface="Calibri"/>
                <a:ea typeface="MS PGothic" charset="0"/>
              </a:rPr>
              <a:t> 2024;391(14):1313-27. </a:t>
            </a:r>
          </a:p>
        </p:txBody>
      </p:sp>
    </p:spTree>
    <p:extLst>
      <p:ext uri="{BB962C8B-B14F-4D97-AF65-F5344CB8AC3E}">
        <p14:creationId xmlns:p14="http://schemas.microsoft.com/office/powerpoint/2010/main" val="3106122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6405B-FB2A-00E7-7778-A3B7C931CD9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4867941-7689-DB13-76D7-6F12B71CD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791" y="476140"/>
            <a:ext cx="9782418" cy="550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94796895-BA03-3568-DE95-96D4B0E7FCAC}"/>
              </a:ext>
            </a:extLst>
          </p:cNvPr>
          <p:cNvSpPr/>
          <p:nvPr/>
        </p:nvSpPr>
        <p:spPr bwMode="auto">
          <a:xfrm>
            <a:off x="3326794" y="5756088"/>
            <a:ext cx="3457183" cy="1628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FB4A8BB7-9E25-A894-B895-A2099028F47C}"/>
              </a:ext>
            </a:extLst>
          </p:cNvPr>
          <p:cNvSpPr txBox="1"/>
          <p:nvPr/>
        </p:nvSpPr>
        <p:spPr>
          <a:xfrm>
            <a:off x="5124644" y="648417"/>
            <a:ext cx="194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950"/>
                </a:solidFill>
                <a:effectLst/>
                <a:uLnTx/>
                <a:uFillTx/>
                <a:latin typeface="Calibri"/>
                <a:ea typeface="+mn-ea"/>
                <a:cs typeface="+mn-cs"/>
              </a:rPr>
              <a:t>Abstract 8006</a:t>
            </a:r>
          </a:p>
        </p:txBody>
      </p:sp>
    </p:spTree>
    <p:extLst>
      <p:ext uri="{BB962C8B-B14F-4D97-AF65-F5344CB8AC3E}">
        <p14:creationId xmlns:p14="http://schemas.microsoft.com/office/powerpoint/2010/main" val="1733146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7976-B45C-C44D-001F-F3D8A6DA5E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E3CD3-42BD-7C77-29CA-67BC78ECE0A7}"/>
              </a:ext>
            </a:extLst>
          </p:cNvPr>
          <p:cNvSpPr>
            <a:spLocks noGrp="1"/>
          </p:cNvSpPr>
          <p:nvPr>
            <p:ph type="title"/>
          </p:nvPr>
        </p:nvSpPr>
        <p:spPr>
          <a:xfrm>
            <a:off x="912286" y="37783"/>
            <a:ext cx="10358967" cy="1143000"/>
          </a:xfrm>
        </p:spPr>
        <p:txBody>
          <a:bodyPr/>
          <a:lstStyle/>
          <a:p>
            <a:r>
              <a:rPr lang="en-US" dirty="0" err="1"/>
              <a:t>IMforte</a:t>
            </a:r>
            <a:r>
              <a:rPr lang="en-US" dirty="0"/>
              <a:t> Study Design</a:t>
            </a:r>
          </a:p>
        </p:txBody>
      </p:sp>
      <p:sp>
        <p:nvSpPr>
          <p:cNvPr id="3" name="TextBox 2">
            <a:extLst>
              <a:ext uri="{FF2B5EF4-FFF2-40B4-BE49-F238E27FC236}">
                <a16:creationId xmlns:a16="http://schemas.microsoft.com/office/drawing/2014/main" id="{FBE48CF8-F17D-ADDA-D6FD-217F4685B8BC}"/>
              </a:ext>
            </a:extLst>
          </p:cNvPr>
          <p:cNvSpPr txBox="1"/>
          <p:nvPr/>
        </p:nvSpPr>
        <p:spPr>
          <a:xfrm>
            <a:off x="0" y="6497052"/>
            <a:ext cx="10990916"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a:t>
            </a:r>
            <a:r>
              <a:rPr lang="en-US" sz="1500" b="0" dirty="0">
                <a:solidFill>
                  <a:srgbClr val="000000"/>
                </a:solidFill>
                <a:latin typeface="Calibri"/>
                <a:cs typeface="+mn-cs"/>
              </a:rPr>
              <a:t>. Paz-Ares L et al. </a:t>
            </a:r>
            <a:r>
              <a:rPr lang="en-US" sz="1500" b="0" i="1" dirty="0">
                <a:solidFill>
                  <a:srgbClr val="000000"/>
                </a:solidFill>
                <a:latin typeface="Calibri"/>
                <a:cs typeface="+mn-cs"/>
              </a:rPr>
              <a:t>Lancet </a:t>
            </a:r>
            <a:r>
              <a:rPr lang="en-US" sz="1500" b="0" dirty="0">
                <a:solidFill>
                  <a:srgbClr val="000000"/>
                </a:solidFill>
                <a:latin typeface="Calibri"/>
                <a:cs typeface="+mn-cs"/>
              </a:rPr>
              <a:t>2025;405(10495):2129-43.  </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4" name="Picture 2">
            <a:extLst>
              <a:ext uri="{FF2B5EF4-FFF2-40B4-BE49-F238E27FC236}">
                <a16:creationId xmlns:a16="http://schemas.microsoft.com/office/drawing/2014/main" id="{7C4BA6AC-8CC3-4253-64C3-2A898482F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78"/>
          <a:stretch>
            <a:fillRect/>
          </a:stretch>
        </p:blipFill>
        <p:spPr bwMode="auto">
          <a:xfrm>
            <a:off x="1247218" y="982994"/>
            <a:ext cx="9689101" cy="479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AD22837D-1622-E9AB-9D01-F3E5812400A0}"/>
              </a:ext>
            </a:extLst>
          </p:cNvPr>
          <p:cNvSpPr/>
          <p:nvPr/>
        </p:nvSpPr>
        <p:spPr bwMode="auto">
          <a:xfrm>
            <a:off x="1399141" y="5373216"/>
            <a:ext cx="9496540" cy="3927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19D50ED2-8C84-9E47-7BFE-CF06A0235419}"/>
              </a:ext>
            </a:extLst>
          </p:cNvPr>
          <p:cNvSpPr txBox="1"/>
          <p:nvPr/>
        </p:nvSpPr>
        <p:spPr>
          <a:xfrm>
            <a:off x="1247218" y="5875006"/>
            <a:ext cx="10024035"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CR = complete response; PR = partial response; SD = stable disease; PD = disease progression</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275699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2FD89-F346-6ECD-F62D-3626C9D103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7117CA-C5C4-DA2D-21ED-1D6C880BBDA1}"/>
              </a:ext>
            </a:extLst>
          </p:cNvPr>
          <p:cNvSpPr>
            <a:spLocks noGrp="1"/>
          </p:cNvSpPr>
          <p:nvPr>
            <p:ph type="title"/>
          </p:nvPr>
        </p:nvSpPr>
        <p:spPr>
          <a:xfrm>
            <a:off x="912286" y="38924"/>
            <a:ext cx="10358967" cy="1143000"/>
          </a:xfrm>
        </p:spPr>
        <p:txBody>
          <a:bodyPr/>
          <a:lstStyle/>
          <a:p>
            <a:r>
              <a:rPr lang="en-US" dirty="0" err="1"/>
              <a:t>IMforte</a:t>
            </a:r>
            <a:r>
              <a:rPr lang="en-US" dirty="0"/>
              <a:t>: Independent Review Facility-Assessed Progression-Free Survival (IRF-PFS) from Randomization into Maintenance Phase</a:t>
            </a:r>
          </a:p>
        </p:txBody>
      </p:sp>
      <p:pic>
        <p:nvPicPr>
          <p:cNvPr id="2" name="Picture 2">
            <a:extLst>
              <a:ext uri="{FF2B5EF4-FFF2-40B4-BE49-F238E27FC236}">
                <a16:creationId xmlns:a16="http://schemas.microsoft.com/office/drawing/2014/main" id="{B3D87C59-9A1D-9ADC-237E-66E642F5E32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24089" y="1181924"/>
            <a:ext cx="10943821" cy="489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4C2FECF-90E6-F4E9-6CFA-C20B99FCDB14}"/>
              </a:ext>
            </a:extLst>
          </p:cNvPr>
          <p:cNvSpPr txBox="1"/>
          <p:nvPr/>
        </p:nvSpPr>
        <p:spPr>
          <a:xfrm>
            <a:off x="0" y="6497052"/>
            <a:ext cx="10128448"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 </a:t>
            </a:r>
            <a:r>
              <a:rPr lang="en-US" sz="1500" b="0" dirty="0">
                <a:solidFill>
                  <a:srgbClr val="000000"/>
                </a:solidFill>
                <a:latin typeface="Calibri"/>
                <a:cs typeface="+mn-cs"/>
              </a:rPr>
              <a:t>Paz-Ares L et al. </a:t>
            </a:r>
            <a:r>
              <a:rPr lang="en-US" sz="1500" b="0" i="1" dirty="0">
                <a:solidFill>
                  <a:srgbClr val="000000"/>
                </a:solidFill>
                <a:latin typeface="Calibri"/>
                <a:cs typeface="+mn-cs"/>
              </a:rPr>
              <a:t>Lancet </a:t>
            </a:r>
            <a:r>
              <a:rPr lang="en-US" sz="1500" b="0" dirty="0">
                <a:solidFill>
                  <a:srgbClr val="000000"/>
                </a:solidFill>
                <a:latin typeface="Calibri"/>
                <a:cs typeface="+mn-cs"/>
              </a:rPr>
              <a:t>2025;405(10495):2129-43.</a:t>
            </a:r>
          </a:p>
        </p:txBody>
      </p:sp>
    </p:spTree>
    <p:extLst>
      <p:ext uri="{BB962C8B-B14F-4D97-AF65-F5344CB8AC3E}">
        <p14:creationId xmlns:p14="http://schemas.microsoft.com/office/powerpoint/2010/main" val="275194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627D7-C8B8-64E0-8391-A8537639AC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1B572A-3F2F-96A1-AC3D-288E8320795F}"/>
              </a:ext>
            </a:extLst>
          </p:cNvPr>
          <p:cNvSpPr>
            <a:spLocks noGrp="1"/>
          </p:cNvSpPr>
          <p:nvPr>
            <p:ph type="title"/>
          </p:nvPr>
        </p:nvSpPr>
        <p:spPr>
          <a:xfrm>
            <a:off x="0" y="37783"/>
            <a:ext cx="12192000" cy="870937"/>
          </a:xfrm>
        </p:spPr>
        <p:txBody>
          <a:bodyPr/>
          <a:lstStyle/>
          <a:p>
            <a:r>
              <a:rPr lang="en-US" sz="2900" dirty="0" err="1"/>
              <a:t>IMforte</a:t>
            </a:r>
            <a:r>
              <a:rPr lang="en-US" sz="2900" dirty="0"/>
              <a:t>: Overall Survival (OS) from Randomization into Maintenance Phase</a:t>
            </a:r>
          </a:p>
        </p:txBody>
      </p:sp>
      <p:pic>
        <p:nvPicPr>
          <p:cNvPr id="2" name="Picture 2">
            <a:extLst>
              <a:ext uri="{FF2B5EF4-FFF2-40B4-BE49-F238E27FC236}">
                <a16:creationId xmlns:a16="http://schemas.microsoft.com/office/drawing/2014/main" id="{05B301AE-0630-89BF-B2A1-3C0043140C5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920940" y="836712"/>
            <a:ext cx="8686541" cy="403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FBDDAC6-7D56-BAE3-BBFB-B45A9B1A016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920940" y="4941170"/>
            <a:ext cx="8677966" cy="135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D24DE5C-FD3F-E843-4E0E-FF0101382B29}"/>
              </a:ext>
            </a:extLst>
          </p:cNvPr>
          <p:cNvSpPr txBox="1"/>
          <p:nvPr/>
        </p:nvSpPr>
        <p:spPr>
          <a:xfrm>
            <a:off x="0" y="6497052"/>
            <a:ext cx="10128448"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 </a:t>
            </a:r>
            <a:r>
              <a:rPr lang="en-US" sz="1500" b="0" dirty="0">
                <a:solidFill>
                  <a:srgbClr val="000000"/>
                </a:solidFill>
                <a:latin typeface="Calibri"/>
                <a:cs typeface="+mn-cs"/>
              </a:rPr>
              <a:t>Paz-Ares L et al. </a:t>
            </a:r>
            <a:r>
              <a:rPr lang="en-US" sz="1500" b="0" i="1" dirty="0">
                <a:solidFill>
                  <a:srgbClr val="000000"/>
                </a:solidFill>
                <a:latin typeface="Calibri"/>
                <a:cs typeface="+mn-cs"/>
              </a:rPr>
              <a:t>Lancet</a:t>
            </a:r>
            <a:r>
              <a:rPr lang="en-US" sz="1500" b="0" dirty="0">
                <a:solidFill>
                  <a:srgbClr val="000000"/>
                </a:solidFill>
                <a:latin typeface="Calibri"/>
                <a:cs typeface="+mn-cs"/>
              </a:rPr>
              <a:t> 2025;405(10495):2129-43. </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470810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Liu — Disclosures</a:t>
            </a:r>
          </a:p>
        </p:txBody>
      </p:sp>
      <p:graphicFrame>
        <p:nvGraphicFramePr>
          <p:cNvPr id="3" name="Content Placeholder 3">
            <a:extLst>
              <a:ext uri="{FF2B5EF4-FFF2-40B4-BE49-F238E27FC236}">
                <a16:creationId xmlns:a16="http://schemas.microsoft.com/office/drawing/2014/main" id="{D8BD9D6B-509B-6541-D1C9-026E0F7BCCC7}"/>
              </a:ext>
            </a:extLst>
          </p:cNvPr>
          <p:cNvGraphicFramePr>
            <a:graphicFrameLocks/>
          </p:cNvGraphicFramePr>
          <p:nvPr/>
        </p:nvGraphicFramePr>
        <p:xfrm>
          <a:off x="1127447" y="1340768"/>
          <a:ext cx="9937104" cy="4437112"/>
        </p:xfrm>
        <a:graphic>
          <a:graphicData uri="http://schemas.openxmlformats.org/drawingml/2006/table">
            <a:tbl>
              <a:tblPr firstRow="1" bandRow="1">
                <a:tableStyleId>{F2DE63D5-997A-4646-A377-4702673A728D}</a:tableStyleId>
              </a:tblPr>
              <a:tblGrid>
                <a:gridCol w="2592288">
                  <a:extLst>
                    <a:ext uri="{9D8B030D-6E8A-4147-A177-3AD203B41FA5}">
                      <a16:colId xmlns:a16="http://schemas.microsoft.com/office/drawing/2014/main" val="20000"/>
                    </a:ext>
                  </a:extLst>
                </a:gridCol>
                <a:gridCol w="7344816">
                  <a:extLst>
                    <a:ext uri="{9D8B030D-6E8A-4147-A177-3AD203B41FA5}">
                      <a16:colId xmlns:a16="http://schemas.microsoft.com/office/drawing/2014/main" val="2117869244"/>
                    </a:ext>
                  </a:extLst>
                </a:gridCol>
              </a:tblGrid>
              <a:tr h="100811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a:t>
                      </a:r>
                      <a:r>
                        <a:rPr lang="en-US" sz="1800" b="0" dirty="0" err="1">
                          <a:solidFill>
                            <a:schemeClr val="tx1"/>
                          </a:solidFill>
                        </a:rPr>
                        <a:t>Inc,Genentech</a:t>
                      </a:r>
                      <a:r>
                        <a:rPr lang="en-US" sz="1800" b="0" dirty="0">
                          <a:solidFill>
                            <a:schemeClr val="tx1"/>
                          </a:solidFill>
                        </a:rPr>
                        <a:t>, a member of the Roche Group, Gilead Sciences Inc, Jazz Pharmaceuticals Inc, Johnson &amp; Johnson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0811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AstraZeneca Pharmaceuticals LP, Boehringer Ingelheim Pharmaceuticals Inc, Bristol Myers Squibb, Daiichi Sankyo Inc, Genentech, a member of the Roche Group, Gilead Sciences Inc, GSK, Guardant Health, Jazz Pharmaceuticals Inc, Johnson &amp; Johnson, Lilly, Merck, Merus, Mirati Therapeutics Inc, Natera Inc, Novartis, OSE Immunotherapeutics, Pfizer Inc, Regeneron Pharmaceuticals Inc, Revolution Medicines, Takeda Pharmaceuticals USA Inc, Yuhan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8085147"/>
                  </a:ext>
                </a:extLst>
              </a:tr>
              <a:tr h="1008112">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Alkermes, AstraZeneca Pharmaceuticals LP, Bristol Myers Squibb, Cogent Biosciences, Duality Biologics, Elevation Oncology, Ellipses Pharma, Genentech, a member of the Roche Group, Gilead Sciences Inc, Merck, Merus, </a:t>
                      </a:r>
                      <a:r>
                        <a:rPr lang="en-US" sz="1800" b="0" dirty="0" err="1">
                          <a:solidFill>
                            <a:schemeClr val="tx1"/>
                          </a:solidFill>
                        </a:rPr>
                        <a:t>Nuvalent</a:t>
                      </a:r>
                      <a:r>
                        <a:rPr lang="en-US" sz="1800" b="0" dirty="0">
                          <a:solidFill>
                            <a:schemeClr val="tx1"/>
                          </a:solidFill>
                        </a:rPr>
                        <a:t>, OSE Immunotherapeutics, Puma Biotechnology Inc, RAPT Therapeutics, </a:t>
                      </a:r>
                      <a:r>
                        <a:rPr lang="en-US" sz="1800" b="0" dirty="0" err="1">
                          <a:solidFill>
                            <a:schemeClr val="tx1"/>
                          </a:solidFill>
                        </a:rPr>
                        <a:t>Synthekine</a:t>
                      </a:r>
                      <a:r>
                        <a:rPr lang="en-US" sz="1800" b="0" dirty="0">
                          <a:solidFill>
                            <a:schemeClr val="tx1"/>
                          </a:solidFill>
                        </a:rPr>
                        <a:t>, </a:t>
                      </a:r>
                      <a:r>
                        <a:rPr lang="en-US" sz="1800" b="0" dirty="0" err="1">
                          <a:solidFill>
                            <a:schemeClr val="tx1"/>
                          </a:solidFill>
                        </a:rPr>
                        <a:t>SystImmune</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9993688"/>
                  </a:ext>
                </a:extLst>
              </a:tr>
            </a:tbl>
          </a:graphicData>
        </a:graphic>
      </p:graphicFrame>
    </p:spTree>
    <p:custDataLst>
      <p:tags r:id="rId1"/>
    </p:custDataLst>
    <p:extLst>
      <p:ext uri="{BB962C8B-B14F-4D97-AF65-F5344CB8AC3E}">
        <p14:creationId xmlns:p14="http://schemas.microsoft.com/office/powerpoint/2010/main" val="1520468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6CD9-BB17-0BEB-9355-832477B8C0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B5459E-1BAC-5399-CC26-FD61AD76935D}"/>
              </a:ext>
            </a:extLst>
          </p:cNvPr>
          <p:cNvSpPr>
            <a:spLocks noGrp="1"/>
          </p:cNvSpPr>
          <p:nvPr>
            <p:ph type="title"/>
          </p:nvPr>
        </p:nvSpPr>
        <p:spPr>
          <a:xfrm>
            <a:off x="-27210" y="53532"/>
            <a:ext cx="12219209" cy="999204"/>
          </a:xfrm>
        </p:spPr>
        <p:txBody>
          <a:bodyPr/>
          <a:lstStyle/>
          <a:p>
            <a:r>
              <a:rPr lang="en-US" sz="2900" dirty="0" err="1"/>
              <a:t>IMforte</a:t>
            </a:r>
            <a:r>
              <a:rPr lang="en-US" sz="2900" dirty="0"/>
              <a:t>: All-Cause Adverse Events (AEs) with Incidence ≥10% in Either Arm</a:t>
            </a:r>
          </a:p>
        </p:txBody>
      </p:sp>
      <p:pic>
        <p:nvPicPr>
          <p:cNvPr id="2" name="Picture 2">
            <a:extLst>
              <a:ext uri="{FF2B5EF4-FFF2-40B4-BE49-F238E27FC236}">
                <a16:creationId xmlns:a16="http://schemas.microsoft.com/office/drawing/2014/main" id="{D9FB8F93-2418-6490-6D79-FC8571AFB5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44653" y="1052736"/>
            <a:ext cx="11302693" cy="493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4BA41FD-8B6E-5536-7133-D7B3F59CCBA2}"/>
              </a:ext>
            </a:extLst>
          </p:cNvPr>
          <p:cNvSpPr txBox="1"/>
          <p:nvPr/>
        </p:nvSpPr>
        <p:spPr>
          <a:xfrm>
            <a:off x="0" y="6497052"/>
            <a:ext cx="10128448"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 </a:t>
            </a:r>
            <a:r>
              <a:rPr lang="en-US" sz="1500" b="0" dirty="0">
                <a:solidFill>
                  <a:srgbClr val="000000"/>
                </a:solidFill>
                <a:latin typeface="Calibri"/>
                <a:cs typeface="+mn-cs"/>
              </a:rPr>
              <a:t>Paz-Ares L et al. </a:t>
            </a:r>
            <a:r>
              <a:rPr lang="en-US" sz="1500" b="0" i="1" dirty="0">
                <a:solidFill>
                  <a:srgbClr val="000000"/>
                </a:solidFill>
                <a:latin typeface="Calibri"/>
                <a:cs typeface="+mn-cs"/>
              </a:rPr>
              <a:t>Lancet </a:t>
            </a:r>
            <a:r>
              <a:rPr lang="en-US" sz="1500" b="0" dirty="0">
                <a:solidFill>
                  <a:srgbClr val="000000"/>
                </a:solidFill>
                <a:latin typeface="Calibri"/>
                <a:cs typeface="+mn-cs"/>
              </a:rPr>
              <a:t>2025;405(10495):2129-43.</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8128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AI-generated content may be incorrect.">
            <a:extLst>
              <a:ext uri="{FF2B5EF4-FFF2-40B4-BE49-F238E27FC236}">
                <a16:creationId xmlns:a16="http://schemas.microsoft.com/office/drawing/2014/main" id="{C4422D70-EB1E-A757-F04C-D715E9DEF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836712"/>
            <a:ext cx="10904221" cy="4752528"/>
          </a:xfrm>
          <a:prstGeom prst="rect">
            <a:avLst/>
          </a:prstGeom>
        </p:spPr>
      </p:pic>
      <p:sp>
        <p:nvSpPr>
          <p:cNvPr id="6" name="TextBox 5">
            <a:extLst>
              <a:ext uri="{FF2B5EF4-FFF2-40B4-BE49-F238E27FC236}">
                <a16:creationId xmlns:a16="http://schemas.microsoft.com/office/drawing/2014/main" id="{7F41AB51-5FD1-EC87-159D-3DED3E72F43F}"/>
              </a:ext>
            </a:extLst>
          </p:cNvPr>
          <p:cNvSpPr txBox="1"/>
          <p:nvPr/>
        </p:nvSpPr>
        <p:spPr>
          <a:xfrm>
            <a:off x="500774" y="837873"/>
            <a:ext cx="4044569" cy="430887"/>
          </a:xfrm>
          <a:prstGeom prst="rect">
            <a:avLst/>
          </a:prstGeom>
          <a:noFill/>
        </p:spPr>
        <p:txBody>
          <a:bodyPr wrap="none" rtlCol="0">
            <a:spAutoFit/>
          </a:bodyPr>
          <a:lstStyle/>
          <a:p>
            <a:r>
              <a:rPr lang="en-US" sz="2200" i="1" dirty="0">
                <a:solidFill>
                  <a:srgbClr val="C00000"/>
                </a:solidFill>
                <a:latin typeface="Calibri"/>
              </a:rPr>
              <a:t>Lancet </a:t>
            </a:r>
            <a:r>
              <a:rPr lang="en-US" sz="2200" dirty="0">
                <a:solidFill>
                  <a:srgbClr val="C00000"/>
                </a:solidFill>
                <a:latin typeface="Calibri"/>
              </a:rPr>
              <a:t>2025;405(10495):2129-43</a:t>
            </a:r>
            <a:endParaRPr lang="en-US" sz="2200" dirty="0">
              <a:solidFill>
                <a:srgbClr val="C00000"/>
              </a:solidFill>
            </a:endParaRPr>
          </a:p>
        </p:txBody>
      </p:sp>
    </p:spTree>
    <p:extLst>
      <p:ext uri="{BB962C8B-B14F-4D97-AF65-F5344CB8AC3E}">
        <p14:creationId xmlns:p14="http://schemas.microsoft.com/office/powerpoint/2010/main" val="3512896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98281-25A2-94D0-A148-B72044079B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28F611-443E-73B4-F25D-74E55F6E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09" y="274023"/>
            <a:ext cx="10353044" cy="582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B1625C00-9947-B2F6-3DB6-C200CAA77264}"/>
              </a:ext>
            </a:extLst>
          </p:cNvPr>
          <p:cNvSpPr/>
          <p:nvPr/>
        </p:nvSpPr>
        <p:spPr bwMode="auto">
          <a:xfrm>
            <a:off x="2842050" y="5850939"/>
            <a:ext cx="3457183" cy="1628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D87D1088-A097-1E3C-95D8-65D30F6EA780}"/>
              </a:ext>
            </a:extLst>
          </p:cNvPr>
          <p:cNvSpPr txBox="1"/>
          <p:nvPr/>
        </p:nvSpPr>
        <p:spPr>
          <a:xfrm>
            <a:off x="5327877" y="382558"/>
            <a:ext cx="24975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950"/>
                </a:solidFill>
                <a:effectLst/>
                <a:uLnTx/>
                <a:uFillTx/>
                <a:latin typeface="Calibri"/>
                <a:ea typeface="+mn-ea"/>
                <a:cs typeface="+mn-cs"/>
              </a:rPr>
              <a:t>Abstract LBA8008</a:t>
            </a:r>
          </a:p>
        </p:txBody>
      </p:sp>
    </p:spTree>
    <p:extLst>
      <p:ext uri="{BB962C8B-B14F-4D97-AF65-F5344CB8AC3E}">
        <p14:creationId xmlns:p14="http://schemas.microsoft.com/office/powerpoint/2010/main" val="40293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B32CA-BC77-2A41-8BAA-C187F4E47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93E04-877C-1034-F756-D7F2E31937FB}"/>
              </a:ext>
            </a:extLst>
          </p:cNvPr>
          <p:cNvSpPr>
            <a:spLocks noGrp="1"/>
          </p:cNvSpPr>
          <p:nvPr>
            <p:ph type="title"/>
          </p:nvPr>
        </p:nvSpPr>
        <p:spPr>
          <a:xfrm>
            <a:off x="912286" y="37783"/>
            <a:ext cx="10358967" cy="1143000"/>
          </a:xfrm>
        </p:spPr>
        <p:txBody>
          <a:bodyPr/>
          <a:lstStyle/>
          <a:p>
            <a:r>
              <a:rPr lang="en-US" dirty="0"/>
              <a:t>DeLLphi-304 Background</a:t>
            </a:r>
          </a:p>
        </p:txBody>
      </p:sp>
      <p:sp>
        <p:nvSpPr>
          <p:cNvPr id="3" name="TextBox 2">
            <a:extLst>
              <a:ext uri="{FF2B5EF4-FFF2-40B4-BE49-F238E27FC236}">
                <a16:creationId xmlns:a16="http://schemas.microsoft.com/office/drawing/2014/main" id="{E41431C5-816E-4DDD-A3E0-178CA2D76064}"/>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p>
        </p:txBody>
      </p:sp>
      <p:pic>
        <p:nvPicPr>
          <p:cNvPr id="5" name="Picture 4" descr="A diagram of cancer cells&#10;&#10;AI-generated content may be incorrect.">
            <a:extLst>
              <a:ext uri="{FF2B5EF4-FFF2-40B4-BE49-F238E27FC236}">
                <a16:creationId xmlns:a16="http://schemas.microsoft.com/office/drawing/2014/main" id="{8AD0852A-F110-BC3F-2649-49F416E312BC}"/>
              </a:ext>
            </a:extLst>
          </p:cNvPr>
          <p:cNvPicPr>
            <a:picLocks noChangeAspect="1"/>
          </p:cNvPicPr>
          <p:nvPr/>
        </p:nvPicPr>
        <p:blipFill>
          <a:blip r:embed="rId2"/>
          <a:stretch>
            <a:fillRect/>
          </a:stretch>
        </p:blipFill>
        <p:spPr>
          <a:xfrm>
            <a:off x="708314" y="957626"/>
            <a:ext cx="10766909" cy="5156782"/>
          </a:xfrm>
          <a:prstGeom prst="rect">
            <a:avLst/>
          </a:prstGeom>
        </p:spPr>
      </p:pic>
    </p:spTree>
    <p:extLst>
      <p:ext uri="{BB962C8B-B14F-4D97-AF65-F5344CB8AC3E}">
        <p14:creationId xmlns:p14="http://schemas.microsoft.com/office/powerpoint/2010/main" val="295926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041D8-4F06-C204-886B-CA0321529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706F9-7101-1457-D766-9FA53C630974}"/>
              </a:ext>
            </a:extLst>
          </p:cNvPr>
          <p:cNvSpPr>
            <a:spLocks noGrp="1"/>
          </p:cNvSpPr>
          <p:nvPr>
            <p:ph type="title"/>
          </p:nvPr>
        </p:nvSpPr>
        <p:spPr>
          <a:xfrm>
            <a:off x="912286" y="37783"/>
            <a:ext cx="10358967" cy="1143000"/>
          </a:xfrm>
        </p:spPr>
        <p:txBody>
          <a:bodyPr/>
          <a:lstStyle/>
          <a:p>
            <a:r>
              <a:rPr lang="en-US" dirty="0"/>
              <a:t>DeLLphi-304 Primary Endpoint: Overall Survival</a:t>
            </a:r>
          </a:p>
        </p:txBody>
      </p:sp>
      <p:sp>
        <p:nvSpPr>
          <p:cNvPr id="3" name="TextBox 2">
            <a:extLst>
              <a:ext uri="{FF2B5EF4-FFF2-40B4-BE49-F238E27FC236}">
                <a16:creationId xmlns:a16="http://schemas.microsoft.com/office/drawing/2014/main" id="{69FF4173-0698-2EF3-DCB9-E1885C91E6FD}"/>
              </a:ext>
            </a:extLst>
          </p:cNvPr>
          <p:cNvSpPr txBox="1"/>
          <p:nvPr/>
        </p:nvSpPr>
        <p:spPr>
          <a:xfrm>
            <a:off x="0" y="6497052"/>
            <a:ext cx="10990916"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Mountzios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G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lang="en-US" sz="1500" b="0" dirty="0">
                <a:solidFill>
                  <a:srgbClr val="000000"/>
                </a:solidFill>
                <a:latin typeface="Calibri"/>
                <a:cs typeface="+mn-cs"/>
              </a:rPr>
              <a:t>Jun 2 2025;</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[Online ahead of print]. </a:t>
            </a:r>
          </a:p>
        </p:txBody>
      </p:sp>
      <p:pic>
        <p:nvPicPr>
          <p:cNvPr id="10" name="Picture 9" descr="A graph of cancer patients&#10;&#10;AI-generated content may be incorrect.">
            <a:extLst>
              <a:ext uri="{FF2B5EF4-FFF2-40B4-BE49-F238E27FC236}">
                <a16:creationId xmlns:a16="http://schemas.microsoft.com/office/drawing/2014/main" id="{7668F827-293A-6FF2-2B89-21558188C5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02676" y="1052736"/>
            <a:ext cx="10428112" cy="5256584"/>
          </a:xfrm>
          <a:prstGeom prst="rect">
            <a:avLst/>
          </a:prstGeom>
        </p:spPr>
      </p:pic>
    </p:spTree>
    <p:extLst>
      <p:ext uri="{BB962C8B-B14F-4D97-AF65-F5344CB8AC3E}">
        <p14:creationId xmlns:p14="http://schemas.microsoft.com/office/powerpoint/2010/main" val="388848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0E365-5623-D6F5-863A-58BE17D2E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43CA2-C580-AAB1-2C27-62DE4B4359C7}"/>
              </a:ext>
            </a:extLst>
          </p:cNvPr>
          <p:cNvSpPr>
            <a:spLocks noGrp="1"/>
          </p:cNvSpPr>
          <p:nvPr>
            <p:ph type="title"/>
          </p:nvPr>
        </p:nvSpPr>
        <p:spPr>
          <a:xfrm>
            <a:off x="912286" y="37783"/>
            <a:ext cx="10358967" cy="1143000"/>
          </a:xfrm>
        </p:spPr>
        <p:txBody>
          <a:bodyPr/>
          <a:lstStyle/>
          <a:p>
            <a:r>
              <a:rPr lang="en-US" dirty="0"/>
              <a:t>DeLLphi-304: Progression-Free Survival</a:t>
            </a:r>
          </a:p>
        </p:txBody>
      </p:sp>
      <p:sp>
        <p:nvSpPr>
          <p:cNvPr id="4" name="TextBox 3">
            <a:extLst>
              <a:ext uri="{FF2B5EF4-FFF2-40B4-BE49-F238E27FC236}">
                <a16:creationId xmlns:a16="http://schemas.microsoft.com/office/drawing/2014/main" id="{2254B570-5C2D-6FA3-5965-2480B39C5A9D}"/>
              </a:ext>
            </a:extLst>
          </p:cNvPr>
          <p:cNvSpPr txBox="1"/>
          <p:nvPr/>
        </p:nvSpPr>
        <p:spPr>
          <a:xfrm>
            <a:off x="532436" y="6161386"/>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RMST = restricted mean survival time</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8" name="Picture 7" descr="A graph of a patient's life&#10;&#10;AI-generated content may be incorrect.">
            <a:extLst>
              <a:ext uri="{FF2B5EF4-FFF2-40B4-BE49-F238E27FC236}">
                <a16:creationId xmlns:a16="http://schemas.microsoft.com/office/drawing/2014/main" id="{777F6966-480F-04E1-0777-A0DB549A99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930957"/>
            <a:ext cx="10358967" cy="5230429"/>
          </a:xfrm>
          <a:prstGeom prst="rect">
            <a:avLst/>
          </a:prstGeom>
        </p:spPr>
      </p:pic>
      <p:sp>
        <p:nvSpPr>
          <p:cNvPr id="9" name="TextBox 8">
            <a:extLst>
              <a:ext uri="{FF2B5EF4-FFF2-40B4-BE49-F238E27FC236}">
                <a16:creationId xmlns:a16="http://schemas.microsoft.com/office/drawing/2014/main" id="{00002BF8-3ADD-57CC-56AB-6AFEF6053598}"/>
              </a:ext>
            </a:extLst>
          </p:cNvPr>
          <p:cNvSpPr txBox="1"/>
          <p:nvPr/>
        </p:nvSpPr>
        <p:spPr>
          <a:xfrm>
            <a:off x="0" y="6497052"/>
            <a:ext cx="10990916"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Mountzios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G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lang="en-US" sz="1500" b="0" dirty="0">
                <a:solidFill>
                  <a:srgbClr val="000000"/>
                </a:solidFill>
                <a:latin typeface="Calibri"/>
                <a:cs typeface="+mn-cs"/>
              </a:rPr>
              <a:t>Jun 2 2025;</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[Online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ahead of print]. </a:t>
            </a:r>
          </a:p>
        </p:txBody>
      </p:sp>
    </p:spTree>
    <p:extLst>
      <p:ext uri="{BB962C8B-B14F-4D97-AF65-F5344CB8AC3E}">
        <p14:creationId xmlns:p14="http://schemas.microsoft.com/office/powerpoint/2010/main" val="722673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C91AF-FFB0-FFC3-63EE-A15F7BB7E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BA0F5-A321-2C68-C986-B25343FCC98F}"/>
              </a:ext>
            </a:extLst>
          </p:cNvPr>
          <p:cNvSpPr>
            <a:spLocks noGrp="1"/>
          </p:cNvSpPr>
          <p:nvPr>
            <p:ph type="title"/>
          </p:nvPr>
        </p:nvSpPr>
        <p:spPr>
          <a:xfrm>
            <a:off x="912286" y="37783"/>
            <a:ext cx="10358967" cy="1143000"/>
          </a:xfrm>
        </p:spPr>
        <p:txBody>
          <a:bodyPr/>
          <a:lstStyle/>
          <a:p>
            <a:r>
              <a:rPr lang="en-US" dirty="0"/>
              <a:t>DeLLphi-304: Symptom Change from Baseline</a:t>
            </a:r>
          </a:p>
        </p:txBody>
      </p:sp>
      <p:sp>
        <p:nvSpPr>
          <p:cNvPr id="3" name="TextBox 2">
            <a:extLst>
              <a:ext uri="{FF2B5EF4-FFF2-40B4-BE49-F238E27FC236}">
                <a16:creationId xmlns:a16="http://schemas.microsoft.com/office/drawing/2014/main" id="{1CC4C762-8BE0-170C-DD9E-167B7E9FD195}"/>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p>
        </p:txBody>
      </p:sp>
      <p:pic>
        <p:nvPicPr>
          <p:cNvPr id="9" name="Picture 8" descr="A screenshot of a graph&#10;&#10;AI-generated content may be incorrect.">
            <a:extLst>
              <a:ext uri="{FF2B5EF4-FFF2-40B4-BE49-F238E27FC236}">
                <a16:creationId xmlns:a16="http://schemas.microsoft.com/office/drawing/2014/main" id="{A4A7824B-CF33-0919-98E4-3D070F34E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65" y="1052736"/>
            <a:ext cx="11568608" cy="4554570"/>
          </a:xfrm>
          <a:prstGeom prst="rect">
            <a:avLst/>
          </a:prstGeom>
        </p:spPr>
      </p:pic>
    </p:spTree>
    <p:extLst>
      <p:ext uri="{BB962C8B-B14F-4D97-AF65-F5344CB8AC3E}">
        <p14:creationId xmlns:p14="http://schemas.microsoft.com/office/powerpoint/2010/main" val="251573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0EADA-8AEB-6976-DFEC-9D1E69EF1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5066B-7B37-05AD-4D6F-1AB040C92116}"/>
              </a:ext>
            </a:extLst>
          </p:cNvPr>
          <p:cNvSpPr>
            <a:spLocks noGrp="1"/>
          </p:cNvSpPr>
          <p:nvPr>
            <p:ph type="title"/>
          </p:nvPr>
        </p:nvSpPr>
        <p:spPr>
          <a:xfrm>
            <a:off x="912286" y="37783"/>
            <a:ext cx="10358967" cy="1143000"/>
          </a:xfrm>
        </p:spPr>
        <p:txBody>
          <a:bodyPr/>
          <a:lstStyle/>
          <a:p>
            <a:r>
              <a:rPr lang="en-US" dirty="0"/>
              <a:t>DeLLphi-304: </a:t>
            </a:r>
            <a:r>
              <a:rPr lang="en-US" dirty="0" err="1"/>
              <a:t>Tarlatamab</a:t>
            </a:r>
            <a:r>
              <a:rPr lang="en-US" dirty="0"/>
              <a:t> Safety Profile</a:t>
            </a:r>
          </a:p>
        </p:txBody>
      </p:sp>
      <p:sp>
        <p:nvSpPr>
          <p:cNvPr id="3" name="TextBox 2">
            <a:extLst>
              <a:ext uri="{FF2B5EF4-FFF2-40B4-BE49-F238E27FC236}">
                <a16:creationId xmlns:a16="http://schemas.microsoft.com/office/drawing/2014/main" id="{AE7E6005-787D-6284-6BD6-8369F49E0D24}"/>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p>
        </p:txBody>
      </p:sp>
      <p:pic>
        <p:nvPicPr>
          <p:cNvPr id="7" name="Picture 6" descr="A screenshot of a medical report&#10;&#10;AI-generated content may be incorrect.">
            <a:extLst>
              <a:ext uri="{FF2B5EF4-FFF2-40B4-BE49-F238E27FC236}">
                <a16:creationId xmlns:a16="http://schemas.microsoft.com/office/drawing/2014/main" id="{08D91138-0BB4-FC7E-079E-B816A5BED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49" y="843065"/>
            <a:ext cx="10575439" cy="5171869"/>
          </a:xfrm>
          <a:prstGeom prst="rect">
            <a:avLst/>
          </a:prstGeom>
        </p:spPr>
      </p:pic>
    </p:spTree>
    <p:extLst>
      <p:ext uri="{BB962C8B-B14F-4D97-AF65-F5344CB8AC3E}">
        <p14:creationId xmlns:p14="http://schemas.microsoft.com/office/powerpoint/2010/main" val="4202526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563BD-089A-4D45-A655-6E63FFC4A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1C07C-B06D-719C-00B0-D95E64B48671}"/>
              </a:ext>
            </a:extLst>
          </p:cNvPr>
          <p:cNvSpPr>
            <a:spLocks noGrp="1"/>
          </p:cNvSpPr>
          <p:nvPr>
            <p:ph type="title"/>
          </p:nvPr>
        </p:nvSpPr>
        <p:spPr>
          <a:xfrm>
            <a:off x="912286" y="37783"/>
            <a:ext cx="10358967" cy="1143000"/>
          </a:xfrm>
        </p:spPr>
        <p:txBody>
          <a:bodyPr/>
          <a:lstStyle/>
          <a:p>
            <a:r>
              <a:rPr lang="en-US" dirty="0"/>
              <a:t>DeLLphi-304: CRS and ICANS Events</a:t>
            </a:r>
          </a:p>
        </p:txBody>
      </p:sp>
      <p:sp>
        <p:nvSpPr>
          <p:cNvPr id="3" name="TextBox 2">
            <a:extLst>
              <a:ext uri="{FF2B5EF4-FFF2-40B4-BE49-F238E27FC236}">
                <a16:creationId xmlns:a16="http://schemas.microsoft.com/office/drawing/2014/main" id="{F1487282-C500-CEC6-3D17-6D8DFA9EB153}"/>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p>
        </p:txBody>
      </p:sp>
      <p:pic>
        <p:nvPicPr>
          <p:cNvPr id="7" name="Picture 6" descr="A screenshot of a graph&#10;&#10;AI-generated content may be incorrect.">
            <a:extLst>
              <a:ext uri="{FF2B5EF4-FFF2-40B4-BE49-F238E27FC236}">
                <a16:creationId xmlns:a16="http://schemas.microsoft.com/office/drawing/2014/main" id="{9164CA4D-DF24-5AC0-A35A-5712132B4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180783"/>
            <a:ext cx="11382268" cy="4891010"/>
          </a:xfrm>
          <a:prstGeom prst="rect">
            <a:avLst/>
          </a:prstGeom>
        </p:spPr>
      </p:pic>
    </p:spTree>
    <p:extLst>
      <p:ext uri="{BB962C8B-B14F-4D97-AF65-F5344CB8AC3E}">
        <p14:creationId xmlns:p14="http://schemas.microsoft.com/office/powerpoint/2010/main" val="3658796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76726-771F-9809-9C92-124F08633716}"/>
            </a:ext>
          </a:extLst>
        </p:cNvPr>
        <p:cNvGrpSpPr/>
        <p:nvPr/>
      </p:nvGrpSpPr>
      <p:grpSpPr>
        <a:xfrm>
          <a:off x="0" y="0"/>
          <a:ext cx="0" cy="0"/>
          <a:chOff x="0" y="0"/>
          <a:chExt cx="0" cy="0"/>
        </a:xfrm>
      </p:grpSpPr>
      <p:pic>
        <p:nvPicPr>
          <p:cNvPr id="4" name="Picture 3" descr="A close up of a text&#10;&#10;AI-generated content may be incorrect.">
            <a:extLst>
              <a:ext uri="{FF2B5EF4-FFF2-40B4-BE49-F238E27FC236}">
                <a16:creationId xmlns:a16="http://schemas.microsoft.com/office/drawing/2014/main" id="{609BF2BB-F143-7593-49B9-C6284BDE07A1}"/>
              </a:ext>
            </a:extLst>
          </p:cNvPr>
          <p:cNvPicPr>
            <a:picLocks noChangeAspect="1"/>
          </p:cNvPicPr>
          <p:nvPr/>
        </p:nvPicPr>
        <p:blipFill>
          <a:blip r:embed="rId2"/>
          <a:stretch>
            <a:fillRect/>
          </a:stretch>
        </p:blipFill>
        <p:spPr>
          <a:xfrm>
            <a:off x="2490118" y="300975"/>
            <a:ext cx="7366000" cy="5308600"/>
          </a:xfrm>
          <a:prstGeom prst="rect">
            <a:avLst/>
          </a:prstGeom>
        </p:spPr>
      </p:pic>
      <p:sp>
        <p:nvSpPr>
          <p:cNvPr id="5" name="Rectangle 4">
            <a:extLst>
              <a:ext uri="{FF2B5EF4-FFF2-40B4-BE49-F238E27FC236}">
                <a16:creationId xmlns:a16="http://schemas.microsoft.com/office/drawing/2014/main" id="{6FE1D96E-2811-20DA-16E7-DAEB4B7363EF}"/>
              </a:ext>
            </a:extLst>
          </p:cNvPr>
          <p:cNvSpPr/>
          <p:nvPr/>
        </p:nvSpPr>
        <p:spPr bwMode="auto">
          <a:xfrm>
            <a:off x="2478795" y="5530467"/>
            <a:ext cx="7370285" cy="7160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58394A35-05D1-8DF0-F2B5-B51F844E8798}"/>
              </a:ext>
            </a:extLst>
          </p:cNvPr>
          <p:cNvSpPr txBox="1"/>
          <p:nvPr/>
        </p:nvSpPr>
        <p:spPr>
          <a:xfrm>
            <a:off x="5998387" y="5877232"/>
            <a:ext cx="3762568" cy="369332"/>
          </a:xfrm>
          <a:prstGeom prst="rect">
            <a:avLst/>
          </a:prstGeom>
          <a:noFill/>
        </p:spPr>
        <p:txBody>
          <a:bodyPr wrap="none" rtlCol="0">
            <a:spAutoFit/>
          </a:bodyPr>
          <a:lstStyle/>
          <a:p>
            <a:pPr lvl="0" algn="r" defTabSz="914400" fontAlgn="auto">
              <a:spcBef>
                <a:spcPts val="0"/>
              </a:spcBef>
              <a:spcAft>
                <a:spcPts val="0"/>
              </a:spcAft>
              <a:defRPr/>
            </a:pPr>
            <a:r>
              <a:rPr lang="en-US" sz="1800" dirty="0">
                <a:solidFill>
                  <a:srgbClr val="FF0000"/>
                </a:solidFill>
                <a:latin typeface="Times New Roman" panose="02020603050405020304" pitchFamily="18" charset="0"/>
                <a:ea typeface="+mn-ea"/>
                <a:cs typeface="Times New Roman" panose="02020603050405020304" pitchFamily="18" charset="0"/>
              </a:rPr>
              <a:t>June 2, 2025;[Online ahead of print]</a:t>
            </a:r>
            <a:endParaRPr kumimoji="0" lang="en-US" sz="1800" b="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48099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Rudin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2132856"/>
          <a:ext cx="8820980" cy="1537702"/>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53770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Daiichi Sankyo Inc, Genentech, a member of the Roche Group, Jazz Pharmaceuticals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160663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34AF233-6416-2593-A3EA-5FE142119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141" y="359527"/>
            <a:ext cx="10093717" cy="567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005B8DB2-3DF1-4575-4783-DE67C9A09341}"/>
              </a:ext>
            </a:extLst>
          </p:cNvPr>
          <p:cNvSpPr/>
          <p:nvPr/>
        </p:nvSpPr>
        <p:spPr bwMode="auto">
          <a:xfrm>
            <a:off x="3240741" y="5809129"/>
            <a:ext cx="3496235" cy="1613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B3946057-3C75-C11D-F810-D7049C307511}"/>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spTree>
    <p:extLst>
      <p:ext uri="{BB962C8B-B14F-4D97-AF65-F5344CB8AC3E}">
        <p14:creationId xmlns:p14="http://schemas.microsoft.com/office/powerpoint/2010/main" val="2355701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3404E-C362-BE27-12D3-3910DB595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7269F-91BE-B532-72AA-1520E487397D}"/>
              </a:ext>
            </a:extLst>
          </p:cNvPr>
          <p:cNvSpPr>
            <a:spLocks noGrp="1"/>
          </p:cNvSpPr>
          <p:nvPr>
            <p:ph type="title"/>
          </p:nvPr>
        </p:nvSpPr>
        <p:spPr>
          <a:xfrm>
            <a:off x="912286" y="37783"/>
            <a:ext cx="10358967" cy="1143000"/>
          </a:xfrm>
        </p:spPr>
        <p:txBody>
          <a:bodyPr/>
          <a:lstStyle/>
          <a:p>
            <a:r>
              <a:rPr lang="en-US" dirty="0" err="1"/>
              <a:t>IMforte</a:t>
            </a:r>
            <a:r>
              <a:rPr lang="en-US" dirty="0"/>
              <a:t>: Conclusions and Practice Implications</a:t>
            </a:r>
          </a:p>
        </p:txBody>
      </p:sp>
      <p:sp>
        <p:nvSpPr>
          <p:cNvPr id="3" name="TextBox 2">
            <a:extLst>
              <a:ext uri="{FF2B5EF4-FFF2-40B4-BE49-F238E27FC236}">
                <a16:creationId xmlns:a16="http://schemas.microsoft.com/office/drawing/2014/main" id="{08075EA5-9EC4-1CA5-CB05-78153BE4463B}"/>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pic>
        <p:nvPicPr>
          <p:cNvPr id="5" name="Picture 4" descr="A white background with blue text&#10;&#10;AI-generated content may be incorrect.">
            <a:extLst>
              <a:ext uri="{FF2B5EF4-FFF2-40B4-BE49-F238E27FC236}">
                <a16:creationId xmlns:a16="http://schemas.microsoft.com/office/drawing/2014/main" id="{2637D6FE-A2DB-2C05-16B3-344D0D6ADCB2}"/>
              </a:ext>
            </a:extLst>
          </p:cNvPr>
          <p:cNvPicPr>
            <a:picLocks noChangeAspect="1"/>
          </p:cNvPicPr>
          <p:nvPr/>
        </p:nvPicPr>
        <p:blipFill>
          <a:blip r:embed="rId2"/>
          <a:stretch>
            <a:fillRect/>
          </a:stretch>
        </p:blipFill>
        <p:spPr>
          <a:xfrm>
            <a:off x="406400" y="1152007"/>
            <a:ext cx="11379200" cy="4553986"/>
          </a:xfrm>
          <a:prstGeom prst="rect">
            <a:avLst/>
          </a:prstGeom>
        </p:spPr>
      </p:pic>
      <p:sp>
        <p:nvSpPr>
          <p:cNvPr id="4" name="TextBox 3">
            <a:extLst>
              <a:ext uri="{FF2B5EF4-FFF2-40B4-BE49-F238E27FC236}">
                <a16:creationId xmlns:a16="http://schemas.microsoft.com/office/drawing/2014/main" id="{E8958E03-8FAC-A44C-BEEB-3BFED2C6AE09}"/>
              </a:ext>
            </a:extLst>
          </p:cNvPr>
          <p:cNvSpPr txBox="1"/>
          <p:nvPr/>
        </p:nvSpPr>
        <p:spPr>
          <a:xfrm>
            <a:off x="451263" y="5796408"/>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ICI = immune checkpoint inhibitor</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75204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62591-7064-E505-4B56-E44741C71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60D2A-78F4-4F59-9F75-9D26ED0289B2}"/>
              </a:ext>
            </a:extLst>
          </p:cNvPr>
          <p:cNvSpPr>
            <a:spLocks noGrp="1"/>
          </p:cNvSpPr>
          <p:nvPr>
            <p:ph type="title"/>
          </p:nvPr>
        </p:nvSpPr>
        <p:spPr>
          <a:xfrm>
            <a:off x="0" y="37783"/>
            <a:ext cx="12192000" cy="1143000"/>
          </a:xfrm>
        </p:spPr>
        <p:txBody>
          <a:bodyPr/>
          <a:lstStyle/>
          <a:p>
            <a:r>
              <a:rPr lang="en-US" dirty="0"/>
              <a:t>Evolving Management Strategies for Cytokine Release Syndrome (CRS)</a:t>
            </a:r>
          </a:p>
        </p:txBody>
      </p:sp>
      <p:sp>
        <p:nvSpPr>
          <p:cNvPr id="3" name="TextBox 2">
            <a:extLst>
              <a:ext uri="{FF2B5EF4-FFF2-40B4-BE49-F238E27FC236}">
                <a16:creationId xmlns:a16="http://schemas.microsoft.com/office/drawing/2014/main" id="{B7738BDA-6A73-8186-1CC3-9BAAB5B5E972}"/>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pic>
        <p:nvPicPr>
          <p:cNvPr id="7" name="Picture 6" descr="A screenshot of a computer&#10;&#10;AI-generated content may be incorrect.">
            <a:extLst>
              <a:ext uri="{FF2B5EF4-FFF2-40B4-BE49-F238E27FC236}">
                <a16:creationId xmlns:a16="http://schemas.microsoft.com/office/drawing/2014/main" id="{0299F0FA-3F73-0B5F-C3E8-6D498057AF86}"/>
              </a:ext>
            </a:extLst>
          </p:cNvPr>
          <p:cNvPicPr>
            <a:picLocks noChangeAspect="1"/>
          </p:cNvPicPr>
          <p:nvPr/>
        </p:nvPicPr>
        <p:blipFill>
          <a:blip r:embed="rId2"/>
          <a:stretch>
            <a:fillRect/>
          </a:stretch>
        </p:blipFill>
        <p:spPr>
          <a:xfrm>
            <a:off x="600542" y="1449060"/>
            <a:ext cx="10990916" cy="3959879"/>
          </a:xfrm>
          <a:prstGeom prst="rect">
            <a:avLst/>
          </a:prstGeom>
        </p:spPr>
      </p:pic>
    </p:spTree>
    <p:extLst>
      <p:ext uri="{BB962C8B-B14F-4D97-AF65-F5344CB8AC3E}">
        <p14:creationId xmlns:p14="http://schemas.microsoft.com/office/powerpoint/2010/main" val="1149616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AC393-34DF-8B13-B860-5A9E8FB53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C5866-127A-C7AD-7B58-7F9DFA46617E}"/>
              </a:ext>
            </a:extLst>
          </p:cNvPr>
          <p:cNvSpPr>
            <a:spLocks noGrp="1"/>
          </p:cNvSpPr>
          <p:nvPr>
            <p:ph type="title"/>
          </p:nvPr>
        </p:nvSpPr>
        <p:spPr>
          <a:xfrm>
            <a:off x="912286" y="37783"/>
            <a:ext cx="10358967" cy="1143000"/>
          </a:xfrm>
        </p:spPr>
        <p:txBody>
          <a:bodyPr/>
          <a:lstStyle/>
          <a:p>
            <a:r>
              <a:rPr lang="en-US" dirty="0"/>
              <a:t>DeLLphi-304: Conclusions and Practice Implications</a:t>
            </a:r>
          </a:p>
        </p:txBody>
      </p:sp>
      <p:sp>
        <p:nvSpPr>
          <p:cNvPr id="3" name="TextBox 2">
            <a:extLst>
              <a:ext uri="{FF2B5EF4-FFF2-40B4-BE49-F238E27FC236}">
                <a16:creationId xmlns:a16="http://schemas.microsoft.com/office/drawing/2014/main" id="{5F09617B-13C6-7BCF-3044-C5CD73F09796}"/>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pic>
        <p:nvPicPr>
          <p:cNvPr id="5" name="Picture 4" descr="A close-up of a white background&#10;&#10;AI-generated content may be incorrect.">
            <a:extLst>
              <a:ext uri="{FF2B5EF4-FFF2-40B4-BE49-F238E27FC236}">
                <a16:creationId xmlns:a16="http://schemas.microsoft.com/office/drawing/2014/main" id="{BAB8B045-78F7-AA33-0E00-1F8EC8FF0BF1}"/>
              </a:ext>
            </a:extLst>
          </p:cNvPr>
          <p:cNvPicPr>
            <a:picLocks noChangeAspect="1"/>
          </p:cNvPicPr>
          <p:nvPr/>
        </p:nvPicPr>
        <p:blipFill>
          <a:blip r:embed="rId2"/>
          <a:stretch>
            <a:fillRect/>
          </a:stretch>
        </p:blipFill>
        <p:spPr>
          <a:xfrm>
            <a:off x="520699" y="1458384"/>
            <a:ext cx="11154373" cy="3706283"/>
          </a:xfrm>
          <a:prstGeom prst="rect">
            <a:avLst/>
          </a:prstGeom>
        </p:spPr>
      </p:pic>
    </p:spTree>
    <p:extLst>
      <p:ext uri="{BB962C8B-B14F-4D97-AF65-F5344CB8AC3E}">
        <p14:creationId xmlns:p14="http://schemas.microsoft.com/office/powerpoint/2010/main" val="3118438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2F277-926E-B87D-9F34-2DEC54C69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AA965-6B75-5624-686E-E23BD605C1E1}"/>
              </a:ext>
            </a:extLst>
          </p:cNvPr>
          <p:cNvSpPr>
            <a:spLocks noGrp="1"/>
          </p:cNvSpPr>
          <p:nvPr>
            <p:ph type="title"/>
          </p:nvPr>
        </p:nvSpPr>
        <p:spPr>
          <a:xfrm>
            <a:off x="912286" y="37783"/>
            <a:ext cx="10358967" cy="1143000"/>
          </a:xfrm>
        </p:spPr>
        <p:txBody>
          <a:bodyPr/>
          <a:lstStyle/>
          <a:p>
            <a:r>
              <a:rPr lang="en-US" dirty="0"/>
              <a:t>The Road Ahead: </a:t>
            </a:r>
            <a:r>
              <a:rPr lang="en-US" dirty="0" err="1"/>
              <a:t>Tarlatamab</a:t>
            </a:r>
            <a:endParaRPr lang="en-US" dirty="0"/>
          </a:p>
        </p:txBody>
      </p:sp>
      <p:sp>
        <p:nvSpPr>
          <p:cNvPr id="3" name="TextBox 2">
            <a:extLst>
              <a:ext uri="{FF2B5EF4-FFF2-40B4-BE49-F238E27FC236}">
                <a16:creationId xmlns:a16="http://schemas.microsoft.com/office/drawing/2014/main" id="{880EFC76-4C06-A0FC-73F2-5789F00A8D6A}"/>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pic>
        <p:nvPicPr>
          <p:cNvPr id="6" name="Picture 5" descr="A close-up of a medical list&#10;&#10;AI-generated content may be incorrect.">
            <a:extLst>
              <a:ext uri="{FF2B5EF4-FFF2-40B4-BE49-F238E27FC236}">
                <a16:creationId xmlns:a16="http://schemas.microsoft.com/office/drawing/2014/main" id="{8739FBD6-9AB5-0626-18E4-AEFBC176CCA2}"/>
              </a:ext>
            </a:extLst>
          </p:cNvPr>
          <p:cNvPicPr>
            <a:picLocks noChangeAspect="1"/>
          </p:cNvPicPr>
          <p:nvPr/>
        </p:nvPicPr>
        <p:blipFill>
          <a:blip r:embed="rId2"/>
          <a:stretch>
            <a:fillRect/>
          </a:stretch>
        </p:blipFill>
        <p:spPr>
          <a:xfrm>
            <a:off x="499533" y="1180783"/>
            <a:ext cx="11192934" cy="4796971"/>
          </a:xfrm>
          <a:prstGeom prst="rect">
            <a:avLst/>
          </a:prstGeom>
        </p:spPr>
      </p:pic>
    </p:spTree>
    <p:extLst>
      <p:ext uri="{BB962C8B-B14F-4D97-AF65-F5344CB8AC3E}">
        <p14:creationId xmlns:p14="http://schemas.microsoft.com/office/powerpoint/2010/main" val="4000644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04B78-BCAF-0431-2768-C241B5C40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60ECA-E618-956D-A501-69ACE430E776}"/>
              </a:ext>
            </a:extLst>
          </p:cNvPr>
          <p:cNvSpPr>
            <a:spLocks noGrp="1"/>
          </p:cNvSpPr>
          <p:nvPr>
            <p:ph type="title"/>
          </p:nvPr>
        </p:nvSpPr>
        <p:spPr>
          <a:xfrm>
            <a:off x="912286" y="37783"/>
            <a:ext cx="10358967" cy="1143000"/>
          </a:xfrm>
        </p:spPr>
        <p:txBody>
          <a:bodyPr/>
          <a:lstStyle/>
          <a:p>
            <a:r>
              <a:rPr lang="en-US" dirty="0"/>
              <a:t>ES-SCLC: Current Treatment Landscape</a:t>
            </a:r>
          </a:p>
        </p:txBody>
      </p:sp>
      <p:sp>
        <p:nvSpPr>
          <p:cNvPr id="3" name="TextBox 2">
            <a:extLst>
              <a:ext uri="{FF2B5EF4-FFF2-40B4-BE49-F238E27FC236}">
                <a16:creationId xmlns:a16="http://schemas.microsoft.com/office/drawing/2014/main" id="{F9C1F60C-1759-6C9E-B6E2-EE0D22809572}"/>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pic>
        <p:nvPicPr>
          <p:cNvPr id="6" name="Picture 5" descr="A screenshot of a medical chart&#10;&#10;AI-generated content may be incorrect.">
            <a:extLst>
              <a:ext uri="{FF2B5EF4-FFF2-40B4-BE49-F238E27FC236}">
                <a16:creationId xmlns:a16="http://schemas.microsoft.com/office/drawing/2014/main" id="{95D9E811-665B-D566-89E3-1AD0A253DA6B}"/>
              </a:ext>
            </a:extLst>
          </p:cNvPr>
          <p:cNvPicPr>
            <a:picLocks noChangeAspect="1"/>
          </p:cNvPicPr>
          <p:nvPr/>
        </p:nvPicPr>
        <p:blipFill>
          <a:blip r:embed="rId2"/>
          <a:stretch>
            <a:fillRect/>
          </a:stretch>
        </p:blipFill>
        <p:spPr>
          <a:xfrm>
            <a:off x="482600" y="1180783"/>
            <a:ext cx="11226800" cy="4848190"/>
          </a:xfrm>
          <a:prstGeom prst="rect">
            <a:avLst/>
          </a:prstGeom>
        </p:spPr>
      </p:pic>
    </p:spTree>
    <p:extLst>
      <p:ext uri="{BB962C8B-B14F-4D97-AF65-F5344CB8AC3E}">
        <p14:creationId xmlns:p14="http://schemas.microsoft.com/office/powerpoint/2010/main" val="399936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4F4C7-1761-B645-3F25-79D3B72AEDF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9FA542D-947C-B264-BD1E-CDFC507BF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332" y="686437"/>
            <a:ext cx="9751335" cy="548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920D85E3-CE92-F0EC-3D24-9406FA982633}"/>
              </a:ext>
            </a:extLst>
          </p:cNvPr>
          <p:cNvSpPr/>
          <p:nvPr/>
        </p:nvSpPr>
        <p:spPr bwMode="auto">
          <a:xfrm>
            <a:off x="3285066" y="5968363"/>
            <a:ext cx="3352800" cy="20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161BCECF-02A3-E7DF-E3D2-CD82AD7F7068}"/>
              </a:ext>
            </a:extLst>
          </p:cNvPr>
          <p:cNvSpPr txBox="1"/>
          <p:nvPr/>
        </p:nvSpPr>
        <p:spPr>
          <a:xfrm>
            <a:off x="5124643" y="843478"/>
            <a:ext cx="194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Abstract 8007</a:t>
            </a:r>
          </a:p>
        </p:txBody>
      </p:sp>
    </p:spTree>
    <p:extLst>
      <p:ext uri="{BB962C8B-B14F-4D97-AF65-F5344CB8AC3E}">
        <p14:creationId xmlns:p14="http://schemas.microsoft.com/office/powerpoint/2010/main" val="3287382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D34B-BD63-1DB6-B62A-81A45EFE6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71EC0-43D7-BB35-C55E-3C63B34443EB}"/>
              </a:ext>
            </a:extLst>
          </p:cNvPr>
          <p:cNvSpPr>
            <a:spLocks noGrp="1"/>
          </p:cNvSpPr>
          <p:nvPr>
            <p:ph type="title"/>
          </p:nvPr>
        </p:nvSpPr>
        <p:spPr>
          <a:xfrm>
            <a:off x="912286" y="37783"/>
            <a:ext cx="10358967" cy="1143000"/>
          </a:xfrm>
        </p:spPr>
        <p:txBody>
          <a:bodyPr/>
          <a:lstStyle/>
          <a:p>
            <a:r>
              <a:rPr lang="en-US" dirty="0"/>
              <a:t>Key Takeaway Points</a:t>
            </a:r>
          </a:p>
        </p:txBody>
      </p:sp>
      <p:sp>
        <p:nvSpPr>
          <p:cNvPr id="3" name="TextBox 2">
            <a:extLst>
              <a:ext uri="{FF2B5EF4-FFF2-40B4-BE49-F238E27FC236}">
                <a16:creationId xmlns:a16="http://schemas.microsoft.com/office/drawing/2014/main" id="{DA67EFC8-F33B-85D2-3486-C032FAA035D2}"/>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Ai X et al. ASCO 2025;Abstract 8007. </a:t>
            </a:r>
          </a:p>
        </p:txBody>
      </p:sp>
      <p:pic>
        <p:nvPicPr>
          <p:cNvPr id="8" name="Picture 7" descr="A close-up of a few information&#10;&#10;AI-generated content may be incorrect.">
            <a:extLst>
              <a:ext uri="{FF2B5EF4-FFF2-40B4-BE49-F238E27FC236}">
                <a16:creationId xmlns:a16="http://schemas.microsoft.com/office/drawing/2014/main" id="{6E72A532-C8B9-5A79-4CF5-A9836075C31C}"/>
              </a:ext>
            </a:extLst>
          </p:cNvPr>
          <p:cNvPicPr>
            <a:picLocks noChangeAspect="1"/>
          </p:cNvPicPr>
          <p:nvPr/>
        </p:nvPicPr>
        <p:blipFill>
          <a:blip r:embed="rId2"/>
          <a:stretch>
            <a:fillRect/>
          </a:stretch>
        </p:blipFill>
        <p:spPr>
          <a:xfrm>
            <a:off x="470958" y="1180783"/>
            <a:ext cx="11250083" cy="4716528"/>
          </a:xfrm>
          <a:prstGeom prst="rect">
            <a:avLst/>
          </a:prstGeom>
        </p:spPr>
      </p:pic>
    </p:spTree>
    <p:extLst>
      <p:ext uri="{BB962C8B-B14F-4D97-AF65-F5344CB8AC3E}">
        <p14:creationId xmlns:p14="http://schemas.microsoft.com/office/powerpoint/2010/main" val="377469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EB617-72E6-825E-1D1D-8AE5FE137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98E9F-53AA-3E48-E042-782579FC5422}"/>
              </a:ext>
            </a:extLst>
          </p:cNvPr>
          <p:cNvSpPr>
            <a:spLocks noGrp="1"/>
          </p:cNvSpPr>
          <p:nvPr>
            <p:ph type="title"/>
          </p:nvPr>
        </p:nvSpPr>
        <p:spPr>
          <a:xfrm>
            <a:off x="912286" y="37783"/>
            <a:ext cx="10358967" cy="1143000"/>
          </a:xfrm>
        </p:spPr>
        <p:txBody>
          <a:bodyPr/>
          <a:lstStyle/>
          <a:p>
            <a:r>
              <a:rPr lang="en-US" dirty="0" err="1"/>
              <a:t>Alveltamig</a:t>
            </a:r>
            <a:r>
              <a:rPr lang="en-US" dirty="0"/>
              <a:t> Antitumor Activity as Assessed by IRC</a:t>
            </a:r>
          </a:p>
        </p:txBody>
      </p:sp>
      <p:sp>
        <p:nvSpPr>
          <p:cNvPr id="3" name="TextBox 2">
            <a:extLst>
              <a:ext uri="{FF2B5EF4-FFF2-40B4-BE49-F238E27FC236}">
                <a16:creationId xmlns:a16="http://schemas.microsoft.com/office/drawing/2014/main" id="{E6A2C22D-7E23-F242-41D3-3A68E6C8115A}"/>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Ai X et al. ASCO 2025;Abstract 8007. </a:t>
            </a:r>
          </a:p>
        </p:txBody>
      </p:sp>
      <p:pic>
        <p:nvPicPr>
          <p:cNvPr id="5" name="Picture 4" descr="A screenshot of a graph&#10;&#10;AI-generated content may be incorrect.">
            <a:extLst>
              <a:ext uri="{FF2B5EF4-FFF2-40B4-BE49-F238E27FC236}">
                <a16:creationId xmlns:a16="http://schemas.microsoft.com/office/drawing/2014/main" id="{5B44B1CE-2709-5715-8478-2154E55BB34C}"/>
              </a:ext>
            </a:extLst>
          </p:cNvPr>
          <p:cNvPicPr>
            <a:picLocks noChangeAspect="1"/>
          </p:cNvPicPr>
          <p:nvPr/>
        </p:nvPicPr>
        <p:blipFill>
          <a:blip r:embed="rId2"/>
          <a:stretch>
            <a:fillRect/>
          </a:stretch>
        </p:blipFill>
        <p:spPr>
          <a:xfrm>
            <a:off x="519641" y="1180783"/>
            <a:ext cx="11152717" cy="4884400"/>
          </a:xfrm>
          <a:prstGeom prst="rect">
            <a:avLst/>
          </a:prstGeom>
        </p:spPr>
      </p:pic>
      <p:sp>
        <p:nvSpPr>
          <p:cNvPr id="4" name="TextBox 3">
            <a:extLst>
              <a:ext uri="{FF2B5EF4-FFF2-40B4-BE49-F238E27FC236}">
                <a16:creationId xmlns:a16="http://schemas.microsoft.com/office/drawing/2014/main" id="{1FFD3D57-30A0-ED01-0D7A-B5766FF3BA2A}"/>
              </a:ext>
            </a:extLst>
          </p:cNvPr>
          <p:cNvSpPr txBox="1"/>
          <p:nvPr/>
        </p:nvSpPr>
        <p:spPr>
          <a:xfrm>
            <a:off x="486889" y="6093291"/>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ORR = objective response rate</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60796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07EB7-0F7B-5820-41E4-3C8AFAA10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BC176-65CC-AB9C-56BF-BA4DFC6D69CD}"/>
              </a:ext>
            </a:extLst>
          </p:cNvPr>
          <p:cNvSpPr>
            <a:spLocks noGrp="1"/>
          </p:cNvSpPr>
          <p:nvPr>
            <p:ph type="title"/>
          </p:nvPr>
        </p:nvSpPr>
        <p:spPr>
          <a:xfrm>
            <a:off x="912286" y="59037"/>
            <a:ext cx="10358967" cy="1143000"/>
          </a:xfrm>
        </p:spPr>
        <p:txBody>
          <a:bodyPr/>
          <a:lstStyle/>
          <a:p>
            <a:r>
              <a:rPr lang="en-US" dirty="0" err="1"/>
              <a:t>Ifinatamab</a:t>
            </a:r>
            <a:r>
              <a:rPr lang="en-US" dirty="0"/>
              <a:t> </a:t>
            </a:r>
            <a:r>
              <a:rPr lang="en-US" dirty="0" err="1"/>
              <a:t>Deruxtecan</a:t>
            </a:r>
            <a:r>
              <a:rPr lang="en-US" dirty="0"/>
              <a:t> (I-DXd)</a:t>
            </a:r>
          </a:p>
        </p:txBody>
      </p:sp>
      <p:sp>
        <p:nvSpPr>
          <p:cNvPr id="4" name="TextBox 3">
            <a:extLst>
              <a:ext uri="{FF2B5EF4-FFF2-40B4-BE49-F238E27FC236}">
                <a16:creationId xmlns:a16="http://schemas.microsoft.com/office/drawing/2014/main" id="{C1C98927-ABAB-94D4-281E-3E4128E81728}"/>
              </a:ext>
            </a:extLst>
          </p:cNvPr>
          <p:cNvSpPr txBox="1"/>
          <p:nvPr/>
        </p:nvSpPr>
        <p:spPr>
          <a:xfrm>
            <a:off x="0" y="6497052"/>
            <a:ext cx="7608168"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lang="en-US" sz="1500" b="0" dirty="0">
                <a:solidFill>
                  <a:srgbClr val="000000"/>
                </a:solidFill>
                <a:latin typeface="Calibri"/>
                <a:cs typeface="+mn-cs"/>
              </a:rPr>
              <a:t>Japanese Society of Medical Oncology (JSMO)</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O12-4.</a:t>
            </a:r>
          </a:p>
        </p:txBody>
      </p:sp>
      <p:grpSp>
        <p:nvGrpSpPr>
          <p:cNvPr id="8" name="Group 7">
            <a:extLst>
              <a:ext uri="{FF2B5EF4-FFF2-40B4-BE49-F238E27FC236}">
                <a16:creationId xmlns:a16="http://schemas.microsoft.com/office/drawing/2014/main" id="{B5C7E175-14CF-BE85-3005-A75BED7BAFB5}"/>
              </a:ext>
            </a:extLst>
          </p:cNvPr>
          <p:cNvGrpSpPr/>
          <p:nvPr/>
        </p:nvGrpSpPr>
        <p:grpSpPr>
          <a:xfrm>
            <a:off x="407368" y="1124744"/>
            <a:ext cx="11205753" cy="4908199"/>
            <a:chOff x="804387" y="1113089"/>
            <a:chExt cx="10574763" cy="4631821"/>
          </a:xfrm>
        </p:grpSpPr>
        <p:pic>
          <p:nvPicPr>
            <p:cNvPr id="6" name="Picture 5" descr="A screenshot of a computer&#10;&#10;AI-generated content may be incorrect.">
              <a:extLst>
                <a:ext uri="{FF2B5EF4-FFF2-40B4-BE49-F238E27FC236}">
                  <a16:creationId xmlns:a16="http://schemas.microsoft.com/office/drawing/2014/main" id="{F5396662-64F6-E666-6DC8-28FD8D0747B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04387" y="1113089"/>
              <a:ext cx="10574763" cy="4631821"/>
            </a:xfrm>
            <a:prstGeom prst="rect">
              <a:avLst/>
            </a:prstGeom>
          </p:spPr>
        </p:pic>
        <p:sp>
          <p:nvSpPr>
            <p:cNvPr id="7" name="Rectangle 6">
              <a:extLst>
                <a:ext uri="{FF2B5EF4-FFF2-40B4-BE49-F238E27FC236}">
                  <a16:creationId xmlns:a16="http://schemas.microsoft.com/office/drawing/2014/main" id="{AFD962C6-DD8E-CFC0-2C2D-29EDD50F7A52}"/>
                </a:ext>
              </a:extLst>
            </p:cNvPr>
            <p:cNvSpPr/>
            <p:nvPr/>
          </p:nvSpPr>
          <p:spPr bwMode="auto">
            <a:xfrm>
              <a:off x="10417323" y="5400942"/>
              <a:ext cx="853930" cy="343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3487640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A2B8D-5709-A8A0-3E1A-316C55D8C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BFFCC-2F61-C7ED-E080-518604BBE5EC}"/>
              </a:ext>
            </a:extLst>
          </p:cNvPr>
          <p:cNvSpPr>
            <a:spLocks noGrp="1"/>
          </p:cNvSpPr>
          <p:nvPr>
            <p:ph type="title"/>
          </p:nvPr>
        </p:nvSpPr>
        <p:spPr>
          <a:xfrm>
            <a:off x="912286" y="52803"/>
            <a:ext cx="10358967" cy="1143000"/>
          </a:xfrm>
        </p:spPr>
        <p:txBody>
          <a:bodyPr/>
          <a:lstStyle/>
          <a:p>
            <a:r>
              <a:rPr lang="en-US" dirty="0"/>
              <a:t>Phase II IDeate-Lung01 Study Design</a:t>
            </a:r>
          </a:p>
        </p:txBody>
      </p:sp>
      <p:sp>
        <p:nvSpPr>
          <p:cNvPr id="4" name="TextBox 3">
            <a:extLst>
              <a:ext uri="{FF2B5EF4-FFF2-40B4-BE49-F238E27FC236}">
                <a16:creationId xmlns:a16="http://schemas.microsoft.com/office/drawing/2014/main" id="{EDA3DF2C-496C-E290-8103-597E33FB08D8}"/>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2025;Abstract O12-4.</a:t>
            </a:r>
          </a:p>
        </p:txBody>
      </p:sp>
      <p:grpSp>
        <p:nvGrpSpPr>
          <p:cNvPr id="8" name="Group 7">
            <a:extLst>
              <a:ext uri="{FF2B5EF4-FFF2-40B4-BE49-F238E27FC236}">
                <a16:creationId xmlns:a16="http://schemas.microsoft.com/office/drawing/2014/main" id="{5E341689-CF35-8C64-5C12-DB807F387978}"/>
              </a:ext>
            </a:extLst>
          </p:cNvPr>
          <p:cNvGrpSpPr/>
          <p:nvPr/>
        </p:nvGrpSpPr>
        <p:grpSpPr>
          <a:xfrm>
            <a:off x="656707" y="1195803"/>
            <a:ext cx="10870124" cy="4738579"/>
            <a:chOff x="1003073" y="1210701"/>
            <a:chExt cx="10177391" cy="4436598"/>
          </a:xfrm>
        </p:grpSpPr>
        <p:pic>
          <p:nvPicPr>
            <p:cNvPr id="5" name="Picture 4" descr="A diagram of a patient's study&#10;&#10;AI-generated content may be incorrect.">
              <a:extLst>
                <a:ext uri="{FF2B5EF4-FFF2-40B4-BE49-F238E27FC236}">
                  <a16:creationId xmlns:a16="http://schemas.microsoft.com/office/drawing/2014/main" id="{E5DE53B9-AF09-E023-B28A-D5A06867F7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003073" y="1210701"/>
              <a:ext cx="10177391" cy="4436598"/>
            </a:xfrm>
            <a:prstGeom prst="rect">
              <a:avLst/>
            </a:prstGeom>
          </p:spPr>
        </p:pic>
        <p:sp>
          <p:nvSpPr>
            <p:cNvPr id="7" name="Rectangle 6">
              <a:extLst>
                <a:ext uri="{FF2B5EF4-FFF2-40B4-BE49-F238E27FC236}">
                  <a16:creationId xmlns:a16="http://schemas.microsoft.com/office/drawing/2014/main" id="{A384C817-D350-08DB-43A4-E2685809EC1E}"/>
                </a:ext>
              </a:extLst>
            </p:cNvPr>
            <p:cNvSpPr/>
            <p:nvPr/>
          </p:nvSpPr>
          <p:spPr bwMode="auto">
            <a:xfrm>
              <a:off x="10246407" y="5303331"/>
              <a:ext cx="853930" cy="343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2238826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F9B75-0483-39E3-7C8B-D8C26757B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5C916-8AC9-2725-59F6-DF93F37AC1D5}"/>
              </a:ext>
            </a:extLst>
          </p:cNvPr>
          <p:cNvSpPr>
            <a:spLocks noGrp="1"/>
          </p:cNvSpPr>
          <p:nvPr>
            <p:ph type="title"/>
          </p:nvPr>
        </p:nvSpPr>
        <p:spPr>
          <a:xfrm>
            <a:off x="912286" y="53171"/>
            <a:ext cx="10358967" cy="960092"/>
          </a:xfrm>
        </p:spPr>
        <p:txBody>
          <a:bodyPr/>
          <a:lstStyle/>
          <a:p>
            <a:r>
              <a:rPr lang="en-US" dirty="0"/>
              <a:t>IDeate-Lung01: Baseline Characteristics</a:t>
            </a:r>
          </a:p>
        </p:txBody>
      </p:sp>
      <p:sp>
        <p:nvSpPr>
          <p:cNvPr id="4" name="TextBox 3">
            <a:extLst>
              <a:ext uri="{FF2B5EF4-FFF2-40B4-BE49-F238E27FC236}">
                <a16:creationId xmlns:a16="http://schemas.microsoft.com/office/drawing/2014/main" id="{E546B926-D489-B229-AF98-16B751ED30A2}"/>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O12-4.</a:t>
            </a:r>
          </a:p>
        </p:txBody>
      </p:sp>
      <p:grpSp>
        <p:nvGrpSpPr>
          <p:cNvPr id="8" name="Group 7">
            <a:extLst>
              <a:ext uri="{FF2B5EF4-FFF2-40B4-BE49-F238E27FC236}">
                <a16:creationId xmlns:a16="http://schemas.microsoft.com/office/drawing/2014/main" id="{52B25210-83F5-5268-E499-A079720D7020}"/>
              </a:ext>
            </a:extLst>
          </p:cNvPr>
          <p:cNvGrpSpPr/>
          <p:nvPr/>
        </p:nvGrpSpPr>
        <p:grpSpPr>
          <a:xfrm>
            <a:off x="1075387" y="1124744"/>
            <a:ext cx="10032763" cy="4831474"/>
            <a:chOff x="1075387" y="1013263"/>
            <a:chExt cx="10032763" cy="4831474"/>
          </a:xfrm>
        </p:grpSpPr>
        <p:pic>
          <p:nvPicPr>
            <p:cNvPr id="5" name="Picture 4" descr="A table with information on it&#10;&#10;AI-generated content may be incorrect.">
              <a:extLst>
                <a:ext uri="{FF2B5EF4-FFF2-40B4-BE49-F238E27FC236}">
                  <a16:creationId xmlns:a16="http://schemas.microsoft.com/office/drawing/2014/main" id="{DBD6F322-E80C-9CBF-9A31-DF493F35E9B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075387" y="1013263"/>
              <a:ext cx="10032763" cy="4831474"/>
            </a:xfrm>
            <a:prstGeom prst="rect">
              <a:avLst/>
            </a:prstGeom>
          </p:spPr>
        </p:pic>
        <p:sp>
          <p:nvSpPr>
            <p:cNvPr id="7" name="Rectangle 6">
              <a:extLst>
                <a:ext uri="{FF2B5EF4-FFF2-40B4-BE49-F238E27FC236}">
                  <a16:creationId xmlns:a16="http://schemas.microsoft.com/office/drawing/2014/main" id="{2BF5890D-AA4A-669A-4F6C-FFF3A0962652}"/>
                </a:ext>
              </a:extLst>
            </p:cNvPr>
            <p:cNvSpPr/>
            <p:nvPr/>
          </p:nvSpPr>
          <p:spPr bwMode="auto">
            <a:xfrm>
              <a:off x="10639514" y="5503491"/>
              <a:ext cx="468636" cy="3412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1135583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BBD64-2734-248B-A098-9B7013868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B2773-0CEE-107A-73E5-1FB3714FA2B4}"/>
              </a:ext>
            </a:extLst>
          </p:cNvPr>
          <p:cNvSpPr>
            <a:spLocks noGrp="1"/>
          </p:cNvSpPr>
          <p:nvPr>
            <p:ph type="title"/>
          </p:nvPr>
        </p:nvSpPr>
        <p:spPr>
          <a:xfrm>
            <a:off x="912286" y="47601"/>
            <a:ext cx="10358967" cy="1143000"/>
          </a:xfrm>
        </p:spPr>
        <p:txBody>
          <a:bodyPr/>
          <a:lstStyle/>
          <a:p>
            <a:r>
              <a:rPr lang="en-US" dirty="0"/>
              <a:t>IDeate-Lung01: Responses</a:t>
            </a:r>
          </a:p>
        </p:txBody>
      </p:sp>
      <p:sp>
        <p:nvSpPr>
          <p:cNvPr id="4" name="TextBox 3">
            <a:extLst>
              <a:ext uri="{FF2B5EF4-FFF2-40B4-BE49-F238E27FC236}">
                <a16:creationId xmlns:a16="http://schemas.microsoft.com/office/drawing/2014/main" id="{17DC1292-40BB-121C-05AA-D4A372E46598}"/>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 JSMO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O12-4.</a:t>
            </a:r>
          </a:p>
        </p:txBody>
      </p:sp>
      <p:grpSp>
        <p:nvGrpSpPr>
          <p:cNvPr id="8" name="Group 7">
            <a:extLst>
              <a:ext uri="{FF2B5EF4-FFF2-40B4-BE49-F238E27FC236}">
                <a16:creationId xmlns:a16="http://schemas.microsoft.com/office/drawing/2014/main" id="{5909409A-B018-5519-C4C3-DC42674B478E}"/>
              </a:ext>
            </a:extLst>
          </p:cNvPr>
          <p:cNvGrpSpPr/>
          <p:nvPr/>
        </p:nvGrpSpPr>
        <p:grpSpPr>
          <a:xfrm>
            <a:off x="184731" y="1190601"/>
            <a:ext cx="11822537" cy="4750732"/>
            <a:chOff x="545360" y="1198548"/>
            <a:chExt cx="11101279" cy="4460904"/>
          </a:xfrm>
        </p:grpSpPr>
        <p:pic>
          <p:nvPicPr>
            <p:cNvPr id="5" name="Picture 4" descr="A graph showing the results of antitumor activity&#10;&#10;AI-generated content may be incorrect.">
              <a:extLst>
                <a:ext uri="{FF2B5EF4-FFF2-40B4-BE49-F238E27FC236}">
                  <a16:creationId xmlns:a16="http://schemas.microsoft.com/office/drawing/2014/main" id="{12C44C50-13C2-7B4E-5EA4-7C1E0E3FFD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545360" y="1198548"/>
              <a:ext cx="11101279" cy="4460904"/>
            </a:xfrm>
            <a:prstGeom prst="rect">
              <a:avLst/>
            </a:prstGeom>
          </p:spPr>
        </p:pic>
        <p:sp>
          <p:nvSpPr>
            <p:cNvPr id="7" name="Rectangle 6">
              <a:extLst>
                <a:ext uri="{FF2B5EF4-FFF2-40B4-BE49-F238E27FC236}">
                  <a16:creationId xmlns:a16="http://schemas.microsoft.com/office/drawing/2014/main" id="{8D2DEDC5-67B2-E641-949D-4C0D5DB2228A}"/>
                </a:ext>
              </a:extLst>
            </p:cNvPr>
            <p:cNvSpPr/>
            <p:nvPr/>
          </p:nvSpPr>
          <p:spPr bwMode="auto">
            <a:xfrm>
              <a:off x="10853159" y="5324030"/>
              <a:ext cx="793480" cy="3354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393029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25EFB-6BE4-EBC1-F867-F2517381E9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CC858-F99C-098A-B5C3-34426927E353}"/>
              </a:ext>
            </a:extLst>
          </p:cNvPr>
          <p:cNvSpPr>
            <a:spLocks noGrp="1"/>
          </p:cNvSpPr>
          <p:nvPr>
            <p:ph type="title"/>
          </p:nvPr>
        </p:nvSpPr>
        <p:spPr/>
        <p:txBody>
          <a:bodyPr/>
          <a:lstStyle/>
          <a:p>
            <a:r>
              <a:rPr lang="en-US" dirty="0"/>
              <a:t>IDeate-Lung01: Survival</a:t>
            </a:r>
          </a:p>
        </p:txBody>
      </p:sp>
      <p:sp>
        <p:nvSpPr>
          <p:cNvPr id="4" name="TextBox 3">
            <a:extLst>
              <a:ext uri="{FF2B5EF4-FFF2-40B4-BE49-F238E27FC236}">
                <a16:creationId xmlns:a16="http://schemas.microsoft.com/office/drawing/2014/main" id="{CF82FC09-8EA9-2047-068A-B025C55C3415}"/>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2025;Abstract O12-4.</a:t>
            </a:r>
          </a:p>
        </p:txBody>
      </p:sp>
      <p:grpSp>
        <p:nvGrpSpPr>
          <p:cNvPr id="8" name="Group 7">
            <a:extLst>
              <a:ext uri="{FF2B5EF4-FFF2-40B4-BE49-F238E27FC236}">
                <a16:creationId xmlns:a16="http://schemas.microsoft.com/office/drawing/2014/main" id="{4E6F4ECB-366F-8670-87A3-E3488932EC93}"/>
              </a:ext>
            </a:extLst>
          </p:cNvPr>
          <p:cNvGrpSpPr/>
          <p:nvPr/>
        </p:nvGrpSpPr>
        <p:grpSpPr>
          <a:xfrm>
            <a:off x="551384" y="1215639"/>
            <a:ext cx="11089232" cy="4733641"/>
            <a:chOff x="673268" y="1215639"/>
            <a:chExt cx="10837001" cy="4426721"/>
          </a:xfrm>
        </p:grpSpPr>
        <p:pic>
          <p:nvPicPr>
            <p:cNvPr id="5" name="Picture 4" descr="A graph of a patient's life&#10;&#10;AI-generated content may be incorrect.">
              <a:extLst>
                <a:ext uri="{FF2B5EF4-FFF2-40B4-BE49-F238E27FC236}">
                  <a16:creationId xmlns:a16="http://schemas.microsoft.com/office/drawing/2014/main" id="{6BB324B3-D97E-BC5A-83D6-C4B6A6D49C7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73268" y="1215639"/>
              <a:ext cx="10837001" cy="4426721"/>
            </a:xfrm>
            <a:prstGeom prst="rect">
              <a:avLst/>
            </a:prstGeom>
          </p:spPr>
        </p:pic>
        <p:sp>
          <p:nvSpPr>
            <p:cNvPr id="7" name="Rectangle 6">
              <a:extLst>
                <a:ext uri="{FF2B5EF4-FFF2-40B4-BE49-F238E27FC236}">
                  <a16:creationId xmlns:a16="http://schemas.microsoft.com/office/drawing/2014/main" id="{47965DE1-E215-F79F-DCE0-BF2B3607710F}"/>
                </a:ext>
              </a:extLst>
            </p:cNvPr>
            <p:cNvSpPr/>
            <p:nvPr/>
          </p:nvSpPr>
          <p:spPr bwMode="auto">
            <a:xfrm>
              <a:off x="10417323" y="5298392"/>
              <a:ext cx="853930" cy="343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414956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81637-DEE6-5550-C195-A776D94A4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8F895-2161-CF2A-55E7-9D6B72E58411}"/>
              </a:ext>
            </a:extLst>
          </p:cNvPr>
          <p:cNvSpPr>
            <a:spLocks noGrp="1"/>
          </p:cNvSpPr>
          <p:nvPr>
            <p:ph type="title"/>
          </p:nvPr>
        </p:nvSpPr>
        <p:spPr>
          <a:xfrm>
            <a:off x="912286" y="227013"/>
            <a:ext cx="10358967" cy="753715"/>
          </a:xfrm>
        </p:spPr>
        <p:txBody>
          <a:bodyPr/>
          <a:lstStyle/>
          <a:p>
            <a:r>
              <a:rPr lang="en-US" dirty="0"/>
              <a:t>IDeate-Lung01: Intracranial Activity of I-DXd</a:t>
            </a:r>
          </a:p>
        </p:txBody>
      </p:sp>
      <p:sp>
        <p:nvSpPr>
          <p:cNvPr id="4" name="TextBox 3">
            <a:extLst>
              <a:ext uri="{FF2B5EF4-FFF2-40B4-BE49-F238E27FC236}">
                <a16:creationId xmlns:a16="http://schemas.microsoft.com/office/drawing/2014/main" id="{27B0B3A3-D9FC-B04B-E72C-95B72626DB57}"/>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2025;Abstract O12-4.</a:t>
            </a:r>
          </a:p>
        </p:txBody>
      </p:sp>
      <p:pic>
        <p:nvPicPr>
          <p:cNvPr id="6" name="Picture 5" descr="A table with numbers and numbers on it&#10;&#10;AI-generated content may be incorrect.">
            <a:extLst>
              <a:ext uri="{FF2B5EF4-FFF2-40B4-BE49-F238E27FC236}">
                <a16:creationId xmlns:a16="http://schemas.microsoft.com/office/drawing/2014/main" id="{01FB6949-E796-7978-718D-8A7E050670A3}"/>
              </a:ext>
            </a:extLst>
          </p:cNvPr>
          <p:cNvPicPr>
            <a:picLocks noChangeAspect="1"/>
          </p:cNvPicPr>
          <p:nvPr/>
        </p:nvPicPr>
        <p:blipFill rotWithShape="1">
          <a:blip r:embed="rId2">
            <a:extLst>
              <a:ext uri="{28A0092B-C50C-407E-A947-70E740481C1C}">
                <a14:useLocalDpi xmlns:a14="http://schemas.microsoft.com/office/drawing/2010/main"/>
              </a:ext>
            </a:extLst>
          </a:blip>
          <a:srcRect/>
          <a:stretch>
            <a:fillRect/>
          </a:stretch>
        </p:blipFill>
        <p:spPr>
          <a:xfrm>
            <a:off x="756570" y="1124744"/>
            <a:ext cx="10490909" cy="4864758"/>
          </a:xfrm>
          <a:prstGeom prst="rect">
            <a:avLst/>
          </a:prstGeom>
        </p:spPr>
      </p:pic>
    </p:spTree>
    <p:extLst>
      <p:ext uri="{BB962C8B-B14F-4D97-AF65-F5344CB8AC3E}">
        <p14:creationId xmlns:p14="http://schemas.microsoft.com/office/powerpoint/2010/main" val="3407615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88D76-A735-F429-84BB-44EAC2D21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FA765-0A64-D637-89D3-CF398D28EF21}"/>
              </a:ext>
            </a:extLst>
          </p:cNvPr>
          <p:cNvSpPr>
            <a:spLocks noGrp="1"/>
          </p:cNvSpPr>
          <p:nvPr>
            <p:ph type="title"/>
          </p:nvPr>
        </p:nvSpPr>
        <p:spPr>
          <a:xfrm>
            <a:off x="912286" y="53752"/>
            <a:ext cx="10358967" cy="1143000"/>
          </a:xfrm>
        </p:spPr>
        <p:txBody>
          <a:bodyPr/>
          <a:lstStyle/>
          <a:p>
            <a:r>
              <a:rPr lang="en-US" dirty="0"/>
              <a:t>IDeate-Lung01: Adverse Events</a:t>
            </a:r>
          </a:p>
        </p:txBody>
      </p:sp>
      <p:sp>
        <p:nvSpPr>
          <p:cNvPr id="4" name="TextBox 3">
            <a:extLst>
              <a:ext uri="{FF2B5EF4-FFF2-40B4-BE49-F238E27FC236}">
                <a16:creationId xmlns:a16="http://schemas.microsoft.com/office/drawing/2014/main" id="{32E54A69-D310-3BB4-7C2C-0AB7FE5061AF}"/>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 JSMO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O12-4.</a:t>
            </a:r>
          </a:p>
        </p:txBody>
      </p:sp>
      <p:grpSp>
        <p:nvGrpSpPr>
          <p:cNvPr id="10" name="Group 9">
            <a:extLst>
              <a:ext uri="{FF2B5EF4-FFF2-40B4-BE49-F238E27FC236}">
                <a16:creationId xmlns:a16="http://schemas.microsoft.com/office/drawing/2014/main" id="{8CD3A48B-494B-A1A3-58EB-529813781F4B}"/>
              </a:ext>
            </a:extLst>
          </p:cNvPr>
          <p:cNvGrpSpPr/>
          <p:nvPr/>
        </p:nvGrpSpPr>
        <p:grpSpPr>
          <a:xfrm>
            <a:off x="695100" y="1196752"/>
            <a:ext cx="10793338" cy="4787267"/>
            <a:chOff x="695100" y="1035366"/>
            <a:chExt cx="10793338" cy="4787267"/>
          </a:xfrm>
        </p:grpSpPr>
        <p:pic>
          <p:nvPicPr>
            <p:cNvPr id="8" name="Picture 7" descr="A close-up of a chart&#10;&#10;AI-generated content may be incorrect.">
              <a:extLst>
                <a:ext uri="{FF2B5EF4-FFF2-40B4-BE49-F238E27FC236}">
                  <a16:creationId xmlns:a16="http://schemas.microsoft.com/office/drawing/2014/main" id="{B007E9CB-54BB-A53A-9DF8-F9112252495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95100" y="1035366"/>
              <a:ext cx="10793338" cy="4787267"/>
            </a:xfrm>
            <a:prstGeom prst="rect">
              <a:avLst/>
            </a:prstGeom>
          </p:spPr>
        </p:pic>
        <p:sp>
          <p:nvSpPr>
            <p:cNvPr id="9" name="Rectangle 8">
              <a:extLst>
                <a:ext uri="{FF2B5EF4-FFF2-40B4-BE49-F238E27FC236}">
                  <a16:creationId xmlns:a16="http://schemas.microsoft.com/office/drawing/2014/main" id="{EBE4A5CD-D559-FB9D-428C-671A8855F805}"/>
                </a:ext>
              </a:extLst>
            </p:cNvPr>
            <p:cNvSpPr/>
            <p:nvPr/>
          </p:nvSpPr>
          <p:spPr bwMode="auto">
            <a:xfrm>
              <a:off x="10634508" y="5478665"/>
              <a:ext cx="853930" cy="343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241016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6C2A3-4EBA-FF15-36DF-4081B70EF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B047B-8DBE-6FE8-363C-4C582BB58D3A}"/>
              </a:ext>
            </a:extLst>
          </p:cNvPr>
          <p:cNvSpPr>
            <a:spLocks noGrp="1"/>
          </p:cNvSpPr>
          <p:nvPr>
            <p:ph type="title"/>
          </p:nvPr>
        </p:nvSpPr>
        <p:spPr>
          <a:xfrm>
            <a:off x="912285" y="37783"/>
            <a:ext cx="10358967" cy="726921"/>
          </a:xfrm>
        </p:spPr>
        <p:txBody>
          <a:bodyPr/>
          <a:lstStyle/>
          <a:p>
            <a:r>
              <a:rPr lang="en-US" dirty="0"/>
              <a:t>Phase III IDeate-Lung02 Study</a:t>
            </a:r>
          </a:p>
        </p:txBody>
      </p:sp>
      <p:sp>
        <p:nvSpPr>
          <p:cNvPr id="4" name="TextBox 3">
            <a:extLst>
              <a:ext uri="{FF2B5EF4-FFF2-40B4-BE49-F238E27FC236}">
                <a16:creationId xmlns:a16="http://schemas.microsoft.com/office/drawing/2014/main" id="{1BC05DD6-7BC7-D613-F4C7-825F6806929F}"/>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P93-5.</a:t>
            </a:r>
          </a:p>
        </p:txBody>
      </p:sp>
      <p:pic>
        <p:nvPicPr>
          <p:cNvPr id="7" name="Picture 6" descr="A poster with text and images&#10;&#10;AI-generated content may be incorrect.">
            <a:extLst>
              <a:ext uri="{FF2B5EF4-FFF2-40B4-BE49-F238E27FC236}">
                <a16:creationId xmlns:a16="http://schemas.microsoft.com/office/drawing/2014/main" id="{FCC19961-B45A-3A74-E880-F769EB302B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259612" y="764704"/>
            <a:ext cx="7672776" cy="5498311"/>
          </a:xfrm>
          <a:prstGeom prst="rect">
            <a:avLst/>
          </a:prstGeom>
        </p:spPr>
      </p:pic>
      <p:sp>
        <p:nvSpPr>
          <p:cNvPr id="3" name="TextBox 2">
            <a:extLst>
              <a:ext uri="{FF2B5EF4-FFF2-40B4-BE49-F238E27FC236}">
                <a16:creationId xmlns:a16="http://schemas.microsoft.com/office/drawing/2014/main" id="{D3E46296-D8B2-20A3-8BBD-9657CEBFA3FD}"/>
              </a:ext>
            </a:extLst>
          </p:cNvPr>
          <p:cNvSpPr txBox="1"/>
          <p:nvPr/>
        </p:nvSpPr>
        <p:spPr>
          <a:xfrm>
            <a:off x="6672064" y="4077072"/>
            <a:ext cx="3116371" cy="1092607"/>
          </a:xfrm>
          <a:prstGeom prst="rect">
            <a:avLst/>
          </a:prstGeom>
          <a:noFill/>
        </p:spPr>
        <p:txBody>
          <a:bodyPr wrap="square" rtlCol="0">
            <a:spAutoFit/>
          </a:bodyPr>
          <a:lstStyle/>
          <a:p>
            <a:r>
              <a:rPr lang="en-US" sz="1300" dirty="0">
                <a:solidFill>
                  <a:schemeClr val="tx1"/>
                </a:solidFill>
                <a:latin typeface="+mn-lt"/>
              </a:rPr>
              <a:t>Primary endpoints: </a:t>
            </a:r>
            <a:r>
              <a:rPr lang="en-US" sz="1300" b="0" dirty="0">
                <a:solidFill>
                  <a:schemeClr val="tx1"/>
                </a:solidFill>
                <a:latin typeface="+mn-lt"/>
              </a:rPr>
              <a:t>ORR, OS </a:t>
            </a:r>
          </a:p>
          <a:p>
            <a:r>
              <a:rPr lang="en-US" sz="1300" dirty="0">
                <a:solidFill>
                  <a:schemeClr val="tx1"/>
                </a:solidFill>
                <a:latin typeface="+mn-lt"/>
              </a:rPr>
              <a:t>Secondary endpoints</a:t>
            </a:r>
            <a:r>
              <a:rPr lang="en-US" sz="1300" b="0" dirty="0">
                <a:solidFill>
                  <a:schemeClr val="tx1"/>
                </a:solidFill>
                <a:latin typeface="+mn-lt"/>
              </a:rPr>
              <a:t>: ORR, PFS, DOR, DCR, TTR, PROs, Safety, Immunogenicity, Pharmacokinetics, Relationship between B7-H3 expression and outcomes</a:t>
            </a:r>
          </a:p>
        </p:txBody>
      </p:sp>
    </p:spTree>
    <p:extLst>
      <p:ext uri="{BB962C8B-B14F-4D97-AF65-F5344CB8AC3E}">
        <p14:creationId xmlns:p14="http://schemas.microsoft.com/office/powerpoint/2010/main" val="3384135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CC1C3-2E8E-9FCF-9B36-48A5F760251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205A898-2860-B632-5252-5528C694DE03}"/>
              </a:ext>
            </a:extLst>
          </p:cNvPr>
          <p:cNvSpPr/>
          <p:nvPr/>
        </p:nvSpPr>
        <p:spPr bwMode="auto">
          <a:xfrm>
            <a:off x="212549" y="4145720"/>
            <a:ext cx="11821077" cy="11554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8E9EBC8-3F4A-E934-4A98-C5AA52E99F48}"/>
              </a:ext>
            </a:extLst>
          </p:cNvPr>
          <p:cNvSpPr>
            <a:spLocks noGrp="1"/>
          </p:cNvSpPr>
          <p:nvPr>
            <p:ph type="title"/>
          </p:nvPr>
        </p:nvSpPr>
        <p:spPr>
          <a:xfrm>
            <a:off x="912286" y="37783"/>
            <a:ext cx="10358967" cy="1143000"/>
          </a:xfrm>
        </p:spPr>
        <p:txBody>
          <a:bodyPr/>
          <a:lstStyle/>
          <a:p>
            <a:r>
              <a:rPr lang="en-US" dirty="0"/>
              <a:t>Phase </a:t>
            </a:r>
            <a:r>
              <a:rPr lang="en-US" dirty="0" err="1"/>
              <a:t>Ib</a:t>
            </a:r>
            <a:r>
              <a:rPr lang="en-US" dirty="0"/>
              <a:t>/II IDeate-Lung03 Study</a:t>
            </a:r>
          </a:p>
        </p:txBody>
      </p:sp>
      <p:sp>
        <p:nvSpPr>
          <p:cNvPr id="4" name="TextBox 3">
            <a:extLst>
              <a:ext uri="{FF2B5EF4-FFF2-40B4-BE49-F238E27FC236}">
                <a16:creationId xmlns:a16="http://schemas.microsoft.com/office/drawing/2014/main" id="{408AA8F1-5A6A-58E6-FB90-F3488A8E9164}"/>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P93-6.</a:t>
            </a:r>
          </a:p>
        </p:txBody>
      </p:sp>
      <p:pic>
        <p:nvPicPr>
          <p:cNvPr id="6" name="Picture 5" descr="A medical chart with text and images&#10;&#10;AI-generated content may be incorrect.">
            <a:extLst>
              <a:ext uri="{FF2B5EF4-FFF2-40B4-BE49-F238E27FC236}">
                <a16:creationId xmlns:a16="http://schemas.microsoft.com/office/drawing/2014/main" id="{1E9A5C2C-2F16-FE5D-541D-30C95765DB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58083"/>
          <a:stretch>
            <a:fillRect/>
          </a:stretch>
        </p:blipFill>
        <p:spPr>
          <a:xfrm>
            <a:off x="212549" y="1863238"/>
            <a:ext cx="6388338" cy="2608229"/>
          </a:xfrm>
          <a:prstGeom prst="rect">
            <a:avLst/>
          </a:prstGeom>
        </p:spPr>
      </p:pic>
      <p:sp>
        <p:nvSpPr>
          <p:cNvPr id="3" name="TextBox 2">
            <a:extLst>
              <a:ext uri="{FF2B5EF4-FFF2-40B4-BE49-F238E27FC236}">
                <a16:creationId xmlns:a16="http://schemas.microsoft.com/office/drawing/2014/main" id="{8C51A32E-1DE6-E61B-3CC6-3B92F5685A49}"/>
              </a:ext>
            </a:extLst>
          </p:cNvPr>
          <p:cNvSpPr txBox="1"/>
          <p:nvPr/>
        </p:nvSpPr>
        <p:spPr>
          <a:xfrm>
            <a:off x="297200" y="4501125"/>
            <a:ext cx="5679764" cy="692497"/>
          </a:xfrm>
          <a:prstGeom prst="rect">
            <a:avLst/>
          </a:prstGeom>
          <a:noFill/>
        </p:spPr>
        <p:txBody>
          <a:bodyPr wrap="square" rtlCol="0">
            <a:spAutoFit/>
          </a:bodyPr>
          <a:lstStyle/>
          <a:p>
            <a:r>
              <a:rPr lang="en-US" sz="1300" dirty="0">
                <a:solidFill>
                  <a:schemeClr val="tx1"/>
                </a:solidFill>
                <a:latin typeface="+mn-lt"/>
              </a:rPr>
              <a:t>Primary endpoints: </a:t>
            </a:r>
            <a:r>
              <a:rPr lang="en-US" sz="1300" b="0" dirty="0">
                <a:solidFill>
                  <a:schemeClr val="tx1"/>
                </a:solidFill>
                <a:latin typeface="+mn-lt"/>
              </a:rPr>
              <a:t>Safety (DLTs [Part A] and TEAEs [Parts A and B])</a:t>
            </a:r>
          </a:p>
          <a:p>
            <a:r>
              <a:rPr lang="en-US" sz="1300" dirty="0">
                <a:solidFill>
                  <a:schemeClr val="tx1"/>
                </a:solidFill>
                <a:latin typeface="+mn-lt"/>
              </a:rPr>
              <a:t>Secondary endpoints</a:t>
            </a:r>
            <a:r>
              <a:rPr lang="en-US" sz="1300" b="0" dirty="0">
                <a:solidFill>
                  <a:schemeClr val="tx1"/>
                </a:solidFill>
                <a:latin typeface="+mn-lt"/>
              </a:rPr>
              <a:t>: PFS, ORR, DCR, DOR, CBR, TTR, Best percentage change in sum of diameters of measurable tumors, OS, Pharmacokinetics, Immunogenicity </a:t>
            </a:r>
          </a:p>
        </p:txBody>
      </p:sp>
      <p:pic>
        <p:nvPicPr>
          <p:cNvPr id="5" name="Picture 4" descr="A medical chart with text and images&#10;&#10;AI-generated content may be incorrect.">
            <a:extLst>
              <a:ext uri="{FF2B5EF4-FFF2-40B4-BE49-F238E27FC236}">
                <a16:creationId xmlns:a16="http://schemas.microsoft.com/office/drawing/2014/main" id="{BCD10AE5-367D-5BC6-46DF-54E466EE4D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37785" b="12301"/>
          <a:stretch>
            <a:fillRect/>
          </a:stretch>
        </p:blipFill>
        <p:spPr>
          <a:xfrm>
            <a:off x="6600887" y="1859848"/>
            <a:ext cx="5432739" cy="2641277"/>
          </a:xfrm>
          <a:prstGeom prst="rect">
            <a:avLst/>
          </a:prstGeom>
        </p:spPr>
      </p:pic>
      <p:pic>
        <p:nvPicPr>
          <p:cNvPr id="8" name="Picture 7" descr="A medical chart with text and images&#10;&#10;AI-generated content may be incorrect.">
            <a:extLst>
              <a:ext uri="{FF2B5EF4-FFF2-40B4-BE49-F238E27FC236}">
                <a16:creationId xmlns:a16="http://schemas.microsoft.com/office/drawing/2014/main" id="{87BF1ED0-35DE-A14C-6009-6AE5D1C540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86631"/>
          <a:stretch>
            <a:fillRect/>
          </a:stretch>
        </p:blipFill>
        <p:spPr>
          <a:xfrm>
            <a:off x="6320017" y="4443653"/>
            <a:ext cx="5713609" cy="743956"/>
          </a:xfrm>
          <a:prstGeom prst="rect">
            <a:avLst/>
          </a:prstGeom>
        </p:spPr>
      </p:pic>
    </p:spTree>
    <p:extLst>
      <p:ext uri="{BB962C8B-B14F-4D97-AF65-F5344CB8AC3E}">
        <p14:creationId xmlns:p14="http://schemas.microsoft.com/office/powerpoint/2010/main" val="2610092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65B5B-B92B-D8F4-56E7-9BD15AC54A5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8D917A3-7F11-6C85-572A-A70EECFB1C27}"/>
              </a:ext>
            </a:extLst>
          </p:cNvPr>
          <p:cNvSpPr/>
          <p:nvPr/>
        </p:nvSpPr>
        <p:spPr bwMode="auto">
          <a:xfrm>
            <a:off x="335360" y="3662720"/>
            <a:ext cx="11089232"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CA592CA-22AE-0B3D-A6E0-D4A3E8ADCD1E}"/>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4E26297-B439-C5D7-A323-C0D6C9C4D4F0}"/>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chemeClr val="accent2"/>
                </a:solidFill>
              </a:rPr>
              <a:t>Case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chemeClr val="accent2"/>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bg1"/>
                </a:solidFill>
              </a:rPr>
              <a:t>Case 5: Short DFI with Brain Mets After Chemo/RT/Durvalumab … Lurbinectedin?</a:t>
            </a:r>
            <a:r>
              <a:rPr lang="en-US" sz="2400" dirty="0">
                <a:solidFill>
                  <a:schemeClr val="tx1"/>
                </a:solidFill>
              </a:rPr>
              <a:t>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319715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78A05-2259-5898-F110-4C86A160C2C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E57839C-9E00-1C38-B02E-7F7C14C15385}"/>
              </a:ext>
            </a:extLst>
          </p:cNvPr>
          <p:cNvSpPr/>
          <p:nvPr/>
        </p:nvSpPr>
        <p:spPr bwMode="auto">
          <a:xfrm>
            <a:off x="1007220" y="116632"/>
            <a:ext cx="10177559" cy="202619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E278A9F-B60E-EE1C-274A-A54B0663C7B4}"/>
              </a:ext>
            </a:extLst>
          </p:cNvPr>
          <p:cNvSpPr>
            <a:spLocks noGrp="1"/>
          </p:cNvSpPr>
          <p:nvPr>
            <p:ph type="title"/>
          </p:nvPr>
        </p:nvSpPr>
        <p:spPr>
          <a:xfrm>
            <a:off x="1135063" y="677090"/>
            <a:ext cx="10049715" cy="1095726"/>
          </a:xfrm>
        </p:spPr>
        <p:txBody>
          <a:bodyPr lIns="91440" tIns="91440" rIns="91440" bIns="182880"/>
          <a:lstStyle/>
          <a:p>
            <a:pPr algn="l"/>
            <a:r>
              <a:rPr lang="en-US" dirty="0">
                <a:solidFill>
                  <a:schemeClr val="bg1"/>
                </a:solidFill>
              </a:rPr>
              <a:t>Case Presentation: 85-year-old man with mild dementia and LS-SCLC receives cisplatin/etoposide with RT and maintenance durvalumab but then develops worsening confusion and is found to have multiple bilateral brain metastases </a:t>
            </a:r>
          </a:p>
        </p:txBody>
      </p:sp>
      <p:sp>
        <p:nvSpPr>
          <p:cNvPr id="8" name="Title 1">
            <a:extLst>
              <a:ext uri="{FF2B5EF4-FFF2-40B4-BE49-F238E27FC236}">
                <a16:creationId xmlns:a16="http://schemas.microsoft.com/office/drawing/2014/main" id="{DB11C79B-907E-B463-692E-A14B4F8BF2BC}"/>
              </a:ext>
            </a:extLst>
          </p:cNvPr>
          <p:cNvSpPr txBox="1">
            <a:spLocks/>
          </p:cNvSpPr>
          <p:nvPr/>
        </p:nvSpPr>
        <p:spPr bwMode="auto">
          <a:xfrm>
            <a:off x="0" y="5960497"/>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 (Athens, Georgia)</a:t>
            </a:r>
          </a:p>
        </p:txBody>
      </p:sp>
      <p:pic>
        <p:nvPicPr>
          <p:cNvPr id="4" name="Picture 3" descr="A person wearing a pink shirt and headphones&#10;&#10;AI-generated content may be incorrect.">
            <a:extLst>
              <a:ext uri="{FF2B5EF4-FFF2-40B4-BE49-F238E27FC236}">
                <a16:creationId xmlns:a16="http://schemas.microsoft.com/office/drawing/2014/main" id="{B3A2F72E-B916-8B7C-183D-BF6F7D35CA69}"/>
              </a:ext>
            </a:extLst>
          </p:cNvPr>
          <p:cNvPicPr>
            <a:picLocks noChangeAspect="1"/>
          </p:cNvPicPr>
          <p:nvPr/>
        </p:nvPicPr>
        <p:blipFill>
          <a:blip r:embed="rId2"/>
          <a:stretch>
            <a:fillRect/>
          </a:stretch>
        </p:blipFill>
        <p:spPr>
          <a:xfrm>
            <a:off x="2895599" y="2393098"/>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1510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2902209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EB03D-7A4A-5763-94FF-2BBD50E2026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A02E678-46DA-9E2C-E4B5-18BFE7FF2EDE}"/>
              </a:ext>
            </a:extLst>
          </p:cNvPr>
          <p:cNvSpPr/>
          <p:nvPr/>
        </p:nvSpPr>
        <p:spPr bwMode="auto">
          <a:xfrm>
            <a:off x="335360" y="4166776"/>
            <a:ext cx="10729192"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0B887BC-3921-77CC-A11A-D9831EBB35E9}"/>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CA62597-C43B-42AA-0DCF-6E061677E619}"/>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chemeClr val="accent2"/>
                </a:solidFill>
              </a:rPr>
              <a:t>Case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chemeClr val="accent2"/>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bg1"/>
                </a:solidFill>
              </a:rPr>
              <a:t>Case 6: </a:t>
            </a:r>
            <a:r>
              <a:rPr lang="en-US" sz="2400" dirty="0" err="1">
                <a:solidFill>
                  <a:schemeClr val="bg1"/>
                </a:solidFill>
              </a:rPr>
              <a:t>Tarlatamab</a:t>
            </a:r>
            <a:r>
              <a:rPr lang="en-US" sz="2400" dirty="0">
                <a:solidFill>
                  <a:schemeClr val="bg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288950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596B9-A50F-99D9-A71D-98CC08830C6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72F1582-6B96-5EFD-7F0B-0219E80AD815}"/>
              </a:ext>
            </a:extLst>
          </p:cNvPr>
          <p:cNvSpPr/>
          <p:nvPr/>
        </p:nvSpPr>
        <p:spPr bwMode="auto">
          <a:xfrm>
            <a:off x="1007221" y="286439"/>
            <a:ext cx="10177558" cy="158554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0335FAA-E345-032F-D093-05A34F6BF25D}"/>
              </a:ext>
            </a:extLst>
          </p:cNvPr>
          <p:cNvSpPr>
            <a:spLocks noGrp="1"/>
          </p:cNvSpPr>
          <p:nvPr>
            <p:ph type="title"/>
          </p:nvPr>
        </p:nvSpPr>
        <p:spPr>
          <a:xfrm>
            <a:off x="1122023" y="548680"/>
            <a:ext cx="9586372" cy="1085498"/>
          </a:xfrm>
        </p:spPr>
        <p:txBody>
          <a:bodyPr lIns="91440" tIns="91440" rIns="91440" bIns="182880"/>
          <a:lstStyle/>
          <a:p>
            <a:pPr algn="l"/>
            <a:r>
              <a:rPr lang="en-US" dirty="0">
                <a:solidFill>
                  <a:schemeClr val="bg1"/>
                </a:solidFill>
              </a:rPr>
              <a:t>Case Presentation: 59-year-old man with ES-SCLC and rapid PD after 4 cycles of first-line carboplatin/etoposide/ atezolizumab receives </a:t>
            </a:r>
            <a:r>
              <a:rPr lang="en-US" dirty="0" err="1">
                <a:solidFill>
                  <a:schemeClr val="bg1"/>
                </a:solidFill>
              </a:rPr>
              <a:t>tarlatamab</a:t>
            </a:r>
            <a:endParaRPr lang="en-US" dirty="0">
              <a:solidFill>
                <a:schemeClr val="bg1"/>
              </a:solidFill>
            </a:endParaRPr>
          </a:p>
        </p:txBody>
      </p:sp>
      <p:sp>
        <p:nvSpPr>
          <p:cNvPr id="8" name="Title 1">
            <a:extLst>
              <a:ext uri="{FF2B5EF4-FFF2-40B4-BE49-F238E27FC236}">
                <a16:creationId xmlns:a16="http://schemas.microsoft.com/office/drawing/2014/main" id="{F88CD78C-F98E-739C-2DF5-EAFF0FD88617}"/>
              </a:ext>
            </a:extLst>
          </p:cNvPr>
          <p:cNvSpPr txBox="1">
            <a:spLocks/>
          </p:cNvSpPr>
          <p:nvPr/>
        </p:nvSpPr>
        <p:spPr bwMode="auto">
          <a:xfrm>
            <a:off x="0" y="578072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Ranju Gupta (Bethlehem, Pennsylvania)</a:t>
            </a:r>
          </a:p>
        </p:txBody>
      </p:sp>
      <p:pic>
        <p:nvPicPr>
          <p:cNvPr id="2" name="Picture 1" descr="A person wearing glasses and a headset&#10;&#10;AI-generated content may be incorrect.">
            <a:extLst>
              <a:ext uri="{FF2B5EF4-FFF2-40B4-BE49-F238E27FC236}">
                <a16:creationId xmlns:a16="http://schemas.microsoft.com/office/drawing/2014/main" id="{B29201EA-07C9-0B2A-858D-3FFDCDDE4865}"/>
              </a:ext>
            </a:extLst>
          </p:cNvPr>
          <p:cNvPicPr>
            <a:picLocks noChangeAspect="1"/>
          </p:cNvPicPr>
          <p:nvPr/>
        </p:nvPicPr>
        <p:blipFill>
          <a:blip r:embed="rId3"/>
          <a:stretch>
            <a:fillRect/>
          </a:stretch>
        </p:blipFill>
        <p:spPr>
          <a:xfrm>
            <a:off x="3115593" y="2193957"/>
            <a:ext cx="6400800" cy="3600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510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998EE-F184-BA28-642D-67B0CCAD691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880DBE4-21ED-D893-292B-B7D310F48F3D}"/>
              </a:ext>
            </a:extLst>
          </p:cNvPr>
          <p:cNvSpPr/>
          <p:nvPr/>
        </p:nvSpPr>
        <p:spPr bwMode="auto">
          <a:xfrm>
            <a:off x="335360" y="4670832"/>
            <a:ext cx="10729192"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819B9C-032D-DCBF-A5AB-FB216F06E2C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9CB8262E-02BE-E28E-D7A3-801D77E50227}"/>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chemeClr val="accent2"/>
                </a:solidFill>
              </a:rPr>
              <a:t>Case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chemeClr val="accent2"/>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bg1"/>
                </a:solidFill>
              </a:rPr>
              <a:t>Case 7: ICANS on </a:t>
            </a:r>
            <a:r>
              <a:rPr lang="en-US" sz="2400" dirty="0" err="1">
                <a:solidFill>
                  <a:schemeClr val="bg1"/>
                </a:solidFill>
              </a:rPr>
              <a:t>Tarlatamab</a:t>
            </a:r>
            <a:r>
              <a:rPr lang="en-US" sz="2400" dirty="0">
                <a:solidFill>
                  <a:schemeClr val="bg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4014503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25E1D-931B-7315-5526-E10203748FE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E341D21-F986-1C9E-73F4-C26D5D69C1B9}"/>
              </a:ext>
            </a:extLst>
          </p:cNvPr>
          <p:cNvSpPr/>
          <p:nvPr/>
        </p:nvSpPr>
        <p:spPr bwMode="auto">
          <a:xfrm>
            <a:off x="1007220" y="363557"/>
            <a:ext cx="10177559" cy="165391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49015EE5-E2C2-F6F7-E7F3-B4FC37F784F5}"/>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66-year-old woman with ES-SCLC receives carboplatin/etoposide with atezolizumab and RT followed by maintenance atezolizumab followed on relapse by </a:t>
            </a:r>
            <a:r>
              <a:rPr lang="en-US" dirty="0" err="1">
                <a:solidFill>
                  <a:schemeClr val="bg1"/>
                </a:solidFill>
              </a:rPr>
              <a:t>lurbinectinin</a:t>
            </a:r>
            <a:r>
              <a:rPr lang="en-US" dirty="0">
                <a:solidFill>
                  <a:schemeClr val="bg1"/>
                </a:solidFill>
              </a:rPr>
              <a:t> followed on relapse by </a:t>
            </a:r>
            <a:r>
              <a:rPr lang="en-US" dirty="0" err="1">
                <a:solidFill>
                  <a:schemeClr val="bg1"/>
                </a:solidFill>
              </a:rPr>
              <a:t>tarlatamab</a:t>
            </a:r>
            <a:endParaRPr lang="en-US" dirty="0">
              <a:solidFill>
                <a:schemeClr val="bg1"/>
              </a:solidFill>
            </a:endParaRPr>
          </a:p>
        </p:txBody>
      </p:sp>
      <p:sp>
        <p:nvSpPr>
          <p:cNvPr id="8" name="Title 1">
            <a:extLst>
              <a:ext uri="{FF2B5EF4-FFF2-40B4-BE49-F238E27FC236}">
                <a16:creationId xmlns:a16="http://schemas.microsoft.com/office/drawing/2014/main" id="{C13D6785-3807-76E7-A4FC-F565DA4B94DB}"/>
              </a:ext>
            </a:extLst>
          </p:cNvPr>
          <p:cNvSpPr txBox="1">
            <a:spLocks/>
          </p:cNvSpPr>
          <p:nvPr/>
        </p:nvSpPr>
        <p:spPr bwMode="auto">
          <a:xfrm>
            <a:off x="0" y="5914932"/>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Estelamari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Rodriguez (Miami, Florida)</a:t>
            </a:r>
          </a:p>
        </p:txBody>
      </p:sp>
      <p:pic>
        <p:nvPicPr>
          <p:cNvPr id="2" name="Picture 1" descr="A person wearing glasses and a headset&#10;&#10;AI-generated content may be incorrect.">
            <a:extLst>
              <a:ext uri="{FF2B5EF4-FFF2-40B4-BE49-F238E27FC236}">
                <a16:creationId xmlns:a16="http://schemas.microsoft.com/office/drawing/2014/main" id="{ED4234BB-A9DB-D0A5-25D6-005EFC0DF315}"/>
              </a:ext>
            </a:extLst>
          </p:cNvPr>
          <p:cNvPicPr>
            <a:picLocks noChangeAspect="1"/>
          </p:cNvPicPr>
          <p:nvPr/>
        </p:nvPicPr>
        <p:blipFill>
          <a:blip r:embed="rId2"/>
          <a:stretch>
            <a:fillRect/>
          </a:stretch>
        </p:blipFill>
        <p:spPr>
          <a:xfrm>
            <a:off x="2894696" y="2331002"/>
            <a:ext cx="6402607"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2659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A5909-4ADA-1808-5FB4-7D4483DE2C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71B086-7310-9511-6C70-347C900BE6C8}"/>
              </a:ext>
            </a:extLst>
          </p:cNvPr>
          <p:cNvSpPr/>
          <p:nvPr/>
        </p:nvSpPr>
        <p:spPr bwMode="auto">
          <a:xfrm>
            <a:off x="335360" y="5174888"/>
            <a:ext cx="10729192"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59F7802-15C3-8600-0D2E-0F4655A5847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6546E1AD-5673-C3B6-A314-242B6714DB59}"/>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chemeClr val="accent2"/>
                </a:solidFill>
              </a:rPr>
              <a:t>Case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chemeClr val="accent2"/>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bg1"/>
                </a:solidFill>
              </a:rPr>
              <a:t>Case 8: </a:t>
            </a:r>
            <a:r>
              <a:rPr lang="en-US" sz="2400" dirty="0" err="1">
                <a:solidFill>
                  <a:schemeClr val="bg1"/>
                </a:solidFill>
              </a:rPr>
              <a:t>BiTE</a:t>
            </a:r>
            <a:r>
              <a:rPr lang="en-US" sz="2400" dirty="0">
                <a:solidFill>
                  <a:schemeClr val="bg1"/>
                </a:solidFill>
              </a:rPr>
              <a:t> with Lurbinectedin on Protocol </a:t>
            </a:r>
          </a:p>
          <a:p>
            <a:pPr marL="98425" indent="0">
              <a:lnSpc>
                <a:spcPct val="100000"/>
              </a:lnSpc>
              <a:spcBef>
                <a:spcPts val="1000"/>
              </a:spcBef>
              <a:spcAft>
                <a:spcPts val="0"/>
              </a:spcAft>
              <a:buNone/>
            </a:pPr>
            <a:r>
              <a:rPr lang="en-US" sz="2400" dirty="0">
                <a:solidFill>
                  <a:srgbClr val="3333CC"/>
                </a:solidFill>
              </a:rPr>
              <a:t>Comments: </a:t>
            </a:r>
            <a:r>
              <a:rPr lang="en-US" sz="2400" dirty="0">
                <a:solidFill>
                  <a:schemeClr val="tx1"/>
                </a:solidFill>
              </a:rPr>
              <a:t>ASCO and Other Recent Datasets (Part 2)</a:t>
            </a:r>
          </a:p>
        </p:txBody>
      </p:sp>
    </p:spTree>
    <p:custDataLst>
      <p:tags r:id="rId1"/>
    </p:custDataLst>
    <p:extLst>
      <p:ext uri="{BB962C8B-B14F-4D97-AF65-F5344CB8AC3E}">
        <p14:creationId xmlns:p14="http://schemas.microsoft.com/office/powerpoint/2010/main" val="2703819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7"/>
            <a:ext cx="10177559" cy="158417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10988"/>
            <a:ext cx="10062756" cy="1095726"/>
          </a:xfrm>
        </p:spPr>
        <p:txBody>
          <a:bodyPr lIns="91440" tIns="91440" rIns="91440" bIns="182880"/>
          <a:lstStyle/>
          <a:p>
            <a:pPr algn="l"/>
            <a:r>
              <a:rPr lang="en-US" dirty="0">
                <a:solidFill>
                  <a:schemeClr val="bg1"/>
                </a:solidFill>
              </a:rPr>
              <a:t>Case Presentation: 66-year-old woman with LS-SCLC receives chemoradiation and durvalumab consolidation followed on relapse by entry on a trial of a </a:t>
            </a:r>
            <a:r>
              <a:rPr lang="en-US" dirty="0" err="1">
                <a:solidFill>
                  <a:schemeClr val="bg1"/>
                </a:solidFill>
              </a:rPr>
              <a:t>BiTE</a:t>
            </a:r>
            <a:r>
              <a:rPr lang="en-US" dirty="0">
                <a:solidFill>
                  <a:schemeClr val="bg1"/>
                </a:solidFill>
              </a:rPr>
              <a:t> with lurbinectedin</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925948"/>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Estelamari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Rodriguez (Miami, Florida)</a:t>
            </a:r>
          </a:p>
        </p:txBody>
      </p:sp>
      <p:pic>
        <p:nvPicPr>
          <p:cNvPr id="2" name="Picture 1" descr="A person wearing glasses and a headset&#10;&#10;AI-generated content may be incorrect.">
            <a:extLst>
              <a:ext uri="{FF2B5EF4-FFF2-40B4-BE49-F238E27FC236}">
                <a16:creationId xmlns:a16="http://schemas.microsoft.com/office/drawing/2014/main" id="{8926E434-98A8-0E9F-8672-10177EA50B46}"/>
              </a:ext>
            </a:extLst>
          </p:cNvPr>
          <p:cNvPicPr>
            <a:picLocks noChangeAspect="1"/>
          </p:cNvPicPr>
          <p:nvPr/>
        </p:nvPicPr>
        <p:blipFill>
          <a:blip r:embed="rId2"/>
          <a:stretch>
            <a:fillRect/>
          </a:stretch>
        </p:blipFill>
        <p:spPr>
          <a:xfrm>
            <a:off x="2894696" y="2331002"/>
            <a:ext cx="6402607"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931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86BCD-0E15-C579-F14A-E46BEBBAF3B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262A0C5-DF6B-E539-F372-9C362150B8EB}"/>
              </a:ext>
            </a:extLst>
          </p:cNvPr>
          <p:cNvSpPr/>
          <p:nvPr/>
        </p:nvSpPr>
        <p:spPr bwMode="auto">
          <a:xfrm>
            <a:off x="335360" y="5678944"/>
            <a:ext cx="10729192" cy="48636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8C1D713-52E8-5732-E745-702C8D7EC57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91546080-5F1E-632C-2F3A-E9559EB12425}"/>
              </a:ext>
            </a:extLst>
          </p:cNvPr>
          <p:cNvSpPr>
            <a:spLocks noGrp="1"/>
          </p:cNvSpPr>
          <p:nvPr>
            <p:ph idx="1"/>
          </p:nvPr>
        </p:nvSpPr>
        <p:spPr>
          <a:xfrm>
            <a:off x="983432" y="1268760"/>
            <a:ext cx="10729192" cy="4727456"/>
          </a:xfrm>
        </p:spPr>
        <p:txBody>
          <a:bodyPr/>
          <a:lstStyle/>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Adjuvant Systemic Therapy?</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Lambert-Eaton Syndrome and Other Paraneoplastic Syndromes </a:t>
            </a:r>
          </a:p>
          <a:p>
            <a:pPr marL="98425" indent="0">
              <a:lnSpc>
                <a:spcPct val="100000"/>
              </a:lnSpc>
              <a:spcBef>
                <a:spcPts val="1000"/>
              </a:spcBef>
              <a:spcAft>
                <a:spcPts val="0"/>
              </a:spcAft>
              <a:buNone/>
            </a:pPr>
            <a:r>
              <a:rPr lang="en-US" sz="2400" dirty="0">
                <a:solidFill>
                  <a:schemeClr val="accent2"/>
                </a:solidFill>
              </a:rPr>
              <a:t>Case 3: </a:t>
            </a:r>
            <a:r>
              <a:rPr lang="en-US" sz="2400" dirty="0">
                <a:solidFill>
                  <a:schemeClr val="tx1"/>
                </a:solidFill>
              </a:rPr>
              <a:t>Small Cell Transformation of EGFR-Mutant NSCLC </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Trilaciclib in Extensive-Stage Disease</a:t>
            </a:r>
          </a:p>
          <a:p>
            <a:pPr marL="98425" indent="0">
              <a:lnSpc>
                <a:spcPct val="100000"/>
              </a:lnSpc>
              <a:spcBef>
                <a:spcPts val="1000"/>
              </a:spcBef>
              <a:spcAft>
                <a:spcPts val="0"/>
              </a:spcAft>
              <a:buNone/>
            </a:pPr>
            <a:r>
              <a:rPr lang="en-US" sz="2400" dirty="0">
                <a:solidFill>
                  <a:schemeClr val="accent2"/>
                </a:solidFill>
              </a:rPr>
              <a:t>Comments: </a:t>
            </a:r>
            <a:r>
              <a:rPr lang="en-US" sz="2400" dirty="0">
                <a:solidFill>
                  <a:schemeClr val="tx1"/>
                </a:solidFill>
              </a:rPr>
              <a:t>ASCO and Other Recent Datasets (Part 1)</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Short DFI with Brain Mets After Chemo/RT/Durvalumab … Lurbinectedin? </a:t>
            </a:r>
          </a:p>
          <a:p>
            <a:pPr marL="98425" indent="0">
              <a:lnSpc>
                <a:spcPct val="100000"/>
              </a:lnSpc>
              <a:spcBef>
                <a:spcPts val="1000"/>
              </a:spcBef>
              <a:spcAft>
                <a:spcPts val="0"/>
              </a:spcAft>
              <a:buNone/>
            </a:pPr>
            <a:r>
              <a:rPr lang="en-US" sz="2400" dirty="0">
                <a:solidFill>
                  <a:schemeClr val="accent2"/>
                </a:solidFill>
              </a:rPr>
              <a:t>Case 6: </a:t>
            </a:r>
            <a:r>
              <a:rPr lang="en-US" sz="2400" dirty="0" err="1">
                <a:solidFill>
                  <a:schemeClr val="tx1"/>
                </a:solidFill>
              </a:rPr>
              <a:t>Tarlatamab</a:t>
            </a:r>
            <a:r>
              <a:rPr lang="en-US" sz="2400" dirty="0">
                <a:solidFill>
                  <a:schemeClr val="tx1"/>
                </a:solidFill>
              </a:rPr>
              <a:t> After Rapid Disease Progression on Chemo/Atezolizumab</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ICANS on </a:t>
            </a:r>
            <a:r>
              <a:rPr lang="en-US" sz="2400" dirty="0" err="1">
                <a:solidFill>
                  <a:schemeClr val="tx1"/>
                </a:solidFill>
              </a:rPr>
              <a:t>Tarlatamab</a:t>
            </a:r>
            <a:r>
              <a:rPr lang="en-US" sz="2400" dirty="0">
                <a:solidFill>
                  <a:schemeClr val="tx1"/>
                </a:solidFill>
              </a:rPr>
              <a:t> with Brain Mets</a:t>
            </a:r>
          </a:p>
          <a:p>
            <a:pPr marL="98425" indent="0">
              <a:lnSpc>
                <a:spcPct val="100000"/>
              </a:lnSpc>
              <a:spcBef>
                <a:spcPts val="1000"/>
              </a:spcBef>
              <a:spcAft>
                <a:spcPts val="0"/>
              </a:spcAft>
              <a:buNone/>
            </a:pPr>
            <a:r>
              <a:rPr lang="en-US" sz="2400" dirty="0">
                <a:solidFill>
                  <a:schemeClr val="accent2"/>
                </a:solidFill>
              </a:rPr>
              <a:t>Case 8: </a:t>
            </a:r>
            <a:r>
              <a:rPr lang="en-US" sz="2400" dirty="0" err="1">
                <a:solidFill>
                  <a:schemeClr val="tx1"/>
                </a:solidFill>
              </a:rPr>
              <a:t>BiTE</a:t>
            </a:r>
            <a:r>
              <a:rPr lang="en-US" sz="2400" dirty="0">
                <a:solidFill>
                  <a:schemeClr val="tx1"/>
                </a:solidFill>
              </a:rPr>
              <a:t> with Lurbinectedin on Protocol </a:t>
            </a:r>
          </a:p>
          <a:p>
            <a:pPr marL="98425" indent="0">
              <a:lnSpc>
                <a:spcPct val="100000"/>
              </a:lnSpc>
              <a:spcBef>
                <a:spcPts val="1000"/>
              </a:spcBef>
              <a:spcAft>
                <a:spcPts val="0"/>
              </a:spcAft>
              <a:buNone/>
            </a:pPr>
            <a:r>
              <a:rPr lang="en-US" sz="2400" dirty="0">
                <a:solidFill>
                  <a:schemeClr val="bg1"/>
                </a:solidFill>
              </a:rPr>
              <a:t>Comments: ASCO and Other </a:t>
            </a:r>
            <a:r>
              <a:rPr lang="en-US" sz="2400">
                <a:solidFill>
                  <a:schemeClr val="bg1"/>
                </a:solidFill>
              </a:rPr>
              <a:t>Recent Datasets (</a:t>
            </a:r>
            <a:r>
              <a:rPr lang="en-US" sz="2400" dirty="0">
                <a:solidFill>
                  <a:schemeClr val="bg1"/>
                </a:solidFill>
              </a:rPr>
              <a:t>Part 2)</a:t>
            </a:r>
          </a:p>
        </p:txBody>
      </p:sp>
    </p:spTree>
    <p:custDataLst>
      <p:tags r:id="rId1"/>
    </p:custDataLst>
    <p:extLst>
      <p:ext uri="{BB962C8B-B14F-4D97-AF65-F5344CB8AC3E}">
        <p14:creationId xmlns:p14="http://schemas.microsoft.com/office/powerpoint/2010/main" val="1386395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23D0D-55E7-E914-E7B7-9B7233447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95111-7885-AB4A-16D6-855F9491E3A2}"/>
              </a:ext>
            </a:extLst>
          </p:cNvPr>
          <p:cNvSpPr>
            <a:spLocks noGrp="1"/>
          </p:cNvSpPr>
          <p:nvPr>
            <p:ph type="title"/>
          </p:nvPr>
        </p:nvSpPr>
        <p:spPr>
          <a:xfrm>
            <a:off x="912286" y="0"/>
            <a:ext cx="10358967" cy="1143000"/>
          </a:xfrm>
        </p:spPr>
        <p:txBody>
          <a:bodyPr/>
          <a:lstStyle/>
          <a:p>
            <a:r>
              <a:rPr lang="en-US" dirty="0"/>
              <a:t>Relapsed SCLC: The Phase I/II LUPER Study</a:t>
            </a:r>
          </a:p>
        </p:txBody>
      </p:sp>
      <p:pic>
        <p:nvPicPr>
          <p:cNvPr id="1026" name="Picture 2">
            <a:extLst>
              <a:ext uri="{FF2B5EF4-FFF2-40B4-BE49-F238E27FC236}">
                <a16:creationId xmlns:a16="http://schemas.microsoft.com/office/drawing/2014/main" id="{9CDB2559-CB2B-802F-BB5D-22121FDB3FA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279576" y="980728"/>
            <a:ext cx="7300016" cy="5335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F39FA0-7EC4-358B-A026-CDC5EC34198A}"/>
              </a:ext>
            </a:extLst>
          </p:cNvPr>
          <p:cNvSpPr txBox="1"/>
          <p:nvPr/>
        </p:nvSpPr>
        <p:spPr>
          <a:xfrm>
            <a:off x="0" y="6477098"/>
            <a:ext cx="8112224" cy="323165"/>
          </a:xfrm>
          <a:prstGeom prst="rect">
            <a:avLst/>
          </a:prstGeom>
          <a:noFill/>
        </p:spPr>
        <p:txBody>
          <a:bodyPr wrap="square">
            <a:spAutoFit/>
          </a:bodyPr>
          <a:lstStyle/>
          <a:p>
            <a:pPr>
              <a:defRPr/>
            </a:pPr>
            <a:r>
              <a:rPr lang="en-US" sz="1500" b="0" dirty="0">
                <a:solidFill>
                  <a:srgbClr val="000000"/>
                </a:solidFill>
                <a:latin typeface="Calibri"/>
              </a:rPr>
              <a:t>Calles A et al. </a:t>
            </a:r>
            <a:r>
              <a:rPr lang="en-US" sz="1500" b="0" i="1" dirty="0">
                <a:solidFill>
                  <a:srgbClr val="000000"/>
                </a:solidFill>
                <a:latin typeface="Calibri"/>
              </a:rPr>
              <a:t>J </a:t>
            </a:r>
            <a:r>
              <a:rPr lang="en-US" sz="1500" b="0" i="1" dirty="0" err="1">
                <a:solidFill>
                  <a:srgbClr val="000000"/>
                </a:solidFill>
                <a:latin typeface="Calibri"/>
              </a:rPr>
              <a:t>Thorac</a:t>
            </a:r>
            <a:r>
              <a:rPr lang="en-US" sz="1500" b="0" i="1" dirty="0">
                <a:solidFill>
                  <a:srgbClr val="000000"/>
                </a:solidFill>
                <a:latin typeface="Calibri"/>
              </a:rPr>
              <a:t> </a:t>
            </a:r>
            <a:r>
              <a:rPr lang="en-US" sz="1500" b="0" i="1" dirty="0" err="1">
                <a:solidFill>
                  <a:srgbClr val="000000"/>
                </a:solidFill>
                <a:latin typeface="Calibri"/>
              </a:rPr>
              <a:t>Onc</a:t>
            </a:r>
            <a:r>
              <a:rPr lang="en-US" sz="1500" b="0" i="1" dirty="0">
                <a:solidFill>
                  <a:srgbClr val="000000"/>
                </a:solidFill>
                <a:latin typeface="Calibri"/>
              </a:rPr>
              <a:t> </a:t>
            </a:r>
            <a:r>
              <a:rPr lang="en-US" sz="1500" b="0" dirty="0">
                <a:solidFill>
                  <a:srgbClr val="000000"/>
                </a:solidFill>
                <a:latin typeface="Calibri"/>
              </a:rPr>
              <a:t>2025;20(7)969-82.</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4269010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8F365-C59F-5985-371C-922D0609E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58A9B-9BDE-E1FA-57C4-4CC02DF8E78E}"/>
              </a:ext>
            </a:extLst>
          </p:cNvPr>
          <p:cNvSpPr>
            <a:spLocks noGrp="1"/>
          </p:cNvSpPr>
          <p:nvPr>
            <p:ph type="title"/>
          </p:nvPr>
        </p:nvSpPr>
        <p:spPr>
          <a:xfrm>
            <a:off x="912284" y="29865"/>
            <a:ext cx="10358967" cy="878855"/>
          </a:xfrm>
        </p:spPr>
        <p:txBody>
          <a:bodyPr/>
          <a:lstStyle/>
          <a:p>
            <a:r>
              <a:rPr lang="en-US" dirty="0"/>
              <a:t>LUPER: Responses</a:t>
            </a:r>
          </a:p>
        </p:txBody>
      </p:sp>
      <p:pic>
        <p:nvPicPr>
          <p:cNvPr id="5" name="Picture 4">
            <a:extLst>
              <a:ext uri="{FF2B5EF4-FFF2-40B4-BE49-F238E27FC236}">
                <a16:creationId xmlns:a16="http://schemas.microsoft.com/office/drawing/2014/main" id="{C6A8702C-2A89-DD95-ECA1-C324FEBB1B0F}"/>
              </a:ext>
            </a:extLst>
          </p:cNvPr>
          <p:cNvPicPr>
            <a:picLocks noChangeAspect="1"/>
          </p:cNvPicPr>
          <p:nvPr/>
        </p:nvPicPr>
        <p:blipFill>
          <a:blip r:embed="rId2"/>
          <a:stretch>
            <a:fillRect/>
          </a:stretch>
        </p:blipFill>
        <p:spPr>
          <a:xfrm>
            <a:off x="3507011" y="800073"/>
            <a:ext cx="5169511" cy="3476974"/>
          </a:xfrm>
          <a:prstGeom prst="rect">
            <a:avLst/>
          </a:prstGeom>
        </p:spPr>
      </p:pic>
      <p:grpSp>
        <p:nvGrpSpPr>
          <p:cNvPr id="10" name="Group 9">
            <a:extLst>
              <a:ext uri="{FF2B5EF4-FFF2-40B4-BE49-F238E27FC236}">
                <a16:creationId xmlns:a16="http://schemas.microsoft.com/office/drawing/2014/main" id="{C3652285-08BC-12FC-36AB-18C5314C3CF5}"/>
              </a:ext>
            </a:extLst>
          </p:cNvPr>
          <p:cNvGrpSpPr/>
          <p:nvPr/>
        </p:nvGrpSpPr>
        <p:grpSpPr>
          <a:xfrm>
            <a:off x="2785966" y="4277047"/>
            <a:ext cx="6620066" cy="1888258"/>
            <a:chOff x="461323" y="1079583"/>
            <a:chExt cx="6620066" cy="1888258"/>
          </a:xfrm>
        </p:grpSpPr>
        <p:pic>
          <p:nvPicPr>
            <p:cNvPr id="6" name="Picture 5">
              <a:extLst>
                <a:ext uri="{FF2B5EF4-FFF2-40B4-BE49-F238E27FC236}">
                  <a16:creationId xmlns:a16="http://schemas.microsoft.com/office/drawing/2014/main" id="{BB735DDD-B631-CD8A-1CC9-967A0138896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61323" y="1079583"/>
              <a:ext cx="6620066" cy="385423"/>
            </a:xfrm>
            <a:prstGeom prst="rect">
              <a:avLst/>
            </a:prstGeom>
          </p:spPr>
        </p:pic>
        <p:pic>
          <p:nvPicPr>
            <p:cNvPr id="7" name="Picture 6">
              <a:extLst>
                <a:ext uri="{FF2B5EF4-FFF2-40B4-BE49-F238E27FC236}">
                  <a16:creationId xmlns:a16="http://schemas.microsoft.com/office/drawing/2014/main" id="{C23F7919-5EE9-C037-B8C9-9F8254A9C8C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461323" y="2015612"/>
              <a:ext cx="6620066" cy="540774"/>
            </a:xfrm>
            <a:prstGeom prst="rect">
              <a:avLst/>
            </a:prstGeom>
          </p:spPr>
        </p:pic>
        <p:pic>
          <p:nvPicPr>
            <p:cNvPr id="8" name="Picture 7">
              <a:extLst>
                <a:ext uri="{FF2B5EF4-FFF2-40B4-BE49-F238E27FC236}">
                  <a16:creationId xmlns:a16="http://schemas.microsoft.com/office/drawing/2014/main" id="{AEF16336-B6A1-0FA7-939F-B655628B50B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461323" y="1465006"/>
              <a:ext cx="6620066" cy="550606"/>
            </a:xfrm>
            <a:prstGeom prst="rect">
              <a:avLst/>
            </a:prstGeom>
          </p:spPr>
        </p:pic>
        <p:pic>
          <p:nvPicPr>
            <p:cNvPr id="9" name="Picture 8">
              <a:extLst>
                <a:ext uri="{FF2B5EF4-FFF2-40B4-BE49-F238E27FC236}">
                  <a16:creationId xmlns:a16="http://schemas.microsoft.com/office/drawing/2014/main" id="{D3AD0BDE-FABD-90E7-01C4-050EF265BA7C}"/>
                </a:ext>
              </a:extLst>
            </p:cNvPr>
            <p:cNvPicPr>
              <a:picLocks noChangeAspect="1"/>
            </p:cNvPicPr>
            <p:nvPr/>
          </p:nvPicPr>
          <p:blipFill>
            <a:blip r:embed="rId6">
              <a:extLst>
                <a:ext uri="{28A0092B-C50C-407E-A947-70E740481C1C}">
                  <a14:useLocalDpi xmlns:a14="http://schemas.microsoft.com/office/drawing/2010/main"/>
                </a:ext>
              </a:extLst>
            </a:blip>
            <a:srcRect b="38091"/>
            <a:stretch>
              <a:fillRect/>
            </a:stretch>
          </p:blipFill>
          <p:spPr>
            <a:xfrm>
              <a:off x="461323" y="2556387"/>
              <a:ext cx="6620066" cy="411454"/>
            </a:xfrm>
            <a:prstGeom prst="rect">
              <a:avLst/>
            </a:prstGeom>
          </p:spPr>
        </p:pic>
      </p:grpSp>
      <p:sp>
        <p:nvSpPr>
          <p:cNvPr id="3" name="TextBox 2">
            <a:extLst>
              <a:ext uri="{FF2B5EF4-FFF2-40B4-BE49-F238E27FC236}">
                <a16:creationId xmlns:a16="http://schemas.microsoft.com/office/drawing/2014/main" id="{E8749A0E-A76D-61EE-6176-A0E09C71D7D6}"/>
              </a:ext>
            </a:extLst>
          </p:cNvPr>
          <p:cNvSpPr txBox="1"/>
          <p:nvPr/>
        </p:nvSpPr>
        <p:spPr>
          <a:xfrm>
            <a:off x="0" y="6525344"/>
            <a:ext cx="8112224" cy="323165"/>
          </a:xfrm>
          <a:prstGeom prst="rect">
            <a:avLst/>
          </a:prstGeom>
          <a:noFill/>
        </p:spPr>
        <p:txBody>
          <a:bodyPr wrap="square">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Calles A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a:t>
            </a:r>
            <a:r>
              <a:rPr kumimoji="0" lang="en-US" sz="1500" b="0" i="1" u="none" strike="noStrike" kern="1200" cap="none" spc="0" normalizeH="0" baseline="0" noProof="0" dirty="0" err="1">
                <a:ln>
                  <a:noFill/>
                </a:ln>
                <a:solidFill>
                  <a:srgbClr val="000000"/>
                </a:solidFill>
                <a:effectLst/>
                <a:uLnTx/>
                <a:uFillTx/>
                <a:latin typeface="Calibri"/>
                <a:ea typeface="MS PGothic" charset="0"/>
              </a:rPr>
              <a:t>Thorac</a:t>
            </a:r>
            <a:r>
              <a:rPr kumimoji="0" lang="en-US" sz="1500" b="0" i="1" u="none" strike="noStrike" kern="1200" cap="none" spc="0" normalizeH="0" baseline="0" noProof="0" dirty="0">
                <a:ln>
                  <a:noFill/>
                </a:ln>
                <a:solidFill>
                  <a:srgbClr val="000000"/>
                </a:solidFill>
                <a:effectLst/>
                <a:uLnTx/>
                <a:uFillTx/>
                <a:latin typeface="Calibri"/>
                <a:ea typeface="MS PGothic" charset="0"/>
              </a:rPr>
              <a:t> </a:t>
            </a:r>
            <a:r>
              <a:rPr kumimoji="0" lang="en-US" sz="1500" b="0" i="1" u="none" strike="noStrike" kern="1200" cap="none" spc="0" normalizeH="0" baseline="0" noProof="0" dirty="0" err="1">
                <a:ln>
                  <a:noFill/>
                </a:ln>
                <a:solidFill>
                  <a:srgbClr val="000000"/>
                </a:solidFill>
                <a:effectLst/>
                <a:uLnTx/>
                <a:uFillTx/>
                <a:latin typeface="Calibri"/>
                <a:ea typeface="MS PGothic" charset="0"/>
              </a:rPr>
              <a:t>Onc</a:t>
            </a:r>
            <a:r>
              <a:rPr kumimoji="0" lang="en-US" sz="1500" b="0" i="1" u="none" strike="noStrike" kern="1200" cap="none" spc="0" normalizeH="0" baseline="0" noProof="0" dirty="0">
                <a:ln>
                  <a:noFill/>
                </a:ln>
                <a:solidFill>
                  <a:srgbClr val="000000"/>
                </a:solidFill>
                <a:effectLst/>
                <a:uLnTx/>
                <a:uFillTx/>
                <a:latin typeface="Calibri"/>
                <a:ea typeface="MS PGothic" charset="0"/>
              </a:rPr>
              <a:t> </a:t>
            </a:r>
            <a:r>
              <a:rPr kumimoji="0" lang="en-US" sz="1500" b="0" i="0" u="none" strike="noStrike" kern="1200" cap="none" spc="0" normalizeH="0" baseline="0" noProof="0" dirty="0">
                <a:ln>
                  <a:noFill/>
                </a:ln>
                <a:solidFill>
                  <a:srgbClr val="000000"/>
                </a:solidFill>
                <a:effectLst/>
                <a:uLnTx/>
                <a:uFillTx/>
                <a:latin typeface="Calibri"/>
                <a:ea typeface="MS PGothic" charset="0"/>
              </a:rPr>
              <a:t>2025;20(7)969-82. </a:t>
            </a:r>
          </a:p>
        </p:txBody>
      </p:sp>
      <p:sp>
        <p:nvSpPr>
          <p:cNvPr id="4" name="TextBox 3">
            <a:extLst>
              <a:ext uri="{FF2B5EF4-FFF2-40B4-BE49-F238E27FC236}">
                <a16:creationId xmlns:a16="http://schemas.microsoft.com/office/drawing/2014/main" id="{C663A2E2-3E49-2750-52AD-420CBAB83657}"/>
              </a:ext>
            </a:extLst>
          </p:cNvPr>
          <p:cNvSpPr txBox="1"/>
          <p:nvPr/>
        </p:nvSpPr>
        <p:spPr>
          <a:xfrm>
            <a:off x="2778826" y="6156464"/>
            <a:ext cx="8112224" cy="323165"/>
          </a:xfrm>
          <a:prstGeom prst="rect">
            <a:avLst/>
          </a:prstGeom>
          <a:noFill/>
        </p:spPr>
        <p:txBody>
          <a:bodyPr wrap="square">
            <a:spAutoFit/>
          </a:bodyPr>
          <a:lstStyle/>
          <a:p>
            <a:pPr>
              <a:defRPr/>
            </a:pPr>
            <a:r>
              <a:rPr lang="en-US" sz="1500" b="0" dirty="0">
                <a:solidFill>
                  <a:srgbClr val="000000"/>
                </a:solidFill>
                <a:latin typeface="Calibri"/>
              </a:rPr>
              <a:t>ORR = objective response rate</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1999878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7977F-1FF9-A519-B6B8-69E069080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CE9B03-E006-A417-2F50-494D4252E28C}"/>
              </a:ext>
            </a:extLst>
          </p:cNvPr>
          <p:cNvSpPr>
            <a:spLocks noGrp="1"/>
          </p:cNvSpPr>
          <p:nvPr>
            <p:ph type="title"/>
          </p:nvPr>
        </p:nvSpPr>
        <p:spPr>
          <a:xfrm>
            <a:off x="912286" y="14416"/>
            <a:ext cx="10358967" cy="1143000"/>
          </a:xfrm>
        </p:spPr>
        <p:txBody>
          <a:bodyPr/>
          <a:lstStyle/>
          <a:p>
            <a:r>
              <a:rPr lang="en-US" dirty="0"/>
              <a:t>Relapsed SCLC: The Phase III LAGOON Trial</a:t>
            </a:r>
          </a:p>
        </p:txBody>
      </p:sp>
      <p:sp>
        <p:nvSpPr>
          <p:cNvPr id="5" name="TextBox 4">
            <a:extLst>
              <a:ext uri="{FF2B5EF4-FFF2-40B4-BE49-F238E27FC236}">
                <a16:creationId xmlns:a16="http://schemas.microsoft.com/office/drawing/2014/main" id="{01566CA3-1BC8-9E31-FE63-DC87A6536051}"/>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Besse B et al. ASCO 2023;Abstract TPS8613.</a:t>
            </a:r>
          </a:p>
        </p:txBody>
      </p:sp>
      <p:sp>
        <p:nvSpPr>
          <p:cNvPr id="6" name="Rounded Rectangle 5">
            <a:extLst>
              <a:ext uri="{FF2B5EF4-FFF2-40B4-BE49-F238E27FC236}">
                <a16:creationId xmlns:a16="http://schemas.microsoft.com/office/drawing/2014/main" id="{5E69E548-D322-DF1F-19F4-90A59A541F94}"/>
              </a:ext>
            </a:extLst>
          </p:cNvPr>
          <p:cNvSpPr/>
          <p:nvPr/>
        </p:nvSpPr>
        <p:spPr bwMode="auto">
          <a:xfrm>
            <a:off x="445707" y="2045219"/>
            <a:ext cx="2895626" cy="2342367"/>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342900" marR="0" lvl="0" indent="-342900" algn="l" defTabSz="457200" rtl="0" eaLnBrk="1" fontAlgn="base" latinLnBrk="0" hangingPunct="0">
              <a:lnSpc>
                <a:spcPct val="93000"/>
              </a:lnSpc>
              <a:spcBef>
                <a:spcPct val="0"/>
              </a:spcBef>
              <a:spcAft>
                <a:spcPct val="0"/>
              </a:spcAft>
              <a:buClr>
                <a:srgbClr val="00000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SCLC</a:t>
            </a:r>
          </a:p>
          <a:p>
            <a:pPr marL="342900" marR="0" lvl="0" indent="-342900" algn="l" defTabSz="457200"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One prior platinum containing regimen</a:t>
            </a:r>
          </a:p>
          <a:p>
            <a:pPr marL="342900" marR="0" lvl="0" indent="-342900" algn="l" defTabSz="457200"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CTFI ≥30 days</a:t>
            </a:r>
          </a:p>
          <a:p>
            <a:pPr marL="342900" marR="0" lvl="0" indent="-342900" algn="l" defTabSz="457200"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ECOG 0-2</a:t>
            </a:r>
          </a:p>
          <a:p>
            <a:pPr marL="342900" marR="0" lvl="0" indent="-342900" algn="l" defTabSz="457200"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Adequate hematological, renal, and liver function</a:t>
            </a:r>
          </a:p>
        </p:txBody>
      </p:sp>
      <p:sp>
        <p:nvSpPr>
          <p:cNvPr id="8" name="Rectangle 7">
            <a:extLst>
              <a:ext uri="{FF2B5EF4-FFF2-40B4-BE49-F238E27FC236}">
                <a16:creationId xmlns:a16="http://schemas.microsoft.com/office/drawing/2014/main" id="{AD07F216-78C7-56BD-607B-27FD450EF5FC}"/>
              </a:ext>
            </a:extLst>
          </p:cNvPr>
          <p:cNvSpPr/>
          <p:nvPr/>
        </p:nvSpPr>
        <p:spPr bwMode="auto">
          <a:xfrm>
            <a:off x="3512123" y="2828095"/>
            <a:ext cx="1365337" cy="776613"/>
          </a:xfrm>
          <a:prstGeom prst="rect">
            <a:avLst/>
          </a:prstGeom>
          <a:solidFill>
            <a:schemeClr val="bg2">
              <a:lumMod val="75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Randomization</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1:1:1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705 patients</a:t>
            </a:r>
          </a:p>
        </p:txBody>
      </p:sp>
      <p:sp>
        <p:nvSpPr>
          <p:cNvPr id="9" name="Rounded Rectangle 8">
            <a:extLst>
              <a:ext uri="{FF2B5EF4-FFF2-40B4-BE49-F238E27FC236}">
                <a16:creationId xmlns:a16="http://schemas.microsoft.com/office/drawing/2014/main" id="{10A4A381-53AC-4DE3-692B-C56461CA0B4C}"/>
              </a:ext>
            </a:extLst>
          </p:cNvPr>
          <p:cNvSpPr/>
          <p:nvPr/>
        </p:nvSpPr>
        <p:spPr bwMode="auto">
          <a:xfrm>
            <a:off x="5326707" y="1723829"/>
            <a:ext cx="4218152" cy="642779"/>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Lurbinectedin</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3.2 mg/m</a:t>
            </a:r>
            <a:r>
              <a:rPr kumimoji="0" lang="en-US" sz="1800" b="0" i="0" u="none" strike="noStrike" kern="1200" cap="none" spc="0" normalizeH="0" baseline="3000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IV D1 q3w</a:t>
            </a:r>
          </a:p>
        </p:txBody>
      </p:sp>
      <p:sp>
        <p:nvSpPr>
          <p:cNvPr id="10" name="Rounded Rectangle 9">
            <a:extLst>
              <a:ext uri="{FF2B5EF4-FFF2-40B4-BE49-F238E27FC236}">
                <a16:creationId xmlns:a16="http://schemas.microsoft.com/office/drawing/2014/main" id="{B6B0A431-2031-399E-6F39-5288439AFD0D}"/>
              </a:ext>
            </a:extLst>
          </p:cNvPr>
          <p:cNvSpPr/>
          <p:nvPr/>
        </p:nvSpPr>
        <p:spPr bwMode="auto">
          <a:xfrm>
            <a:off x="5311036" y="2895011"/>
            <a:ext cx="4218152" cy="642779"/>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Lurbinectedin 2.0 mg/m</a:t>
            </a:r>
            <a:r>
              <a:rPr kumimoji="0" lang="en-US" sz="1800" b="0" i="0" u="none" strike="noStrike" kern="1200" cap="none" spc="0" normalizeH="0" baseline="3000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IV D1 +</a:t>
            </a:r>
          </a:p>
          <a:p>
            <a:pPr marL="0" marR="0" lvl="0" indent="0" algn="ctr" defTabSz="457200" rtl="0" eaLnBrk="1" fontAlgn="base" latinLnBrk="0" hangingPunct="0">
              <a:lnSpc>
                <a:spcPct val="93000"/>
              </a:lnSpc>
              <a:spcBef>
                <a:spcPct val="0"/>
              </a:spcBef>
              <a:spcAft>
                <a:spcPct val="0"/>
              </a:spcAft>
              <a:buClr>
                <a:srgbClr val="000000"/>
              </a:buClr>
              <a:buSzPct val="45000"/>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Irinotecan 75 mg/m</a:t>
            </a:r>
            <a:r>
              <a:rPr kumimoji="0" lang="en-US" sz="1800" b="0" i="0" u="none" strike="noStrike" kern="1200" cap="none" spc="0" normalizeH="0" baseline="3000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IV D1, 8 q3w + GCSF</a:t>
            </a:r>
          </a:p>
        </p:txBody>
      </p:sp>
      <p:sp>
        <p:nvSpPr>
          <p:cNvPr id="11" name="Rounded Rectangle 10">
            <a:extLst>
              <a:ext uri="{FF2B5EF4-FFF2-40B4-BE49-F238E27FC236}">
                <a16:creationId xmlns:a16="http://schemas.microsoft.com/office/drawing/2014/main" id="{1D35259B-7520-3A3E-3914-E03DF4E03662}"/>
              </a:ext>
            </a:extLst>
          </p:cNvPr>
          <p:cNvSpPr/>
          <p:nvPr/>
        </p:nvSpPr>
        <p:spPr bwMode="auto">
          <a:xfrm>
            <a:off x="5311035" y="4066196"/>
            <a:ext cx="4233824" cy="744792"/>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Institutional choice chemotherapy</a:t>
            </a:r>
          </a:p>
          <a:p>
            <a:pPr marL="0" marR="0" lvl="0" indent="0" algn="ctr" defTabSz="457200" rtl="0" eaLnBrk="1" fontAlgn="base" latinLnBrk="0" hangingPunct="0">
              <a:lnSpc>
                <a:spcPct val="93000"/>
              </a:lnSpc>
              <a:spcBef>
                <a:spcPct val="0"/>
              </a:spcBef>
              <a:spcAft>
                <a:spcPct val="0"/>
              </a:spcAft>
              <a:buClr>
                <a:srgbClr val="000000"/>
              </a:buClr>
              <a:buSzPct val="45000"/>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Topotecan 2.3 mg/m</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oral or 1.5 mg/m</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IV D1-5 q3w</a:t>
            </a:r>
          </a:p>
          <a:p>
            <a:pPr marL="0" marR="0" lvl="0" indent="0" algn="ctr" defTabSz="457200" rtl="0" eaLnBrk="1" fontAlgn="base" latinLnBrk="0" hangingPunct="0">
              <a:lnSpc>
                <a:spcPct val="93000"/>
              </a:lnSpc>
              <a:spcBef>
                <a:spcPct val="0"/>
              </a:spcBef>
              <a:spcAft>
                <a:spcPct val="0"/>
              </a:spcAft>
              <a:buClr>
                <a:srgbClr val="000000"/>
              </a:buClr>
              <a:buSzPct val="45000"/>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Irinotecan IV 350 mg/m</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2</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D1q3w</a:t>
            </a:r>
          </a:p>
        </p:txBody>
      </p:sp>
      <p:sp>
        <p:nvSpPr>
          <p:cNvPr id="12" name="Right Brace 11">
            <a:extLst>
              <a:ext uri="{FF2B5EF4-FFF2-40B4-BE49-F238E27FC236}">
                <a16:creationId xmlns:a16="http://schemas.microsoft.com/office/drawing/2014/main" id="{069ED2AD-0CE4-5D9E-0381-A5587CDE0FD9}"/>
              </a:ext>
            </a:extLst>
          </p:cNvPr>
          <p:cNvSpPr/>
          <p:nvPr/>
        </p:nvSpPr>
        <p:spPr bwMode="auto">
          <a:xfrm>
            <a:off x="2931091" y="2045219"/>
            <a:ext cx="814192" cy="2342367"/>
          </a:xfrm>
          <a:prstGeom prst="rightBrace">
            <a:avLst>
              <a:gd name="adj1" fmla="val 37500"/>
              <a:gd name="adj2" fmla="val 50000"/>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3" name="Rounded Rectangle 12">
            <a:extLst>
              <a:ext uri="{FF2B5EF4-FFF2-40B4-BE49-F238E27FC236}">
                <a16:creationId xmlns:a16="http://schemas.microsoft.com/office/drawing/2014/main" id="{634E3877-E90B-A1A7-487F-DC42460D3ED3}"/>
              </a:ext>
            </a:extLst>
          </p:cNvPr>
          <p:cNvSpPr/>
          <p:nvPr/>
        </p:nvSpPr>
        <p:spPr bwMode="auto">
          <a:xfrm>
            <a:off x="9832931" y="2395945"/>
            <a:ext cx="1913361" cy="1208762"/>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Treatment until progression by RECIST 1.1</a:t>
            </a:r>
          </a:p>
        </p:txBody>
      </p:sp>
      <p:sp>
        <p:nvSpPr>
          <p:cNvPr id="14" name="TextBox 13">
            <a:extLst>
              <a:ext uri="{FF2B5EF4-FFF2-40B4-BE49-F238E27FC236}">
                <a16:creationId xmlns:a16="http://schemas.microsoft.com/office/drawing/2014/main" id="{79899370-EE67-2896-D16B-4937A1CEC9D9}"/>
              </a:ext>
            </a:extLst>
          </p:cNvPr>
          <p:cNvSpPr txBox="1"/>
          <p:nvPr/>
        </p:nvSpPr>
        <p:spPr>
          <a:xfrm>
            <a:off x="9529188" y="517293"/>
            <a:ext cx="2662812"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Stratified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CTFI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Prior PD-L1/PD-1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LDH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CNS involvement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Investigator’s preference of the control Arm</a:t>
            </a:r>
          </a:p>
        </p:txBody>
      </p:sp>
      <p:cxnSp>
        <p:nvCxnSpPr>
          <p:cNvPr id="16" name="Elbow Connector 15">
            <a:extLst>
              <a:ext uri="{FF2B5EF4-FFF2-40B4-BE49-F238E27FC236}">
                <a16:creationId xmlns:a16="http://schemas.microsoft.com/office/drawing/2014/main" id="{DA61D82B-3D9B-9B23-E5CC-60D853E023F1}"/>
              </a:ext>
            </a:extLst>
          </p:cNvPr>
          <p:cNvCxnSpPr>
            <a:stCxn id="8" idx="0"/>
            <a:endCxn id="9" idx="1"/>
          </p:cNvCxnSpPr>
          <p:nvPr/>
        </p:nvCxnSpPr>
        <p:spPr bwMode="auto">
          <a:xfrm rot="5400000" flipH="1" flipV="1">
            <a:off x="4369311" y="1870700"/>
            <a:ext cx="782876" cy="1131915"/>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7" name="Elbow Connector 16">
            <a:extLst>
              <a:ext uri="{FF2B5EF4-FFF2-40B4-BE49-F238E27FC236}">
                <a16:creationId xmlns:a16="http://schemas.microsoft.com/office/drawing/2014/main" id="{BA3F5824-1FAD-84F6-A451-886B0FEE8DE1}"/>
              </a:ext>
            </a:extLst>
          </p:cNvPr>
          <p:cNvCxnSpPr>
            <a:cxnSpLocks/>
            <a:stCxn id="8" idx="3"/>
            <a:endCxn id="10" idx="1"/>
          </p:cNvCxnSpPr>
          <p:nvPr/>
        </p:nvCxnSpPr>
        <p:spPr bwMode="auto">
          <a:xfrm flipV="1">
            <a:off x="4877460" y="3216401"/>
            <a:ext cx="433576" cy="1"/>
          </a:xfrm>
          <a:prstGeom prst="bentConnector3">
            <a:avLst>
              <a:gd name="adj1" fmla="val 50000"/>
            </a:avLst>
          </a:prstGeom>
          <a:solidFill>
            <a:srgbClr val="FFFF00"/>
          </a:solidFill>
          <a:ln w="38100" cap="flat" cmpd="sng" algn="ctr">
            <a:solidFill>
              <a:schemeClr val="tx1"/>
            </a:solidFill>
            <a:prstDash val="solid"/>
            <a:round/>
            <a:headEnd type="none" w="med" len="med"/>
            <a:tailEnd type="triangle"/>
          </a:ln>
          <a:effectLst/>
        </p:spPr>
      </p:cxnSp>
      <p:cxnSp>
        <p:nvCxnSpPr>
          <p:cNvPr id="20" name="Elbow Connector 19">
            <a:extLst>
              <a:ext uri="{FF2B5EF4-FFF2-40B4-BE49-F238E27FC236}">
                <a16:creationId xmlns:a16="http://schemas.microsoft.com/office/drawing/2014/main" id="{9A47FF83-82CE-AF25-E483-8AD036F68636}"/>
              </a:ext>
            </a:extLst>
          </p:cNvPr>
          <p:cNvCxnSpPr>
            <a:cxnSpLocks/>
            <a:stCxn id="8" idx="2"/>
            <a:endCxn id="11" idx="1"/>
          </p:cNvCxnSpPr>
          <p:nvPr/>
        </p:nvCxnSpPr>
        <p:spPr bwMode="auto">
          <a:xfrm rot="16200000" flipH="1">
            <a:off x="4335971" y="3463528"/>
            <a:ext cx="833884" cy="1116243"/>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23" name="Left-Right Arrow 22">
            <a:extLst>
              <a:ext uri="{FF2B5EF4-FFF2-40B4-BE49-F238E27FC236}">
                <a16:creationId xmlns:a16="http://schemas.microsoft.com/office/drawing/2014/main" id="{1C6E50D6-C8E0-1823-24B7-5D764B8DD704}"/>
              </a:ext>
            </a:extLst>
          </p:cNvPr>
          <p:cNvSpPr/>
          <p:nvPr/>
        </p:nvSpPr>
        <p:spPr bwMode="auto">
          <a:xfrm>
            <a:off x="550620" y="5043699"/>
            <a:ext cx="2660748" cy="163486"/>
          </a:xfrm>
          <a:prstGeom prst="leftRight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24" name="Left-Right Arrow 23">
            <a:extLst>
              <a:ext uri="{FF2B5EF4-FFF2-40B4-BE49-F238E27FC236}">
                <a16:creationId xmlns:a16="http://schemas.microsoft.com/office/drawing/2014/main" id="{1134699C-D2F9-97B3-3E04-1C4A0C92BC8D}"/>
              </a:ext>
            </a:extLst>
          </p:cNvPr>
          <p:cNvSpPr/>
          <p:nvPr/>
        </p:nvSpPr>
        <p:spPr bwMode="auto">
          <a:xfrm>
            <a:off x="3552118" y="5043699"/>
            <a:ext cx="5977070" cy="198700"/>
          </a:xfrm>
          <a:prstGeom prst="leftRight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25" name="Left-Right Arrow 24">
            <a:extLst>
              <a:ext uri="{FF2B5EF4-FFF2-40B4-BE49-F238E27FC236}">
                <a16:creationId xmlns:a16="http://schemas.microsoft.com/office/drawing/2014/main" id="{0DAA24AF-03E9-1F2C-1F48-D498C6215544}"/>
              </a:ext>
            </a:extLst>
          </p:cNvPr>
          <p:cNvSpPr/>
          <p:nvPr/>
        </p:nvSpPr>
        <p:spPr bwMode="auto">
          <a:xfrm>
            <a:off x="9682619" y="5043699"/>
            <a:ext cx="2063674" cy="181093"/>
          </a:xfrm>
          <a:prstGeom prst="leftRight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26" name="TextBox 25">
            <a:extLst>
              <a:ext uri="{FF2B5EF4-FFF2-40B4-BE49-F238E27FC236}">
                <a16:creationId xmlns:a16="http://schemas.microsoft.com/office/drawing/2014/main" id="{F1F5D457-7B5C-D2F9-9ED2-85EB2BCDD769}"/>
              </a:ext>
            </a:extLst>
          </p:cNvPr>
          <p:cNvSpPr txBox="1"/>
          <p:nvPr/>
        </p:nvSpPr>
        <p:spPr>
          <a:xfrm>
            <a:off x="842312" y="5224792"/>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Screening up to 28D</a:t>
            </a:r>
          </a:p>
        </p:txBody>
      </p:sp>
      <p:sp>
        <p:nvSpPr>
          <p:cNvPr id="27" name="TextBox 26">
            <a:extLst>
              <a:ext uri="{FF2B5EF4-FFF2-40B4-BE49-F238E27FC236}">
                <a16:creationId xmlns:a16="http://schemas.microsoft.com/office/drawing/2014/main" id="{D8C772E6-0FD8-23B5-6862-58EA1B0571F1}"/>
              </a:ext>
            </a:extLst>
          </p:cNvPr>
          <p:cNvSpPr txBox="1"/>
          <p:nvPr/>
        </p:nvSpPr>
        <p:spPr>
          <a:xfrm>
            <a:off x="5448662" y="5189408"/>
            <a:ext cx="18539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Treatment period</a:t>
            </a:r>
          </a:p>
        </p:txBody>
      </p:sp>
      <p:sp>
        <p:nvSpPr>
          <p:cNvPr id="28" name="TextBox 27">
            <a:extLst>
              <a:ext uri="{FF2B5EF4-FFF2-40B4-BE49-F238E27FC236}">
                <a16:creationId xmlns:a16="http://schemas.microsoft.com/office/drawing/2014/main" id="{A8716F60-5DEE-12DD-7E23-8EF0560041CC}"/>
              </a:ext>
            </a:extLst>
          </p:cNvPr>
          <p:cNvSpPr txBox="1"/>
          <p:nvPr/>
        </p:nvSpPr>
        <p:spPr>
          <a:xfrm>
            <a:off x="9810330" y="5251487"/>
            <a:ext cx="18082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Follow-up period</a:t>
            </a:r>
          </a:p>
        </p:txBody>
      </p:sp>
      <p:sp>
        <p:nvSpPr>
          <p:cNvPr id="29" name="Rectangle 28">
            <a:extLst>
              <a:ext uri="{FF2B5EF4-FFF2-40B4-BE49-F238E27FC236}">
                <a16:creationId xmlns:a16="http://schemas.microsoft.com/office/drawing/2014/main" id="{C85AA7CC-D468-A45B-44ED-7561C8073A45}"/>
              </a:ext>
            </a:extLst>
          </p:cNvPr>
          <p:cNvSpPr/>
          <p:nvPr/>
        </p:nvSpPr>
        <p:spPr bwMode="auto">
          <a:xfrm>
            <a:off x="3949899" y="5558740"/>
            <a:ext cx="5594960" cy="83291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000" b="1" i="0" u="none" strike="noStrike" kern="1200" cap="none" spc="0" normalizeH="0" baseline="0" noProof="0" dirty="0">
                <a:ln>
                  <a:noFill/>
                </a:ln>
                <a:solidFill>
                  <a:srgbClr val="2D2DB9"/>
                </a:solidFill>
                <a:effectLst/>
                <a:uLnTx/>
                <a:uFillTx/>
                <a:latin typeface="Calibri" panose="020F0502020204030204" pitchFamily="34" charset="0"/>
                <a:ea typeface="MS PGothic" charset="0"/>
                <a:cs typeface="Calibri" panose="020F0502020204030204" pitchFamily="34" charset="0"/>
              </a:rPr>
              <a:t>Primary endpoint: </a:t>
            </a:r>
            <a:r>
              <a:rPr kumimoji="0" lang="en-US" sz="2000" b="0" i="0" u="none" strike="noStrike" kern="1200" cap="none" spc="0" normalizeH="0" baseline="0" noProof="0" dirty="0">
                <a:ln>
                  <a:noFill/>
                </a:ln>
                <a:solidFill>
                  <a:srgbClr val="2D2DB9"/>
                </a:solidFill>
                <a:effectLst/>
                <a:uLnTx/>
                <a:uFillTx/>
                <a:latin typeface="Calibri" panose="020F0502020204030204" pitchFamily="34" charset="0"/>
                <a:ea typeface="MS PGothic" charset="0"/>
                <a:cs typeface="Calibri" panose="020F0502020204030204" pitchFamily="34" charset="0"/>
              </a:rPr>
              <a:t>Overall survival</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000" b="1" i="0" u="none" strike="noStrike" kern="1200" cap="none" spc="0" normalizeH="0" baseline="0" noProof="0" dirty="0">
                <a:ln>
                  <a:noFill/>
                </a:ln>
                <a:solidFill>
                  <a:srgbClr val="2D2DB9"/>
                </a:solidFill>
                <a:effectLst/>
                <a:uLnTx/>
                <a:uFillTx/>
                <a:latin typeface="Calibri" panose="020F0502020204030204" pitchFamily="34" charset="0"/>
                <a:ea typeface="MS PGothic" charset="0"/>
                <a:cs typeface="Calibri" panose="020F0502020204030204" pitchFamily="34" charset="0"/>
              </a:rPr>
              <a:t>Secondary: </a:t>
            </a:r>
            <a:r>
              <a:rPr kumimoji="0" lang="en-US" sz="2000" b="0" i="0" u="none" strike="noStrike" kern="1200" cap="none" spc="0" normalizeH="0" baseline="0" noProof="0" dirty="0">
                <a:ln>
                  <a:noFill/>
                </a:ln>
                <a:solidFill>
                  <a:srgbClr val="2D2DB9"/>
                </a:solidFill>
                <a:effectLst/>
                <a:uLnTx/>
                <a:uFillTx/>
                <a:latin typeface="Calibri" panose="020F0502020204030204" pitchFamily="34" charset="0"/>
                <a:ea typeface="MS PGothic" charset="0"/>
                <a:cs typeface="Calibri" panose="020F0502020204030204" pitchFamily="34" charset="0"/>
              </a:rPr>
              <a:t>PFS, ORR, </a:t>
            </a:r>
            <a:r>
              <a:rPr kumimoji="0" lang="en-US" sz="2000" b="0" i="0" u="none" strike="noStrike" kern="1200" cap="none" spc="0" normalizeH="0" baseline="0" noProof="0" dirty="0" err="1">
                <a:ln>
                  <a:noFill/>
                </a:ln>
                <a:solidFill>
                  <a:srgbClr val="2D2DB9"/>
                </a:solidFill>
                <a:effectLst/>
                <a:uLnTx/>
                <a:uFillTx/>
                <a:latin typeface="Calibri" panose="020F0502020204030204" pitchFamily="34" charset="0"/>
                <a:ea typeface="MS PGothic" charset="0"/>
                <a:cs typeface="Calibri" panose="020F0502020204030204" pitchFamily="34" charset="0"/>
              </a:rPr>
              <a:t>DoR</a:t>
            </a:r>
            <a:r>
              <a:rPr kumimoji="0" lang="en-US" sz="2000" b="0" i="0" u="none" strike="noStrike" kern="1200" cap="none" spc="0" normalizeH="0" baseline="0" noProof="0" dirty="0">
                <a:ln>
                  <a:noFill/>
                </a:ln>
                <a:solidFill>
                  <a:srgbClr val="2D2DB9"/>
                </a:solidFill>
                <a:effectLst/>
                <a:uLnTx/>
                <a:uFillTx/>
                <a:latin typeface="Calibri" panose="020F0502020204030204" pitchFamily="34" charset="0"/>
                <a:ea typeface="MS PGothic" charset="0"/>
                <a:cs typeface="Calibri" panose="020F0502020204030204" pitchFamily="34" charset="0"/>
              </a:rPr>
              <a:t>, Safety, PRO</a:t>
            </a:r>
          </a:p>
        </p:txBody>
      </p:sp>
      <p:sp>
        <p:nvSpPr>
          <p:cNvPr id="3" name="TextBox 2">
            <a:extLst>
              <a:ext uri="{FF2B5EF4-FFF2-40B4-BE49-F238E27FC236}">
                <a16:creationId xmlns:a16="http://schemas.microsoft.com/office/drawing/2014/main" id="{0BFC2392-2C24-FDE1-96AC-60BCCEBD0ACA}"/>
              </a:ext>
            </a:extLst>
          </p:cNvPr>
          <p:cNvSpPr txBox="1"/>
          <p:nvPr/>
        </p:nvSpPr>
        <p:spPr>
          <a:xfrm>
            <a:off x="0" y="6180293"/>
            <a:ext cx="5165558"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CTFI = chemotherapy-free interval</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43096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39283</TotalTime>
  <Words>5227</Words>
  <Application>Microsoft Macintosh PowerPoint</Application>
  <PresentationFormat>Widescreen</PresentationFormat>
  <Paragraphs>528</Paragraphs>
  <Slides>108</Slides>
  <Notes>35</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108</vt:i4>
      </vt:variant>
    </vt:vector>
  </HeadingPairs>
  <TitlesOfParts>
    <vt:vector size="127" baseType="lpstr">
      <vt:lpstr>ＭＳ Ｐゴシック</vt:lpstr>
      <vt:lpstr>Aptos</vt:lpstr>
      <vt:lpstr>Arial</vt:lpstr>
      <vt:lpstr>Arial Narrow</vt:lpstr>
      <vt:lpstr>Calibri</vt:lpstr>
      <vt:lpstr>Calibri Light</vt:lpstr>
      <vt:lpstr>Georgia</vt:lpstr>
      <vt:lpstr>Noto Sans Symbols</vt:lpstr>
      <vt:lpstr>Symbol</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4_Default Design</vt:lpstr>
      <vt:lpstr>Practical Perspectives: Experts Review Actual Cases  of Patients with Small Cell Lung Cancer</vt:lpstr>
      <vt:lpstr>Faculty</vt:lpstr>
      <vt:lpstr>Commercial Support</vt:lpstr>
      <vt:lpstr>Dr Love — Disclosures</vt:lpstr>
      <vt:lpstr>Research To Practice CME Planning Committee Members,  Staff and Reviewers</vt:lpstr>
      <vt:lpstr>Dr Liu — Disclosures</vt:lpstr>
      <vt:lpstr>Dr Rudin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Inside the Issue: Managing Ocular Toxicities Associated  with Antibody-Drug Conjugates and Other Cancer Therapies</vt:lpstr>
      <vt:lpstr>Cancer Q&amp;A: Addressing Common Questions Posed by  Patients with Relapsed/Refractory Multiple Myeloma</vt:lpstr>
      <vt:lpstr>Addressing Current Knowledge and Practice Gaps in the Community — Optimizing the Use of Oral Selective Estrogen Receptor Degraders for Metastatic Breast Cancer</vt:lpstr>
      <vt:lpstr>Practical Perspectives: Experts Review  Actual Cases of Patients with Biliary Tract Cancers</vt:lpstr>
      <vt:lpstr>Selection and Sequencing of Therapy for  Metastatic Triple-Negative Breast Cancer</vt:lpstr>
      <vt:lpstr>Two Exciting Events You Do Not Want to Miss</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Practical Perspectives: Experts Review Actual Cases  of Patients with Small Cell Lung Cancer</vt:lpstr>
      <vt:lpstr>Faculty</vt:lpstr>
      <vt:lpstr>PowerPoint Presentation</vt:lpstr>
      <vt:lpstr>Clinicians in the Audience, Please Complete  the Pre- and Postmeeting Surveys</vt:lpstr>
      <vt:lpstr>PowerPoint Presentation</vt:lpstr>
      <vt:lpstr>Inside the Issue: Managing Ocular Toxicities Associated  with Antibody-Drug Conjugates and Other Cancer Therapies</vt:lpstr>
      <vt:lpstr>Cancer Q&amp;A: Addressing Common Questions Posed by  Patients with Relapsed/Refractory Multiple Myeloma</vt:lpstr>
      <vt:lpstr>Addressing Current Knowledge and Practice Gaps in the Community — Optimizing the Use of Oral Selective Estrogen Receptor Degraders for Metastatic Breast Cancer</vt:lpstr>
      <vt:lpstr>Practical Perspectives: Experts Review  Actual Cases of Patients with Biliary Tract Cancers</vt:lpstr>
      <vt:lpstr>Selection and Sequencing of Therapy for  Metastatic Triple-Negative Breast Cancer</vt:lpstr>
      <vt:lpstr>Two Exciting Events You Do Not Want to Miss</vt:lpstr>
      <vt:lpstr>Practical Perspectives: Experts Review Actual Cases  of Patients with Small Cell Lung Cancer</vt:lpstr>
      <vt:lpstr>Dr Liu — Disclosures</vt:lpstr>
      <vt:lpstr>Dr Rudin — Disclosures</vt:lpstr>
      <vt:lpstr>Dr Love — Disclosures</vt:lpstr>
      <vt:lpstr>Commercial Support</vt:lpstr>
      <vt:lpstr>PowerPoint Presentation</vt:lpstr>
      <vt:lpstr>PowerPoint Presentation</vt:lpstr>
      <vt:lpstr>Agenda</vt:lpstr>
      <vt:lpstr>Agenda</vt:lpstr>
      <vt:lpstr>Case Presentation: 73-year-old man with rheumatoid arthritis and angiosarcoma of the scalp is found to have a lung nodule and undergoes resection</vt:lpstr>
      <vt:lpstr>Agenda</vt:lpstr>
      <vt:lpstr>Case Presentation: 64-year-old woman who presents with limited-stage SCLC with Lambert-Eaton syndrome now has NED after chemoradiation but still with motor weakness</vt:lpstr>
      <vt:lpstr>Agenda</vt:lpstr>
      <vt:lpstr>Case Presentation: 50-year-old man with metastatic EGFR exon 19 del lung adenocarcinoma receives osimertinib with progression at 11 months and small cell transformation </vt:lpstr>
      <vt:lpstr>Agenda</vt:lpstr>
      <vt:lpstr>Case Presentation: 66-year-old woman with ES-SCLC and brain metastases receives carboplatin/etoposide/atezolizumab and preemptive trilaciclib but develops Grade 3 neutropenia </vt:lpstr>
      <vt:lpstr>Agenda</vt:lpstr>
      <vt:lpstr>PowerPoint Presentation</vt:lpstr>
      <vt:lpstr>Key Takeaway Point</vt:lpstr>
      <vt:lpstr>Progression-Free Survival (PFS) with Atezolizumab After Chemoradiation Therapy for LS-SCLC</vt:lpstr>
      <vt:lpstr>Overall Survival (OS) with Atezolizumab After Chemoradiation Therapy for LS-SCLC</vt:lpstr>
      <vt:lpstr>Phase III ADRIATIC Study Design</vt:lpstr>
      <vt:lpstr>ADRIATIC: Overall Survival</vt:lpstr>
      <vt:lpstr>ADRIATIC: Progression-Free Survival</vt:lpstr>
      <vt:lpstr>PowerPoint Presentation</vt:lpstr>
      <vt:lpstr>IMforte Study Design</vt:lpstr>
      <vt:lpstr>IMforte: Independent Review Facility-Assessed Progression-Free Survival (IRF-PFS) from Randomization into Maintenance Phase</vt:lpstr>
      <vt:lpstr>IMforte: Overall Survival (OS) from Randomization into Maintenance Phase</vt:lpstr>
      <vt:lpstr>IMforte: All-Cause Adverse Events (AEs) with Incidence ≥10% in Either Arm</vt:lpstr>
      <vt:lpstr>PowerPoint Presentation</vt:lpstr>
      <vt:lpstr>PowerPoint Presentation</vt:lpstr>
      <vt:lpstr>DeLLphi-304 Background</vt:lpstr>
      <vt:lpstr>DeLLphi-304 Primary Endpoint: Overall Survival</vt:lpstr>
      <vt:lpstr>DeLLphi-304: Progression-Free Survival</vt:lpstr>
      <vt:lpstr>DeLLphi-304: Symptom Change from Baseline</vt:lpstr>
      <vt:lpstr>DeLLphi-304: Tarlatamab Safety Profile</vt:lpstr>
      <vt:lpstr>DeLLphi-304: CRS and ICANS Events</vt:lpstr>
      <vt:lpstr>PowerPoint Presentation</vt:lpstr>
      <vt:lpstr>PowerPoint Presentation</vt:lpstr>
      <vt:lpstr>IMforte: Conclusions and Practice Implications</vt:lpstr>
      <vt:lpstr>Evolving Management Strategies for Cytokine Release Syndrome (CRS)</vt:lpstr>
      <vt:lpstr>DeLLphi-304: Conclusions and Practice Implications</vt:lpstr>
      <vt:lpstr>The Road Ahead: Tarlatamab</vt:lpstr>
      <vt:lpstr>ES-SCLC: Current Treatment Landscape</vt:lpstr>
      <vt:lpstr>PowerPoint Presentation</vt:lpstr>
      <vt:lpstr>Key Takeaway Points</vt:lpstr>
      <vt:lpstr>Alveltamig Antitumor Activity as Assessed by IRC</vt:lpstr>
      <vt:lpstr>Ifinatamab Deruxtecan (I-DXd)</vt:lpstr>
      <vt:lpstr>Phase II IDeate-Lung01 Study Design</vt:lpstr>
      <vt:lpstr>IDeate-Lung01: Baseline Characteristics</vt:lpstr>
      <vt:lpstr>IDeate-Lung01: Responses</vt:lpstr>
      <vt:lpstr>IDeate-Lung01: Survival</vt:lpstr>
      <vt:lpstr>IDeate-Lung01: Intracranial Activity of I-DXd</vt:lpstr>
      <vt:lpstr>IDeate-Lung01: Adverse Events</vt:lpstr>
      <vt:lpstr>Phase III IDeate-Lung02 Study</vt:lpstr>
      <vt:lpstr>Phase Ib/II IDeate-Lung03 Study</vt:lpstr>
      <vt:lpstr>Agenda</vt:lpstr>
      <vt:lpstr>Case Presentation: 85-year-old man with mild dementia and LS-SCLC receives cisplatin/etoposide with RT and maintenance durvalumab but then develops worsening confusion and is found to have multiple bilateral brain metastases </vt:lpstr>
      <vt:lpstr>Agenda</vt:lpstr>
      <vt:lpstr>Case Presentation: 59-year-old man with ES-SCLC and rapid PD after 4 cycles of first-line carboplatin/etoposide/ atezolizumab receives tarlatamab</vt:lpstr>
      <vt:lpstr>Agenda</vt:lpstr>
      <vt:lpstr>Case Presentation: 66-year-old woman with ES-SCLC receives carboplatin/etoposide with atezolizumab and RT followed by maintenance atezolizumab followed on relapse by lurbinectinin followed on relapse by tarlatamab</vt:lpstr>
      <vt:lpstr>Agenda</vt:lpstr>
      <vt:lpstr>Case Presentation: 66-year-old woman with LS-SCLC receives chemoradiation and durvalumab consolidation followed on relapse by entry on a trial of a BiTE with lurbinectedin</vt:lpstr>
      <vt:lpstr>Agenda</vt:lpstr>
      <vt:lpstr>Relapsed SCLC: The Phase I/II LUPER Study</vt:lpstr>
      <vt:lpstr>LUPER: Responses</vt:lpstr>
      <vt:lpstr>Relapsed SCLC: The Phase III LAGOON Trial</vt:lpstr>
      <vt:lpstr>PowerPoint Presentation</vt:lpstr>
      <vt:lpstr>2SMALL Phase II Trial Design</vt:lpstr>
      <vt:lpstr>2SMALL: Efficacy</vt:lpstr>
      <vt:lpstr>Updated Analysis from NEJ045A Study: Safety and Efficacy  of Durvalumab plus Carboplatin and Etoposide for Previously Untreated Extensive-Stage Small-Cell Lung Cancer Patients with a Poor Performance Status</vt:lpstr>
      <vt:lpstr>PowerPoint Presentation</vt:lpstr>
      <vt:lpstr>Multi-omic Analysis and Overall Survival Update of Phase II TRIDENT Study: Durvalumab plus Olaparib in Extensive-Stage Small-Cell Lung Cancer (ES-SCLC)</vt:lpstr>
      <vt:lpstr>Implementation of Tarlatamab Treatment for Small Cell Lung Cancer Using an Outpatient Care Program</vt:lpstr>
      <vt:lpstr>Inside the Issue: Managing Ocular Toxicities Associated  with Antibody-Drug Conjugates and Other Cancer Therapies</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3447</cp:revision>
  <cp:lastPrinted>2020-12-08T02:40:56Z</cp:lastPrinted>
  <dcterms:created xsi:type="dcterms:W3CDTF">2020-11-13T19:02:13Z</dcterms:created>
  <dcterms:modified xsi:type="dcterms:W3CDTF">2025-07-16T20:38:50Z</dcterms:modified>
</cp:coreProperties>
</file>