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5.xml" ContentType="application/vnd.openxmlformats-officedocument.presentationml.tags+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38.xml" ContentType="application/vnd.openxmlformats-officedocument.presentationml.tags+xml"/>
  <Override PartName="/ppt/notesSlides/notesSlide71.xml" ContentType="application/vnd.openxmlformats-officedocument.presentationml.notesSlide+xml"/>
  <Override PartName="/ppt/tags/tag39.xml" ContentType="application/vnd.openxmlformats-officedocument.presentationml.tags+xml"/>
  <Override PartName="/ppt/notesSlides/notesSlide72.xml" ContentType="application/vnd.openxmlformats-officedocument.presentationml.notesSlide+xml"/>
  <Override PartName="/ppt/tags/tag40.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41.xml" ContentType="application/vnd.openxmlformats-officedocument.presentationml.tags+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46" r:id="rId9"/>
    <p:sldMasterId id="2147485768" r:id="rId10"/>
  </p:sldMasterIdLst>
  <p:notesMasterIdLst>
    <p:notesMasterId r:id="rId129"/>
  </p:notesMasterIdLst>
  <p:handoutMasterIdLst>
    <p:handoutMasterId r:id="rId130"/>
  </p:handoutMasterIdLst>
  <p:sldIdLst>
    <p:sldId id="274" r:id="rId11"/>
    <p:sldId id="275" r:id="rId12"/>
    <p:sldId id="277" r:id="rId13"/>
    <p:sldId id="2147483616" r:id="rId14"/>
    <p:sldId id="13408" r:id="rId15"/>
    <p:sldId id="283" r:id="rId16"/>
    <p:sldId id="285" r:id="rId17"/>
    <p:sldId id="2147480704" r:id="rId18"/>
    <p:sldId id="291" r:id="rId19"/>
    <p:sldId id="2147470659" r:id="rId20"/>
    <p:sldId id="13108" r:id="rId21"/>
    <p:sldId id="293" r:id="rId22"/>
    <p:sldId id="2147483617" r:id="rId23"/>
    <p:sldId id="294" r:id="rId24"/>
    <p:sldId id="295" r:id="rId25"/>
    <p:sldId id="296" r:id="rId26"/>
    <p:sldId id="297" r:id="rId27"/>
    <p:sldId id="298" r:id="rId28"/>
    <p:sldId id="299" r:id="rId29"/>
    <p:sldId id="300" r:id="rId30"/>
    <p:sldId id="282" r:id="rId31"/>
    <p:sldId id="279" r:id="rId32"/>
    <p:sldId id="2147471838" r:id="rId33"/>
    <p:sldId id="2147471837" r:id="rId34"/>
    <p:sldId id="2147483614" r:id="rId35"/>
    <p:sldId id="290" r:id="rId36"/>
    <p:sldId id="2147483642" r:id="rId37"/>
    <p:sldId id="288" r:id="rId38"/>
    <p:sldId id="289" r:id="rId39"/>
    <p:sldId id="287" r:id="rId40"/>
    <p:sldId id="292" r:id="rId41"/>
    <p:sldId id="2147483618" r:id="rId42"/>
    <p:sldId id="280" r:id="rId43"/>
    <p:sldId id="2147483592" r:id="rId44"/>
    <p:sldId id="281" r:id="rId45"/>
    <p:sldId id="13407" r:id="rId46"/>
    <p:sldId id="2147483567" r:id="rId47"/>
    <p:sldId id="2147483646" r:id="rId48"/>
    <p:sldId id="2147483643" r:id="rId49"/>
    <p:sldId id="2147483644" r:id="rId50"/>
    <p:sldId id="325" r:id="rId51"/>
    <p:sldId id="2147483645" r:id="rId52"/>
    <p:sldId id="2147471195" r:id="rId53"/>
    <p:sldId id="286" r:id="rId54"/>
    <p:sldId id="2147483639" r:id="rId55"/>
    <p:sldId id="266" r:id="rId56"/>
    <p:sldId id="269" r:id="rId57"/>
    <p:sldId id="2147483603" r:id="rId58"/>
    <p:sldId id="273" r:id="rId59"/>
    <p:sldId id="2147483647" r:id="rId60"/>
    <p:sldId id="2147483531" r:id="rId61"/>
    <p:sldId id="2147483638" r:id="rId62"/>
    <p:sldId id="306" r:id="rId63"/>
    <p:sldId id="265" r:id="rId64"/>
    <p:sldId id="2147472509" r:id="rId65"/>
    <p:sldId id="2147472510" r:id="rId66"/>
    <p:sldId id="2147472523" r:id="rId67"/>
    <p:sldId id="2147472512" r:id="rId68"/>
    <p:sldId id="256" r:id="rId69"/>
    <p:sldId id="2147483526" r:id="rId70"/>
    <p:sldId id="276" r:id="rId71"/>
    <p:sldId id="2147471287" r:id="rId72"/>
    <p:sldId id="2147471160" r:id="rId73"/>
    <p:sldId id="2147471161" r:id="rId74"/>
    <p:sldId id="2147483635" r:id="rId75"/>
    <p:sldId id="2147483636" r:id="rId76"/>
    <p:sldId id="2147483637" r:id="rId77"/>
    <p:sldId id="284" r:id="rId78"/>
    <p:sldId id="2147483634" r:id="rId79"/>
    <p:sldId id="2147470462" r:id="rId80"/>
    <p:sldId id="2147470463" r:id="rId81"/>
    <p:sldId id="257" r:id="rId82"/>
    <p:sldId id="2147471779" r:id="rId83"/>
    <p:sldId id="258" r:id="rId84"/>
    <p:sldId id="2147483528" r:id="rId85"/>
    <p:sldId id="2147483598" r:id="rId86"/>
    <p:sldId id="2147483599" r:id="rId87"/>
    <p:sldId id="2147483601" r:id="rId88"/>
    <p:sldId id="260" r:id="rId89"/>
    <p:sldId id="2147483523" r:id="rId90"/>
    <p:sldId id="2147470464" r:id="rId91"/>
    <p:sldId id="2147470915" r:id="rId92"/>
    <p:sldId id="268" r:id="rId93"/>
    <p:sldId id="270" r:id="rId94"/>
    <p:sldId id="278" r:id="rId95"/>
    <p:sldId id="271" r:id="rId96"/>
    <p:sldId id="272" r:id="rId97"/>
    <p:sldId id="315" r:id="rId98"/>
    <p:sldId id="2147483624" r:id="rId99"/>
    <p:sldId id="2147483621" r:id="rId100"/>
    <p:sldId id="2147483620" r:id="rId101"/>
    <p:sldId id="2147483622" r:id="rId102"/>
    <p:sldId id="2147483623" r:id="rId103"/>
    <p:sldId id="317" r:id="rId104"/>
    <p:sldId id="2147483626" r:id="rId105"/>
    <p:sldId id="2147483627" r:id="rId106"/>
    <p:sldId id="2147483628" r:id="rId107"/>
    <p:sldId id="2147483629" r:id="rId108"/>
    <p:sldId id="2147483625" r:id="rId109"/>
    <p:sldId id="2147483619" r:id="rId110"/>
    <p:sldId id="2141411103" r:id="rId111"/>
    <p:sldId id="2147483633" r:id="rId112"/>
    <p:sldId id="2147471316" r:id="rId113"/>
    <p:sldId id="2147471317" r:id="rId114"/>
    <p:sldId id="263" r:id="rId115"/>
    <p:sldId id="259" r:id="rId116"/>
    <p:sldId id="2147471142" r:id="rId117"/>
    <p:sldId id="2147471146" r:id="rId118"/>
    <p:sldId id="2147483602" r:id="rId119"/>
    <p:sldId id="261" r:id="rId120"/>
    <p:sldId id="2147483533" r:id="rId121"/>
    <p:sldId id="262" r:id="rId122"/>
    <p:sldId id="2147483540" r:id="rId123"/>
    <p:sldId id="264" r:id="rId124"/>
    <p:sldId id="2147483541" r:id="rId125"/>
    <p:sldId id="267" r:id="rId126"/>
    <p:sldId id="2147483640" r:id="rId127"/>
    <p:sldId id="2147480083" r:id="rId128"/>
  </p:sldIdLst>
  <p:sldSz cx="12192000" cy="6858000"/>
  <p:notesSz cx="7772400" cy="10058400"/>
  <p:custDataLst>
    <p:tags r:id="rId13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D7B"/>
    <a:srgbClr val="FAA978"/>
    <a:srgbClr val="FF40FF"/>
    <a:srgbClr val="FFFF00"/>
    <a:srgbClr val="ECF5F9"/>
    <a:srgbClr val="0432FF"/>
    <a:srgbClr val="DEEBF3"/>
    <a:srgbClr val="001F60"/>
    <a:srgbClr val="B4F2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9" autoAdjust="0"/>
    <p:restoredTop sz="91233" autoAdjust="0"/>
  </p:normalViewPr>
  <p:slideViewPr>
    <p:cSldViewPr>
      <p:cViewPr varScale="1">
        <p:scale>
          <a:sx n="111" d="100"/>
          <a:sy n="111" d="100"/>
        </p:scale>
        <p:origin x="1128" y="200"/>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viewProps" Target="viewProp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notesMaster" Target="notesMasters/notesMaster1.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handoutMaster" Target="handoutMasters/handoutMaster1.xml"/><Relationship Id="rId135" Type="http://schemas.openxmlformats.org/officeDocument/2006/relationships/theme" Target="theme/theme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tags" Target="tags/tag1.xml"/><Relationship Id="rId136"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commentAuthors" Target="commentAuthor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8/6/25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2364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2364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9B853-6C81-070B-A8A8-029EE50EE0B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16274BC-0473-A8F8-2B0C-A405811FBAF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BD301BF-C69B-FB4D-0AFB-B576C7B4D04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BB50907-52D5-C645-1A89-54AC1F6BDF1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9086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9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FFE1F-8E25-C1E5-6A3A-E534B885F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312A3-380E-FC6C-078E-8BA80CD84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3FDB6-8DFD-90A0-D427-1E55845EE02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460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6974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995FD-3D8E-0459-3F72-AE5174CF2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F819A-D380-EF3D-D013-0FD278E74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AFB27-5066-FFD2-3E38-D18E3CC1E8F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9536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978C5-82CB-FE1C-ADC1-0829EA432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77C09-714F-E933-56E6-650F2D44E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E9CA2-AEFD-7A56-8B06-0CF02EE0F2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4240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4B732-E336-9E63-9A6B-48A0DA8B8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95983-BA66-9FE2-E065-E68EB220B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8C869-7642-A8F4-009C-82B4BFCD02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8182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190AD-4156-3A7A-B885-D3E4EF0E6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081C8-63DB-D440-8C00-C5834BC22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567FA-BB12-A4A0-F5D7-057AFCC60D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A618FA-0828-2BFD-1E47-B8046623C2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A93E-0DCA-B142-AF06-712B02A029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852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6DA48-877F-FE15-5EF4-6372DC65A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159CA-0185-446E-CB22-EDC1E9286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7D9DF-AB1B-416E-3933-512432B07F2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037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2F4D8-1E4B-0F4A-95E1-040CB5D8477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948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C2E84-F3BD-A58F-0651-D00E17ACE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5AD88-CD82-F640-EDFD-9CCA0AD0E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4912C-0DEE-45EA-165F-FA69739977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806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ABC81-0DA7-E763-4638-A93248507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8D981-C801-4375-EE3A-82CD0C2CA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991DE-90C9-24C6-EDBD-9A51CD968D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b="0" i="0" u="none" strike="noStrike" dirty="0">
              <a:solidFill>
                <a:srgbClr val="424242"/>
              </a:solidFill>
              <a:effectLst/>
              <a:latin typeface="Lora" pitchFamily="2" charset="77"/>
            </a:endParaRPr>
          </a:p>
        </p:txBody>
      </p:sp>
      <p:sp>
        <p:nvSpPr>
          <p:cNvPr id="4" name="Slide Number Placeholder 3">
            <a:extLst>
              <a:ext uri="{FF2B5EF4-FFF2-40B4-BE49-F238E27FC236}">
                <a16:creationId xmlns:a16="http://schemas.microsoft.com/office/drawing/2014/main" id="{8E4DFBA6-1A9A-F178-020A-97EEF42932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76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6D2BF-93A6-A19B-9C80-E31D9A6B9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39652-72B9-8BC8-7E34-C1AF2A98F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245C8D-56A9-AE68-D04F-D3E4F29EA34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0067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A6937-8DBA-300A-31DD-D4274889D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1B5B0-2375-AB6A-09CF-EE97C17ED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E9325-B0A3-1C1E-572A-CB10DDA39155}"/>
              </a:ext>
            </a:extLst>
          </p:cNvPr>
          <p:cNvSpPr>
            <a:spLocks noGrp="1"/>
          </p:cNvSpPr>
          <p:nvPr>
            <p:ph type="body" idx="1"/>
          </p:nvPr>
        </p:nvSpPr>
        <p:spPr/>
        <p:txBody>
          <a:bodyPr/>
          <a:lstStyle/>
          <a:p>
            <a:endParaRPr lang="en-IE"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49E921B-825B-6A5F-50D7-5B280B49B0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3060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343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HER2-positive (IHC 3+ or 2+/ISH+) or NGS (amp)</a:t>
            </a:r>
          </a:p>
          <a:p>
            <a:r>
              <a:rPr lang="en-US" dirty="0"/>
              <a:t>N=389 pts in Korea and US</a:t>
            </a:r>
          </a:p>
          <a:p>
            <a:endParaRPr lang="en-US" dirty="0"/>
          </a:p>
          <a:p>
            <a:r>
              <a:rPr lang="en-US" dirty="0"/>
              <a:t>201 pts with NGS data </a:t>
            </a:r>
            <a:r>
              <a:rPr lang="en-US" dirty="0">
                <a:sym typeface="Wingdings" pitchFamily="2" charset="2"/>
              </a:rPr>
              <a:t> 93% HER2 non-amplified  of these, 15% were HER2+ by IHC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6456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0538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EF2BF-3290-DFF5-21B0-3D44CE620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4A909-73AF-D8A3-46A8-1E04A5B19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1F133-E3F7-099C-5664-7BCCDFCCB0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3283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3AA11-87F1-C71D-D5E1-25B50D37C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989CA-2F97-D542-EAA2-451B2C71A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4992A-2E1A-7A37-7FB3-3E98FE124A4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868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2788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6537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3654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607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567A-458B-3069-F886-7BA71CD83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A025F-273E-6855-EF71-8007A1FA8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EAB8B-95B5-9D8E-4FD2-076418575ED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102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05EA3-67A1-34B9-254F-9B49C5381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53EF6-F74A-EC51-4573-50AD1995B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AA56A-EF91-AF4A-B072-DBBFA7F4CED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25982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A149A-52D2-E24A-2CC8-674B59FC0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A3318-3ADA-CC16-AA46-2EE28BDDF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AFDBF-B3C5-E32C-321E-D1C1F2B49FE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085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4103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39699-B3B1-9C30-811A-5E3C48CFD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AC3A1-342C-5E0C-EDD0-1BB6988E7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76634-10CD-0676-0C05-468822C0AE8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F3EA2-247F-27F6-E733-142C532A6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BF819-04E1-605C-3404-AE96387FE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8F534-1591-9733-B499-DFA01F0E75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3244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FF468-CF0E-7F80-6A53-03680C7B8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8EAF0-97D0-5F2B-8082-8B16095B0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919B7-6BFD-BF37-D324-E5D6D00E6D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9466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8664B-520F-EE7A-3EA3-016B389E2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70FF5-2EC4-BD34-1825-E520BDBF0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FBC67-B794-46C2-31BA-61DDFC86BB0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5236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A89EC-EF54-BA2D-EA7D-61231394C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200D0-D936-5453-F9EC-C30EC178C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07978-B094-7142-0868-B42E7FEC26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8495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B9D32-F0E4-C3C3-59FE-2A625E6A5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7220E-68D5-D266-CAAE-8E6E77FA2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057D7-248C-1199-0062-4C93F9C0BD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8687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70E0-D13C-CCBA-716A-186F42BE2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2841B-9B13-1830-8FBB-3DC01F59A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9D724-CD88-F73C-5766-4815D41974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89485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DBF94-F72C-B517-EDE1-AA3FFE41F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1AEFA-FE08-21F3-3378-B27AB49FC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B6D7C-57D0-587F-CFB2-8648C6D237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2292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0D310-768D-B163-9927-F353FD10A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C754B-8A3E-AF64-0DAE-7E41ADAE6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81307-623C-12DA-A06A-C1C4DBEE454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9495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79EF7-2AAA-99AE-1092-035A2C3A3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C353F-3CD2-93DF-C4F8-4B747A073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9F265-D366-0263-63D6-E7C9AEC720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86659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1AF51-EC4A-E3B5-0AEC-A767C51D3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CCCA5-ED61-44C0-097E-0C5AF1E31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96019-2EEB-20C2-CDD7-869F372422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145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DDD5C-4431-4DEE-A454-14BBDEAD9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A5737-76FD-40AE-13E6-D33F96B5F2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25902-DC89-C105-CED9-6CD4E5EED9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1126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99B03-CF66-5849-0EC8-DD90D0FE5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87EB8-D26D-AC9F-5EFE-F0922659E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9F806-2127-96EB-3616-681F9C328E5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84026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B0AA-A866-A4E1-07AE-9E3480311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C2E80-3C89-73B4-E14A-AD499B2D4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3AE8F-4786-4153-167F-74D497A0A7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3867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86098-BC41-EFC6-046E-73F4B5ACB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A9C5C-BE3A-335E-C858-0E42246C8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E8683A-79BA-C04B-F015-B63F59B9B7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23463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E0C66-2062-EB7B-C560-1D316D75E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3924B-3FF8-0A8B-AC05-607FD0C058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E6FEC-82F6-7F9E-8D0B-C5653EEDFD4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3899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00FD-A0FF-9A41-45A0-70E17F065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0BF23-364E-C6E7-3CE8-79ECB4F26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866F9-4F4C-FFC2-3DE2-39184D8686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3353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47D4-BE62-9D03-6A5D-13D7B84BF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4A777-5CD6-46BA-C69A-00B9D8302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C8A3C-7EAF-ABAD-56E6-8B12EAC69C0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01881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Lung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606629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4A5E-4EB3-3402-6511-055DFAC36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665D7-07CE-E201-C40E-974693A1C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CDC49-3DB0-F025-F392-5A840F59703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962478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582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A93E-0DCA-B142-AF06-712B02A029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87614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DCF75-7520-D4C7-0E61-43C79B68E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3D18F-B3C5-D4E0-2F85-BA654F703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1C4D7-59AB-5F76-A0E3-3B0B19EB626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18514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CA35F-2361-E862-2D5A-1782EAB14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767AE-6589-AF8F-C4F8-4F3977817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4F25C-1B2E-A7C1-5632-50C3E1BC64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39117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B40F8-3F10-20ED-B951-327F7E63F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ED849-9C3E-2A72-8CB8-DA2A2F6DB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1FF67-B834-3394-3C36-58B2295C639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11963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4379B-7547-4DDA-80A7-CD54EAC50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61839-6940-2AE3-4B29-92B41BB85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8626B-D79A-3EE4-D626-8189448107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C8D024-094C-AD76-0A10-81FC6B79A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6821394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B27F9-1B6C-2D59-2442-5D2B3FA0056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8D185EB-E973-F066-0B14-D2F1B284B17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95ADC37-CD06-5AF2-823B-CD9849AAA72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CEA61C7-130B-E268-CF9C-5C7478F10FA3}"/>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76292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8/6/25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31884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78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82434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760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834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6670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060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9596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5420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441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08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47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233528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25424808"/>
      </p:ext>
    </p:extLst>
  </p:cSld>
  <p:clrMapOvr>
    <a:masterClrMapping/>
  </p:clrMapOvr>
  <p:transition spd="slow" advClick="0"/>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75335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668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87435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2132924797"/>
      </p:ext>
    </p:extLst>
  </p:cSld>
  <p:clrMapOvr>
    <a:masterClrMapping/>
  </p:clrMapOvr>
  <p:hf sldNum="0"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20130"/>
            <a:ext cx="11226800" cy="116319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715678"/>
            <a:ext cx="11226800" cy="4247407"/>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D7865649-7484-FA4D-85C6-F59F993B2F4F}"/>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04728E-9179-7340-B99F-8A5623059787}" type="slidenum">
              <a:rPr kumimoji="0" lang="en-US" sz="11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ED7CBFB9-8DA0-C84B-84F0-3378B7CE1D9E}"/>
              </a:ext>
            </a:extLst>
          </p:cNvPr>
          <p:cNvSpPr>
            <a:spLocks noGrp="1"/>
          </p:cNvSpPr>
          <p:nvPr>
            <p:ph type="body" sz="quarter" idx="10"/>
          </p:nvPr>
        </p:nvSpPr>
        <p:spPr>
          <a:xfrm>
            <a:off x="497840" y="6045200"/>
            <a:ext cx="6909435" cy="732672"/>
          </a:xfrm>
        </p:spPr>
        <p:txBody>
          <a:bodyPr anchor="b"/>
          <a:lstStyle>
            <a:lvl1pPr>
              <a:spcBef>
                <a:spcPts val="0"/>
              </a:spcBef>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5567311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719667" y="1604435"/>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450080" y="6605285"/>
            <a:ext cx="1368965"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42465581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E143-667F-6B25-3F90-1B6E819ECE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257843B-C67E-021B-796B-883B6BFE3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F6E8BB-6CD3-86B6-244C-CBB2B8006012}"/>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5" name="Footer Placeholder 4">
            <a:extLst>
              <a:ext uri="{FF2B5EF4-FFF2-40B4-BE49-F238E27FC236}">
                <a16:creationId xmlns:a16="http://schemas.microsoft.com/office/drawing/2014/main" id="{C867C831-C757-262B-A236-1E3D03B4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E30D1-F748-3707-F98F-FBE23525EA04}"/>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165329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719667" y="1604435"/>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450080" y="6605285"/>
            <a:ext cx="1368965"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31214396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344C-E3E2-E939-E346-55F1DC60416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225C3BE-DE8D-9B7F-9647-2F7F7BC891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209D7B-BAA4-5E16-D2C5-2A52E671340B}"/>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5" name="Footer Placeholder 4">
            <a:extLst>
              <a:ext uri="{FF2B5EF4-FFF2-40B4-BE49-F238E27FC236}">
                <a16:creationId xmlns:a16="http://schemas.microsoft.com/office/drawing/2014/main" id="{CA4FC7C6-249F-AE2E-ED44-D05A4FEB3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EE70B-DB19-0E1C-2064-992B4417B3A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16511230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617D-F222-1D8A-6FFA-E7ED1B13451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48331E6-3DBE-4006-5D3F-C8E0641A2A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C1FCCC-F554-6A44-A05B-494B5F2BE8BB}"/>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5" name="Footer Placeholder 4">
            <a:extLst>
              <a:ext uri="{FF2B5EF4-FFF2-40B4-BE49-F238E27FC236}">
                <a16:creationId xmlns:a16="http://schemas.microsoft.com/office/drawing/2014/main" id="{CC4C79B9-662F-9CDB-B54A-4B24A2092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6CCF8-A148-978E-EEAA-F7A4C6A28CF2}"/>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1588367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02E7-185F-F40E-CE59-029854BD47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2E0630-AB68-A238-0F6D-B81B5B9A00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0C4B8C-A92A-726F-F099-2332283F55F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5F8E43D-C3CD-DDA0-310F-032E648C77C6}"/>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6" name="Footer Placeholder 5">
            <a:extLst>
              <a:ext uri="{FF2B5EF4-FFF2-40B4-BE49-F238E27FC236}">
                <a16:creationId xmlns:a16="http://schemas.microsoft.com/office/drawing/2014/main" id="{7DCD7380-5842-4856-98E9-45C901E7F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D8FE4-8006-004A-A64F-C5572A66789A}"/>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36293571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A92D-6BEA-ACFA-0671-EAAAE4A9E46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3C4FD9-B2E7-A89F-7099-B7334B6CE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A31ADC-7682-4A7D-560F-ADED84273BA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1D61D79-16ED-4424-2EFA-1769C33E41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55E18E-8666-A7B9-CD19-5355BFC3E0D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4EBE5E-71AF-1E2D-2617-CC651EEBB395}"/>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8" name="Footer Placeholder 7">
            <a:extLst>
              <a:ext uri="{FF2B5EF4-FFF2-40B4-BE49-F238E27FC236}">
                <a16:creationId xmlns:a16="http://schemas.microsoft.com/office/drawing/2014/main" id="{DEFBD2BF-E553-6BAB-7776-B479B7A35B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B888C-742B-228B-84F2-27E3DDB21C15}"/>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22076852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031D-72C1-B943-9E01-0B2EFAAE15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0D4C7D-9351-F7B8-2FB1-9BF86B6583E0}"/>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4" name="Footer Placeholder 3">
            <a:extLst>
              <a:ext uri="{FF2B5EF4-FFF2-40B4-BE49-F238E27FC236}">
                <a16:creationId xmlns:a16="http://schemas.microsoft.com/office/drawing/2014/main" id="{8C61BC85-AFAB-D647-107E-6C7FFF0F3D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0CEE31-E74C-A92E-885E-7EFE4BBE533F}"/>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48833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302B9B-DAC0-AEC1-BA05-0D1F7638F4BD}"/>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3" name="Footer Placeholder 2">
            <a:extLst>
              <a:ext uri="{FF2B5EF4-FFF2-40B4-BE49-F238E27FC236}">
                <a16:creationId xmlns:a16="http://schemas.microsoft.com/office/drawing/2014/main" id="{1A2EED3F-22AB-2A36-A1A2-DF26E082D6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9EFC0-C203-0B03-D0E2-3B0F66D1062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24710184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8D76-EF70-C840-8AD4-D3A89886CC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E9BA33-31F7-14ED-1503-373412791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2FFF6A2-DB2D-7BD3-6748-4C3ED46DA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7BFF9B-0D1D-5609-C7F3-B4EC22F8826F}"/>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6" name="Footer Placeholder 5">
            <a:extLst>
              <a:ext uri="{FF2B5EF4-FFF2-40B4-BE49-F238E27FC236}">
                <a16:creationId xmlns:a16="http://schemas.microsoft.com/office/drawing/2014/main" id="{2FC96E20-5C86-247B-A294-ADA486519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CDC57E-34E2-298D-C974-7A7A50C46DCF}"/>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40874228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C578-475F-CDD4-49BB-4E7B1A8A3C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40CE43-BF84-31C4-232D-CB1711D5F0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53AC32-4B64-EFBE-B288-63E5E94A5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30D36A-676C-F0C8-F790-1A36BB65DDF2}"/>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6" name="Footer Placeholder 5">
            <a:extLst>
              <a:ext uri="{FF2B5EF4-FFF2-40B4-BE49-F238E27FC236}">
                <a16:creationId xmlns:a16="http://schemas.microsoft.com/office/drawing/2014/main" id="{4E842381-B5ED-E701-2A9E-B7F838285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088A7-E5BE-4866-F716-0B332E633184}"/>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12312956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84B3-3162-FCCB-A646-E26908B72EB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67D1C05-B691-AFC4-DB31-35A8516C41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DA5F9E-4564-4F70-C16E-663E7074F916}"/>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5" name="Footer Placeholder 4">
            <a:extLst>
              <a:ext uri="{FF2B5EF4-FFF2-40B4-BE49-F238E27FC236}">
                <a16:creationId xmlns:a16="http://schemas.microsoft.com/office/drawing/2014/main" id="{4808915F-65BC-90F5-344B-177B0A866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75883-C4D9-727B-8A36-BEFB927AA2E1}"/>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23459564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5FBFFB-5E3A-B983-B014-65B0DBE0DA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787475-1ADC-06FC-1E0A-19251D2446A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68A6FB-B334-2D9B-E6AA-EC287341B8F6}"/>
              </a:ext>
            </a:extLst>
          </p:cNvPr>
          <p:cNvSpPr>
            <a:spLocks noGrp="1"/>
          </p:cNvSpPr>
          <p:nvPr>
            <p:ph type="dt" sz="half" idx="10"/>
          </p:nvPr>
        </p:nvSpPr>
        <p:spPr/>
        <p:txBody>
          <a:bodyPr/>
          <a:lstStyle/>
          <a:p>
            <a:fld id="{2BDC46F2-F0E6-5643-8CD1-D5870A53C681}" type="datetimeFigureOut">
              <a:rPr lang="en-US" smtClean="0"/>
              <a:t>8/6/25</a:t>
            </a:fld>
            <a:endParaRPr lang="en-US"/>
          </a:p>
        </p:txBody>
      </p:sp>
      <p:sp>
        <p:nvSpPr>
          <p:cNvPr id="5" name="Footer Placeholder 4">
            <a:extLst>
              <a:ext uri="{FF2B5EF4-FFF2-40B4-BE49-F238E27FC236}">
                <a16:creationId xmlns:a16="http://schemas.microsoft.com/office/drawing/2014/main" id="{16D88FC7-C3E0-144E-801B-FE4A67DCE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1FD1-6CBC-2786-714B-9805D4524D0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4132389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8/6/25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24" b="27519"/>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4.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6.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7.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theme" Target="../theme/theme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21" Type="http://schemas.openxmlformats.org/officeDocument/2006/relationships/theme" Target="../theme/theme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766"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AC5A8-C59F-2ACA-4FC7-9D59A76FF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A52972F-151A-3618-24F3-A796EC6CB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7FFFFE-8203-92F1-659C-428F82AD32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DC46F2-F0E6-5643-8CD1-D5870A53C681}" type="datetimeFigureOut">
              <a:rPr lang="en-US" smtClean="0"/>
              <a:t>8/6/25</a:t>
            </a:fld>
            <a:endParaRPr lang="en-US"/>
          </a:p>
        </p:txBody>
      </p:sp>
      <p:sp>
        <p:nvSpPr>
          <p:cNvPr id="5" name="Footer Placeholder 4">
            <a:extLst>
              <a:ext uri="{FF2B5EF4-FFF2-40B4-BE49-F238E27FC236}">
                <a16:creationId xmlns:a16="http://schemas.microsoft.com/office/drawing/2014/main" id="{A0D5920E-43F5-0C5E-582A-5487DA9B0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DD77F8-FDC4-BA1F-EA2B-F534D25AB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9D28FE-C787-3D44-A3AC-5EF2C4FCC9F6}" type="slidenum">
              <a:rPr lang="en-US" smtClean="0"/>
              <a:t>‹#›</a:t>
            </a:fld>
            <a:endParaRPr lang="en-US"/>
          </a:p>
        </p:txBody>
      </p:sp>
    </p:spTree>
    <p:extLst>
      <p:ext uri="{BB962C8B-B14F-4D97-AF65-F5344CB8AC3E}">
        <p14:creationId xmlns:p14="http://schemas.microsoft.com/office/powerpoint/2010/main" val="3789005266"/>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17123372"/>
      </p:ext>
    </p:extLst>
  </p:cSld>
  <p:clrMap bg1="lt1" tx1="dk1" bg2="lt2" tx2="dk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 id="2147485758" r:id="rId12"/>
    <p:sldLayoutId id="2147485759" r:id="rId13"/>
    <p:sldLayoutId id="2147485760" r:id="rId14"/>
    <p:sldLayoutId id="2147485761" r:id="rId15"/>
    <p:sldLayoutId id="2147485762" r:id="rId16"/>
    <p:sldLayoutId id="2147485763" r:id="rId17"/>
    <p:sldLayoutId id="2147485764" r:id="rId18"/>
    <p:sldLayoutId id="2147485765" r:id="rId19"/>
    <p:sldLayoutId id="2147485767"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24.wdp"/></Relationships>
</file>

<file path=ppt/slides/_rels/slide10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160.xml"/></Relationships>
</file>

<file path=ppt/slides/_rels/slide10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13.png"/><Relationship Id="rId1" Type="http://schemas.openxmlformats.org/officeDocument/2006/relationships/slideLayout" Target="../slideLayouts/slideLayout16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1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1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8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4.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0.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png"/><Relationship Id="rId1" Type="http://schemas.openxmlformats.org/officeDocument/2006/relationships/slideLayout" Target="../slideLayouts/slideLayout16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185.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7.wdp"/></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85.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5.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85.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microsoft.com/office/2007/relationships/hdphoto" Target="../media/hdphoto12.wdp"/></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89.png"/><Relationship Id="rId4" Type="http://schemas.microsoft.com/office/2007/relationships/hdphoto" Target="../media/hdphoto13.wdp"/></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15.wdp"/></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16.wdp"/></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0.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96.png"/><Relationship Id="rId4" Type="http://schemas.microsoft.com/office/2007/relationships/hdphoto" Target="../media/hdphoto17.wdp"/></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0.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98.png"/><Relationship Id="rId4" Type="http://schemas.microsoft.com/office/2007/relationships/hdphoto" Target="../media/hdphoto19.wdp"/></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21.wdp"/></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22.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0.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60.xml"/><Relationship Id="rId4" Type="http://schemas.microsoft.com/office/2007/relationships/hdphoto" Target="../media/hdphoto23.wdp"/></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160.xml"/><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160.xml"/><Relationship Id="rId4" Type="http://schemas.openxmlformats.org/officeDocument/2006/relationships/image" Target="../media/image105.png"/></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16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5613" rtl="0" eaLnBrk="1" fontAlgn="base" latinLnBrk="0" hangingPunct="1">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455613" rtl="0" eaLnBrk="1" fontAlgn="base" latinLnBrk="0" hangingPunct="1">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2749637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918F2-21C0-44FA-23C6-5DABCB5AF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6E1F8-9BE7-4C1C-A438-5F090BDECB67}"/>
              </a:ext>
            </a:extLst>
          </p:cNvPr>
          <p:cNvSpPr>
            <a:spLocks noGrp="1"/>
          </p:cNvSpPr>
          <p:nvPr>
            <p:ph type="title"/>
          </p:nvPr>
        </p:nvSpPr>
        <p:spPr>
          <a:xfrm>
            <a:off x="623392" y="188640"/>
            <a:ext cx="10724100" cy="1152128"/>
          </a:xfrm>
        </p:spPr>
        <p:txBody>
          <a:bodyPr/>
          <a:lstStyle/>
          <a:p>
            <a:r>
              <a:rPr lang="en-US" sz="3200" dirty="0">
                <a:solidFill>
                  <a:srgbClr val="0432FF"/>
                </a:solidFill>
              </a:rPr>
              <a:t>HERIZON-BTC-302: Ongoing Pivotal Phase III Trial Design</a:t>
            </a:r>
          </a:p>
        </p:txBody>
      </p:sp>
      <p:sp>
        <p:nvSpPr>
          <p:cNvPr id="3" name="Content Placeholder 2">
            <a:extLst>
              <a:ext uri="{FF2B5EF4-FFF2-40B4-BE49-F238E27FC236}">
                <a16:creationId xmlns:a16="http://schemas.microsoft.com/office/drawing/2014/main" id="{27D19C08-2928-8467-AA89-26DC781D8835}"/>
              </a:ext>
            </a:extLst>
          </p:cNvPr>
          <p:cNvSpPr>
            <a:spLocks noGrp="1"/>
          </p:cNvSpPr>
          <p:nvPr>
            <p:ph idx="1"/>
          </p:nvPr>
        </p:nvSpPr>
        <p:spPr>
          <a:xfrm>
            <a:off x="299356" y="6489340"/>
            <a:ext cx="8199589" cy="360040"/>
          </a:xfrm>
        </p:spPr>
        <p:txBody>
          <a:bodyPr/>
          <a:lstStyle/>
          <a:p>
            <a:pPr marL="98425" indent="0">
              <a:buNone/>
            </a:pPr>
            <a:r>
              <a:rPr lang="en-US" sz="1500" b="0" dirty="0">
                <a:solidFill>
                  <a:schemeClr val="tx1"/>
                </a:solidFill>
              </a:rPr>
              <a:t>Harding JJ et al. Gastrointestinal Cancers Symposium 2025;Abstract TPS648.</a:t>
            </a:r>
          </a:p>
        </p:txBody>
      </p:sp>
      <p:pic>
        <p:nvPicPr>
          <p:cNvPr id="5" name="Picture 4" descr="A diagram of a patient's life cycle&#10;&#10;AI-generated content may be incorrect.">
            <a:extLst>
              <a:ext uri="{FF2B5EF4-FFF2-40B4-BE49-F238E27FC236}">
                <a16:creationId xmlns:a16="http://schemas.microsoft.com/office/drawing/2014/main" id="{CF6D5FD4-9E10-0A6B-B3AF-96AFA7F6D2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99356" y="1481294"/>
            <a:ext cx="11593288" cy="3895411"/>
          </a:xfrm>
          <a:prstGeom prst="rect">
            <a:avLst/>
          </a:prstGeom>
        </p:spPr>
      </p:pic>
    </p:spTree>
    <p:extLst>
      <p:ext uri="{BB962C8B-B14F-4D97-AF65-F5344CB8AC3E}">
        <p14:creationId xmlns:p14="http://schemas.microsoft.com/office/powerpoint/2010/main" val="2163233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9679C1-B7F0-FF41-9C78-1C5511ABC168}"/>
              </a:ext>
            </a:extLst>
          </p:cNvPr>
          <p:cNvSpPr>
            <a:spLocks noGrp="1"/>
          </p:cNvSpPr>
          <p:nvPr>
            <p:ph type="title"/>
          </p:nvPr>
        </p:nvSpPr>
        <p:spPr/>
        <p:txBody>
          <a:bodyPr/>
          <a:lstStyle/>
          <a:p>
            <a:r>
              <a:rPr lang="en-US" dirty="0"/>
              <a:t>Antibody-Drug Conjugate Trastuzumab </a:t>
            </a:r>
            <a:r>
              <a:rPr lang="en-US" dirty="0" err="1"/>
              <a:t>Deruxtecan</a:t>
            </a:r>
            <a:r>
              <a:rPr lang="en-US" dirty="0"/>
              <a:t> (T-</a:t>
            </a:r>
            <a:r>
              <a:rPr lang="en-US" dirty="0" err="1"/>
              <a:t>DXd</a:t>
            </a:r>
            <a:r>
              <a:rPr lang="en-US" dirty="0"/>
              <a:t>)</a:t>
            </a:r>
          </a:p>
        </p:txBody>
      </p:sp>
      <p:sp>
        <p:nvSpPr>
          <p:cNvPr id="5" name="Rectangle 4">
            <a:extLst>
              <a:ext uri="{FF2B5EF4-FFF2-40B4-BE49-F238E27FC236}">
                <a16:creationId xmlns:a16="http://schemas.microsoft.com/office/drawing/2014/main" id="{F18E32FF-38AA-5746-A510-AB9ED80EB002}"/>
              </a:ext>
            </a:extLst>
          </p:cNvPr>
          <p:cNvSpPr/>
          <p:nvPr/>
        </p:nvSpPr>
        <p:spPr>
          <a:xfrm>
            <a:off x="191344" y="6461710"/>
            <a:ext cx="4572000" cy="338554"/>
          </a:xfrm>
          <a:prstGeom prst="rect">
            <a:avLst/>
          </a:prstGeom>
        </p:spPr>
        <p:txBody>
          <a:bodyPr>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Smit EF et al. ASCO 2020;Abstract 9504.</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a:extLst>
              <a:ext uri="{FF2B5EF4-FFF2-40B4-BE49-F238E27FC236}">
                <a16:creationId xmlns:a16="http://schemas.microsoft.com/office/drawing/2014/main" id="{B8E0D605-7A1E-C14F-820B-109932D27D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6016" y="1506270"/>
            <a:ext cx="11941326" cy="4320480"/>
          </a:xfrm>
          <a:prstGeom prst="rect">
            <a:avLst/>
          </a:prstGeom>
        </p:spPr>
      </p:pic>
    </p:spTree>
    <p:extLst>
      <p:ext uri="{BB962C8B-B14F-4D97-AF65-F5344CB8AC3E}">
        <p14:creationId xmlns:p14="http://schemas.microsoft.com/office/powerpoint/2010/main" val="1451451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edical information&#10;&#10;Description automatically generated">
            <a:extLst>
              <a:ext uri="{FF2B5EF4-FFF2-40B4-BE49-F238E27FC236}">
                <a16:creationId xmlns:a16="http://schemas.microsoft.com/office/drawing/2014/main" id="{A0D06AFA-1DE2-ABEA-9FCC-E2DFFDB75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01" y="2197340"/>
            <a:ext cx="11093998" cy="2463320"/>
          </a:xfrm>
          <a:prstGeom prst="rect">
            <a:avLst/>
          </a:prstGeom>
        </p:spPr>
      </p:pic>
      <p:sp>
        <p:nvSpPr>
          <p:cNvPr id="8" name="TextBox 7">
            <a:extLst>
              <a:ext uri="{FF2B5EF4-FFF2-40B4-BE49-F238E27FC236}">
                <a16:creationId xmlns:a16="http://schemas.microsoft.com/office/drawing/2014/main" id="{619909F7-9D29-5217-72C8-CAB9754267DC}"/>
              </a:ext>
            </a:extLst>
          </p:cNvPr>
          <p:cNvSpPr txBox="1"/>
          <p:nvPr/>
        </p:nvSpPr>
        <p:spPr>
          <a:xfrm>
            <a:off x="545053" y="4660660"/>
            <a:ext cx="11093998" cy="36576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10" name="TextBox 9">
            <a:extLst>
              <a:ext uri="{FF2B5EF4-FFF2-40B4-BE49-F238E27FC236}">
                <a16:creationId xmlns:a16="http://schemas.microsoft.com/office/drawing/2014/main" id="{C234294C-0CA9-D14B-6A93-5B05F4B67147}"/>
              </a:ext>
            </a:extLst>
          </p:cNvPr>
          <p:cNvSpPr txBox="1"/>
          <p:nvPr/>
        </p:nvSpPr>
        <p:spPr>
          <a:xfrm>
            <a:off x="6600056" y="4581128"/>
            <a:ext cx="5405366" cy="40011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72" charset="0"/>
                <a:ea typeface="MS PGothic" charset="0"/>
              </a:rPr>
              <a:t>J Clin Oncol </a:t>
            </a: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2024 January 1;42(1):47-58</a:t>
            </a:r>
          </a:p>
        </p:txBody>
      </p:sp>
    </p:spTree>
    <p:extLst>
      <p:ext uri="{BB962C8B-B14F-4D97-AF65-F5344CB8AC3E}">
        <p14:creationId xmlns:p14="http://schemas.microsoft.com/office/powerpoint/2010/main" val="80168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5A59-2FCC-D52E-A3B1-F762DEDCEDB5}"/>
              </a:ext>
            </a:extLst>
          </p:cNvPr>
          <p:cNvSpPr>
            <a:spLocks noGrp="1"/>
          </p:cNvSpPr>
          <p:nvPr>
            <p:ph type="title"/>
          </p:nvPr>
        </p:nvSpPr>
        <p:spPr>
          <a:xfrm>
            <a:off x="912286" y="44624"/>
            <a:ext cx="10358967" cy="1143000"/>
          </a:xfrm>
        </p:spPr>
        <p:txBody>
          <a:bodyPr/>
          <a:lstStyle/>
          <a:p>
            <a:pPr algn="l"/>
            <a:r>
              <a:rPr lang="en-US" dirty="0"/>
              <a:t>DESTINY-PanTumor02: Response with T-</a:t>
            </a:r>
            <a:r>
              <a:rPr lang="en-US" dirty="0" err="1"/>
              <a:t>DXd</a:t>
            </a:r>
            <a:r>
              <a:rPr lang="en-US" dirty="0"/>
              <a:t> for Patients with HER2-Expressing Solid Tumors</a:t>
            </a:r>
          </a:p>
        </p:txBody>
      </p:sp>
      <p:sp>
        <p:nvSpPr>
          <p:cNvPr id="3" name="TextBox 2">
            <a:extLst>
              <a:ext uri="{FF2B5EF4-FFF2-40B4-BE49-F238E27FC236}">
                <a16:creationId xmlns:a16="http://schemas.microsoft.com/office/drawing/2014/main" id="{6F0AF8D7-CE4B-8623-B9E9-F15A4D0D8CFD}"/>
              </a:ext>
            </a:extLst>
          </p:cNvPr>
          <p:cNvSpPr txBox="1"/>
          <p:nvPr/>
        </p:nvSpPr>
        <p:spPr>
          <a:xfrm>
            <a:off x="191344" y="6421494"/>
            <a:ext cx="5328592"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 January 1;42(1):47-58.</a:t>
            </a:r>
          </a:p>
        </p:txBody>
      </p:sp>
      <p:pic>
        <p:nvPicPr>
          <p:cNvPr id="7" name="Picture 6" descr="A graph of different colored bars&#10;&#10;Description automatically generated">
            <a:extLst>
              <a:ext uri="{FF2B5EF4-FFF2-40B4-BE49-F238E27FC236}">
                <a16:creationId xmlns:a16="http://schemas.microsoft.com/office/drawing/2014/main" id="{718DAF83-0C18-A7C9-479D-AB96ABFB8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682" y="1257818"/>
            <a:ext cx="11164635" cy="4342364"/>
          </a:xfrm>
          <a:prstGeom prst="rect">
            <a:avLst/>
          </a:prstGeom>
        </p:spPr>
      </p:pic>
      <p:sp>
        <p:nvSpPr>
          <p:cNvPr id="8" name="TextBox 7">
            <a:extLst>
              <a:ext uri="{FF2B5EF4-FFF2-40B4-BE49-F238E27FC236}">
                <a16:creationId xmlns:a16="http://schemas.microsoft.com/office/drawing/2014/main" id="{00539900-BE77-4DC4-184A-07F5C23CEF49}"/>
              </a:ext>
            </a:extLst>
          </p:cNvPr>
          <p:cNvSpPr txBox="1"/>
          <p:nvPr/>
        </p:nvSpPr>
        <p:spPr>
          <a:xfrm>
            <a:off x="8616280" y="2348880"/>
            <a:ext cx="1368152" cy="3251302"/>
          </a:xfrm>
          <a:prstGeom prst="rect">
            <a:avLst/>
          </a:prstGeom>
          <a:noFill/>
          <a:ln w="31750">
            <a:solidFill>
              <a:srgbClr val="FF0000"/>
            </a:solidFill>
          </a:ln>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11" name="TextBox 10">
            <a:extLst>
              <a:ext uri="{FF2B5EF4-FFF2-40B4-BE49-F238E27FC236}">
                <a16:creationId xmlns:a16="http://schemas.microsoft.com/office/drawing/2014/main" id="{EE940258-1CFF-E464-3C87-36EA7B304EB6}"/>
              </a:ext>
            </a:extLst>
          </p:cNvPr>
          <p:cNvSpPr txBox="1"/>
          <p:nvPr/>
        </p:nvSpPr>
        <p:spPr>
          <a:xfrm>
            <a:off x="513682" y="5841561"/>
            <a:ext cx="9408368"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Calibri"/>
                <a:ea typeface="MS PGothic" charset="0"/>
              </a:rPr>
              <a:t>a</a:t>
            </a:r>
            <a:r>
              <a:rPr kumimoji="0" lang="en-US" sz="1600" b="0" i="0" u="none" strike="noStrike" kern="1200" cap="none" spc="0" normalizeH="0" baseline="0" noProof="0" dirty="0">
                <a:ln>
                  <a:noFill/>
                </a:ln>
                <a:solidFill>
                  <a:srgbClr val="000000"/>
                </a:solidFill>
                <a:effectLst/>
                <a:uLnTx/>
                <a:uFillTx/>
                <a:latin typeface="Calibri"/>
                <a:ea typeface="MS PGothic" charset="0"/>
              </a:rPr>
              <a:t> Extramammary Paget disease, oropharyngeal neoplasm, head and neck cancer, and salivary gland cancer</a:t>
            </a:r>
          </a:p>
        </p:txBody>
      </p:sp>
    </p:spTree>
    <p:extLst>
      <p:ext uri="{BB962C8B-B14F-4D97-AF65-F5344CB8AC3E}">
        <p14:creationId xmlns:p14="http://schemas.microsoft.com/office/powerpoint/2010/main" val="3003768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5A59-2FCC-D52E-A3B1-F762DEDCEDB5}"/>
              </a:ext>
            </a:extLst>
          </p:cNvPr>
          <p:cNvSpPr>
            <a:spLocks noGrp="1"/>
          </p:cNvSpPr>
          <p:nvPr>
            <p:ph type="title"/>
          </p:nvPr>
        </p:nvSpPr>
        <p:spPr>
          <a:xfrm>
            <a:off x="912286" y="44624"/>
            <a:ext cx="10358967" cy="1143000"/>
          </a:xfrm>
        </p:spPr>
        <p:txBody>
          <a:bodyPr/>
          <a:lstStyle/>
          <a:p>
            <a:pPr algn="l"/>
            <a:r>
              <a:rPr lang="en-US" dirty="0"/>
              <a:t>DESTINY-PanTumor02: Maximum Change in Tumor Size</a:t>
            </a:r>
            <a:br>
              <a:rPr lang="en-US" dirty="0"/>
            </a:br>
            <a:r>
              <a:rPr lang="en-US" dirty="0"/>
              <a:t>with T-</a:t>
            </a:r>
            <a:r>
              <a:rPr lang="en-US" dirty="0" err="1"/>
              <a:t>DXd</a:t>
            </a:r>
            <a:r>
              <a:rPr lang="en-US" dirty="0"/>
              <a:t> for Patients with HER2-Expressing Solid Tumors</a:t>
            </a:r>
          </a:p>
        </p:txBody>
      </p:sp>
      <p:sp>
        <p:nvSpPr>
          <p:cNvPr id="3" name="TextBox 2">
            <a:extLst>
              <a:ext uri="{FF2B5EF4-FFF2-40B4-BE49-F238E27FC236}">
                <a16:creationId xmlns:a16="http://schemas.microsoft.com/office/drawing/2014/main" id="{6F0AF8D7-CE4B-8623-B9E9-F15A4D0D8CFD}"/>
              </a:ext>
            </a:extLst>
          </p:cNvPr>
          <p:cNvSpPr txBox="1"/>
          <p:nvPr/>
        </p:nvSpPr>
        <p:spPr>
          <a:xfrm>
            <a:off x="275678" y="6381328"/>
            <a:ext cx="5604298"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Meric</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-Bernstam F et al.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 January 1;42(1):47-58.</a:t>
            </a:r>
          </a:p>
        </p:txBody>
      </p:sp>
      <p:pic>
        <p:nvPicPr>
          <p:cNvPr id="6" name="Picture 5" descr="A close-up of a graph&#10;&#10;Description automatically generated">
            <a:extLst>
              <a:ext uri="{FF2B5EF4-FFF2-40B4-BE49-F238E27FC236}">
                <a16:creationId xmlns:a16="http://schemas.microsoft.com/office/drawing/2014/main" id="{57BC63C9-D73E-8F58-9BFB-877907034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30" y="1257276"/>
            <a:ext cx="10622878" cy="4746192"/>
          </a:xfrm>
          <a:prstGeom prst="rect">
            <a:avLst/>
          </a:prstGeom>
        </p:spPr>
      </p:pic>
    </p:spTree>
    <p:extLst>
      <p:ext uri="{BB962C8B-B14F-4D97-AF65-F5344CB8AC3E}">
        <p14:creationId xmlns:p14="http://schemas.microsoft.com/office/powerpoint/2010/main" val="3284067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2CC07-1469-11B4-0335-66C477A5BA24}"/>
            </a:ext>
          </a:extLst>
        </p:cNvPr>
        <p:cNvGrpSpPr/>
        <p:nvPr/>
      </p:nvGrpSpPr>
      <p:grpSpPr>
        <a:xfrm>
          <a:off x="0" y="0"/>
          <a:ext cx="0" cy="0"/>
          <a:chOff x="0" y="0"/>
          <a:chExt cx="0" cy="0"/>
        </a:xfrm>
      </p:grpSpPr>
      <p:pic>
        <p:nvPicPr>
          <p:cNvPr id="9" name="Picture 8" descr="A blue background with white text&#10;&#10;AI-generated content may be incorrect.">
            <a:extLst>
              <a:ext uri="{FF2B5EF4-FFF2-40B4-BE49-F238E27FC236}">
                <a16:creationId xmlns:a16="http://schemas.microsoft.com/office/drawing/2014/main" id="{56722158-9FA1-95A4-BB3F-E2B6F19EE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548680"/>
            <a:ext cx="9505056" cy="5317941"/>
          </a:xfrm>
          <a:prstGeom prst="rect">
            <a:avLst/>
          </a:prstGeom>
        </p:spPr>
      </p:pic>
      <p:sp>
        <p:nvSpPr>
          <p:cNvPr id="10" name="TextBox 9">
            <a:extLst>
              <a:ext uri="{FF2B5EF4-FFF2-40B4-BE49-F238E27FC236}">
                <a16:creationId xmlns:a16="http://schemas.microsoft.com/office/drawing/2014/main" id="{9ABC550B-493E-A984-1E4A-01CCEC48EE49}"/>
              </a:ext>
            </a:extLst>
          </p:cNvPr>
          <p:cNvSpPr txBox="1"/>
          <p:nvPr/>
        </p:nvSpPr>
        <p:spPr>
          <a:xfrm>
            <a:off x="4754380" y="6016932"/>
            <a:ext cx="2395207" cy="58477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25BA2"/>
                </a:solidFill>
                <a:effectLst/>
                <a:uLnTx/>
                <a:uFillTx/>
                <a:latin typeface="Arial" pitchFamily="-72" charset="0"/>
                <a:ea typeface="MS PGothic" charset="0"/>
              </a:rPr>
              <a:t>ASCO 2024</a:t>
            </a:r>
          </a:p>
        </p:txBody>
      </p:sp>
    </p:spTree>
    <p:extLst>
      <p:ext uri="{BB962C8B-B14F-4D97-AF65-F5344CB8AC3E}">
        <p14:creationId xmlns:p14="http://schemas.microsoft.com/office/powerpoint/2010/main" val="1591691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0FCE8-D473-98CF-9373-1C97E98E0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899F2-E81A-B90E-3018-D8FCCD4212B1}"/>
              </a:ext>
            </a:extLst>
          </p:cNvPr>
          <p:cNvSpPr>
            <a:spLocks noGrp="1"/>
          </p:cNvSpPr>
          <p:nvPr>
            <p:ph type="title"/>
          </p:nvPr>
        </p:nvSpPr>
        <p:spPr>
          <a:xfrm>
            <a:off x="1333982" y="557808"/>
            <a:ext cx="9010490" cy="1143000"/>
          </a:xfrm>
        </p:spPr>
        <p:txBody>
          <a:bodyPr/>
          <a:lstStyle/>
          <a:p>
            <a:pPr algn="l"/>
            <a:r>
              <a:rPr lang="en-US" b="1" dirty="0"/>
              <a:t>DESTINY-PanTumor02 Trial of T-</a:t>
            </a:r>
            <a:r>
              <a:rPr lang="en-US" b="1" dirty="0" err="1"/>
              <a:t>DXd</a:t>
            </a:r>
            <a:r>
              <a:rPr lang="en-US" b="1" dirty="0"/>
              <a:t> for Patients with </a:t>
            </a:r>
            <a:br>
              <a:rPr lang="en-US" b="1" dirty="0"/>
            </a:br>
            <a:r>
              <a:rPr lang="en-US" b="1" dirty="0"/>
              <a:t>HER2-Expressing BTC and Pancreatic Cancer: ORR in the </a:t>
            </a:r>
            <a:br>
              <a:rPr lang="en-US" b="1" dirty="0"/>
            </a:br>
            <a:r>
              <a:rPr lang="en-US" b="1" dirty="0"/>
              <a:t>BTC Cohort</a:t>
            </a:r>
            <a:br>
              <a:rPr lang="en-US" b="1" dirty="0"/>
            </a:br>
            <a:endParaRPr lang="en-US" dirty="0"/>
          </a:p>
        </p:txBody>
      </p:sp>
      <p:sp>
        <p:nvSpPr>
          <p:cNvPr id="4" name="TextBox 3">
            <a:extLst>
              <a:ext uri="{FF2B5EF4-FFF2-40B4-BE49-F238E27FC236}">
                <a16:creationId xmlns:a16="http://schemas.microsoft.com/office/drawing/2014/main" id="{D1E418E0-5A29-0EB9-6723-F1BDABCF95DC}"/>
              </a:ext>
            </a:extLst>
          </p:cNvPr>
          <p:cNvSpPr txBox="1"/>
          <p:nvPr/>
        </p:nvSpPr>
        <p:spPr>
          <a:xfrm>
            <a:off x="256786" y="6373716"/>
            <a:ext cx="323351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Oh D-Y et al. ASCO 2024;Abstract 4090.</a:t>
            </a:r>
          </a:p>
        </p:txBody>
      </p:sp>
      <p:pic>
        <p:nvPicPr>
          <p:cNvPr id="8" name="Picture 7" descr="A diagram of numbers and points&#10;&#10;AI-generated content may be incorrect.">
            <a:extLst>
              <a:ext uri="{FF2B5EF4-FFF2-40B4-BE49-F238E27FC236}">
                <a16:creationId xmlns:a16="http://schemas.microsoft.com/office/drawing/2014/main" id="{07A598D8-8934-4FB4-D0B4-6490EDC800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99456" y="1700808"/>
            <a:ext cx="9505056" cy="4001239"/>
          </a:xfrm>
          <a:prstGeom prst="rect">
            <a:avLst/>
          </a:prstGeom>
        </p:spPr>
      </p:pic>
      <p:sp>
        <p:nvSpPr>
          <p:cNvPr id="3" name="TextBox 2">
            <a:extLst>
              <a:ext uri="{FF2B5EF4-FFF2-40B4-BE49-F238E27FC236}">
                <a16:creationId xmlns:a16="http://schemas.microsoft.com/office/drawing/2014/main" id="{331C468E-BF79-A2F5-782F-7266DB51E4EC}"/>
              </a:ext>
            </a:extLst>
          </p:cNvPr>
          <p:cNvSpPr txBox="1"/>
          <p:nvPr/>
        </p:nvSpPr>
        <p:spPr>
          <a:xfrm>
            <a:off x="1159756" y="5722206"/>
            <a:ext cx="822064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 IHC = immunohistochemistry; IO = immuno-oncology; IC = immune cells</a:t>
            </a:r>
          </a:p>
        </p:txBody>
      </p:sp>
    </p:spTree>
    <p:extLst>
      <p:ext uri="{BB962C8B-B14F-4D97-AF65-F5344CB8AC3E}">
        <p14:creationId xmlns:p14="http://schemas.microsoft.com/office/powerpoint/2010/main" val="1748129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6">
            <a:extLst>
              <a:ext uri="{FF2B5EF4-FFF2-40B4-BE49-F238E27FC236}">
                <a16:creationId xmlns:a16="http://schemas.microsoft.com/office/drawing/2014/main" id="{71449767-49A8-3F6C-9547-CDAACFA54569}"/>
              </a:ext>
            </a:extLst>
          </p:cNvPr>
          <p:cNvSpPr>
            <a:spLocks noChangeShapeType="1"/>
          </p:cNvSpPr>
          <p:nvPr/>
        </p:nvSpPr>
        <p:spPr bwMode="auto">
          <a:xfrm flipV="1">
            <a:off x="4416868" y="3374216"/>
            <a:ext cx="1463954" cy="9575"/>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3" name="Title 2">
            <a:extLst>
              <a:ext uri="{FF2B5EF4-FFF2-40B4-BE49-F238E27FC236}">
                <a16:creationId xmlns:a16="http://schemas.microsoft.com/office/drawing/2014/main" id="{6ACAC26D-D1A6-0AF4-6658-FF258E7956D4}"/>
              </a:ext>
            </a:extLst>
          </p:cNvPr>
          <p:cNvSpPr>
            <a:spLocks noGrp="1"/>
          </p:cNvSpPr>
          <p:nvPr>
            <p:ph type="title"/>
          </p:nvPr>
        </p:nvSpPr>
        <p:spPr>
          <a:xfrm>
            <a:off x="596377" y="450621"/>
            <a:ext cx="10036128" cy="792088"/>
          </a:xfrm>
        </p:spPr>
        <p:txBody>
          <a:bodyPr/>
          <a:lstStyle/>
          <a:p>
            <a:pPr algn="l"/>
            <a:r>
              <a:rPr lang="en-US" b="1" dirty="0"/>
              <a:t>DESTINY-BTC01: An Ongoing Phase III Trial of </a:t>
            </a:r>
            <a:r>
              <a:rPr lang="en-US" dirty="0"/>
              <a:t>First-Line T-</a:t>
            </a:r>
            <a:r>
              <a:rPr lang="en-US" dirty="0" err="1"/>
              <a:t>DXd</a:t>
            </a:r>
            <a:r>
              <a:rPr lang="en-US" dirty="0"/>
              <a:t> </a:t>
            </a:r>
            <a:r>
              <a:rPr lang="en-US" b="1" dirty="0"/>
              <a:t>and </a:t>
            </a:r>
            <a:r>
              <a:rPr lang="en-US" b="1" dirty="0" err="1"/>
              <a:t>Rilvegostomig</a:t>
            </a:r>
            <a:r>
              <a:rPr lang="en-US" b="1" dirty="0"/>
              <a:t> versus Standard </a:t>
            </a:r>
            <a:r>
              <a:rPr lang="en-US" dirty="0"/>
              <a:t>Therapy for </a:t>
            </a:r>
            <a:r>
              <a:rPr lang="en-US" b="1" dirty="0"/>
              <a:t>Advanced HER2-Expressing BTC</a:t>
            </a:r>
            <a:endParaRPr lang="en-US" dirty="0"/>
          </a:p>
        </p:txBody>
      </p:sp>
      <p:sp>
        <p:nvSpPr>
          <p:cNvPr id="7" name="Line 6">
            <a:extLst>
              <a:ext uri="{FF2B5EF4-FFF2-40B4-BE49-F238E27FC236}">
                <a16:creationId xmlns:a16="http://schemas.microsoft.com/office/drawing/2014/main" id="{611CD405-4B35-AA71-C586-3AB0B5AF2BC8}"/>
              </a:ext>
            </a:extLst>
          </p:cNvPr>
          <p:cNvSpPr>
            <a:spLocks noChangeShapeType="1"/>
          </p:cNvSpPr>
          <p:nvPr/>
        </p:nvSpPr>
        <p:spPr bwMode="auto">
          <a:xfrm flipV="1">
            <a:off x="6500847" y="3336621"/>
            <a:ext cx="1463954" cy="9575"/>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8" name="Line 7">
            <a:extLst>
              <a:ext uri="{FF2B5EF4-FFF2-40B4-BE49-F238E27FC236}">
                <a16:creationId xmlns:a16="http://schemas.microsoft.com/office/drawing/2014/main" id="{7A052031-2285-6714-09F5-638A0A6FDE7E}"/>
              </a:ext>
            </a:extLst>
          </p:cNvPr>
          <p:cNvSpPr>
            <a:spLocks noChangeShapeType="1"/>
          </p:cNvSpPr>
          <p:nvPr/>
        </p:nvSpPr>
        <p:spPr bwMode="auto">
          <a:xfrm flipH="1">
            <a:off x="7999091" y="2171409"/>
            <a:ext cx="0" cy="2543691"/>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000000"/>
              </a:highlight>
              <a:uLnTx/>
              <a:uFillTx/>
              <a:latin typeface="Arial" charset="0"/>
              <a:ea typeface="ＭＳ Ｐゴシック" charset="0"/>
            </a:endParaRPr>
          </a:p>
        </p:txBody>
      </p:sp>
      <p:sp>
        <p:nvSpPr>
          <p:cNvPr id="9" name="Line 8">
            <a:extLst>
              <a:ext uri="{FF2B5EF4-FFF2-40B4-BE49-F238E27FC236}">
                <a16:creationId xmlns:a16="http://schemas.microsoft.com/office/drawing/2014/main" id="{ABB1FE0A-30D9-8338-885A-AA63EE795A5B}"/>
              </a:ext>
            </a:extLst>
          </p:cNvPr>
          <p:cNvSpPr>
            <a:spLocks noChangeShapeType="1"/>
          </p:cNvSpPr>
          <p:nvPr/>
        </p:nvSpPr>
        <p:spPr bwMode="auto">
          <a:xfrm flipV="1">
            <a:off x="8001366" y="2163073"/>
            <a:ext cx="385863" cy="8336"/>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 name="Line 9">
            <a:extLst>
              <a:ext uri="{FF2B5EF4-FFF2-40B4-BE49-F238E27FC236}">
                <a16:creationId xmlns:a16="http://schemas.microsoft.com/office/drawing/2014/main" id="{B4EFEF79-6760-7ED7-2F20-F3D80ED45785}"/>
              </a:ext>
            </a:extLst>
          </p:cNvPr>
          <p:cNvSpPr>
            <a:spLocks noChangeShapeType="1"/>
          </p:cNvSpPr>
          <p:nvPr/>
        </p:nvSpPr>
        <p:spPr bwMode="auto">
          <a:xfrm>
            <a:off x="8001366" y="4715100"/>
            <a:ext cx="385863" cy="0"/>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11" name="Text Box 11">
            <a:extLst>
              <a:ext uri="{FF2B5EF4-FFF2-40B4-BE49-F238E27FC236}">
                <a16:creationId xmlns:a16="http://schemas.microsoft.com/office/drawing/2014/main" id="{3C69E0C1-D6DF-8EDA-CBE3-75360783B22B}"/>
              </a:ext>
            </a:extLst>
          </p:cNvPr>
          <p:cNvSpPr txBox="1">
            <a:spLocks noChangeArrowheads="1"/>
          </p:cNvSpPr>
          <p:nvPr/>
        </p:nvSpPr>
        <p:spPr bwMode="auto">
          <a:xfrm>
            <a:off x="8423792" y="1776879"/>
            <a:ext cx="2813039" cy="792088"/>
          </a:xfrm>
          <a:prstGeom prst="rect">
            <a:avLst/>
          </a:prstGeom>
          <a:solidFill>
            <a:srgbClr val="F8951E"/>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ts val="9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Arm A</a:t>
            </a:r>
          </a:p>
          <a:p>
            <a:pPr marL="0" marR="0" lvl="0" indent="0" algn="ctr" defTabSz="914400" rtl="0" eaLnBrk="0" fontAlgn="base" latinLnBrk="0" hangingPunct="0">
              <a:lnSpc>
                <a:spcPct val="100000"/>
              </a:lnSpc>
              <a:spcBef>
                <a:spcPct val="0"/>
              </a:spcBef>
              <a:spcAft>
                <a:spcPts val="9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a:t>
            </a:r>
            <a:r>
              <a:rPr kumimoji="0" lang="en-US" sz="2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DXd</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 </a:t>
            </a:r>
            <a:r>
              <a:rPr kumimoji="0" lang="en-US" sz="2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rilvegostomig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
        <p:nvSpPr>
          <p:cNvPr id="12" name="Text Box 13">
            <a:extLst>
              <a:ext uri="{FF2B5EF4-FFF2-40B4-BE49-F238E27FC236}">
                <a16:creationId xmlns:a16="http://schemas.microsoft.com/office/drawing/2014/main" id="{30BC86DB-AAD4-BE75-5F9A-ABB7E4891062}"/>
              </a:ext>
            </a:extLst>
          </p:cNvPr>
          <p:cNvSpPr txBox="1">
            <a:spLocks noChangeArrowheads="1"/>
          </p:cNvSpPr>
          <p:nvPr/>
        </p:nvSpPr>
        <p:spPr bwMode="auto">
          <a:xfrm>
            <a:off x="8423791" y="4029353"/>
            <a:ext cx="2812891" cy="1371495"/>
          </a:xfrm>
          <a:prstGeom prst="rect">
            <a:avLst/>
          </a:prstGeom>
          <a:solidFill>
            <a:srgbClr val="BAD529"/>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5613"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Arm C</a:t>
            </a:r>
          </a:p>
          <a:p>
            <a:pPr marL="0" marR="0" lvl="0" indent="0" algn="ctr" defTabSz="455613"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Gemcitabine + </a:t>
            </a:r>
            <a:b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cisplatin or carboplatin </a:t>
            </a:r>
            <a:b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durvalumab</a:t>
            </a:r>
          </a:p>
        </p:txBody>
      </p:sp>
      <p:graphicFrame>
        <p:nvGraphicFramePr>
          <p:cNvPr id="13" name="Group 104">
            <a:extLst>
              <a:ext uri="{FF2B5EF4-FFF2-40B4-BE49-F238E27FC236}">
                <a16:creationId xmlns:a16="http://schemas.microsoft.com/office/drawing/2014/main" id="{DA42E30B-9C33-04C0-6236-6727D166C86F}"/>
              </a:ext>
            </a:extLst>
          </p:cNvPr>
          <p:cNvGraphicFramePr>
            <a:graphicFrameLocks noGrp="1"/>
          </p:cNvGraphicFramePr>
          <p:nvPr/>
        </p:nvGraphicFramePr>
        <p:xfrm>
          <a:off x="548320" y="2338028"/>
          <a:ext cx="3874247" cy="2248450"/>
        </p:xfrm>
        <a:graphic>
          <a:graphicData uri="http://schemas.openxmlformats.org/drawingml/2006/table">
            <a:tbl>
              <a:tblPr/>
              <a:tblGrid>
                <a:gridCol w="3874247">
                  <a:extLst>
                    <a:ext uri="{9D8B030D-6E8A-4147-A177-3AD203B41FA5}">
                      <a16:colId xmlns:a16="http://schemas.microsoft.com/office/drawing/2014/main" val="20000"/>
                    </a:ext>
                  </a:extLst>
                </a:gridCol>
              </a:tblGrid>
              <a:tr h="32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ＭＳ Ｐゴシック" charset="0"/>
                          <a:cs typeface="Arial"/>
                        </a:rPr>
                        <a:t>Eligibility</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1905632">
                <a:tc>
                  <a:txBody>
                    <a:bodyPr/>
                    <a:lstStyle/>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Advanced or metastatic BTC or GBC</a:t>
                      </a:r>
                    </a:p>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No prior treatment in advanced or metastatic setting</a:t>
                      </a:r>
                    </a:p>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FFFFFF"/>
                          </a:solidFill>
                          <a:effectLst/>
                          <a:uLnTx/>
                          <a:uFillTx/>
                          <a:latin typeface="+mn-lt"/>
                          <a:ea typeface="+mn-ea"/>
                          <a:cs typeface="+mn-cs"/>
                        </a:rPr>
                        <a:t>HER2 expressing (IHC 3+/2+)</a:t>
                      </a:r>
                      <a:endParaRPr kumimoji="0" lang="en-GB" altLang="en-US" sz="1800" b="0" i="0" u="none" strike="noStrike" kern="1200" cap="none" spc="0" normalizeH="0" baseline="0" noProof="0" dirty="0">
                        <a:ln>
                          <a:noFill/>
                        </a:ln>
                        <a:solidFill>
                          <a:srgbClr val="FFFFFF"/>
                        </a:solidFill>
                        <a:effectLst/>
                        <a:uLnTx/>
                        <a:uFillTx/>
                        <a:latin typeface="+mn-lt"/>
                        <a:ea typeface="+mn-ea"/>
                        <a:cs typeface="+mn-cs"/>
                      </a:endParaRP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3A7BC9"/>
                    </a:solidFill>
                  </a:tcPr>
                </a:tc>
                <a:extLst>
                  <a:ext uri="{0D108BD9-81ED-4DB2-BD59-A6C34878D82A}">
                    <a16:rowId xmlns:a16="http://schemas.microsoft.com/office/drawing/2014/main" val="10001"/>
                  </a:ext>
                </a:extLst>
              </a:tr>
            </a:tbl>
          </a:graphicData>
        </a:graphic>
      </p:graphicFrame>
      <p:sp>
        <p:nvSpPr>
          <p:cNvPr id="14" name="TextBox 2">
            <a:extLst>
              <a:ext uri="{FF2B5EF4-FFF2-40B4-BE49-F238E27FC236}">
                <a16:creationId xmlns:a16="http://schemas.microsoft.com/office/drawing/2014/main" id="{7E9D3C10-B2C7-9197-35DE-14AE2380D71D}"/>
              </a:ext>
            </a:extLst>
          </p:cNvPr>
          <p:cNvSpPr txBox="1">
            <a:spLocks noChangeArrowheads="1"/>
          </p:cNvSpPr>
          <p:nvPr/>
        </p:nvSpPr>
        <p:spPr bwMode="auto">
          <a:xfrm>
            <a:off x="535035" y="5003155"/>
            <a:ext cx="562120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Primary endpoint, randomized portion: </a:t>
            </a:r>
            <a:b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1" lang="en-US" altLang="ja-JP"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Overall survival in HER2 IHC 3+ population</a:t>
            </a:r>
          </a:p>
        </p:txBody>
      </p:sp>
      <p:sp>
        <p:nvSpPr>
          <p:cNvPr id="15" name="Oval 4">
            <a:extLst>
              <a:ext uri="{FF2B5EF4-FFF2-40B4-BE49-F238E27FC236}">
                <a16:creationId xmlns:a16="http://schemas.microsoft.com/office/drawing/2014/main" id="{E44E93E7-BED7-F024-5AFB-95B0D4DBE33A}"/>
              </a:ext>
            </a:extLst>
          </p:cNvPr>
          <p:cNvSpPr>
            <a:spLocks noChangeArrowheads="1"/>
          </p:cNvSpPr>
          <p:nvPr/>
        </p:nvSpPr>
        <p:spPr bwMode="auto">
          <a:xfrm>
            <a:off x="6971022" y="2841832"/>
            <a:ext cx="914400" cy="914400"/>
          </a:xfrm>
          <a:prstGeom prst="ellipse">
            <a:avLst/>
          </a:prstGeom>
          <a:solidFill>
            <a:srgbClr val="FF6600"/>
          </a:solidFill>
          <a:ln>
            <a:noFill/>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a:t>
            </a:r>
          </a:p>
        </p:txBody>
      </p:sp>
      <p:sp>
        <p:nvSpPr>
          <p:cNvPr id="17" name="TextBox 16">
            <a:extLst>
              <a:ext uri="{FF2B5EF4-FFF2-40B4-BE49-F238E27FC236}">
                <a16:creationId xmlns:a16="http://schemas.microsoft.com/office/drawing/2014/main" id="{FF435976-C53D-8427-1CF4-25E01C568262}"/>
              </a:ext>
            </a:extLst>
          </p:cNvPr>
          <p:cNvSpPr txBox="1"/>
          <p:nvPr/>
        </p:nvSpPr>
        <p:spPr>
          <a:xfrm>
            <a:off x="545314" y="1598185"/>
            <a:ext cx="3684022"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Trial identifier: </a:t>
            </a:r>
            <a:r>
              <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NCT06467357 (Open)</a:t>
            </a:r>
          </a:p>
          <a:p>
            <a:pPr marL="0" marR="0" lvl="0" indent="0" algn="l" defTabSz="455613"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Estimated enrollment: 620</a:t>
            </a:r>
          </a:p>
        </p:txBody>
      </p:sp>
      <p:sp>
        <p:nvSpPr>
          <p:cNvPr id="4" name="TextBox 3">
            <a:extLst>
              <a:ext uri="{FF2B5EF4-FFF2-40B4-BE49-F238E27FC236}">
                <a16:creationId xmlns:a16="http://schemas.microsoft.com/office/drawing/2014/main" id="{33B8ABB2-C3F5-893C-DBD9-724FE5E3EA04}"/>
              </a:ext>
            </a:extLst>
          </p:cNvPr>
          <p:cNvSpPr txBox="1"/>
          <p:nvPr/>
        </p:nvSpPr>
        <p:spPr>
          <a:xfrm>
            <a:off x="183669" y="6505483"/>
            <a:ext cx="823219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Ikeda M et al. ESMO Asia Congress 2024;Abstract 261TiP;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August 2025.</a:t>
            </a:r>
          </a:p>
        </p:txBody>
      </p:sp>
      <p:sp>
        <p:nvSpPr>
          <p:cNvPr id="5" name="Rectangle 4">
            <a:extLst>
              <a:ext uri="{FF2B5EF4-FFF2-40B4-BE49-F238E27FC236}">
                <a16:creationId xmlns:a16="http://schemas.microsoft.com/office/drawing/2014/main" id="{A70ADB9D-DB85-BAD7-73D0-82E801903326}"/>
              </a:ext>
            </a:extLst>
          </p:cNvPr>
          <p:cNvSpPr/>
          <p:nvPr/>
        </p:nvSpPr>
        <p:spPr bwMode="auto">
          <a:xfrm>
            <a:off x="4584161" y="2897114"/>
            <a:ext cx="2230922" cy="865237"/>
          </a:xfrm>
          <a:prstGeom prst="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t>
            </a:r>
            <a:r>
              <a:rPr kumimoji="0" lang="en-US" sz="1800" b="0" i="0" u="none" strike="noStrike" kern="1200" cap="none" spc="0" normalizeH="0" baseline="0" noProof="0" dirty="0" err="1">
                <a:ln>
                  <a:noFill/>
                </a:ln>
                <a:solidFill>
                  <a:srgbClr val="000000"/>
                </a:solidFill>
                <a:effectLst/>
                <a:uLnTx/>
                <a:uFillTx/>
                <a:latin typeface="Calibri"/>
                <a:ea typeface="MS PGothic" charset="0"/>
              </a:rPr>
              <a:t>DXd</a:t>
            </a:r>
            <a:r>
              <a:rPr kumimoji="0" lang="en-US" sz="1800" b="0" i="0" u="none" strike="noStrike" kern="1200" cap="none" spc="0" normalizeH="0" baseline="0" noProof="0" dirty="0">
                <a:ln>
                  <a:noFill/>
                </a:ln>
                <a:solidFill>
                  <a:srgbClr val="3333CC"/>
                </a:solidFill>
                <a:effectLst/>
                <a:uLnTx/>
                <a:uFillTx/>
                <a:latin typeface="Calibri"/>
                <a:ea typeface="MS PGothic" charset="0"/>
              </a:rPr>
              <a:t> </a:t>
            </a:r>
            <a:r>
              <a:rPr kumimoji="0" lang="en-US" sz="1800" b="0" i="0" u="none" strike="noStrike" kern="1200" cap="none" spc="0" normalizeH="0" baseline="0" noProof="0" dirty="0">
                <a:ln>
                  <a:noFill/>
                </a:ln>
                <a:solidFill>
                  <a:srgbClr val="000000"/>
                </a:solidFill>
                <a:effectLst/>
                <a:uLnTx/>
                <a:uFillTx/>
                <a:latin typeface="Calibri"/>
                <a:ea typeface="MS PGothic" charset="0"/>
              </a:rPr>
              <a:t>5.4 mg/kg + </a:t>
            </a:r>
            <a:r>
              <a:rPr kumimoji="0" lang="en-US" sz="1800" b="0" i="0" u="none" strike="noStrike" kern="1200" cap="none" spc="0" normalizeH="0" baseline="0" noProof="0" dirty="0" err="1">
                <a:ln>
                  <a:noFill/>
                </a:ln>
                <a:solidFill>
                  <a:srgbClr val="000000"/>
                </a:solidFill>
                <a:effectLst/>
                <a:uLnTx/>
                <a:uFillTx/>
                <a:latin typeface="Calibri"/>
                <a:ea typeface="MS PGothic" charset="0"/>
              </a:rPr>
              <a:t>rilvegostomig</a:t>
            </a:r>
            <a:r>
              <a:rPr kumimoji="0" lang="en-US" sz="1800" b="0" i="0" u="none" strike="noStrike" kern="1200" cap="none" spc="0" normalizeH="0" baseline="0" noProof="0" dirty="0">
                <a:ln>
                  <a:noFill/>
                </a:ln>
                <a:solidFill>
                  <a:srgbClr val="000000"/>
                </a:solidFill>
                <a:effectLst/>
                <a:uLnTx/>
                <a:uFillTx/>
                <a:latin typeface="Calibri"/>
                <a:ea typeface="MS PGothic" charset="0"/>
              </a:rPr>
              <a:t> 750 mg </a:t>
            </a:r>
            <a:br>
              <a:rPr kumimoji="0" lang="en-US" sz="1800" b="0" i="0" u="none" strike="noStrike" kern="1200" cap="none" spc="0" normalizeH="0" baseline="0" noProof="0" dirty="0">
                <a:ln>
                  <a:noFill/>
                </a:ln>
                <a:solidFill>
                  <a:srgbClr val="000000"/>
                </a:solidFill>
                <a:effectLst/>
                <a:uLnTx/>
                <a:uFillTx/>
                <a:latin typeface="Calibri"/>
                <a:ea typeface="MS PGothic" charset="0"/>
              </a:rPr>
            </a:br>
            <a:r>
              <a:rPr kumimoji="0" lang="en-US" sz="1800" b="0" i="0" u="none" strike="noStrike" kern="1200" cap="none" spc="0" normalizeH="0" baseline="0" noProof="0" dirty="0">
                <a:ln>
                  <a:noFill/>
                </a:ln>
                <a:solidFill>
                  <a:srgbClr val="000000"/>
                </a:solidFill>
                <a:effectLst/>
                <a:uLnTx/>
                <a:uFillTx/>
                <a:latin typeface="Calibri"/>
                <a:ea typeface="MS PGothic" charset="0"/>
              </a:rPr>
              <a:t>q3w until PD</a:t>
            </a:r>
          </a:p>
        </p:txBody>
      </p:sp>
      <p:sp>
        <p:nvSpPr>
          <p:cNvPr id="16" name="TextBox 15">
            <a:extLst>
              <a:ext uri="{FF2B5EF4-FFF2-40B4-BE49-F238E27FC236}">
                <a16:creationId xmlns:a16="http://schemas.microsoft.com/office/drawing/2014/main" id="{9814F157-541B-84BF-DC3A-9A2CB0559943}"/>
              </a:ext>
            </a:extLst>
          </p:cNvPr>
          <p:cNvSpPr txBox="1"/>
          <p:nvPr/>
        </p:nvSpPr>
        <p:spPr>
          <a:xfrm>
            <a:off x="4692823" y="2488276"/>
            <a:ext cx="1463414"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Safety run-in</a:t>
            </a:r>
          </a:p>
        </p:txBody>
      </p:sp>
      <p:sp>
        <p:nvSpPr>
          <p:cNvPr id="19" name="Text Box 11">
            <a:extLst>
              <a:ext uri="{FF2B5EF4-FFF2-40B4-BE49-F238E27FC236}">
                <a16:creationId xmlns:a16="http://schemas.microsoft.com/office/drawing/2014/main" id="{2996D1AE-010C-AD87-0DF0-939EE7192FE0}"/>
              </a:ext>
            </a:extLst>
          </p:cNvPr>
          <p:cNvSpPr txBox="1">
            <a:spLocks noChangeArrowheads="1"/>
          </p:cNvSpPr>
          <p:nvPr/>
        </p:nvSpPr>
        <p:spPr bwMode="auto">
          <a:xfrm>
            <a:off x="8423653" y="2931688"/>
            <a:ext cx="2813039" cy="792088"/>
          </a:xfrm>
          <a:prstGeom prst="rect">
            <a:avLst/>
          </a:prstGeom>
          <a:solidFill>
            <a:srgbClr val="FFFF00"/>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ts val="9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Arm B</a:t>
            </a:r>
          </a:p>
          <a:p>
            <a:pPr marL="0" marR="0" lvl="0" indent="0" algn="ctr" defTabSz="914400" rtl="0" eaLnBrk="0" fontAlgn="base" latinLnBrk="0" hangingPunct="0">
              <a:lnSpc>
                <a:spcPct val="100000"/>
              </a:lnSpc>
              <a:spcBef>
                <a:spcPct val="0"/>
              </a:spcBef>
              <a:spcAft>
                <a:spcPts val="9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a:t>
            </a:r>
            <a:r>
              <a:rPr kumimoji="0" lang="en-US" sz="2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DXd</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monotherapy</a:t>
            </a:r>
          </a:p>
        </p:txBody>
      </p:sp>
      <p:sp>
        <p:nvSpPr>
          <p:cNvPr id="20" name="Line 9">
            <a:extLst>
              <a:ext uri="{FF2B5EF4-FFF2-40B4-BE49-F238E27FC236}">
                <a16:creationId xmlns:a16="http://schemas.microsoft.com/office/drawing/2014/main" id="{E2E32DEA-A93B-1110-4416-45F3FB23131C}"/>
              </a:ext>
            </a:extLst>
          </p:cNvPr>
          <p:cNvSpPr>
            <a:spLocks noChangeShapeType="1"/>
          </p:cNvSpPr>
          <p:nvPr/>
        </p:nvSpPr>
        <p:spPr bwMode="auto">
          <a:xfrm>
            <a:off x="8001366" y="3336621"/>
            <a:ext cx="385863" cy="0"/>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2" name="TextBox 1">
            <a:extLst>
              <a:ext uri="{FF2B5EF4-FFF2-40B4-BE49-F238E27FC236}">
                <a16:creationId xmlns:a16="http://schemas.microsoft.com/office/drawing/2014/main" id="{D67489DD-8D8F-C68F-4864-6BB3689B86CA}"/>
              </a:ext>
            </a:extLst>
          </p:cNvPr>
          <p:cNvSpPr txBox="1"/>
          <p:nvPr/>
        </p:nvSpPr>
        <p:spPr>
          <a:xfrm>
            <a:off x="263352" y="5925574"/>
            <a:ext cx="416049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GBC = gallbladder cancer; PD = disease progression</a:t>
            </a:r>
          </a:p>
        </p:txBody>
      </p:sp>
    </p:spTree>
    <p:extLst>
      <p:ext uri="{BB962C8B-B14F-4D97-AF65-F5344CB8AC3E}">
        <p14:creationId xmlns:p14="http://schemas.microsoft.com/office/powerpoint/2010/main" val="425485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12DAD-DB7F-BDFF-8C34-9B2C14B9382D}"/>
              </a:ext>
            </a:extLst>
          </p:cNvPr>
          <p:cNvSpPr>
            <a:spLocks noGrp="1"/>
          </p:cNvSpPr>
          <p:nvPr>
            <p:ph type="title"/>
          </p:nvPr>
        </p:nvSpPr>
        <p:spPr>
          <a:xfrm>
            <a:off x="916516" y="176189"/>
            <a:ext cx="10358967" cy="1143000"/>
          </a:xfrm>
        </p:spPr>
        <p:txBody>
          <a:bodyPr/>
          <a:lstStyle/>
          <a:p>
            <a:pPr algn="l"/>
            <a:r>
              <a:rPr lang="en-US" dirty="0"/>
              <a:t>Ongoing Phase III Trials Evaluating HER2-Targeted Strategies for Treatment-Naïve HER2-Positive Advanced BTC </a:t>
            </a:r>
          </a:p>
        </p:txBody>
      </p:sp>
      <p:graphicFrame>
        <p:nvGraphicFramePr>
          <p:cNvPr id="5" name="Table 5">
            <a:extLst>
              <a:ext uri="{FF2B5EF4-FFF2-40B4-BE49-F238E27FC236}">
                <a16:creationId xmlns:a16="http://schemas.microsoft.com/office/drawing/2014/main" id="{FB02FD8F-97D4-6C6B-6247-26AD8847A28C}"/>
              </a:ext>
            </a:extLst>
          </p:cNvPr>
          <p:cNvGraphicFramePr>
            <a:graphicFrameLocks noGrp="1"/>
          </p:cNvGraphicFramePr>
          <p:nvPr>
            <p:ph sz="quarter" idx="11"/>
            <p:extLst>
              <p:ext uri="{D42A27DB-BD31-4B8C-83A1-F6EECF244321}">
                <p14:modId xmlns:p14="http://schemas.microsoft.com/office/powerpoint/2010/main" val="3477076829"/>
              </p:ext>
            </p:extLst>
          </p:nvPr>
        </p:nvGraphicFramePr>
        <p:xfrm>
          <a:off x="445486" y="1386259"/>
          <a:ext cx="11502932" cy="4389120"/>
        </p:xfrm>
        <a:graphic>
          <a:graphicData uri="http://schemas.openxmlformats.org/drawingml/2006/table">
            <a:tbl>
              <a:tblPr firstRow="1" bandRow="1">
                <a:tableStyleId>{21E4AEA4-8DFA-4A89-87EB-49C32662AFE0}</a:tableStyleId>
              </a:tblPr>
              <a:tblGrid>
                <a:gridCol w="1960237">
                  <a:extLst>
                    <a:ext uri="{9D8B030D-6E8A-4147-A177-3AD203B41FA5}">
                      <a16:colId xmlns:a16="http://schemas.microsoft.com/office/drawing/2014/main" val="1545466924"/>
                    </a:ext>
                  </a:extLst>
                </a:gridCol>
                <a:gridCol w="593720">
                  <a:extLst>
                    <a:ext uri="{9D8B030D-6E8A-4147-A177-3AD203B41FA5}">
                      <a16:colId xmlns:a16="http://schemas.microsoft.com/office/drawing/2014/main" val="100138987"/>
                    </a:ext>
                  </a:extLst>
                </a:gridCol>
                <a:gridCol w="4411389">
                  <a:extLst>
                    <a:ext uri="{9D8B030D-6E8A-4147-A177-3AD203B41FA5}">
                      <a16:colId xmlns:a16="http://schemas.microsoft.com/office/drawing/2014/main" val="1232821015"/>
                    </a:ext>
                  </a:extLst>
                </a:gridCol>
                <a:gridCol w="2808312">
                  <a:extLst>
                    <a:ext uri="{9D8B030D-6E8A-4147-A177-3AD203B41FA5}">
                      <a16:colId xmlns:a16="http://schemas.microsoft.com/office/drawing/2014/main" val="1334393071"/>
                    </a:ext>
                  </a:extLst>
                </a:gridCol>
                <a:gridCol w="1729274">
                  <a:extLst>
                    <a:ext uri="{9D8B030D-6E8A-4147-A177-3AD203B41FA5}">
                      <a16:colId xmlns:a16="http://schemas.microsoft.com/office/drawing/2014/main" val="168864972"/>
                    </a:ext>
                  </a:extLst>
                </a:gridCol>
              </a:tblGrid>
              <a:tr h="794652">
                <a:tc>
                  <a:txBody>
                    <a:bodyPr/>
                    <a:lstStyle/>
                    <a:p>
                      <a:r>
                        <a:rPr lang="en-US"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Eligibility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Randomization arms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Estimated primary 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7474272"/>
                  </a:ext>
                </a:extLst>
              </a:tr>
              <a:tr h="113521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HERIZON-BTC-302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285750" marR="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Locally advanced unresectable or metastatic BTC</a:t>
                      </a:r>
                    </a:p>
                    <a:p>
                      <a:pPr marL="285750" marR="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No more than 2 cycles of systemic therapy with gemcitabine + platinum agent +/-  </a:t>
                      </a:r>
                      <a:br>
                        <a:rPr lang="en-US" sz="1800" b="0" i="0" u="none" strike="noStrike" kern="1200" dirty="0">
                          <a:solidFill>
                            <a:schemeClr val="dk1"/>
                          </a:solidFill>
                          <a:effectLst/>
                          <a:latin typeface="+mn-lt"/>
                          <a:ea typeface="+mn-ea"/>
                          <a:cs typeface="+mn-cs"/>
                        </a:rPr>
                      </a:br>
                      <a:r>
                        <a:rPr lang="en-US" sz="1800" b="0" i="0" u="none" strike="noStrike" kern="1200" dirty="0">
                          <a:solidFill>
                            <a:schemeClr val="dk1"/>
                          </a:solidFill>
                          <a:effectLst/>
                          <a:latin typeface="+mn-lt"/>
                          <a:ea typeface="+mn-ea"/>
                          <a:cs typeface="+mn-cs"/>
                        </a:rPr>
                        <a:t>PD-1/L1 inhibitor (durvalumab or pembrolizumab)</a:t>
                      </a:r>
                    </a:p>
                    <a:p>
                      <a:pPr marL="285750" marR="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No prior HER2-targeted agent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marL="285750" indent="-285750">
                        <a:buFont typeface="Arial" panose="020B0604020202020204" pitchFamily="34" charset="0"/>
                        <a:buChar char="•"/>
                      </a:pPr>
                      <a:r>
                        <a:rPr lang="en-US" dirty="0" err="1"/>
                        <a:t>Zanidatamab</a:t>
                      </a:r>
                      <a:r>
                        <a:rPr lang="en-US" dirty="0"/>
                        <a:t> + standard therapy</a:t>
                      </a:r>
                    </a:p>
                    <a:p>
                      <a:pPr marL="285750" indent="-285750">
                        <a:buFont typeface="Arial" panose="020B0604020202020204" pitchFamily="34" charset="0"/>
                        <a:buChar char="•"/>
                      </a:pPr>
                      <a:r>
                        <a:rPr lang="en-US" dirty="0"/>
                        <a:t>Standard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dirty="0"/>
                        <a:t>December 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931211757"/>
                  </a:ext>
                </a:extLst>
              </a:tr>
              <a:tr h="113521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DESTINY-BTC01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620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Unresectable, previously untreated, locally advanced or metastatic BTC</a:t>
                      </a:r>
                      <a:endParaRPr lang="en-US" sz="1800" b="0" i="0" u="none" strike="noStrike" kern="1200" dirty="0">
                        <a:solidFill>
                          <a:schemeClr val="dk1"/>
                        </a:solidFill>
                        <a:effectLst/>
                        <a:latin typeface="+mn-lt"/>
                        <a:ea typeface="+mn-ea"/>
                        <a:cs typeface="+mn-cs"/>
                      </a:endParaRP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Histologically confirmed HER2-expressing (IHC 3+ or IHC 2+) BTC</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No prior HER2-targeted agent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T-</a:t>
                      </a:r>
                      <a:r>
                        <a:rPr lang="en-US" dirty="0" err="1"/>
                        <a:t>DXd</a:t>
                      </a:r>
                      <a:r>
                        <a:rPr lang="en-US" dirty="0"/>
                        <a:t> + </a:t>
                      </a:r>
                      <a:r>
                        <a:rPr lang="en-US" dirty="0" err="1"/>
                        <a:t>rilvegostomig</a:t>
                      </a:r>
                      <a:endParaRPr lang="en-US" dirty="0"/>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t>
                      </a:r>
                      <a:r>
                        <a:rPr lang="en-US" dirty="0" err="1"/>
                        <a:t>DXd</a:t>
                      </a:r>
                      <a:endParaRPr lang="en-US" dirty="0"/>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Gemcitabine + </a:t>
                      </a:r>
                      <a:br>
                        <a:rPr lang="en-US" dirty="0"/>
                      </a:br>
                      <a:r>
                        <a:rPr lang="en-US" dirty="0"/>
                        <a:t>platinum + durvalumab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June 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245498"/>
                  </a:ext>
                </a:extLst>
              </a:tr>
            </a:tbl>
          </a:graphicData>
        </a:graphic>
      </p:graphicFrame>
      <p:sp>
        <p:nvSpPr>
          <p:cNvPr id="6" name="TextBox 5">
            <a:extLst>
              <a:ext uri="{FF2B5EF4-FFF2-40B4-BE49-F238E27FC236}">
                <a16:creationId xmlns:a16="http://schemas.microsoft.com/office/drawing/2014/main" id="{5E26F704-372C-4E25-80E5-EDF4FB1C6B4B}"/>
              </a:ext>
            </a:extLst>
          </p:cNvPr>
          <p:cNvSpPr txBox="1"/>
          <p:nvPr/>
        </p:nvSpPr>
        <p:spPr>
          <a:xfrm>
            <a:off x="191344" y="6411057"/>
            <a:ext cx="374173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August 2025.</a:t>
            </a:r>
          </a:p>
        </p:txBody>
      </p:sp>
    </p:spTree>
    <p:extLst>
      <p:ext uri="{BB962C8B-B14F-4D97-AF65-F5344CB8AC3E}">
        <p14:creationId xmlns:p14="http://schemas.microsoft.com/office/powerpoint/2010/main" val="22954623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03E47-73F7-1309-28B1-C6B5D71443D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A60288F-B57E-03BF-F826-E7AAAF41B855}"/>
              </a:ext>
            </a:extLst>
          </p:cNvPr>
          <p:cNvSpPr/>
          <p:nvPr/>
        </p:nvSpPr>
        <p:spPr bwMode="auto">
          <a:xfrm>
            <a:off x="628650" y="1183068"/>
            <a:ext cx="10801350" cy="48562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5BD5FC2C-2B72-D11D-45DF-51C0F88B31EB}"/>
              </a:ext>
            </a:extLst>
          </p:cNvPr>
          <p:cNvSpPr>
            <a:spLocks noGrp="1"/>
          </p:cNvSpPr>
          <p:nvPr>
            <p:ph type="title"/>
          </p:nvPr>
        </p:nvSpPr>
        <p:spPr>
          <a:xfrm>
            <a:off x="628650" y="233723"/>
            <a:ext cx="10934700" cy="793266"/>
          </a:xfrm>
        </p:spPr>
        <p:txBody>
          <a:bodyPr/>
          <a:lstStyle/>
          <a:p>
            <a:pPr algn="l"/>
            <a:r>
              <a:rPr lang="en-US" dirty="0"/>
              <a:t>Phase III TAB-2 Trial: </a:t>
            </a:r>
            <a:r>
              <a:rPr lang="en-US" sz="2800" dirty="0"/>
              <a:t>First-Line Trastuzumab with Chemotherapy versus Chemotherapy Alone for HER2-Positive Advanced BTC</a:t>
            </a:r>
            <a:endParaRPr lang="en-US" sz="2600" dirty="0"/>
          </a:p>
        </p:txBody>
      </p:sp>
      <p:sp>
        <p:nvSpPr>
          <p:cNvPr id="7" name="TextBox 6">
            <a:extLst>
              <a:ext uri="{FF2B5EF4-FFF2-40B4-BE49-F238E27FC236}">
                <a16:creationId xmlns:a16="http://schemas.microsoft.com/office/drawing/2014/main" id="{036D2577-24C3-9AE4-B3AF-C9E17926C536}"/>
              </a:ext>
            </a:extLst>
          </p:cNvPr>
          <p:cNvSpPr txBox="1"/>
          <p:nvPr/>
        </p:nvSpPr>
        <p:spPr>
          <a:xfrm>
            <a:off x="5257076" y="2827812"/>
            <a:ext cx="10287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Non-randomized</a:t>
            </a:r>
          </a:p>
        </p:txBody>
      </p:sp>
      <p:sp>
        <p:nvSpPr>
          <p:cNvPr id="8" name="TextBox 7">
            <a:extLst>
              <a:ext uri="{FF2B5EF4-FFF2-40B4-BE49-F238E27FC236}">
                <a16:creationId xmlns:a16="http://schemas.microsoft.com/office/drawing/2014/main" id="{545C6041-4AC5-91F2-5AD3-F1A8CB075F07}"/>
              </a:ext>
            </a:extLst>
          </p:cNvPr>
          <p:cNvSpPr txBox="1"/>
          <p:nvPr/>
        </p:nvSpPr>
        <p:spPr>
          <a:xfrm>
            <a:off x="6973895" y="1507359"/>
            <a:ext cx="4131683" cy="2246769"/>
          </a:xfrm>
          <a:prstGeom prst="rect">
            <a:avLst/>
          </a:prstGeom>
          <a:solidFill>
            <a:srgbClr val="194D8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Trastuzumab 8 mg/kg q1d1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6 mg/kg subsequent dosing q21d with chemotherapy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Gemcitabine + cisplatin </a:t>
            </a:r>
            <a:r>
              <a:rPr kumimoji="0" lang="en-US" sz="2000" b="1" i="0" u="sng" strike="noStrike" kern="1200" cap="none" spc="0" normalizeH="0" baseline="0" noProof="0" dirty="0">
                <a:ln>
                  <a:noFill/>
                </a:ln>
                <a:solidFill>
                  <a:srgbClr val="FFFFFF"/>
                </a:solidFill>
                <a:effectLst/>
                <a:uLnTx/>
                <a:uFillTx/>
                <a:latin typeface="Calibri"/>
                <a:ea typeface="+mn-ea"/>
                <a:cs typeface="+mn-cs"/>
              </a:rPr>
              <a:t>OR</a:t>
            </a:r>
            <a:r>
              <a:rPr kumimoji="0" lang="en-US" sz="2000" b="1" i="0" u="none" strike="noStrike" kern="1200" cap="none" spc="0" normalizeH="0" baseline="0" noProof="0" dirty="0">
                <a:ln>
                  <a:noFill/>
                </a:ln>
                <a:solidFill>
                  <a:srgbClr val="FFFFFF"/>
                </a:solidFill>
                <a:effectLst/>
                <a:uLnTx/>
                <a:uFillTx/>
                <a:latin typeface="Calibri"/>
                <a:ea typeface="+mn-ea"/>
                <a:cs typeface="+mn-cs"/>
              </a:rPr>
              <a:t> gemcitabine + cisplatin + </a:t>
            </a:r>
            <a:br>
              <a:rPr kumimoji="0" lang="en-US" sz="2000" b="1" i="0" u="none" strike="noStrike" kern="1200" cap="none" spc="0" normalizeH="0" baseline="0" noProof="0" dirty="0">
                <a:ln>
                  <a:noFill/>
                </a:ln>
                <a:solidFill>
                  <a:srgbClr val="FFFFFF"/>
                </a:solidFill>
                <a:effectLst/>
                <a:uLnTx/>
                <a:uFillTx/>
                <a:latin typeface="Calibri"/>
                <a:ea typeface="+mn-ea"/>
                <a:cs typeface="+mn-cs"/>
              </a:rPr>
            </a:br>
            <a:r>
              <a:rPr kumimoji="0" lang="en-US" sz="2000" b="1" i="1" u="none" strike="noStrike" kern="1200" cap="none" spc="0" normalizeH="0" baseline="0" noProof="0" dirty="0">
                <a:ln>
                  <a:noFill/>
                </a:ln>
                <a:solidFill>
                  <a:srgbClr val="FFFFFF"/>
                </a:solidFill>
                <a:effectLst/>
                <a:uLnTx/>
                <a:uFillTx/>
                <a:latin typeface="Calibri"/>
                <a:ea typeface="+mn-ea"/>
                <a:cs typeface="+mn-cs"/>
              </a:rPr>
              <a:t>nab</a:t>
            </a:r>
            <a:r>
              <a:rPr kumimoji="0" lang="en-US" sz="2000" b="1" i="0" u="none" strike="noStrike" kern="1200" cap="none" spc="0" normalizeH="0" baseline="0" noProof="0" dirty="0">
                <a:ln>
                  <a:noFill/>
                </a:ln>
                <a:solidFill>
                  <a:srgbClr val="FFFFFF"/>
                </a:solidFill>
                <a:effectLst/>
                <a:uLnTx/>
                <a:uFillTx/>
                <a:latin typeface="Calibri"/>
                <a:ea typeface="+mn-ea"/>
                <a:cs typeface="+mn-cs"/>
              </a:rPr>
              <a:t> paclitaxel</a:t>
            </a: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BDF2357-3F4B-BCD2-7EA9-1DB985E6F6AF}"/>
              </a:ext>
            </a:extLst>
          </p:cNvPr>
          <p:cNvSpPr txBox="1"/>
          <p:nvPr/>
        </p:nvSpPr>
        <p:spPr>
          <a:xfrm>
            <a:off x="854693" y="5274821"/>
            <a:ext cx="10241221" cy="400110"/>
          </a:xfrm>
          <a:prstGeom prst="rect">
            <a:avLst/>
          </a:prstGeom>
          <a:noFill/>
        </p:spPr>
        <p:txBody>
          <a:bodyPr wrap="square" rtlCol="0">
            <a:spAutoFit/>
          </a:bodyPr>
          <a:lstStyle/>
          <a:p>
            <a:pPr lvl="0" defTabSz="914400" fontAlgn="auto">
              <a:spcBef>
                <a:spcPts val="0"/>
              </a:spcBef>
              <a:spcAft>
                <a:spcPts val="0"/>
              </a:spcAf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Primary Outcome Measure: </a:t>
            </a:r>
            <a:r>
              <a:rPr lang="en-US" sz="2000" b="0" dirty="0">
                <a:solidFill>
                  <a:srgbClr val="000000"/>
                </a:solidFill>
                <a:latin typeface="Calibri"/>
                <a:ea typeface="+mn-ea"/>
                <a:cs typeface="+mn-cs"/>
              </a:rPr>
              <a:t>Progression-free survival</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D82F1EC3-699B-1822-7010-BA8113F8C166}"/>
              </a:ext>
            </a:extLst>
          </p:cNvPr>
          <p:cNvCxnSpPr>
            <a:cxnSpLocks/>
          </p:cNvCxnSpPr>
          <p:nvPr/>
        </p:nvCxnSpPr>
        <p:spPr bwMode="auto">
          <a:xfrm flipV="1">
            <a:off x="4674217" y="3319865"/>
            <a:ext cx="503007" cy="1"/>
          </a:xfrm>
          <a:prstGeom prst="straightConnector1">
            <a:avLst/>
          </a:prstGeom>
          <a:solidFill>
            <a:srgbClr val="FFFF00"/>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7DEED990-6948-6402-E80F-059FA6429D53}"/>
              </a:ext>
            </a:extLst>
          </p:cNvPr>
          <p:cNvCxnSpPr>
            <a:cxnSpLocks/>
          </p:cNvCxnSpPr>
          <p:nvPr/>
        </p:nvCxnSpPr>
        <p:spPr bwMode="auto">
          <a:xfrm flipV="1">
            <a:off x="6401704" y="2826101"/>
            <a:ext cx="420664" cy="475657"/>
          </a:xfrm>
          <a:prstGeom prst="straightConnector1">
            <a:avLst/>
          </a:prstGeom>
          <a:solidFill>
            <a:srgbClr val="FFFF00"/>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869CEB7F-5446-7463-78ED-1A4750DB74EF}"/>
              </a:ext>
            </a:extLst>
          </p:cNvPr>
          <p:cNvSpPr txBox="1"/>
          <p:nvPr/>
        </p:nvSpPr>
        <p:spPr>
          <a:xfrm>
            <a:off x="83440" y="6528649"/>
            <a:ext cx="7765160" cy="323165"/>
          </a:xfrm>
          <a:prstGeom prst="rect">
            <a:avLst/>
          </a:prstGeom>
          <a:noFill/>
        </p:spPr>
        <p:txBody>
          <a:bodyPr wrap="square">
            <a:spAutoFit/>
          </a:bodyPr>
          <a:lstStyle/>
          <a:p>
            <a:pPr lvl="0"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www.clinicaltrials.gov</a:t>
            </a:r>
            <a:r>
              <a:rPr kumimoji="0" lang="en-US" sz="1500" b="0" i="0" u="none" strike="noStrike" kern="1200" cap="none" spc="0" normalizeH="0" baseline="0" noProof="0" dirty="0">
                <a:ln>
                  <a:noFill/>
                </a:ln>
                <a:solidFill>
                  <a:srgbClr val="000000"/>
                </a:solidFill>
                <a:effectLst/>
                <a:uLnTx/>
                <a:uFillTx/>
                <a:latin typeface="Calibri"/>
                <a:ea typeface="+mn-ea"/>
                <a:cs typeface="+mn-cs"/>
              </a:rPr>
              <a:t>. </a:t>
            </a:r>
            <a:r>
              <a:rPr lang="en-US" sz="1500" b="0" dirty="0">
                <a:solidFill>
                  <a:srgbClr val="000000"/>
                </a:solidFill>
                <a:latin typeface="Calibri"/>
                <a:ea typeface="+mn-ea"/>
                <a:cs typeface="+mn-cs"/>
              </a:rPr>
              <a:t>NCT07062263. </a:t>
            </a:r>
            <a:r>
              <a:rPr kumimoji="0" lang="en-US" sz="1500" b="0" i="0" u="none" strike="noStrike" kern="1200" cap="none" spc="0" normalizeH="0" baseline="0" noProof="0" dirty="0">
                <a:ln>
                  <a:noFill/>
                </a:ln>
                <a:solidFill>
                  <a:srgbClr val="000000"/>
                </a:solidFill>
                <a:effectLst/>
                <a:uLnTx/>
                <a:uFillTx/>
                <a:latin typeface="Calibri"/>
                <a:ea typeface="+mn-ea"/>
                <a:cs typeface="+mn-cs"/>
              </a:rPr>
              <a:t>Accessed August 2025.</a:t>
            </a:r>
          </a:p>
        </p:txBody>
      </p:sp>
      <p:sp>
        <p:nvSpPr>
          <p:cNvPr id="27" name="TextBox 26">
            <a:extLst>
              <a:ext uri="{FF2B5EF4-FFF2-40B4-BE49-F238E27FC236}">
                <a16:creationId xmlns:a16="http://schemas.microsoft.com/office/drawing/2014/main" id="{F8D8ADBF-D1C5-66F3-BB1F-986BAE1BC867}"/>
              </a:ext>
            </a:extLst>
          </p:cNvPr>
          <p:cNvSpPr txBox="1"/>
          <p:nvPr/>
        </p:nvSpPr>
        <p:spPr>
          <a:xfrm>
            <a:off x="854693" y="5653512"/>
            <a:ext cx="105092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IV = Intravenous; PS = performance status; PFS = progression-free survival   </a:t>
            </a:r>
          </a:p>
        </p:txBody>
      </p:sp>
      <p:sp>
        <p:nvSpPr>
          <p:cNvPr id="3" name="Oval 2">
            <a:extLst>
              <a:ext uri="{FF2B5EF4-FFF2-40B4-BE49-F238E27FC236}">
                <a16:creationId xmlns:a16="http://schemas.microsoft.com/office/drawing/2014/main" id="{669FC9B8-DFFA-67A6-97C5-855500DECA13}"/>
              </a:ext>
            </a:extLst>
          </p:cNvPr>
          <p:cNvSpPr/>
          <p:nvPr/>
        </p:nvSpPr>
        <p:spPr bwMode="auto">
          <a:xfrm>
            <a:off x="5257076" y="2826101"/>
            <a:ext cx="1091331" cy="1015663"/>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DA3F08B3-9A4D-17DF-C952-992CA9E38AD6}"/>
              </a:ext>
            </a:extLst>
          </p:cNvPr>
          <p:cNvSpPr txBox="1"/>
          <p:nvPr/>
        </p:nvSpPr>
        <p:spPr>
          <a:xfrm>
            <a:off x="5043942" y="2766140"/>
            <a:ext cx="1517598"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N=70</a:t>
            </a:r>
          </a:p>
        </p:txBody>
      </p:sp>
      <p:sp>
        <p:nvSpPr>
          <p:cNvPr id="9" name="TextBox 8">
            <a:extLst>
              <a:ext uri="{FF2B5EF4-FFF2-40B4-BE49-F238E27FC236}">
                <a16:creationId xmlns:a16="http://schemas.microsoft.com/office/drawing/2014/main" id="{B1EE382F-B172-1463-5A8D-181DD957B7E3}"/>
              </a:ext>
            </a:extLst>
          </p:cNvPr>
          <p:cNvSpPr txBox="1"/>
          <p:nvPr/>
        </p:nvSpPr>
        <p:spPr>
          <a:xfrm>
            <a:off x="6973895" y="4164117"/>
            <a:ext cx="4141347" cy="1015663"/>
          </a:xfrm>
          <a:prstGeom prst="rect">
            <a:avLst/>
          </a:prstGeom>
          <a:solidFill>
            <a:srgbClr val="00948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Gemcitabine + cisplatin </a:t>
            </a:r>
            <a:r>
              <a:rPr kumimoji="0" lang="en-US" sz="2000" b="1" i="0" u="sng" strike="noStrike" kern="1200" cap="none" spc="0" normalizeH="0" baseline="0" noProof="0" dirty="0">
                <a:ln>
                  <a:noFill/>
                </a:ln>
                <a:solidFill>
                  <a:srgbClr val="FFFFFF"/>
                </a:solidFill>
                <a:effectLst/>
                <a:uLnTx/>
                <a:uFillTx/>
                <a:latin typeface="Calibri"/>
                <a:ea typeface="+mn-ea"/>
                <a:cs typeface="+mn-cs"/>
              </a:rPr>
              <a:t>OR</a:t>
            </a:r>
            <a:r>
              <a:rPr kumimoji="0" lang="en-US" sz="2000" b="1" i="0" u="none" strike="noStrike" kern="1200" cap="none" spc="0" normalizeH="0" baseline="0" noProof="0" dirty="0">
                <a:ln>
                  <a:noFill/>
                </a:ln>
                <a:solidFill>
                  <a:srgbClr val="FFFFFF"/>
                </a:solidFill>
                <a:effectLst/>
                <a:uLnTx/>
                <a:uFillTx/>
                <a:latin typeface="Calibri"/>
                <a:ea typeface="+mn-ea"/>
                <a:cs typeface="+mn-cs"/>
              </a:rPr>
              <a:t> gemcitabine + cisplatin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Calibri"/>
                <a:ea typeface="+mn-ea"/>
                <a:cs typeface="+mn-cs"/>
              </a:rPr>
              <a:t>nab</a:t>
            </a:r>
            <a:r>
              <a:rPr kumimoji="0" lang="en-US" sz="2000" b="1" i="0" u="none" strike="noStrike" kern="1200" cap="none" spc="0" normalizeH="0" baseline="0" noProof="0" dirty="0">
                <a:ln>
                  <a:noFill/>
                </a:ln>
                <a:solidFill>
                  <a:srgbClr val="FFFFFF"/>
                </a:solidFill>
                <a:effectLst/>
                <a:uLnTx/>
                <a:uFillTx/>
                <a:latin typeface="Calibri"/>
                <a:ea typeface="+mn-ea"/>
                <a:cs typeface="+mn-cs"/>
              </a:rPr>
              <a:t> paclitaxel</a:t>
            </a: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85003149-A6CD-7C69-158F-3A803518204E}"/>
              </a:ext>
            </a:extLst>
          </p:cNvPr>
          <p:cNvCxnSpPr>
            <a:cxnSpLocks/>
          </p:cNvCxnSpPr>
          <p:nvPr/>
        </p:nvCxnSpPr>
        <p:spPr bwMode="auto">
          <a:xfrm>
            <a:off x="6397967" y="3400989"/>
            <a:ext cx="506744" cy="731597"/>
          </a:xfrm>
          <a:prstGeom prst="straightConnector1">
            <a:avLst/>
          </a:prstGeom>
          <a:solidFill>
            <a:srgbClr val="FFFF00"/>
          </a:solidFill>
          <a:ln w="9525"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AAE4697F-8E48-B47F-3E39-D0FB4870FC65}"/>
              </a:ext>
            </a:extLst>
          </p:cNvPr>
          <p:cNvSpPr txBox="1"/>
          <p:nvPr/>
        </p:nvSpPr>
        <p:spPr>
          <a:xfrm>
            <a:off x="910484" y="1878393"/>
            <a:ext cx="3810000" cy="2862322"/>
          </a:xfrm>
          <a:prstGeom prst="rect">
            <a:avLst/>
          </a:prstGeom>
          <a:solidFill>
            <a:schemeClr val="bg1">
              <a:lumMod val="50000"/>
            </a:schemeClr>
          </a:solidFill>
          <a:ln w="15875">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Calibri"/>
                <a:ea typeface="+mn-ea"/>
                <a:cs typeface="+mn-cs"/>
              </a:rPr>
              <a:t>Key Eligibility Criteria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Age ≥18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Gallbladder cancer, intrahepatic cholangiocarcinoma or perihilar cholangiocarcinoma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HER2-positive by IHC or FISH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ECOG PS 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Adjuvant chemotherapy permitted if completed ≥ 12 months prior to enrollment</a:t>
            </a:r>
          </a:p>
        </p:txBody>
      </p:sp>
    </p:spTree>
    <p:extLst>
      <p:ext uri="{BB962C8B-B14F-4D97-AF65-F5344CB8AC3E}">
        <p14:creationId xmlns:p14="http://schemas.microsoft.com/office/powerpoint/2010/main" val="2878276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4F35F-5921-6F91-A1B8-DAAD3200D53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0ACFC61-DB60-D946-B57C-6AC988AC0295}"/>
              </a:ext>
            </a:extLst>
          </p:cNvPr>
          <p:cNvSpPr/>
          <p:nvPr/>
        </p:nvSpPr>
        <p:spPr bwMode="auto">
          <a:xfrm>
            <a:off x="479376" y="4365104"/>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1E53492-13EC-2CDF-D696-F56A44379DE6}"/>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D22E3EA-FA64-AD37-C3E9-6D35FEEA11A6}"/>
              </a:ext>
            </a:extLst>
          </p:cNvPr>
          <p:cNvSpPr>
            <a:spLocks noGrp="1"/>
          </p:cNvSpPr>
          <p:nvPr>
            <p:ph idx="1"/>
          </p:nvPr>
        </p:nvSpPr>
        <p:spPr>
          <a:xfrm>
            <a:off x="551384" y="980728"/>
            <a:ext cx="11377264"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bg1"/>
                </a:solidFill>
              </a:rPr>
              <a:t>Case 7: 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399139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52AE7-B246-8FD1-6BDE-C2D0DBDC8C22}"/>
            </a:ext>
          </a:extLst>
        </p:cNvPr>
        <p:cNvGrpSpPr/>
        <p:nvPr/>
      </p:nvGrpSpPr>
      <p:grpSpPr>
        <a:xfrm>
          <a:off x="0" y="0"/>
          <a:ext cx="0" cy="0"/>
          <a:chOff x="0" y="0"/>
          <a:chExt cx="0" cy="0"/>
        </a:xfrm>
      </p:grpSpPr>
      <p:pic>
        <p:nvPicPr>
          <p:cNvPr id="4" name="Picture 3" descr="A person smiling for the camera&#10;&#10;Description automatically generated with medium confidence">
            <a:extLst>
              <a:ext uri="{FF2B5EF4-FFF2-40B4-BE49-F238E27FC236}">
                <a16:creationId xmlns:a16="http://schemas.microsoft.com/office/drawing/2014/main" id="{C6C26E2D-E08E-4FE3-226F-CDB6367F1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002" y="2204864"/>
            <a:ext cx="6365995" cy="3580873"/>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BAC5280A-456B-65F2-C961-D4638E05189E}"/>
              </a:ext>
            </a:extLst>
          </p:cNvPr>
          <p:cNvSpPr/>
          <p:nvPr/>
        </p:nvSpPr>
        <p:spPr bwMode="auto">
          <a:xfrm>
            <a:off x="1007220" y="253373"/>
            <a:ext cx="10177559" cy="145738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16919E54-7D79-1825-689F-37A78E057BB0}"/>
              </a:ext>
            </a:extLst>
          </p:cNvPr>
          <p:cNvSpPr>
            <a:spLocks noGrp="1"/>
          </p:cNvSpPr>
          <p:nvPr>
            <p:ph type="title"/>
          </p:nvPr>
        </p:nvSpPr>
        <p:spPr>
          <a:xfrm>
            <a:off x="1122024" y="476672"/>
            <a:ext cx="9582488" cy="1095726"/>
          </a:xfrm>
        </p:spPr>
        <p:txBody>
          <a:bodyPr lIns="91440" tIns="91440" rIns="91440" bIns="182880"/>
          <a:lstStyle/>
          <a:p>
            <a:pPr algn="l"/>
            <a:r>
              <a:rPr lang="en-US" dirty="0">
                <a:solidFill>
                  <a:schemeClr val="bg1"/>
                </a:solidFill>
              </a:rPr>
              <a:t>Case Presentation: 52-year-old man with hilar cholangiocarcinoma and PD s/p gemcitabine/capecitabine is found to have IDH1-mutant disease</a:t>
            </a:r>
          </a:p>
        </p:txBody>
      </p:sp>
      <p:sp>
        <p:nvSpPr>
          <p:cNvPr id="8" name="Title 1">
            <a:extLst>
              <a:ext uri="{FF2B5EF4-FFF2-40B4-BE49-F238E27FC236}">
                <a16:creationId xmlns:a16="http://schemas.microsoft.com/office/drawing/2014/main" id="{B01B2C63-268D-DA25-A963-47A2993AD70E}"/>
              </a:ext>
            </a:extLst>
          </p:cNvPr>
          <p:cNvSpPr txBox="1">
            <a:spLocks/>
          </p:cNvSpPr>
          <p:nvPr/>
        </p:nvSpPr>
        <p:spPr bwMode="auto">
          <a:xfrm>
            <a:off x="0" y="5813789"/>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Shaachi</a:t>
            </a:r>
            <a:r>
              <a:rPr kumimoji="0" lang="en-US" sz="2800" b="1" i="0" u="none" strike="noStrike" kern="1200" cap="none" spc="0" normalizeH="0" baseline="0" noProof="0" dirty="0">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 Gupta (Lake </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Worth, Florida)</a:t>
            </a:r>
          </a:p>
        </p:txBody>
      </p:sp>
    </p:spTree>
    <p:extLst>
      <p:ext uri="{BB962C8B-B14F-4D97-AF65-F5344CB8AC3E}">
        <p14:creationId xmlns:p14="http://schemas.microsoft.com/office/powerpoint/2010/main" val="140978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502DA-C779-332E-7ABB-B0E1105F8F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F35B2B7-E7DC-F308-1F01-B18E1A479619}"/>
              </a:ext>
            </a:extLst>
          </p:cNvPr>
          <p:cNvSpPr/>
          <p:nvPr/>
        </p:nvSpPr>
        <p:spPr bwMode="auto">
          <a:xfrm>
            <a:off x="479376" y="4869160"/>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F796D36-EB94-B391-619B-401BD9EA1B9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418B5903-A69C-0331-1911-8B9E4A8E712D}"/>
              </a:ext>
            </a:extLst>
          </p:cNvPr>
          <p:cNvSpPr>
            <a:spLocks noGrp="1"/>
          </p:cNvSpPr>
          <p:nvPr>
            <p:ph idx="1"/>
          </p:nvPr>
        </p:nvSpPr>
        <p:spPr>
          <a:xfrm>
            <a:off x="551384" y="980728"/>
            <a:ext cx="11377264"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bg1"/>
                </a:solidFill>
              </a:rPr>
              <a:t>Case 8: 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2036829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D293D-D584-0A60-5ADB-2B7C312A8CA8}"/>
            </a:ext>
          </a:extLst>
        </p:cNvPr>
        <p:cNvGrpSpPr/>
        <p:nvPr/>
      </p:nvGrpSpPr>
      <p:grpSpPr>
        <a:xfrm>
          <a:off x="0" y="0"/>
          <a:ext cx="0" cy="0"/>
          <a:chOff x="0" y="0"/>
          <a:chExt cx="0" cy="0"/>
        </a:xfrm>
      </p:grpSpPr>
      <p:pic>
        <p:nvPicPr>
          <p:cNvPr id="2" name="Picture 1" descr="A person wearing a headset&#10;&#10;Description automatically generated with low confidence">
            <a:extLst>
              <a:ext uri="{FF2B5EF4-FFF2-40B4-BE49-F238E27FC236}">
                <a16:creationId xmlns:a16="http://schemas.microsoft.com/office/drawing/2014/main" id="{EA686AE0-1AC7-6388-CF39-1D735DC5E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002" y="2306218"/>
            <a:ext cx="6365996" cy="3580873"/>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536B1313-B932-806F-9722-6A88EDE1EC1D}"/>
              </a:ext>
            </a:extLst>
          </p:cNvPr>
          <p:cNvSpPr/>
          <p:nvPr/>
        </p:nvSpPr>
        <p:spPr bwMode="auto">
          <a:xfrm>
            <a:off x="1007220" y="337809"/>
            <a:ext cx="10177559" cy="137294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A157201-A4C5-CF5D-A822-6811F4B0D905}"/>
              </a:ext>
            </a:extLst>
          </p:cNvPr>
          <p:cNvSpPr>
            <a:spLocks noGrp="1"/>
          </p:cNvSpPr>
          <p:nvPr>
            <p:ph type="title"/>
          </p:nvPr>
        </p:nvSpPr>
        <p:spPr>
          <a:xfrm>
            <a:off x="1122024" y="575490"/>
            <a:ext cx="10062756" cy="946872"/>
          </a:xfrm>
        </p:spPr>
        <p:txBody>
          <a:bodyPr lIns="91440" tIns="91440" rIns="91440" bIns="182880"/>
          <a:lstStyle/>
          <a:p>
            <a:pPr algn="l"/>
            <a:r>
              <a:rPr lang="en-US" dirty="0">
                <a:solidFill>
                  <a:schemeClr val="bg1"/>
                </a:solidFill>
              </a:rPr>
              <a:t>Case Presentation: </a:t>
            </a:r>
            <a:r>
              <a:rPr lang="en-US" kern="0" dirty="0">
                <a:solidFill>
                  <a:schemeClr val="bg1"/>
                </a:solidFill>
              </a:rPr>
              <a:t>77-year-old man with IDH1- and </a:t>
            </a:r>
            <a:br>
              <a:rPr lang="en-US" kern="0" dirty="0">
                <a:solidFill>
                  <a:schemeClr val="bg1"/>
                </a:solidFill>
              </a:rPr>
            </a:br>
            <a:r>
              <a:rPr lang="en-US" dirty="0">
                <a:solidFill>
                  <a:schemeClr val="bg1"/>
                </a:solidFill>
              </a:rPr>
              <a:t>BRAF-mutant metastatic </a:t>
            </a:r>
            <a:r>
              <a:rPr lang="en-US" kern="0" dirty="0">
                <a:solidFill>
                  <a:schemeClr val="bg1"/>
                </a:solidFill>
              </a:rPr>
              <a:t>cholangiocarcinoma</a:t>
            </a:r>
            <a:endParaRPr lang="en-US" dirty="0">
              <a:solidFill>
                <a:schemeClr val="bg1"/>
              </a:solidFill>
            </a:endParaRPr>
          </a:p>
        </p:txBody>
      </p:sp>
      <p:sp>
        <p:nvSpPr>
          <p:cNvPr id="8" name="Title 1">
            <a:extLst>
              <a:ext uri="{FF2B5EF4-FFF2-40B4-BE49-F238E27FC236}">
                <a16:creationId xmlns:a16="http://schemas.microsoft.com/office/drawing/2014/main" id="{18D7F69F-5C21-845C-5D3A-48A1F5887929}"/>
              </a:ext>
            </a:extLst>
          </p:cNvPr>
          <p:cNvSpPr txBox="1">
            <a:spLocks/>
          </p:cNvSpPr>
          <p:nvPr/>
        </p:nvSpPr>
        <p:spPr bwMode="auto">
          <a:xfrm>
            <a:off x="0" y="58870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a:ln>
                  <a:noFill/>
                </a:ln>
                <a:solidFill>
                  <a:srgbClr val="062060"/>
                </a:solidFill>
                <a:effectLst/>
                <a:uLnTx/>
                <a:uFillTx/>
                <a:latin typeface="Calibri"/>
                <a:ea typeface="MS PGothic" pitchFamily="34" charset="-128"/>
                <a:cs typeface="Calibri"/>
              </a:rPr>
              <a:t>Philip Brooks </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(Brewer, Maine)</a:t>
            </a:r>
          </a:p>
        </p:txBody>
      </p:sp>
    </p:spTree>
    <p:extLst>
      <p:ext uri="{BB962C8B-B14F-4D97-AF65-F5344CB8AC3E}">
        <p14:creationId xmlns:p14="http://schemas.microsoft.com/office/powerpoint/2010/main" val="427402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8D446-D2DD-3CE4-69FD-812CEB4E70F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E8E2ADB-04C6-1069-CF63-702B7DBAC732}"/>
              </a:ext>
            </a:extLst>
          </p:cNvPr>
          <p:cNvSpPr/>
          <p:nvPr/>
        </p:nvSpPr>
        <p:spPr bwMode="auto">
          <a:xfrm>
            <a:off x="479376" y="5517232"/>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4632665-F62F-DB8F-3215-C10A9DCD62E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CC18310-EDF5-103F-AE9E-200054A78176}"/>
              </a:ext>
            </a:extLst>
          </p:cNvPr>
          <p:cNvSpPr>
            <a:spLocks noGrp="1"/>
          </p:cNvSpPr>
          <p:nvPr>
            <p:ph idx="1"/>
          </p:nvPr>
        </p:nvSpPr>
        <p:spPr>
          <a:xfrm>
            <a:off x="551384" y="1124744"/>
            <a:ext cx="11233248"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chemeClr val="bg1"/>
                </a:solidFill>
              </a:rPr>
              <a:t>Case 9: Measurable Residual Disease (MRD) as a Biomarker?</a:t>
            </a:r>
          </a:p>
        </p:txBody>
      </p:sp>
    </p:spTree>
    <p:custDataLst>
      <p:tags r:id="rId1"/>
    </p:custDataLst>
    <p:extLst>
      <p:ext uri="{BB962C8B-B14F-4D97-AF65-F5344CB8AC3E}">
        <p14:creationId xmlns:p14="http://schemas.microsoft.com/office/powerpoint/2010/main" val="6683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3711C-2685-909F-5E4B-F981340B825E}"/>
            </a:ext>
          </a:extLst>
        </p:cNvPr>
        <p:cNvGrpSpPr/>
        <p:nvPr/>
      </p:nvGrpSpPr>
      <p:grpSpPr>
        <a:xfrm>
          <a:off x="0" y="0"/>
          <a:ext cx="0" cy="0"/>
          <a:chOff x="0" y="0"/>
          <a:chExt cx="0" cy="0"/>
        </a:xfrm>
      </p:grpSpPr>
      <p:pic>
        <p:nvPicPr>
          <p:cNvPr id="4" name="Picture 3" descr="A person wearing headphones&#10;&#10;Description automatically generated">
            <a:extLst>
              <a:ext uri="{FF2B5EF4-FFF2-40B4-BE49-F238E27FC236}">
                <a16:creationId xmlns:a16="http://schemas.microsoft.com/office/drawing/2014/main" id="{924A23F4-5E28-EF86-CF11-ECA7D5F07C4A}"/>
              </a:ext>
            </a:extLst>
          </p:cNvPr>
          <p:cNvPicPr>
            <a:picLocks noChangeAspect="1"/>
          </p:cNvPicPr>
          <p:nvPr/>
        </p:nvPicPr>
        <p:blipFill>
          <a:blip r:embed="rId2"/>
          <a:stretch>
            <a:fillRect/>
          </a:stretch>
        </p:blipFill>
        <p:spPr>
          <a:xfrm>
            <a:off x="2913002" y="2204864"/>
            <a:ext cx="6365998" cy="3580873"/>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23B8EDD1-30AE-D61B-8AB4-3E87E6FBF75C}"/>
              </a:ext>
            </a:extLst>
          </p:cNvPr>
          <p:cNvSpPr/>
          <p:nvPr/>
        </p:nvSpPr>
        <p:spPr bwMode="auto">
          <a:xfrm>
            <a:off x="1007220" y="337809"/>
            <a:ext cx="10177559" cy="137294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1105BD6-D5EF-F88E-D95A-2F9CB04F714E}"/>
              </a:ext>
            </a:extLst>
          </p:cNvPr>
          <p:cNvSpPr>
            <a:spLocks noGrp="1"/>
          </p:cNvSpPr>
          <p:nvPr>
            <p:ph type="title"/>
          </p:nvPr>
        </p:nvSpPr>
        <p:spPr>
          <a:xfrm>
            <a:off x="1122024" y="506215"/>
            <a:ext cx="10062756" cy="1095726"/>
          </a:xfrm>
        </p:spPr>
        <p:txBody>
          <a:bodyPr lIns="91440" tIns="91440" rIns="91440" bIns="182880"/>
          <a:lstStyle/>
          <a:p>
            <a:pPr algn="l"/>
            <a:br>
              <a:rPr lang="en-US" dirty="0">
                <a:solidFill>
                  <a:schemeClr val="bg1"/>
                </a:solidFill>
              </a:rPr>
            </a:br>
            <a:r>
              <a:rPr lang="en-US" dirty="0">
                <a:solidFill>
                  <a:schemeClr val="bg1"/>
                </a:solidFill>
              </a:rPr>
              <a:t>Case Presentation: 53-year-old man with recurrent metastatic cholangiocarcinoma with a BRAF V600E mutation receives dabrafenib/trametinib</a:t>
            </a:r>
            <a:br>
              <a:rPr lang="en-US" kern="0" dirty="0">
                <a:solidFill>
                  <a:schemeClr val="bg1"/>
                </a:solidFill>
              </a:rPr>
            </a:br>
            <a:endParaRPr lang="en-US" dirty="0">
              <a:solidFill>
                <a:schemeClr val="bg1"/>
              </a:solidFill>
            </a:endParaRPr>
          </a:p>
        </p:txBody>
      </p:sp>
      <p:sp>
        <p:nvSpPr>
          <p:cNvPr id="8" name="Title 1">
            <a:extLst>
              <a:ext uri="{FF2B5EF4-FFF2-40B4-BE49-F238E27FC236}">
                <a16:creationId xmlns:a16="http://schemas.microsoft.com/office/drawing/2014/main" id="{FF1EC8A1-33F4-9CC8-A139-AFCA4E1CB60F}"/>
              </a:ext>
            </a:extLst>
          </p:cNvPr>
          <p:cNvSpPr txBox="1">
            <a:spLocks/>
          </p:cNvSpPr>
          <p:nvPr/>
        </p:nvSpPr>
        <p:spPr bwMode="auto">
          <a:xfrm>
            <a:off x="0" y="5785737"/>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Farshid</a:t>
            </a:r>
            <a:r>
              <a:rPr kumimoji="0" lang="en-US" sz="2800" b="1" i="0" u="none" strike="noStrike" kern="1200" cap="none" spc="0" normalizeH="0" baseline="0" noProof="0" dirty="0">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 </a:t>
            </a:r>
            <a:r>
              <a:rPr kumimoji="0" lang="en-US" sz="2800" b="1" i="0" u="none" strike="noStrike" kern="1200" cap="none" spc="0" normalizeH="0" baseline="0" noProof="0" dirty="0" err="1">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Dayyani</a:t>
            </a:r>
            <a:r>
              <a:rPr kumimoji="0" lang="en-US" sz="2800" b="1" i="0" u="none" strike="noStrike" kern="1200" cap="none" spc="0" normalizeH="0" baseline="0" noProof="0" dirty="0">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 (Orange, California)</a:t>
            </a:r>
            <a:endPar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19374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C228-2AE8-1FD1-F2AE-5149225DEAF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A508A051-96B3-E354-AC29-8FB5FDBB4D88}"/>
              </a:ext>
            </a:extLst>
          </p:cNvPr>
          <p:cNvSpPr txBox="1"/>
          <p:nvPr/>
        </p:nvSpPr>
        <p:spPr>
          <a:xfrm>
            <a:off x="2780969" y="5304347"/>
            <a:ext cx="30159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Justin Peter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Favaro</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 PhD </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Oncology Specialists of Charlotte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Charlotte, North Carolina</a:t>
            </a:r>
          </a:p>
        </p:txBody>
      </p:sp>
      <p:pic>
        <p:nvPicPr>
          <p:cNvPr id="15" name="Picture 14" descr="A person wearing a headset and a red tie&#10;&#10;AI-generated content may be incorrect.">
            <a:extLst>
              <a:ext uri="{FF2B5EF4-FFF2-40B4-BE49-F238E27FC236}">
                <a16:creationId xmlns:a16="http://schemas.microsoft.com/office/drawing/2014/main" id="{4CAE33B4-85BF-EB41-A952-463B66994448}"/>
              </a:ext>
            </a:extLst>
          </p:cNvPr>
          <p:cNvPicPr>
            <a:picLocks noChangeAspect="1"/>
          </p:cNvPicPr>
          <p:nvPr/>
        </p:nvPicPr>
        <p:blipFill>
          <a:blip r:embed="rId3"/>
          <a:stretch>
            <a:fillRect/>
          </a:stretch>
        </p:blipFill>
        <p:spPr>
          <a:xfrm>
            <a:off x="188796" y="5304347"/>
            <a:ext cx="2551176" cy="14350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9A87B98-1851-A89E-EA9E-DD1B49A0200A}"/>
              </a:ext>
            </a:extLst>
          </p:cNvPr>
          <p:cNvSpPr txBox="1">
            <a:spLocks/>
          </p:cNvSpPr>
          <p:nvPr/>
        </p:nvSpPr>
        <p:spPr>
          <a:xfrm>
            <a:off x="0" y="44624"/>
            <a:ext cx="12192000" cy="598676"/>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Contributing Medical Oncologists</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3" name="Picture 2" descr="A person wearing a headset&#10;&#10;AI-generated content may be incorrect.">
            <a:extLst>
              <a:ext uri="{FF2B5EF4-FFF2-40B4-BE49-F238E27FC236}">
                <a16:creationId xmlns:a16="http://schemas.microsoft.com/office/drawing/2014/main" id="{E79C3DE1-998E-49F2-37C7-237C04165061}"/>
              </a:ext>
            </a:extLst>
          </p:cNvPr>
          <p:cNvPicPr>
            <a:picLocks noChangeAspect="1"/>
          </p:cNvPicPr>
          <p:nvPr/>
        </p:nvPicPr>
        <p:blipFill>
          <a:blip r:embed="rId4"/>
          <a:stretch>
            <a:fillRect/>
          </a:stretch>
        </p:blipFill>
        <p:spPr>
          <a:xfrm>
            <a:off x="6653810" y="2161885"/>
            <a:ext cx="2551176" cy="1435036"/>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6CCCC6C1-4B4A-9FAB-0C5C-D1FDE7D2BF55}"/>
              </a:ext>
            </a:extLst>
          </p:cNvPr>
          <p:cNvSpPr txBox="1"/>
          <p:nvPr/>
        </p:nvSpPr>
        <p:spPr>
          <a:xfrm>
            <a:off x="9272831" y="2161885"/>
            <a:ext cx="188679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Kimberly Ku,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Illinois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Bloomington, Illinois</a:t>
            </a:r>
          </a:p>
        </p:txBody>
      </p:sp>
      <p:pic>
        <p:nvPicPr>
          <p:cNvPr id="7" name="Picture 6" descr="A person wearing headphones&#10;&#10;Description automatically generated with medium confidence">
            <a:extLst>
              <a:ext uri="{FF2B5EF4-FFF2-40B4-BE49-F238E27FC236}">
                <a16:creationId xmlns:a16="http://schemas.microsoft.com/office/drawing/2014/main" id="{92DCB35D-AD34-2E1C-9F04-1E2B150D6714}"/>
              </a:ext>
            </a:extLst>
          </p:cNvPr>
          <p:cNvPicPr>
            <a:picLocks noChangeAspect="1"/>
          </p:cNvPicPr>
          <p:nvPr/>
        </p:nvPicPr>
        <p:blipFill>
          <a:blip r:embed="rId5"/>
          <a:stretch>
            <a:fillRect/>
          </a:stretch>
        </p:blipFill>
        <p:spPr>
          <a:xfrm>
            <a:off x="188796" y="643299"/>
            <a:ext cx="2552191" cy="1435608"/>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BE16A14-1444-DF73-06E7-9AF17BC3A95C}"/>
              </a:ext>
            </a:extLst>
          </p:cNvPr>
          <p:cNvSpPr txBox="1"/>
          <p:nvPr/>
        </p:nvSpPr>
        <p:spPr>
          <a:xfrm>
            <a:off x="2780969" y="643299"/>
            <a:ext cx="21405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Warren S Brenner,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Lynn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Boca Raton, Florida</a:t>
            </a:r>
          </a:p>
        </p:txBody>
      </p:sp>
      <p:pic>
        <p:nvPicPr>
          <p:cNvPr id="21" name="Picture 20" descr="A person smiling for the camera&#10;&#10;Description automatically generated with medium confidence">
            <a:extLst>
              <a:ext uri="{FF2B5EF4-FFF2-40B4-BE49-F238E27FC236}">
                <a16:creationId xmlns:a16="http://schemas.microsoft.com/office/drawing/2014/main" id="{F1D32AE4-CCE0-DC64-0ECF-A1B4389A9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810" y="643299"/>
            <a:ext cx="2551176" cy="1435036"/>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13240A5D-1B7E-5DCF-3D31-DDDFBCD72A09}"/>
              </a:ext>
            </a:extLst>
          </p:cNvPr>
          <p:cNvSpPr txBox="1"/>
          <p:nvPr/>
        </p:nvSpPr>
        <p:spPr>
          <a:xfrm>
            <a:off x="9272831" y="643299"/>
            <a:ext cx="2919169"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Shaachi Gupta, MD, MPH </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Florida Cancer Specialists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Lake Worth, Florida</a:t>
            </a:r>
          </a:p>
        </p:txBody>
      </p:sp>
      <p:pic>
        <p:nvPicPr>
          <p:cNvPr id="23" name="Picture 22" descr="A person wearing a headset&#10;&#10;Description automatically generated with low confidence">
            <a:extLst>
              <a:ext uri="{FF2B5EF4-FFF2-40B4-BE49-F238E27FC236}">
                <a16:creationId xmlns:a16="http://schemas.microsoft.com/office/drawing/2014/main" id="{EEB7094A-85DC-3993-6B30-C33B20FB78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796" y="2161885"/>
            <a:ext cx="2551176" cy="1435037"/>
          </a:xfrm>
          <a:prstGeom prst="rect">
            <a:avLst/>
          </a:prstGeom>
        </p:spPr>
      </p:pic>
      <p:sp>
        <p:nvSpPr>
          <p:cNvPr id="24" name="TextBox 23">
            <a:extLst>
              <a:ext uri="{FF2B5EF4-FFF2-40B4-BE49-F238E27FC236}">
                <a16:creationId xmlns:a16="http://schemas.microsoft.com/office/drawing/2014/main" id="{AC89202B-961C-A4D3-C22C-A0D3267CA9EB}"/>
              </a:ext>
            </a:extLst>
          </p:cNvPr>
          <p:cNvSpPr txBox="1"/>
          <p:nvPr/>
        </p:nvSpPr>
        <p:spPr>
          <a:xfrm>
            <a:off x="2780969" y="2161885"/>
            <a:ext cx="3376375" cy="132343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Philip L Brooks,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Northern Light Eastern Maine Medical Center and Lafayette Family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Brewer, Maine</a:t>
            </a:r>
          </a:p>
        </p:txBody>
      </p:sp>
      <p:pic>
        <p:nvPicPr>
          <p:cNvPr id="25" name="Picture 24" descr="A person wearing headphones&#10;&#10;Description automatically generated">
            <a:extLst>
              <a:ext uri="{FF2B5EF4-FFF2-40B4-BE49-F238E27FC236}">
                <a16:creationId xmlns:a16="http://schemas.microsoft.com/office/drawing/2014/main" id="{AFA29E00-1FF6-593E-871B-6CEFD191BFE2}"/>
              </a:ext>
            </a:extLst>
          </p:cNvPr>
          <p:cNvPicPr>
            <a:picLocks noChangeAspect="1"/>
          </p:cNvPicPr>
          <p:nvPr/>
        </p:nvPicPr>
        <p:blipFill>
          <a:blip r:embed="rId8"/>
          <a:stretch>
            <a:fillRect/>
          </a:stretch>
        </p:blipFill>
        <p:spPr>
          <a:xfrm>
            <a:off x="188796" y="3728070"/>
            <a:ext cx="2551176" cy="1435036"/>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D31FC694-18F5-CFEC-0376-C92E358DDA82}"/>
              </a:ext>
            </a:extLst>
          </p:cNvPr>
          <p:cNvSpPr txBox="1"/>
          <p:nvPr/>
        </p:nvSpPr>
        <p:spPr>
          <a:xfrm>
            <a:off x="2780969" y="3728070"/>
            <a:ext cx="318226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Farshid</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Dayyani</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Stern Center for Cancer Clinical Trials and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Orange, California</a:t>
            </a:r>
          </a:p>
        </p:txBody>
      </p:sp>
      <p:sp>
        <p:nvSpPr>
          <p:cNvPr id="5" name="TextBox 4">
            <a:extLst>
              <a:ext uri="{FF2B5EF4-FFF2-40B4-BE49-F238E27FC236}">
                <a16:creationId xmlns:a16="http://schemas.microsoft.com/office/drawing/2014/main" id="{91D33419-642F-15C0-E292-F59D924A12BB}"/>
              </a:ext>
            </a:extLst>
          </p:cNvPr>
          <p:cNvSpPr txBox="1"/>
          <p:nvPr/>
        </p:nvSpPr>
        <p:spPr>
          <a:xfrm>
            <a:off x="9272831" y="3728070"/>
            <a:ext cx="247574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Joseph Martins,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D1C1D"/>
                </a:solidFill>
                <a:effectLst/>
                <a:uLnTx/>
                <a:uFillTx/>
                <a:latin typeface="Calibri" panose="020F0502020204030204" pitchFamily="34" charset="0"/>
                <a:ea typeface="MS PGothic" charset="0"/>
                <a:cs typeface="Calibri" panose="020F0502020204030204" pitchFamily="34" charset="0"/>
              </a:rPr>
              <a:t>UT Health Science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1D1C1D"/>
                </a:solidFill>
                <a:effectLst/>
                <a:uLnTx/>
                <a:uFillTx/>
                <a:latin typeface="Calibri" panose="020F0502020204030204" pitchFamily="34" charset="0"/>
                <a:ea typeface="MS PGothic" charset="0"/>
                <a:cs typeface="Calibri" panose="020F0502020204030204" pitchFamily="34" charset="0"/>
              </a:rPr>
              <a:t>Tyler, Texas</a:t>
            </a:r>
          </a:p>
        </p:txBody>
      </p:sp>
      <p:pic>
        <p:nvPicPr>
          <p:cNvPr id="6" name="Picture 5" descr="A person wearing headphones&#10;&#10;Description automatically generated with medium confidence">
            <a:extLst>
              <a:ext uri="{FF2B5EF4-FFF2-40B4-BE49-F238E27FC236}">
                <a16:creationId xmlns:a16="http://schemas.microsoft.com/office/drawing/2014/main" id="{AEF40D15-F2AB-8041-275C-5342ED932A54}"/>
              </a:ext>
            </a:extLst>
          </p:cNvPr>
          <p:cNvPicPr>
            <a:picLocks noChangeAspect="1"/>
          </p:cNvPicPr>
          <p:nvPr/>
        </p:nvPicPr>
        <p:blipFill>
          <a:blip r:embed="rId9"/>
          <a:stretch>
            <a:fillRect/>
          </a:stretch>
        </p:blipFill>
        <p:spPr>
          <a:xfrm>
            <a:off x="6653810" y="3728070"/>
            <a:ext cx="2551176" cy="1435037"/>
          </a:xfrm>
          <a:prstGeom prst="rect">
            <a:avLst/>
          </a:prstGeom>
          <a:effectLst>
            <a:outerShdw blurRad="50800" dist="38100" dir="2700000" algn="tl" rotWithShape="0">
              <a:prstClr val="black">
                <a:alpha val="40000"/>
              </a:prstClr>
            </a:outerShdw>
          </a:effectLst>
        </p:spPr>
      </p:pic>
      <p:pic>
        <p:nvPicPr>
          <p:cNvPr id="11" name="Picture 10" descr="A person wearing headphones&#10;&#10;AI-generated content may be incorrect.">
            <a:extLst>
              <a:ext uri="{FF2B5EF4-FFF2-40B4-BE49-F238E27FC236}">
                <a16:creationId xmlns:a16="http://schemas.microsoft.com/office/drawing/2014/main" id="{4FC6390E-AF65-F9CB-463D-F85D18795ACE}"/>
              </a:ext>
            </a:extLst>
          </p:cNvPr>
          <p:cNvPicPr>
            <a:picLocks noChangeAspect="1"/>
          </p:cNvPicPr>
          <p:nvPr/>
        </p:nvPicPr>
        <p:blipFill>
          <a:blip r:embed="rId10"/>
          <a:stretch>
            <a:fillRect/>
          </a:stretch>
        </p:blipFill>
        <p:spPr>
          <a:xfrm>
            <a:off x="6653810" y="5304347"/>
            <a:ext cx="2551176" cy="137904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9316F71B-601F-B335-4BA2-CC600F3EF226}"/>
              </a:ext>
            </a:extLst>
          </p:cNvPr>
          <p:cNvSpPr txBox="1"/>
          <p:nvPr/>
        </p:nvSpPr>
        <p:spPr>
          <a:xfrm>
            <a:off x="9272831" y="5304347"/>
            <a:ext cx="24746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Neil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Morganstein</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Summit, New Jersey</a:t>
            </a:r>
          </a:p>
        </p:txBody>
      </p:sp>
    </p:spTree>
    <p:extLst>
      <p:ext uri="{BB962C8B-B14F-4D97-AF65-F5344CB8AC3E}">
        <p14:creationId xmlns:p14="http://schemas.microsoft.com/office/powerpoint/2010/main" val="34377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C7BE4-709B-7362-925D-231E2801AA8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A04B9EE-B00B-B52F-C490-9FD178275075}"/>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DC30F994-5350-14A8-2DBD-05732DDEE16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CD7FC46F-E5D2-045A-72B4-A4155450163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540D2C0-F3C5-346A-41D7-725FBFC4AA1B}"/>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D2B0D66-90AC-4B0A-CA0B-FF1252C39C97}"/>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35C525B0-FCD7-D9DF-0F8D-1943AA3F9972}"/>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2764591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212152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05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9615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3450880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2671865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1226129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515549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179130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95128"/>
            <a:ext cx="12192000" cy="1143000"/>
          </a:xfrm>
        </p:spPr>
        <p:txBody>
          <a:bodyPr wrap="square" anchor="ctr">
            <a:noAutofit/>
          </a:bodyPr>
          <a:lstStyle/>
          <a:p>
            <a:r>
              <a:rPr lang="en-US" dirty="0"/>
              <a:t>Addressing Current Knowledge and Practice Gaps </a:t>
            </a:r>
            <a:br>
              <a:rPr lang="en-US" dirty="0"/>
            </a:br>
            <a:r>
              <a:rPr lang="en-US" dirty="0"/>
              <a:t>in the Community — Optimizing the Use of Oral Selective Estrogen </a:t>
            </a:r>
            <a:br>
              <a:rPr lang="en-US" dirty="0"/>
            </a:br>
            <a:r>
              <a:rPr lang="en-US" dirty="0"/>
              <a:t>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971172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Haley Ellis,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Oncologist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Instructor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3544417"/>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James J Harding,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Attending</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Medical College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3544417"/>
            <a:ext cx="1371600" cy="1371600"/>
          </a:xfrm>
          <a:prstGeom prst="rect">
            <a:avLst/>
          </a:prstGeom>
        </p:spPr>
      </p:pic>
    </p:spTree>
    <p:extLst>
      <p:ext uri="{BB962C8B-B14F-4D97-AF65-F5344CB8AC3E}">
        <p14:creationId xmlns:p14="http://schemas.microsoft.com/office/powerpoint/2010/main" val="804501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4242577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a:defRPr/>
            </a:pPr>
            <a:r>
              <a:rPr lang="en-US" sz="3200" b="1" dirty="0">
                <a:solidFill>
                  <a:srgbClr val="002060"/>
                </a:solidFill>
                <a:latin typeface="Calibri" panose="020F0502020204030204" pitchFamily="34" charset="0"/>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CME/MOC-Accredited Live Webinar</a:t>
            </a:r>
            <a:endPar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endParaRP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a:lnSpc>
                <a:spcPts val="3240"/>
              </a:lnSpc>
              <a:defRPr/>
            </a:pPr>
            <a:r>
              <a:rPr lang="en-US" sz="3100" b="1" dirty="0">
                <a:solidFill>
                  <a:srgbClr val="002060"/>
                </a:solidFill>
                <a:latin typeface="Calibri" panose="020F0502020204030204" pitchFamily="34" charset="0"/>
                <a:cs typeface="Calibri" panose="020F0502020204030204" pitchFamily="34" charset="0"/>
              </a:rPr>
              <a:t>Haley Ellis, MD</a:t>
            </a:r>
          </a:p>
          <a:p>
            <a:pPr lvl="0" algn="ctr">
              <a:lnSpc>
                <a:spcPts val="3240"/>
              </a:lnSpc>
              <a:defRPr/>
            </a:pPr>
            <a:r>
              <a:rPr lang="en-US" sz="3100" b="1" dirty="0">
                <a:solidFill>
                  <a:srgbClr val="002060"/>
                </a:solidFill>
                <a:latin typeface="Calibri" panose="020F0502020204030204" pitchFamily="34" charset="0"/>
                <a:cs typeface="Calibri" panose="020F0502020204030204" pitchFamily="34" charset="0"/>
              </a:rPr>
              <a:t>James J Harding, MD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38897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Haley Ellis, MD</a:t>
            </a:r>
          </a:p>
          <a:p>
            <a:pPr lvl="0">
              <a:lnSpc>
                <a:spcPts val="1850"/>
              </a:lnSpc>
              <a:defRPr/>
            </a:pPr>
            <a:r>
              <a:rPr lang="en-US" sz="1600" b="0" dirty="0">
                <a:solidFill>
                  <a:srgbClr val="000000"/>
                </a:solidFill>
                <a:latin typeface="Calibri"/>
              </a:rPr>
              <a:t>Medical Oncologist</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Instructor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3544417"/>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James J Harding, MD</a:t>
            </a:r>
          </a:p>
          <a:p>
            <a:pPr lvl="0">
              <a:lnSpc>
                <a:spcPts val="1850"/>
              </a:lnSpc>
              <a:defRPr/>
            </a:pPr>
            <a:r>
              <a:rPr lang="en-US" sz="1600" b="0" dirty="0">
                <a:solidFill>
                  <a:srgbClr val="000000"/>
                </a:solidFill>
                <a:latin typeface="Calibri"/>
              </a:rPr>
              <a:t>Associate Attending</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Assistant Professor of Medicine</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3544417"/>
            <a:ext cx="1371600" cy="1371600"/>
          </a:xfrm>
          <a:prstGeom prst="rect">
            <a:avLst/>
          </a:prstGeom>
        </p:spPr>
      </p:pic>
    </p:spTree>
    <p:extLst>
      <p:ext uri="{BB962C8B-B14F-4D97-AF65-F5344CB8AC3E}">
        <p14:creationId xmlns:p14="http://schemas.microsoft.com/office/powerpoint/2010/main" val="19939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1360851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151734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9615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914926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85341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1" y="1556792"/>
            <a:ext cx="9220824" cy="4799013"/>
          </a:xfrm>
        </p:spPr>
        <p:txBody>
          <a:bodyPr/>
          <a:lstStyle/>
          <a:p>
            <a:pPr marL="98425" indent="0">
              <a:buNone/>
            </a:pPr>
            <a:r>
              <a:rPr lang="en-US" sz="2500" b="0" dirty="0">
                <a:solidFill>
                  <a:schemeClr val="tx1"/>
                </a:solidFill>
              </a:rPr>
              <a:t>This activity is supported by educational grants from Incyte Corporation and Jazz Pharmaceuticals Inc.</a:t>
            </a:r>
          </a:p>
        </p:txBody>
      </p:sp>
    </p:spTree>
    <p:extLst>
      <p:ext uri="{BB962C8B-B14F-4D97-AF65-F5344CB8AC3E}">
        <p14:creationId xmlns:p14="http://schemas.microsoft.com/office/powerpoint/2010/main" val="405327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79958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95128"/>
            <a:ext cx="12192000" cy="1143000"/>
          </a:xfrm>
        </p:spPr>
        <p:txBody>
          <a:bodyPr wrap="square" anchor="ctr">
            <a:noAutofit/>
          </a:bodyPr>
          <a:lstStyle/>
          <a:p>
            <a:r>
              <a:rPr lang="en-US" dirty="0"/>
              <a:t>Addressing Current Knowledge and Practice Gaps </a:t>
            </a:r>
            <a:br>
              <a:rPr lang="en-US" dirty="0"/>
            </a:br>
            <a:r>
              <a:rPr lang="en-US" dirty="0"/>
              <a:t>in the Community — Optimizing the Use of Oral Selective Estrogen </a:t>
            </a:r>
            <a:br>
              <a:rPr lang="en-US" dirty="0"/>
            </a:br>
            <a:r>
              <a:rPr lang="en-US" dirty="0"/>
              <a:t>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34408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CCAC6-C61A-B737-FFA9-A0EFEBE91A9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197F968-0033-593C-23F0-B9846349CF6B}"/>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7B57E38E-7922-6994-A3E1-57E1730B1382}"/>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7A07EC1E-AF48-5F41-50E1-85EBF3479212}"/>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BE385609-92E4-95B8-9B0D-D58FF924AE42}"/>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CE37308-200C-56CB-28D2-7232C6B7DED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2942C43-0889-8008-AA04-BD42841489FE}"/>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5613" rtl="0" eaLnBrk="1" fontAlgn="base" latinLnBrk="0" hangingPunct="1">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455613" rtl="0" eaLnBrk="1" fontAlgn="base" latinLnBrk="0" hangingPunct="1">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631582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Ellis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412070083"/>
              </p:ext>
            </p:extLst>
          </p:nvPr>
        </p:nvGraphicFramePr>
        <p:xfrm>
          <a:off x="1595500" y="1844824"/>
          <a:ext cx="9253028" cy="2880320"/>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6344933">
                  <a:extLst>
                    <a:ext uri="{9D8B030D-6E8A-4147-A177-3AD203B41FA5}">
                      <a16:colId xmlns:a16="http://schemas.microsoft.com/office/drawing/2014/main" val="2117869244"/>
                    </a:ext>
                  </a:extLst>
                </a:gridCol>
              </a:tblGrid>
              <a:tr h="1055017">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Cogent Biosciences,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70286">
                <a:tc>
                  <a:txBody>
                    <a:bodyPr/>
                    <a:lstStyle/>
                    <a:p>
                      <a:pPr algn="l"/>
                      <a:r>
                        <a:rPr lang="en-US" sz="1800" b="1" dirty="0">
                          <a:solidFill>
                            <a:schemeClr val="tx1"/>
                          </a:solidFill>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Incyte Corporation,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1055017">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Medscape, </a:t>
                      </a:r>
                      <a:r>
                        <a:rPr lang="en-US" sz="1800" b="0" dirty="0" err="1">
                          <a:solidFill>
                            <a:schemeClr val="tx1"/>
                          </a:solidFill>
                        </a:rPr>
                        <a:t>OncLive</a:t>
                      </a:r>
                      <a:r>
                        <a:rPr lang="en-US" sz="1800" b="0" dirty="0">
                          <a:solidFill>
                            <a:schemeClr val="tx1"/>
                          </a:solidFill>
                        </a:rPr>
                        <a:t>, The Jackson Laboratory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793063"/>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Harding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680976264"/>
              </p:ext>
            </p:extLst>
          </p:nvPr>
        </p:nvGraphicFramePr>
        <p:xfrm>
          <a:off x="1595500" y="1880282"/>
          <a:ext cx="8820980" cy="2808312"/>
        </p:xfrm>
        <a:graphic>
          <a:graphicData uri="http://schemas.openxmlformats.org/drawingml/2006/table">
            <a:tbl>
              <a:tblPr firstRow="1" bandRow="1">
                <a:tableStyleId>{F2DE63D5-997A-4646-A377-4702673A728D}</a:tableStyleId>
              </a:tblPr>
              <a:tblGrid>
                <a:gridCol w="2988332">
                  <a:extLst>
                    <a:ext uri="{9D8B030D-6E8A-4147-A177-3AD203B41FA5}">
                      <a16:colId xmlns:a16="http://schemas.microsoft.com/office/drawing/2014/main" val="20000"/>
                    </a:ext>
                  </a:extLst>
                </a:gridCol>
                <a:gridCol w="5832648">
                  <a:extLst>
                    <a:ext uri="{9D8B030D-6E8A-4147-A177-3AD203B41FA5}">
                      <a16:colId xmlns:a16="http://schemas.microsoft.com/office/drawing/2014/main" val="2117869244"/>
                    </a:ext>
                  </a:extLst>
                </a:gridCol>
              </a:tblGrid>
              <a:tr h="1936943">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AstraZeneca Pharmaceuticals LP, Boehringer Ingelheim Pharmaceuticals Inc, Bristol Myers Squibb, Cogent Biosciences, </a:t>
                      </a:r>
                      <a:r>
                        <a:rPr lang="en-US" sz="1800" b="0" dirty="0" err="1">
                          <a:solidFill>
                            <a:schemeClr val="tx1"/>
                          </a:solidFill>
                        </a:rPr>
                        <a:t>Elevar</a:t>
                      </a:r>
                      <a:r>
                        <a:rPr lang="en-US" sz="1800" b="0" dirty="0">
                          <a:solidFill>
                            <a:schemeClr val="tx1"/>
                          </a:solidFill>
                        </a:rPr>
                        <a:t> Therapeutics, Exelixis Inc, Jazz Pharmaceuticals Inc, Merck, </a:t>
                      </a:r>
                      <a:r>
                        <a:rPr lang="en-US" sz="1800" b="0" dirty="0" err="1">
                          <a:solidFill>
                            <a:schemeClr val="tx1"/>
                          </a:solidFill>
                        </a:rPr>
                        <a:t>RayzeBio</a:t>
                      </a:r>
                      <a:r>
                        <a:rPr lang="en-US" sz="1800" b="0" dirty="0">
                          <a:solidFill>
                            <a:schemeClr val="tx1"/>
                          </a:solidFill>
                        </a:rPr>
                        <a:t> Inc,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7136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122015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076808" cy="1323951"/>
          </a:xfrm>
        </p:spPr>
        <p:txBody>
          <a:bodyPr/>
          <a:lstStyle/>
          <a:p>
            <a:pPr marL="98425" indent="0">
              <a:buNone/>
            </a:pPr>
            <a:r>
              <a:rPr lang="en-US" sz="2500" b="0" dirty="0">
                <a:solidFill>
                  <a:schemeClr val="tx1"/>
                </a:solidFill>
              </a:rPr>
              <a:t>This activity is supported by educational grants from Incyte Corporation and Jazz Pharmaceuticals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60AE90B-4EDF-5F87-C0E8-14FFF43A60A7}"/>
              </a:ext>
            </a:extLst>
          </p:cNvPr>
          <p:cNvSpPr txBox="1"/>
          <p:nvPr/>
        </p:nvSpPr>
        <p:spPr>
          <a:xfrm>
            <a:off x="2780969" y="5304347"/>
            <a:ext cx="30159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Justin Peter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Favaro</a:t>
            </a:r>
            <a:r>
              <a:rPr kumimoji="0" lang="en-US" sz="1600" b="1" i="0" u="none" strike="noStrike" kern="1200" cap="none" spc="0" normalizeH="0" baseline="0" noProof="0" dirty="0">
                <a:ln>
                  <a:noFill/>
                </a:ln>
                <a:solidFill>
                  <a:srgbClr val="000000"/>
                </a:solidFill>
                <a:effectLst/>
                <a:uLnTx/>
                <a:uFillTx/>
                <a:latin typeface="Calibri"/>
                <a:ea typeface="+mn-ea"/>
                <a:cs typeface="+mn-cs"/>
              </a:rPr>
              <a:t>, MD, PhD </a:t>
            </a:r>
            <a:r>
              <a:rPr kumimoji="0" lang="en-US" sz="1600" b="0" i="0" u="none" strike="noStrike" kern="1200" cap="none" spc="0" normalizeH="0" baseline="0" noProof="0" dirty="0">
                <a:ln>
                  <a:noFill/>
                </a:ln>
                <a:solidFill>
                  <a:srgbClr val="000000"/>
                </a:solidFill>
                <a:effectLst/>
                <a:uLnTx/>
                <a:uFillTx/>
                <a:latin typeface="Calibri"/>
                <a:ea typeface="+mn-ea"/>
                <a:cs typeface="+mn-cs"/>
              </a:rPr>
              <a:t>Oncology Specialists of Charlotte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Charlotte, North Carolina</a:t>
            </a:r>
          </a:p>
        </p:txBody>
      </p:sp>
      <p:pic>
        <p:nvPicPr>
          <p:cNvPr id="15" name="Picture 14" descr="A person wearing a headset and a red tie&#10;&#10;AI-generated content may be incorrect.">
            <a:extLst>
              <a:ext uri="{FF2B5EF4-FFF2-40B4-BE49-F238E27FC236}">
                <a16:creationId xmlns:a16="http://schemas.microsoft.com/office/drawing/2014/main" id="{7B40AD3E-2909-5286-8643-FE935DAB6C1F}"/>
              </a:ext>
            </a:extLst>
          </p:cNvPr>
          <p:cNvPicPr>
            <a:picLocks noChangeAspect="1"/>
          </p:cNvPicPr>
          <p:nvPr/>
        </p:nvPicPr>
        <p:blipFill>
          <a:blip r:embed="rId3"/>
          <a:stretch>
            <a:fillRect/>
          </a:stretch>
        </p:blipFill>
        <p:spPr>
          <a:xfrm>
            <a:off x="188796" y="5304347"/>
            <a:ext cx="2551176" cy="14350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291343C-D86E-2513-4903-0A46E9C2CAD6}"/>
              </a:ext>
            </a:extLst>
          </p:cNvPr>
          <p:cNvSpPr txBox="1">
            <a:spLocks/>
          </p:cNvSpPr>
          <p:nvPr/>
        </p:nvSpPr>
        <p:spPr>
          <a:xfrm>
            <a:off x="0" y="44624"/>
            <a:ext cx="12192000" cy="598676"/>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Contributing Medical Oncologists</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3" name="Picture 2" descr="A person wearing a headset&#10;&#10;AI-generated content may be incorrect.">
            <a:extLst>
              <a:ext uri="{FF2B5EF4-FFF2-40B4-BE49-F238E27FC236}">
                <a16:creationId xmlns:a16="http://schemas.microsoft.com/office/drawing/2014/main" id="{85918A08-6B29-C231-0B04-EED4E453D72E}"/>
              </a:ext>
            </a:extLst>
          </p:cNvPr>
          <p:cNvPicPr>
            <a:picLocks noChangeAspect="1"/>
          </p:cNvPicPr>
          <p:nvPr/>
        </p:nvPicPr>
        <p:blipFill>
          <a:blip r:embed="rId4"/>
          <a:stretch>
            <a:fillRect/>
          </a:stretch>
        </p:blipFill>
        <p:spPr>
          <a:xfrm>
            <a:off x="6653810" y="2161885"/>
            <a:ext cx="2551176" cy="1435036"/>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3CE4A1FB-E8BE-B156-38C1-D3F1ED5A7DF5}"/>
              </a:ext>
            </a:extLst>
          </p:cNvPr>
          <p:cNvSpPr txBox="1"/>
          <p:nvPr/>
        </p:nvSpPr>
        <p:spPr>
          <a:xfrm>
            <a:off x="9272831" y="2161885"/>
            <a:ext cx="188679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Kimberly Ku,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Illinois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Bloomington, Illinois</a:t>
            </a:r>
          </a:p>
        </p:txBody>
      </p:sp>
      <p:pic>
        <p:nvPicPr>
          <p:cNvPr id="7" name="Picture 6" descr="A person wearing headphones&#10;&#10;Description automatically generated with medium confidence">
            <a:extLst>
              <a:ext uri="{FF2B5EF4-FFF2-40B4-BE49-F238E27FC236}">
                <a16:creationId xmlns:a16="http://schemas.microsoft.com/office/drawing/2014/main" id="{02830D3A-0420-D86F-FBFB-11641852DA88}"/>
              </a:ext>
            </a:extLst>
          </p:cNvPr>
          <p:cNvPicPr>
            <a:picLocks noChangeAspect="1"/>
          </p:cNvPicPr>
          <p:nvPr/>
        </p:nvPicPr>
        <p:blipFill>
          <a:blip r:embed="rId5"/>
          <a:stretch>
            <a:fillRect/>
          </a:stretch>
        </p:blipFill>
        <p:spPr>
          <a:xfrm>
            <a:off x="188796" y="643299"/>
            <a:ext cx="2552191" cy="1435608"/>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C5A8A0B4-62B8-09BB-7A9A-3F2297924EB4}"/>
              </a:ext>
            </a:extLst>
          </p:cNvPr>
          <p:cNvSpPr txBox="1"/>
          <p:nvPr/>
        </p:nvSpPr>
        <p:spPr>
          <a:xfrm>
            <a:off x="2780969" y="643299"/>
            <a:ext cx="21405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Warren S Brenner,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Lynn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Boca Raton, Florida</a:t>
            </a:r>
          </a:p>
        </p:txBody>
      </p:sp>
      <p:pic>
        <p:nvPicPr>
          <p:cNvPr id="21" name="Picture 20" descr="A person smiling for the camera&#10;&#10;Description automatically generated with medium confidence">
            <a:extLst>
              <a:ext uri="{FF2B5EF4-FFF2-40B4-BE49-F238E27FC236}">
                <a16:creationId xmlns:a16="http://schemas.microsoft.com/office/drawing/2014/main" id="{CC483BE5-E145-2F00-6114-1D9DD1FAF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810" y="643299"/>
            <a:ext cx="2551176" cy="1435036"/>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A95AA05A-4ABB-BA3D-91AC-858C7B6A4E06}"/>
              </a:ext>
            </a:extLst>
          </p:cNvPr>
          <p:cNvSpPr txBox="1"/>
          <p:nvPr/>
        </p:nvSpPr>
        <p:spPr>
          <a:xfrm>
            <a:off x="9272831" y="643299"/>
            <a:ext cx="2919169"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Shaachi Gupta, MD, MPH </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Florida Cancer Specialists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Lake Worth, Florida</a:t>
            </a:r>
          </a:p>
        </p:txBody>
      </p:sp>
      <p:pic>
        <p:nvPicPr>
          <p:cNvPr id="23" name="Picture 22" descr="A person wearing a headset&#10;&#10;Description automatically generated with low confidence">
            <a:extLst>
              <a:ext uri="{FF2B5EF4-FFF2-40B4-BE49-F238E27FC236}">
                <a16:creationId xmlns:a16="http://schemas.microsoft.com/office/drawing/2014/main" id="{D6D0E030-EE7C-ECB5-3E32-5598A16FD0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796" y="2161885"/>
            <a:ext cx="2551176" cy="1435037"/>
          </a:xfrm>
          <a:prstGeom prst="rect">
            <a:avLst/>
          </a:prstGeom>
        </p:spPr>
      </p:pic>
      <p:sp>
        <p:nvSpPr>
          <p:cNvPr id="24" name="TextBox 23">
            <a:extLst>
              <a:ext uri="{FF2B5EF4-FFF2-40B4-BE49-F238E27FC236}">
                <a16:creationId xmlns:a16="http://schemas.microsoft.com/office/drawing/2014/main" id="{45A5645A-AFB7-9FEF-1141-6D0FCBC1BA2B}"/>
              </a:ext>
            </a:extLst>
          </p:cNvPr>
          <p:cNvSpPr txBox="1"/>
          <p:nvPr/>
        </p:nvSpPr>
        <p:spPr>
          <a:xfrm>
            <a:off x="2780969" y="2161885"/>
            <a:ext cx="3376375" cy="132343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Philip L Brooks,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Northern Light Eastern Maine Medical Center and Lafayette Family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Brewer, Maine</a:t>
            </a:r>
          </a:p>
        </p:txBody>
      </p:sp>
      <p:pic>
        <p:nvPicPr>
          <p:cNvPr id="25" name="Picture 24" descr="A person wearing headphones&#10;&#10;Description automatically generated">
            <a:extLst>
              <a:ext uri="{FF2B5EF4-FFF2-40B4-BE49-F238E27FC236}">
                <a16:creationId xmlns:a16="http://schemas.microsoft.com/office/drawing/2014/main" id="{C55AEA9E-3DD5-2C81-8B87-2F03F3304769}"/>
              </a:ext>
            </a:extLst>
          </p:cNvPr>
          <p:cNvPicPr>
            <a:picLocks noChangeAspect="1"/>
          </p:cNvPicPr>
          <p:nvPr/>
        </p:nvPicPr>
        <p:blipFill>
          <a:blip r:embed="rId8"/>
          <a:stretch>
            <a:fillRect/>
          </a:stretch>
        </p:blipFill>
        <p:spPr>
          <a:xfrm>
            <a:off x="188796" y="3728070"/>
            <a:ext cx="2551176" cy="1435036"/>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A2F0C79B-26BA-75D8-D57D-BB4B0FBC0638}"/>
              </a:ext>
            </a:extLst>
          </p:cNvPr>
          <p:cNvSpPr txBox="1"/>
          <p:nvPr/>
        </p:nvSpPr>
        <p:spPr>
          <a:xfrm>
            <a:off x="2780969" y="3728070"/>
            <a:ext cx="318226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Farshid</a:t>
            </a:r>
            <a:r>
              <a:rPr kumimoji="0" lang="en-US" sz="1600" b="1" i="0" u="none" strike="noStrike" kern="1200" cap="none" spc="0" normalizeH="0" baseline="0" noProof="0" dirty="0">
                <a:ln>
                  <a:noFill/>
                </a:ln>
                <a:solidFill>
                  <a:srgbClr val="000000"/>
                </a:solidFill>
                <a:effectLst/>
                <a:uLnTx/>
                <a:uFillTx/>
                <a:latin typeface="Calibri"/>
                <a:ea typeface="+mn-ea"/>
                <a:cs typeface="+mn-cs"/>
              </a:rPr>
              <a:t>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Dayyani</a:t>
            </a:r>
            <a:r>
              <a:rPr kumimoji="0" lang="en-US" sz="1600" b="1" i="0" u="none" strike="noStrike" kern="1200" cap="none" spc="0" normalizeH="0" baseline="0" noProof="0" dirty="0">
                <a:ln>
                  <a:noFill/>
                </a:ln>
                <a:solidFill>
                  <a:srgbClr val="000000"/>
                </a:solidFill>
                <a:effectLst/>
                <a:uLnTx/>
                <a:uFillTx/>
                <a:latin typeface="Calibri"/>
                <a:ea typeface="+mn-ea"/>
                <a:cs typeface="+mn-cs"/>
              </a:rPr>
              <a:t>,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Stern Center for Cancer Clinical Trials and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Orange, California</a:t>
            </a:r>
          </a:p>
        </p:txBody>
      </p:sp>
      <p:sp>
        <p:nvSpPr>
          <p:cNvPr id="5" name="TextBox 4">
            <a:extLst>
              <a:ext uri="{FF2B5EF4-FFF2-40B4-BE49-F238E27FC236}">
                <a16:creationId xmlns:a16="http://schemas.microsoft.com/office/drawing/2014/main" id="{159C11B9-F5F0-0FCD-D3F7-6724274297B6}"/>
              </a:ext>
            </a:extLst>
          </p:cNvPr>
          <p:cNvSpPr txBox="1"/>
          <p:nvPr/>
        </p:nvSpPr>
        <p:spPr>
          <a:xfrm>
            <a:off x="9272831" y="3728070"/>
            <a:ext cx="247574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Joseph Martins,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D1C1D"/>
                </a:solidFill>
                <a:effectLst/>
                <a:uLnTx/>
                <a:uFillTx/>
                <a:latin typeface="Calibri" panose="020F0502020204030204" pitchFamily="34" charset="0"/>
                <a:ea typeface="+mn-ea"/>
                <a:cs typeface="Calibri" panose="020F0502020204030204" pitchFamily="34" charset="0"/>
              </a:rPr>
              <a:t>UT Health Science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1D1C1D"/>
                </a:solidFill>
                <a:effectLst/>
                <a:uLnTx/>
                <a:uFillTx/>
                <a:latin typeface="Calibri" panose="020F0502020204030204" pitchFamily="34" charset="0"/>
                <a:ea typeface="+mn-ea"/>
                <a:cs typeface="Calibri" panose="020F0502020204030204" pitchFamily="34" charset="0"/>
              </a:rPr>
              <a:t>Tyler, Texas</a:t>
            </a:r>
          </a:p>
        </p:txBody>
      </p:sp>
      <p:pic>
        <p:nvPicPr>
          <p:cNvPr id="6" name="Picture 5" descr="A person wearing headphones&#10;&#10;Description automatically generated with medium confidence">
            <a:extLst>
              <a:ext uri="{FF2B5EF4-FFF2-40B4-BE49-F238E27FC236}">
                <a16:creationId xmlns:a16="http://schemas.microsoft.com/office/drawing/2014/main" id="{558AB685-1008-0ECF-0536-55AD1817CAD2}"/>
              </a:ext>
            </a:extLst>
          </p:cNvPr>
          <p:cNvPicPr>
            <a:picLocks noChangeAspect="1"/>
          </p:cNvPicPr>
          <p:nvPr/>
        </p:nvPicPr>
        <p:blipFill>
          <a:blip r:embed="rId9"/>
          <a:stretch>
            <a:fillRect/>
          </a:stretch>
        </p:blipFill>
        <p:spPr>
          <a:xfrm>
            <a:off x="6653810" y="3728070"/>
            <a:ext cx="2551176" cy="1435037"/>
          </a:xfrm>
          <a:prstGeom prst="rect">
            <a:avLst/>
          </a:prstGeom>
          <a:effectLst>
            <a:outerShdw blurRad="50800" dist="38100" dir="2700000" algn="tl" rotWithShape="0">
              <a:prstClr val="black">
                <a:alpha val="40000"/>
              </a:prstClr>
            </a:outerShdw>
          </a:effectLst>
        </p:spPr>
      </p:pic>
      <p:pic>
        <p:nvPicPr>
          <p:cNvPr id="11" name="Picture 10" descr="A person wearing headphones&#10;&#10;AI-generated content may be incorrect.">
            <a:extLst>
              <a:ext uri="{FF2B5EF4-FFF2-40B4-BE49-F238E27FC236}">
                <a16:creationId xmlns:a16="http://schemas.microsoft.com/office/drawing/2014/main" id="{8BA94EC4-C244-18EA-2D79-657F17176B17}"/>
              </a:ext>
            </a:extLst>
          </p:cNvPr>
          <p:cNvPicPr>
            <a:picLocks noChangeAspect="1"/>
          </p:cNvPicPr>
          <p:nvPr/>
        </p:nvPicPr>
        <p:blipFill>
          <a:blip r:embed="rId10"/>
          <a:stretch>
            <a:fillRect/>
          </a:stretch>
        </p:blipFill>
        <p:spPr>
          <a:xfrm>
            <a:off x="6653810" y="5304347"/>
            <a:ext cx="2551176" cy="137904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E391E3D8-7E28-B667-AB00-F8A9CE2067B1}"/>
              </a:ext>
            </a:extLst>
          </p:cNvPr>
          <p:cNvSpPr txBox="1"/>
          <p:nvPr/>
        </p:nvSpPr>
        <p:spPr>
          <a:xfrm>
            <a:off x="9272831" y="5304347"/>
            <a:ext cx="24746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Neil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Morganstein</a:t>
            </a:r>
            <a:r>
              <a:rPr kumimoji="0" lang="en-US" sz="16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Summit, New Jersey</a:t>
            </a:r>
          </a:p>
        </p:txBody>
      </p:sp>
    </p:spTree>
    <p:extLst>
      <p:ext uri="{BB962C8B-B14F-4D97-AF65-F5344CB8AC3E}">
        <p14:creationId xmlns:p14="http://schemas.microsoft.com/office/powerpoint/2010/main" val="1964839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479376" y="1065272"/>
            <a:ext cx="11233248"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3041702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233115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C1CCF-6F47-1BEB-754C-56814E3979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615C0B9-73D5-53E6-5C4E-E8800032D657}"/>
              </a:ext>
            </a:extLst>
          </p:cNvPr>
          <p:cNvSpPr/>
          <p:nvPr/>
        </p:nvSpPr>
        <p:spPr bwMode="auto">
          <a:xfrm>
            <a:off x="479376" y="993264"/>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F96FADC9-2166-2DE5-A7FF-490DD1174AF5}"/>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F4EE44E9-1AF6-CA78-45B6-861AF61BA161}"/>
              </a:ext>
            </a:extLst>
          </p:cNvPr>
          <p:cNvSpPr>
            <a:spLocks noGrp="1"/>
          </p:cNvSpPr>
          <p:nvPr>
            <p:ph idx="1"/>
          </p:nvPr>
        </p:nvSpPr>
        <p:spPr>
          <a:xfrm>
            <a:off x="479376" y="1065272"/>
            <a:ext cx="11233248" cy="4727456"/>
          </a:xfrm>
        </p:spPr>
        <p:txBody>
          <a:bodyPr/>
          <a:lstStyle/>
          <a:p>
            <a:pPr marL="98425" indent="0">
              <a:lnSpc>
                <a:spcPct val="100000"/>
              </a:lnSpc>
              <a:spcBef>
                <a:spcPts val="1000"/>
              </a:spcBef>
              <a:spcAft>
                <a:spcPts val="0"/>
              </a:spcAft>
              <a:buNone/>
            </a:pPr>
            <a:r>
              <a:rPr lang="en-US" sz="2400" dirty="0">
                <a:solidFill>
                  <a:schemeClr val="bg1"/>
                </a:solidFill>
              </a:rPr>
              <a:t>Introduction: Is Biliary Tract Cancer (BTC) the New Non-Small Cell Lung Cancer? … Why?</a:t>
            </a: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4156770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659B85-757E-BC04-5779-029522DB14F6}"/>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Kehmann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ESMO Open 2024C</a:t>
            </a:r>
          </a:p>
        </p:txBody>
      </p:sp>
      <p:sp>
        <p:nvSpPr>
          <p:cNvPr id="4" name="Title 1">
            <a:extLst>
              <a:ext uri="{FF2B5EF4-FFF2-40B4-BE49-F238E27FC236}">
                <a16:creationId xmlns:a16="http://schemas.microsoft.com/office/drawing/2014/main" id="{D6833E9B-ED10-BBC2-F979-F4B8295192CE}"/>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BTC harbor targetable genomic alterations</a:t>
            </a:r>
          </a:p>
        </p:txBody>
      </p:sp>
      <p:pic>
        <p:nvPicPr>
          <p:cNvPr id="1028" name="Picture 4">
            <a:extLst>
              <a:ext uri="{FF2B5EF4-FFF2-40B4-BE49-F238E27FC236}">
                <a16:creationId xmlns:a16="http://schemas.microsoft.com/office/drawing/2014/main" id="{EB6C757F-F73C-628D-4BBF-473CEEDB2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091" y="848033"/>
            <a:ext cx="8412480" cy="574394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6F185B85-2202-6381-AD1E-A9AA4F24A762}"/>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ABEA564A-E1B9-F841-1E3E-90D754A8E644}"/>
              </a:ext>
            </a:extLst>
          </p:cNvPr>
          <p:cNvSpPr txBox="1"/>
          <p:nvPr/>
        </p:nvSpPr>
        <p:spPr>
          <a:xfrm>
            <a:off x="59920" y="6577607"/>
            <a:ext cx="2368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Courtesy of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Haley Ellis, MD</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978158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15D98-806C-F981-B8E0-2031D03347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EBE824C-DEAC-0266-6190-AF2F4D9A2C09}"/>
              </a:ext>
            </a:extLst>
          </p:cNvPr>
          <p:cNvSpPr/>
          <p:nvPr/>
        </p:nvSpPr>
        <p:spPr bwMode="auto">
          <a:xfrm>
            <a:off x="479376" y="1700808"/>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FD625F94-6DBD-BF2E-FA3B-ADB8888F214B}"/>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28F5B17-3CB7-5F80-E14F-48B690B73081}"/>
              </a:ext>
            </a:extLst>
          </p:cNvPr>
          <p:cNvSpPr>
            <a:spLocks noGrp="1"/>
          </p:cNvSpPr>
          <p:nvPr>
            <p:ph idx="1"/>
          </p:nvPr>
        </p:nvSpPr>
        <p:spPr>
          <a:xfrm>
            <a:off x="551384" y="1268760"/>
            <a:ext cx="11233248"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bg1"/>
                </a:solidFill>
              </a:rPr>
              <a:t>Case 1: 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54301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007220" y="677090"/>
            <a:ext cx="10177560" cy="1095726"/>
          </a:xfrm>
        </p:spPr>
        <p:txBody>
          <a:bodyPr lIns="91440" tIns="91440" rIns="91440" bIns="182880"/>
          <a:lstStyle/>
          <a:p>
            <a:pPr algn="l"/>
            <a:r>
              <a:rPr lang="en-US" dirty="0">
                <a:solidFill>
                  <a:schemeClr val="bg1"/>
                </a:solidFill>
              </a:rPr>
              <a:t>Case Presentation: 75-year-old woman with metastatic cholangiocarcinoma who received first-line</a:t>
            </a:r>
            <a:br>
              <a:rPr lang="en-US" dirty="0">
                <a:solidFill>
                  <a:schemeClr val="bg1"/>
                </a:solidFill>
              </a:rPr>
            </a:br>
            <a:r>
              <a:rPr lang="en-US" dirty="0">
                <a:solidFill>
                  <a:schemeClr val="bg1"/>
                </a:solidFill>
              </a:rPr>
              <a:t>gemcitabine/cisplatin with durvalumab</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Warren Brenner (Boca Raton, Florida)</a:t>
            </a:r>
          </a:p>
        </p:txBody>
      </p:sp>
      <p:pic>
        <p:nvPicPr>
          <p:cNvPr id="3" name="Picture 2" descr="A person wearing headphones&#10;&#10;Description automatically generated with medium confidence">
            <a:extLst>
              <a:ext uri="{FF2B5EF4-FFF2-40B4-BE49-F238E27FC236}">
                <a16:creationId xmlns:a16="http://schemas.microsoft.com/office/drawing/2014/main" id="{AA856A75-7CA3-C0BF-9F43-709426F904C5}"/>
              </a:ext>
            </a:extLst>
          </p:cNvPr>
          <p:cNvPicPr>
            <a:picLocks noChangeAspect="1"/>
          </p:cNvPicPr>
          <p:nvPr/>
        </p:nvPicPr>
        <p:blipFill>
          <a:blip r:embed="rId2"/>
          <a:stretch>
            <a:fillRect/>
          </a:stretch>
        </p:blipFill>
        <p:spPr>
          <a:xfrm>
            <a:off x="2830286" y="2088809"/>
            <a:ext cx="6284030" cy="35347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2826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C342A-4E20-8C8B-93C1-D5E20B9F3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1D703-009C-427C-AFEC-FAD932239711}"/>
              </a:ext>
            </a:extLst>
          </p:cNvPr>
          <p:cNvSpPr>
            <a:spLocks noGrp="1"/>
          </p:cNvSpPr>
          <p:nvPr>
            <p:ph type="title"/>
          </p:nvPr>
        </p:nvSpPr>
        <p:spPr>
          <a:xfrm>
            <a:off x="0" y="141814"/>
            <a:ext cx="12192000" cy="910922"/>
          </a:xfrm>
        </p:spPr>
        <p:txBody>
          <a:bodyPr/>
          <a:lstStyle/>
          <a:p>
            <a:r>
              <a:rPr lang="en-US" sz="3200" dirty="0">
                <a:solidFill>
                  <a:srgbClr val="0432FF"/>
                </a:solidFill>
              </a:rPr>
              <a:t>TOPAZ-1 Trial: 3-Year Overall Survival (OS) Update</a:t>
            </a:r>
          </a:p>
        </p:txBody>
      </p:sp>
      <p:sp>
        <p:nvSpPr>
          <p:cNvPr id="3" name="Content Placeholder 2">
            <a:extLst>
              <a:ext uri="{FF2B5EF4-FFF2-40B4-BE49-F238E27FC236}">
                <a16:creationId xmlns:a16="http://schemas.microsoft.com/office/drawing/2014/main" id="{D65D90E2-280F-FC44-BBCB-E0E5F1DA01F2}"/>
              </a:ext>
            </a:extLst>
          </p:cNvPr>
          <p:cNvSpPr>
            <a:spLocks noGrp="1"/>
          </p:cNvSpPr>
          <p:nvPr>
            <p:ph idx="1"/>
          </p:nvPr>
        </p:nvSpPr>
        <p:spPr>
          <a:xfrm>
            <a:off x="0" y="6569967"/>
            <a:ext cx="10297144" cy="288033"/>
          </a:xfrm>
        </p:spPr>
        <p:txBody>
          <a:bodyPr/>
          <a:lstStyle/>
          <a:p>
            <a:pPr eaLnBrk="1" hangingPunct="1">
              <a:spcBef>
                <a:spcPct val="0"/>
              </a:spcBef>
              <a:buNone/>
              <a:defRPr/>
            </a:pPr>
            <a:r>
              <a:rPr lang="sv-SE" sz="1500" b="0" dirty="0">
                <a:latin typeface="+mn-lt"/>
              </a:rPr>
              <a:t>Oh D-Y et al. ESMO GI 2024;Abstract 279MO.</a:t>
            </a:r>
            <a:endParaRPr lang="en-GB" altLang="en-US" sz="1500" b="0" dirty="0">
              <a:solidFill>
                <a:schemeClr val="tx1">
                  <a:lumMod val="95000"/>
                  <a:lumOff val="5000"/>
                </a:schemeClr>
              </a:solidFill>
              <a:latin typeface="+mn-lt"/>
              <a:cs typeface="Arial" panose="020B0604020202020204" pitchFamily="34" charset="0"/>
            </a:endParaRPr>
          </a:p>
        </p:txBody>
      </p:sp>
      <p:pic>
        <p:nvPicPr>
          <p:cNvPr id="9" name="Picture 8">
            <a:extLst>
              <a:ext uri="{FF2B5EF4-FFF2-40B4-BE49-F238E27FC236}">
                <a16:creationId xmlns:a16="http://schemas.microsoft.com/office/drawing/2014/main" id="{6A42DA59-1E56-6734-3CCB-B727313275F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912"/>
          <a:stretch>
            <a:fillRect/>
          </a:stretch>
        </p:blipFill>
        <p:spPr>
          <a:xfrm>
            <a:off x="316942" y="1151269"/>
            <a:ext cx="11558115" cy="4653995"/>
          </a:xfrm>
          <a:prstGeom prst="rect">
            <a:avLst/>
          </a:prstGeom>
        </p:spPr>
      </p:pic>
      <p:sp>
        <p:nvSpPr>
          <p:cNvPr id="4" name="Content Placeholder 2">
            <a:extLst>
              <a:ext uri="{FF2B5EF4-FFF2-40B4-BE49-F238E27FC236}">
                <a16:creationId xmlns:a16="http://schemas.microsoft.com/office/drawing/2014/main" id="{4CDE341E-A2EC-63E9-D60F-5D527EF35F4F}"/>
              </a:ext>
            </a:extLst>
          </p:cNvPr>
          <p:cNvSpPr txBox="1">
            <a:spLocks/>
          </p:cNvSpPr>
          <p:nvPr/>
        </p:nvSpPr>
        <p:spPr bwMode="auto">
          <a:xfrm>
            <a:off x="316942" y="5811051"/>
            <a:ext cx="10297144" cy="2880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eaLnBrk="1" hangingPunct="1">
              <a:spcBef>
                <a:spcPct val="0"/>
              </a:spcBef>
              <a:buNone/>
              <a:defRPr/>
            </a:pPr>
            <a:r>
              <a:rPr lang="sv-SE" sz="1500" b="0" kern="0" dirty="0" err="1">
                <a:latin typeface="+mn-lt"/>
              </a:rPr>
              <a:t>GemCis</a:t>
            </a:r>
            <a:r>
              <a:rPr lang="sv-SE" sz="1500" b="0" kern="0" dirty="0">
                <a:latin typeface="+mn-lt"/>
              </a:rPr>
              <a:t> = </a:t>
            </a:r>
            <a:r>
              <a:rPr lang="sv-SE" sz="1500" b="0" kern="0" dirty="0" err="1">
                <a:latin typeface="+mn-lt"/>
              </a:rPr>
              <a:t>gemcitabine</a:t>
            </a:r>
            <a:r>
              <a:rPr lang="sv-SE" sz="1500" b="0" kern="0" dirty="0">
                <a:latin typeface="+mn-lt"/>
              </a:rPr>
              <a:t>/</a:t>
            </a:r>
            <a:r>
              <a:rPr lang="sv-SE" sz="1500" b="0" kern="0" dirty="0" err="1">
                <a:latin typeface="+mn-lt"/>
              </a:rPr>
              <a:t>cisplatin</a:t>
            </a:r>
            <a:r>
              <a:rPr lang="sv-SE" sz="1500" b="0" kern="0" dirty="0">
                <a:latin typeface="+mn-lt"/>
              </a:rPr>
              <a:t>; DCO = data </a:t>
            </a:r>
            <a:r>
              <a:rPr lang="sv-SE" sz="1500" b="0" kern="0" dirty="0" err="1">
                <a:latin typeface="+mn-lt"/>
              </a:rPr>
              <a:t>cutoff</a:t>
            </a:r>
            <a:endParaRPr lang="en-GB" altLang="en-US" sz="1500" b="0" kern="0" dirty="0">
              <a:solidFill>
                <a:schemeClr val="tx1">
                  <a:lumMod val="95000"/>
                  <a:lumOff val="5000"/>
                </a:schemeClr>
              </a:solidFill>
              <a:latin typeface="+mn-lt"/>
              <a:cs typeface="Arial" panose="020B0604020202020204" pitchFamily="34" charset="0"/>
            </a:endParaRPr>
          </a:p>
        </p:txBody>
      </p:sp>
    </p:spTree>
    <p:extLst>
      <p:ext uri="{BB962C8B-B14F-4D97-AF65-F5344CB8AC3E}">
        <p14:creationId xmlns:p14="http://schemas.microsoft.com/office/powerpoint/2010/main" val="3651561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9EB77-98FD-B00E-4D8B-7191CCEE6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D4AFB-39D4-8CD3-2A36-E97F6F580B7B}"/>
              </a:ext>
            </a:extLst>
          </p:cNvPr>
          <p:cNvSpPr>
            <a:spLocks noGrp="1"/>
          </p:cNvSpPr>
          <p:nvPr>
            <p:ph type="title"/>
          </p:nvPr>
        </p:nvSpPr>
        <p:spPr>
          <a:xfrm>
            <a:off x="0" y="260648"/>
            <a:ext cx="12192000" cy="720080"/>
          </a:xfrm>
        </p:spPr>
        <p:txBody>
          <a:bodyPr/>
          <a:lstStyle/>
          <a:p>
            <a:r>
              <a:rPr lang="en-US" sz="3200" dirty="0">
                <a:solidFill>
                  <a:srgbClr val="0432FF"/>
                </a:solidFill>
              </a:rPr>
              <a:t>KEYNOTE-966 Trial: 3-Year OS Update</a:t>
            </a:r>
          </a:p>
        </p:txBody>
      </p:sp>
      <p:sp>
        <p:nvSpPr>
          <p:cNvPr id="3" name="Content Placeholder 2">
            <a:extLst>
              <a:ext uri="{FF2B5EF4-FFF2-40B4-BE49-F238E27FC236}">
                <a16:creationId xmlns:a16="http://schemas.microsoft.com/office/drawing/2014/main" id="{E73D15D6-6B7C-42B8-B021-A00F65A3044A}"/>
              </a:ext>
            </a:extLst>
          </p:cNvPr>
          <p:cNvSpPr>
            <a:spLocks noGrp="1"/>
          </p:cNvSpPr>
          <p:nvPr>
            <p:ph idx="1"/>
          </p:nvPr>
        </p:nvSpPr>
        <p:spPr>
          <a:xfrm>
            <a:off x="0" y="6569967"/>
            <a:ext cx="10297144" cy="288033"/>
          </a:xfrm>
        </p:spPr>
        <p:txBody>
          <a:bodyPr/>
          <a:lstStyle/>
          <a:p>
            <a:pPr eaLnBrk="1" hangingPunct="1">
              <a:spcBef>
                <a:spcPct val="0"/>
              </a:spcBef>
              <a:buNone/>
              <a:defRPr/>
            </a:pPr>
            <a:r>
              <a:rPr lang="sv-SE" sz="1500" b="0" dirty="0">
                <a:latin typeface="+mn-lt"/>
              </a:rPr>
              <a:t>Finn R et al. ASCO 2024;Abstract 4093.</a:t>
            </a:r>
            <a:endParaRPr lang="en-GB" altLang="en-US" sz="1500" b="0" dirty="0">
              <a:solidFill>
                <a:schemeClr val="tx1">
                  <a:lumMod val="95000"/>
                  <a:lumOff val="5000"/>
                </a:schemeClr>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0CBBAF89-AE9A-1453-DF4C-CD051806E5E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724"/>
          <a:stretch>
            <a:fillRect/>
          </a:stretch>
        </p:blipFill>
        <p:spPr>
          <a:xfrm>
            <a:off x="338968" y="1154460"/>
            <a:ext cx="11514061" cy="4320480"/>
          </a:xfrm>
          <a:prstGeom prst="rect">
            <a:avLst/>
          </a:prstGeom>
        </p:spPr>
      </p:pic>
      <p:pic>
        <p:nvPicPr>
          <p:cNvPr id="5" name="Picture 4">
            <a:extLst>
              <a:ext uri="{FF2B5EF4-FFF2-40B4-BE49-F238E27FC236}">
                <a16:creationId xmlns:a16="http://schemas.microsoft.com/office/drawing/2014/main" id="{F663956F-27DE-5E83-5B66-38540625B71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209798" y="5661248"/>
            <a:ext cx="7772400" cy="457200"/>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1425514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7976-B45C-C44D-001F-F3D8A6DA5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E3CD3-42BD-7C77-29CA-67BC78ECE0A7}"/>
              </a:ext>
            </a:extLst>
          </p:cNvPr>
          <p:cNvSpPr>
            <a:spLocks noGrp="1"/>
          </p:cNvSpPr>
          <p:nvPr>
            <p:ph type="title"/>
          </p:nvPr>
        </p:nvSpPr>
        <p:spPr>
          <a:xfrm>
            <a:off x="912286" y="37783"/>
            <a:ext cx="10358967" cy="1143000"/>
          </a:xfrm>
        </p:spPr>
        <p:txBody>
          <a:bodyPr/>
          <a:lstStyle/>
          <a:p>
            <a:r>
              <a:rPr lang="en-US" dirty="0" err="1"/>
              <a:t>IMforte</a:t>
            </a:r>
            <a:r>
              <a:rPr lang="en-US" dirty="0"/>
              <a:t> Study Design</a:t>
            </a:r>
          </a:p>
        </p:txBody>
      </p:sp>
      <p:sp>
        <p:nvSpPr>
          <p:cNvPr id="3" name="TextBox 2">
            <a:extLst>
              <a:ext uri="{FF2B5EF4-FFF2-40B4-BE49-F238E27FC236}">
                <a16:creationId xmlns:a16="http://schemas.microsoft.com/office/drawing/2014/main" id="{FBE48CF8-F17D-ADDA-D6FD-217F4685B8BC}"/>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Paz-Ares L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Lancet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2025;405(10495):2129-43.  </a:t>
            </a:r>
          </a:p>
        </p:txBody>
      </p:sp>
      <p:pic>
        <p:nvPicPr>
          <p:cNvPr id="4" name="Picture 2">
            <a:extLst>
              <a:ext uri="{FF2B5EF4-FFF2-40B4-BE49-F238E27FC236}">
                <a16:creationId xmlns:a16="http://schemas.microsoft.com/office/drawing/2014/main" id="{7C4BA6AC-8CC3-4253-64C3-2A898482F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78"/>
          <a:stretch>
            <a:fillRect/>
          </a:stretch>
        </p:blipFill>
        <p:spPr bwMode="auto">
          <a:xfrm>
            <a:off x="1247218" y="982994"/>
            <a:ext cx="9689101" cy="479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AD22837D-1622-E9AB-9D01-F3E5812400A0}"/>
              </a:ext>
            </a:extLst>
          </p:cNvPr>
          <p:cNvSpPr/>
          <p:nvPr/>
        </p:nvSpPr>
        <p:spPr bwMode="auto">
          <a:xfrm>
            <a:off x="1399141" y="5373216"/>
            <a:ext cx="9496540" cy="3927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19D50ED2-8C84-9E47-7BFE-CF06A0235419}"/>
              </a:ext>
            </a:extLst>
          </p:cNvPr>
          <p:cNvSpPr txBox="1"/>
          <p:nvPr/>
        </p:nvSpPr>
        <p:spPr>
          <a:xfrm>
            <a:off x="1247218" y="5875006"/>
            <a:ext cx="1002403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CR = complete response; PR = partial response; SD = stable disease; PD = disease progression</a:t>
            </a:r>
          </a:p>
        </p:txBody>
      </p:sp>
    </p:spTree>
    <p:extLst>
      <p:ext uri="{BB962C8B-B14F-4D97-AF65-F5344CB8AC3E}">
        <p14:creationId xmlns:p14="http://schemas.microsoft.com/office/powerpoint/2010/main" val="3275699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F3629-9E48-8FA1-CE43-ED9489902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17B26-A1F0-4491-D27D-57F788B8B3AE}"/>
              </a:ext>
            </a:extLst>
          </p:cNvPr>
          <p:cNvSpPr>
            <a:spLocks noGrp="1"/>
          </p:cNvSpPr>
          <p:nvPr>
            <p:ph type="title"/>
          </p:nvPr>
        </p:nvSpPr>
        <p:spPr>
          <a:xfrm>
            <a:off x="912286" y="37782"/>
            <a:ext cx="10358967" cy="942945"/>
          </a:xfrm>
        </p:spPr>
        <p:txBody>
          <a:bodyPr/>
          <a:lstStyle/>
          <a:p>
            <a:r>
              <a:rPr lang="en-US" dirty="0" err="1"/>
              <a:t>IMforte</a:t>
            </a:r>
            <a:r>
              <a:rPr lang="en-US" dirty="0"/>
              <a:t>: PFS from Randomization into Maintenance Phase</a:t>
            </a:r>
          </a:p>
        </p:txBody>
      </p:sp>
      <p:sp>
        <p:nvSpPr>
          <p:cNvPr id="3" name="TextBox 2">
            <a:extLst>
              <a:ext uri="{FF2B5EF4-FFF2-40B4-BE49-F238E27FC236}">
                <a16:creationId xmlns:a16="http://schemas.microsoft.com/office/drawing/2014/main" id="{49C84674-D36A-A97A-4372-C88DFE572548}"/>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Paz-Ares L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Lancet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2025;405(10495):2129-43.  </a:t>
            </a:r>
          </a:p>
        </p:txBody>
      </p:sp>
      <p:pic>
        <p:nvPicPr>
          <p:cNvPr id="6" name="Picture 5">
            <a:extLst>
              <a:ext uri="{FF2B5EF4-FFF2-40B4-BE49-F238E27FC236}">
                <a16:creationId xmlns:a16="http://schemas.microsoft.com/office/drawing/2014/main" id="{E5104BDD-344A-FFA1-F8ED-D4192DBA97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9426" y="953461"/>
            <a:ext cx="11153147" cy="5148642"/>
          </a:xfrm>
          <a:prstGeom prst="rect">
            <a:avLst/>
          </a:prstGeom>
        </p:spPr>
      </p:pic>
    </p:spTree>
    <p:extLst>
      <p:ext uri="{BB962C8B-B14F-4D97-AF65-F5344CB8AC3E}">
        <p14:creationId xmlns:p14="http://schemas.microsoft.com/office/powerpoint/2010/main" val="228193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7108C-B4BC-C79E-2044-431C683A7B8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34DFED8-99E1-1B42-D1A7-B33A5728418B}"/>
              </a:ext>
            </a:extLst>
          </p:cNvPr>
          <p:cNvSpPr/>
          <p:nvPr/>
        </p:nvSpPr>
        <p:spPr bwMode="auto">
          <a:xfrm>
            <a:off x="582155" y="1190717"/>
            <a:ext cx="10642603" cy="5010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C5E96950-0931-1395-7469-6C6C9D2706C6}"/>
              </a:ext>
            </a:extLst>
          </p:cNvPr>
          <p:cNvSpPr>
            <a:spLocks noGrp="1"/>
          </p:cNvSpPr>
          <p:nvPr>
            <p:ph type="title"/>
          </p:nvPr>
        </p:nvSpPr>
        <p:spPr>
          <a:xfrm>
            <a:off x="582154" y="47717"/>
            <a:ext cx="11490510" cy="1143000"/>
          </a:xfrm>
        </p:spPr>
        <p:txBody>
          <a:bodyPr/>
          <a:lstStyle/>
          <a:p>
            <a:pPr algn="l"/>
            <a:r>
              <a:rPr lang="en-US" sz="2400" dirty="0"/>
              <a:t>NEODISCO Trial: Neoadjuvant Gemcitabine and Cisplatin in Combination with Perioperative Pembrolizumab versus Up-Front Surgery for Patients with Primary Resectable and Borderline-</a:t>
            </a:r>
            <a:r>
              <a:rPr lang="en-US" sz="2400" dirty="0" err="1"/>
              <a:t>Resectable</a:t>
            </a:r>
            <a:r>
              <a:rPr lang="en-US" sz="2400" dirty="0"/>
              <a:t> Perihilar and Distal Cholangiocarcinoma</a:t>
            </a:r>
          </a:p>
        </p:txBody>
      </p:sp>
      <p:sp>
        <p:nvSpPr>
          <p:cNvPr id="6" name="TextBox 5">
            <a:extLst>
              <a:ext uri="{FF2B5EF4-FFF2-40B4-BE49-F238E27FC236}">
                <a16:creationId xmlns:a16="http://schemas.microsoft.com/office/drawing/2014/main" id="{285B095E-17B0-7AEB-798B-4B15A2998F7F}"/>
              </a:ext>
            </a:extLst>
          </p:cNvPr>
          <p:cNvSpPr txBox="1"/>
          <p:nvPr/>
        </p:nvSpPr>
        <p:spPr>
          <a:xfrm>
            <a:off x="782672" y="1793116"/>
            <a:ext cx="3810000" cy="2862322"/>
          </a:xfrm>
          <a:prstGeom prst="rect">
            <a:avLst/>
          </a:prstGeom>
          <a:solidFill>
            <a:schemeClr val="bg1">
              <a:lumMod val="50000"/>
            </a:schemeClr>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Calibri"/>
                <a:ea typeface="+mn-ea"/>
                <a:cs typeface="+mn-cs"/>
              </a:rPr>
              <a:t>Key Eligibility Criteria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Age ≥18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ECOG PS 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Confirmed resectable or borderline resectable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pCCA</a:t>
            </a:r>
            <a:r>
              <a:rPr kumimoji="0" lang="en-US" sz="1800" b="0" i="0" u="none" strike="noStrike" kern="1200" cap="none" spc="0" normalizeH="0" baseline="0" noProof="0" dirty="0">
                <a:ln>
                  <a:noFill/>
                </a:ln>
                <a:solidFill>
                  <a:srgbClr val="FFFFFF"/>
                </a:solidFill>
                <a:effectLst/>
                <a:uLnTx/>
                <a:uFillTx/>
                <a:latin typeface="Calibri"/>
                <a:ea typeface="+mn-ea"/>
                <a:cs typeface="+mn-cs"/>
              </a:rPr>
              <a:t> and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dCCA</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285750" lvl="0" indent="-285750" defTabSz="914400" fontAlgn="auto">
              <a:spcBef>
                <a:spcPts val="0"/>
              </a:spcBef>
              <a:spcAft>
                <a:spcPts val="0"/>
              </a:spcAft>
              <a:buFont typeface="Arial" panose="020B0604020202020204" pitchFamily="34" charset="0"/>
              <a:buChar char="•"/>
              <a:defRPr/>
            </a:pPr>
            <a:r>
              <a:rPr lang="en-US" sz="1800" b="0" dirty="0">
                <a:solidFill>
                  <a:srgbClr val="FFFFFF"/>
                </a:solidFill>
                <a:latin typeface="Calibri"/>
                <a:ea typeface="+mn-ea"/>
                <a:cs typeface="+mn-cs"/>
              </a:rPr>
              <a:t>No prior therapy with anti-PD-1 or anti-PD-L1 antibodies or other agents directed to another stimulatory or co-inhibitory T-cell receptor</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32F6B823-F6FC-9372-037A-A195CFAB0D19}"/>
              </a:ext>
            </a:extLst>
          </p:cNvPr>
          <p:cNvSpPr txBox="1"/>
          <p:nvPr/>
        </p:nvSpPr>
        <p:spPr>
          <a:xfrm>
            <a:off x="5210581" y="2859193"/>
            <a:ext cx="10287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Non-randomized</a:t>
            </a:r>
          </a:p>
        </p:txBody>
      </p:sp>
      <p:sp>
        <p:nvSpPr>
          <p:cNvPr id="8" name="TextBox 7">
            <a:extLst>
              <a:ext uri="{FF2B5EF4-FFF2-40B4-BE49-F238E27FC236}">
                <a16:creationId xmlns:a16="http://schemas.microsoft.com/office/drawing/2014/main" id="{475E5596-04B9-B5D2-D5E8-6E97E53CB23F}"/>
              </a:ext>
            </a:extLst>
          </p:cNvPr>
          <p:cNvSpPr txBox="1"/>
          <p:nvPr/>
        </p:nvSpPr>
        <p:spPr>
          <a:xfrm>
            <a:off x="6997943" y="2212526"/>
            <a:ext cx="4131683" cy="1323439"/>
          </a:xfrm>
          <a:prstGeom prst="rect">
            <a:avLst/>
          </a:prstGeom>
          <a:solidFill>
            <a:srgbClr val="194D8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Neoadjuvant gemcitabine + cisplatin + perioperative pembrolizumab  (IV)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4F73D98-73C6-AFEE-2795-351F31264649}"/>
              </a:ext>
            </a:extLst>
          </p:cNvPr>
          <p:cNvSpPr txBox="1"/>
          <p:nvPr/>
        </p:nvSpPr>
        <p:spPr>
          <a:xfrm>
            <a:off x="808198" y="5436838"/>
            <a:ext cx="10241221" cy="400110"/>
          </a:xfrm>
          <a:prstGeom prst="rect">
            <a:avLst/>
          </a:prstGeom>
          <a:noFill/>
        </p:spPr>
        <p:txBody>
          <a:bodyPr wrap="square" rtlCol="0">
            <a:spAutoFit/>
          </a:bodyPr>
          <a:lstStyle/>
          <a:p>
            <a:pPr lvl="0" defTabSz="914400" fontAlgn="auto">
              <a:spcBef>
                <a:spcPts val="0"/>
              </a:spcBef>
              <a:spcAft>
                <a:spcPts val="0"/>
              </a:spcAf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Primary Outcome Measure</a:t>
            </a:r>
            <a:r>
              <a:rPr lang="en-US" sz="2000" dirty="0">
                <a:solidFill>
                  <a:srgbClr val="000000"/>
                </a:solidFill>
                <a:latin typeface="Calibri"/>
                <a:ea typeface="+mn-ea"/>
                <a:cs typeface="+mn-cs"/>
              </a:rPr>
              <a:t>: Event-free survival</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p>
        </p:txBody>
      </p:sp>
      <p:cxnSp>
        <p:nvCxnSpPr>
          <p:cNvPr id="15" name="Straight Arrow Connector 14">
            <a:extLst>
              <a:ext uri="{FF2B5EF4-FFF2-40B4-BE49-F238E27FC236}">
                <a16:creationId xmlns:a16="http://schemas.microsoft.com/office/drawing/2014/main" id="{CD4823E9-2074-FE11-84C9-CB885358184F}"/>
              </a:ext>
            </a:extLst>
          </p:cNvPr>
          <p:cNvCxnSpPr>
            <a:cxnSpLocks/>
          </p:cNvCxnSpPr>
          <p:nvPr/>
        </p:nvCxnSpPr>
        <p:spPr bwMode="auto">
          <a:xfrm flipV="1">
            <a:off x="4629649" y="3513678"/>
            <a:ext cx="503007" cy="1"/>
          </a:xfrm>
          <a:prstGeom prst="straightConnector1">
            <a:avLst/>
          </a:prstGeom>
          <a:solidFill>
            <a:srgbClr val="FFFF00"/>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30353559-93F8-C0F5-7659-55F6381DEE66}"/>
              </a:ext>
            </a:extLst>
          </p:cNvPr>
          <p:cNvCxnSpPr>
            <a:cxnSpLocks/>
          </p:cNvCxnSpPr>
          <p:nvPr/>
        </p:nvCxnSpPr>
        <p:spPr bwMode="auto">
          <a:xfrm flipV="1">
            <a:off x="6304157" y="3013658"/>
            <a:ext cx="492780" cy="349119"/>
          </a:xfrm>
          <a:prstGeom prst="straightConnector1">
            <a:avLst/>
          </a:prstGeom>
          <a:solidFill>
            <a:srgbClr val="FFFF00"/>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5016E03B-A930-DDE1-7045-F1AA57B9F83D}"/>
              </a:ext>
            </a:extLst>
          </p:cNvPr>
          <p:cNvSpPr txBox="1"/>
          <p:nvPr/>
        </p:nvSpPr>
        <p:spPr>
          <a:xfrm>
            <a:off x="83440" y="6528649"/>
            <a:ext cx="7765160" cy="323165"/>
          </a:xfrm>
          <a:prstGeom prst="rect">
            <a:avLst/>
          </a:prstGeom>
          <a:noFill/>
        </p:spPr>
        <p:txBody>
          <a:bodyPr wrap="square">
            <a:spAutoFit/>
          </a:bodyPr>
          <a:lstStyle/>
          <a:p>
            <a:pPr lvl="0"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www.clinicaltrials.gov</a:t>
            </a:r>
            <a:r>
              <a:rPr kumimoji="0" lang="en-US" sz="1500" b="0" i="0" u="none" strike="noStrike" kern="1200" cap="none" spc="0" normalizeH="0" baseline="0" noProof="0" dirty="0">
                <a:ln>
                  <a:noFill/>
                </a:ln>
                <a:solidFill>
                  <a:srgbClr val="000000"/>
                </a:solidFill>
                <a:effectLst/>
                <a:uLnTx/>
                <a:uFillTx/>
                <a:latin typeface="Calibri"/>
                <a:ea typeface="+mn-ea"/>
                <a:cs typeface="+mn-cs"/>
              </a:rPr>
              <a:t>. </a:t>
            </a:r>
            <a:r>
              <a:rPr lang="en-US" sz="1500" b="0" dirty="0">
                <a:solidFill>
                  <a:srgbClr val="000000"/>
                </a:solidFill>
                <a:latin typeface="Calibri"/>
                <a:ea typeface="+mn-ea"/>
                <a:cs typeface="+mn-cs"/>
              </a:rPr>
              <a:t>NCT06923475. </a:t>
            </a:r>
            <a:r>
              <a:rPr kumimoji="0" lang="en-US" sz="1500" b="0" i="0" u="none" strike="noStrike" kern="1200" cap="none" spc="0" normalizeH="0" baseline="0" noProof="0" dirty="0">
                <a:ln>
                  <a:noFill/>
                </a:ln>
                <a:solidFill>
                  <a:srgbClr val="000000"/>
                </a:solidFill>
                <a:effectLst/>
                <a:uLnTx/>
                <a:uFillTx/>
                <a:latin typeface="Calibri"/>
                <a:ea typeface="+mn-ea"/>
                <a:cs typeface="+mn-cs"/>
              </a:rPr>
              <a:t>Accessed August 2025.</a:t>
            </a:r>
          </a:p>
        </p:txBody>
      </p:sp>
      <p:sp>
        <p:nvSpPr>
          <p:cNvPr id="27" name="TextBox 26">
            <a:extLst>
              <a:ext uri="{FF2B5EF4-FFF2-40B4-BE49-F238E27FC236}">
                <a16:creationId xmlns:a16="http://schemas.microsoft.com/office/drawing/2014/main" id="{E51624DF-4D52-3DE4-079F-ED93D5C7AB58}"/>
              </a:ext>
            </a:extLst>
          </p:cNvPr>
          <p:cNvSpPr txBox="1"/>
          <p:nvPr/>
        </p:nvSpPr>
        <p:spPr>
          <a:xfrm>
            <a:off x="715505" y="5825060"/>
            <a:ext cx="10509253" cy="307777"/>
          </a:xfrm>
          <a:prstGeom prst="rect">
            <a:avLst/>
          </a:prstGeom>
          <a:noFill/>
        </p:spPr>
        <p:txBody>
          <a:bodyPr wrap="square" rtlCol="0">
            <a:spAutoFit/>
          </a:bodyPr>
          <a:lstStyle/>
          <a:p>
            <a:pPr lvl="0" defTabSz="914400" fontAlgn="auto">
              <a:spcBef>
                <a:spcPts val="0"/>
              </a:spcBef>
              <a:spcAft>
                <a:spcPts val="0"/>
              </a:spcAft>
              <a:defRPr/>
            </a:pPr>
            <a:r>
              <a:rPr lang="en-US" sz="1400" b="0" dirty="0" err="1">
                <a:solidFill>
                  <a:srgbClr val="000000"/>
                </a:solidFill>
                <a:latin typeface="Calibri"/>
                <a:ea typeface="+mn-ea"/>
                <a:cs typeface="+mn-cs"/>
              </a:rPr>
              <a:t>pCCA</a:t>
            </a:r>
            <a:r>
              <a:rPr lang="en-US" sz="1400" b="0" dirty="0">
                <a:solidFill>
                  <a:srgbClr val="000000"/>
                </a:solidFill>
                <a:latin typeface="Calibri"/>
                <a:ea typeface="+mn-ea"/>
                <a:cs typeface="+mn-cs"/>
              </a:rPr>
              <a:t> = perihilar cholangiocarcinoma; </a:t>
            </a:r>
            <a:r>
              <a:rPr lang="en-US" sz="1400" b="0" dirty="0" err="1">
                <a:solidFill>
                  <a:srgbClr val="000000"/>
                </a:solidFill>
                <a:latin typeface="Calibri"/>
                <a:ea typeface="+mn-ea"/>
                <a:cs typeface="+mn-cs"/>
              </a:rPr>
              <a:t>dCCA</a:t>
            </a:r>
            <a:r>
              <a:rPr lang="en-US" sz="1400" b="0" dirty="0">
                <a:solidFill>
                  <a:srgbClr val="000000"/>
                </a:solidFill>
                <a:latin typeface="Calibri"/>
                <a:ea typeface="+mn-ea"/>
                <a:cs typeface="+mn-cs"/>
              </a:rPr>
              <a:t> = distal cholangiocarcinoma; IV = intravenous</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Oval 2">
            <a:extLst>
              <a:ext uri="{FF2B5EF4-FFF2-40B4-BE49-F238E27FC236}">
                <a16:creationId xmlns:a16="http://schemas.microsoft.com/office/drawing/2014/main" id="{14081310-FAEB-59D5-318E-C31F329D2BD8}"/>
              </a:ext>
            </a:extLst>
          </p:cNvPr>
          <p:cNvSpPr/>
          <p:nvPr/>
        </p:nvSpPr>
        <p:spPr bwMode="auto">
          <a:xfrm>
            <a:off x="5172741" y="2983060"/>
            <a:ext cx="1091331" cy="1015663"/>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7B0295A1-43EC-501A-2CB8-A7450DF3B07D}"/>
              </a:ext>
            </a:extLst>
          </p:cNvPr>
          <p:cNvSpPr txBox="1"/>
          <p:nvPr/>
        </p:nvSpPr>
        <p:spPr>
          <a:xfrm>
            <a:off x="4959607" y="3128766"/>
            <a:ext cx="1517598"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R</a:t>
            </a:r>
          </a:p>
          <a:p>
            <a:pPr lvl="0" algn="ctr" defTabSz="914400" fontAlgn="auto">
              <a:spcBef>
                <a:spcPts val="0"/>
              </a:spcBef>
              <a:spcAft>
                <a:spcPts val="0"/>
              </a:spcAft>
              <a:defRPr/>
            </a:pPr>
            <a:r>
              <a:rPr lang="en-US" sz="1700" b="0" dirty="0">
                <a:solidFill>
                  <a:srgbClr val="FFFFFF"/>
                </a:solidFill>
                <a:latin typeface="Calibri"/>
                <a:ea typeface="+mn-ea"/>
                <a:cs typeface="+mn-cs"/>
              </a:rPr>
              <a:t>N = 150</a:t>
            </a:r>
            <a:endParaRPr kumimoji="0" lang="en-US" sz="17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EAC18EF2-642B-A036-A23D-CDA30C4CDCB0}"/>
              </a:ext>
            </a:extLst>
          </p:cNvPr>
          <p:cNvSpPr txBox="1"/>
          <p:nvPr/>
        </p:nvSpPr>
        <p:spPr>
          <a:xfrm>
            <a:off x="6997943" y="3983634"/>
            <a:ext cx="4131683" cy="400110"/>
          </a:xfrm>
          <a:prstGeom prst="rect">
            <a:avLst/>
          </a:prstGeom>
          <a:solidFill>
            <a:srgbClr val="00948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Surgery</a:t>
            </a:r>
          </a:p>
        </p:txBody>
      </p:sp>
      <p:cxnSp>
        <p:nvCxnSpPr>
          <p:cNvPr id="12" name="Straight Arrow Connector 11">
            <a:extLst>
              <a:ext uri="{FF2B5EF4-FFF2-40B4-BE49-F238E27FC236}">
                <a16:creationId xmlns:a16="http://schemas.microsoft.com/office/drawing/2014/main" id="{F811064C-F79F-5169-095A-5EF591BA0A76}"/>
              </a:ext>
            </a:extLst>
          </p:cNvPr>
          <p:cNvCxnSpPr>
            <a:cxnSpLocks/>
          </p:cNvCxnSpPr>
          <p:nvPr/>
        </p:nvCxnSpPr>
        <p:spPr bwMode="auto">
          <a:xfrm>
            <a:off x="6337382" y="3530547"/>
            <a:ext cx="459555" cy="468176"/>
          </a:xfrm>
          <a:prstGeom prst="straightConnector1">
            <a:avLst/>
          </a:prstGeom>
          <a:solidFill>
            <a:srgbClr val="FFFF00"/>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580173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CF3C1-3013-0E14-B138-0A11FABFF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B15D1-DE2F-4128-7550-DBF9FF02508D}"/>
              </a:ext>
            </a:extLst>
          </p:cNvPr>
          <p:cNvSpPr>
            <a:spLocks noGrp="1"/>
          </p:cNvSpPr>
          <p:nvPr>
            <p:ph type="title"/>
          </p:nvPr>
        </p:nvSpPr>
        <p:spPr>
          <a:xfrm>
            <a:off x="912285" y="181783"/>
            <a:ext cx="10224275" cy="942945"/>
          </a:xfrm>
        </p:spPr>
        <p:txBody>
          <a:bodyPr/>
          <a:lstStyle/>
          <a:p>
            <a:pPr algn="l"/>
            <a:r>
              <a:rPr lang="en-US" dirty="0"/>
              <a:t>ARTEMIDE-Biliary01 Trial: </a:t>
            </a:r>
            <a:r>
              <a:rPr lang="en-US" dirty="0" err="1"/>
              <a:t>Rilvegostomig</a:t>
            </a:r>
            <a:r>
              <a:rPr lang="en-US" dirty="0"/>
              <a:t> and Chemotherapy as Adjuvant Therapy for Biliary Tract Cancer After Resection</a:t>
            </a:r>
          </a:p>
        </p:txBody>
      </p:sp>
      <p:sp>
        <p:nvSpPr>
          <p:cNvPr id="3" name="TextBox 2">
            <a:extLst>
              <a:ext uri="{FF2B5EF4-FFF2-40B4-BE49-F238E27FC236}">
                <a16:creationId xmlns:a16="http://schemas.microsoft.com/office/drawing/2014/main" id="{27C611C2-A653-2E55-DA09-766C77B7B331}"/>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Fan J et al. ASCO 2024;Abstract TPS4199. </a:t>
            </a:r>
          </a:p>
        </p:txBody>
      </p:sp>
      <p:pic>
        <p:nvPicPr>
          <p:cNvPr id="4" name="Picture 3">
            <a:extLst>
              <a:ext uri="{FF2B5EF4-FFF2-40B4-BE49-F238E27FC236}">
                <a16:creationId xmlns:a16="http://schemas.microsoft.com/office/drawing/2014/main" id="{D7EF8F33-E741-7DA3-E40F-94588DE6D1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86375" y="1146466"/>
            <a:ext cx="6019249" cy="5291648"/>
          </a:xfrm>
          <a:prstGeom prst="rect">
            <a:avLst/>
          </a:prstGeom>
        </p:spPr>
      </p:pic>
    </p:spTree>
    <p:extLst>
      <p:ext uri="{BB962C8B-B14F-4D97-AF65-F5344CB8AC3E}">
        <p14:creationId xmlns:p14="http://schemas.microsoft.com/office/powerpoint/2010/main" val="1771443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B778A-B66E-784C-0611-97AE3A39C74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814B127-1440-7458-DE05-682C5ABBB9CD}"/>
              </a:ext>
            </a:extLst>
          </p:cNvPr>
          <p:cNvSpPr/>
          <p:nvPr/>
        </p:nvSpPr>
        <p:spPr bwMode="auto">
          <a:xfrm>
            <a:off x="479376" y="2085920"/>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B513F18-E5DA-D401-B784-E95E2C03399D}"/>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F095F85-60B9-C14A-1CA4-AE0D76BCD14B}"/>
              </a:ext>
            </a:extLst>
          </p:cNvPr>
          <p:cNvSpPr>
            <a:spLocks noGrp="1"/>
          </p:cNvSpPr>
          <p:nvPr>
            <p:ph idx="1"/>
          </p:nvPr>
        </p:nvSpPr>
        <p:spPr>
          <a:xfrm>
            <a:off x="551384" y="1149816"/>
            <a:ext cx="11305256"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bg1"/>
                </a:solidFill>
              </a:rPr>
              <a:t>Case 2: 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3236893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2C1D9-5593-3821-AA0F-F6DEB540D5D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278053B-C02B-7C11-D300-4619E817A112}"/>
              </a:ext>
            </a:extLst>
          </p:cNvPr>
          <p:cNvSpPr/>
          <p:nvPr/>
        </p:nvSpPr>
        <p:spPr bwMode="auto">
          <a:xfrm>
            <a:off x="815306" y="175364"/>
            <a:ext cx="10561388" cy="167242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8C03282-96F0-3AC6-6D2A-5AD7CFF75D8A}"/>
              </a:ext>
            </a:extLst>
          </p:cNvPr>
          <p:cNvSpPr>
            <a:spLocks noGrp="1"/>
          </p:cNvSpPr>
          <p:nvPr>
            <p:ph type="title"/>
          </p:nvPr>
        </p:nvSpPr>
        <p:spPr>
          <a:xfrm>
            <a:off x="930110" y="514645"/>
            <a:ext cx="10446584" cy="1095726"/>
          </a:xfrm>
        </p:spPr>
        <p:txBody>
          <a:bodyPr lIns="91440" tIns="91440" rIns="91440" bIns="182880"/>
          <a:lstStyle/>
          <a:p>
            <a:pPr algn="l"/>
            <a:r>
              <a:rPr lang="en-US" dirty="0">
                <a:solidFill>
                  <a:schemeClr val="bg1"/>
                </a:solidFill>
              </a:rPr>
              <a:t>Case Presentation: 79-year-old man with history of Crohn’s disease and metastatic biliary cancer (HER2 IHC 2+) discontinues first-line chemotherapy/IO due to exacerbation of Crohn’s</a:t>
            </a:r>
          </a:p>
        </p:txBody>
      </p:sp>
      <p:sp>
        <p:nvSpPr>
          <p:cNvPr id="8" name="Title 1">
            <a:extLst>
              <a:ext uri="{FF2B5EF4-FFF2-40B4-BE49-F238E27FC236}">
                <a16:creationId xmlns:a16="http://schemas.microsoft.com/office/drawing/2014/main" id="{2B3B001F-AEA4-BEB0-C5BD-6AE0B6A3FE67}"/>
              </a:ext>
            </a:extLst>
          </p:cNvPr>
          <p:cNvSpPr txBox="1">
            <a:spLocks/>
          </p:cNvSpPr>
          <p:nvPr/>
        </p:nvSpPr>
        <p:spPr bwMode="auto">
          <a:xfrm>
            <a:off x="0" y="572935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Neil Morganstein (Summit, New Jersey)</a:t>
            </a:r>
          </a:p>
        </p:txBody>
      </p:sp>
      <p:pic>
        <p:nvPicPr>
          <p:cNvPr id="2" name="Picture 1" descr="A person wearing headphones&#10;&#10;AI-generated content may be incorrect.">
            <a:extLst>
              <a:ext uri="{FF2B5EF4-FFF2-40B4-BE49-F238E27FC236}">
                <a16:creationId xmlns:a16="http://schemas.microsoft.com/office/drawing/2014/main" id="{68EAA674-F7F1-C0E1-CFA9-4B73A699DFE2}"/>
              </a:ext>
            </a:extLst>
          </p:cNvPr>
          <p:cNvPicPr>
            <a:picLocks noChangeAspect="1"/>
          </p:cNvPicPr>
          <p:nvPr/>
        </p:nvPicPr>
        <p:blipFill>
          <a:blip r:embed="rId3"/>
          <a:stretch>
            <a:fillRect/>
          </a:stretch>
        </p:blipFill>
        <p:spPr>
          <a:xfrm>
            <a:off x="2913002" y="2147265"/>
            <a:ext cx="6365995" cy="35808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8845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66431-1E3B-0FBE-9FFC-8EE96A1CE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2AF37-75CF-33C6-56AB-F1AB772A360E}"/>
              </a:ext>
            </a:extLst>
          </p:cNvPr>
          <p:cNvSpPr>
            <a:spLocks noGrp="1"/>
          </p:cNvSpPr>
          <p:nvPr>
            <p:ph type="title"/>
          </p:nvPr>
        </p:nvSpPr>
        <p:spPr>
          <a:xfrm>
            <a:off x="0" y="141814"/>
            <a:ext cx="12192000" cy="720080"/>
          </a:xfrm>
        </p:spPr>
        <p:txBody>
          <a:bodyPr/>
          <a:lstStyle/>
          <a:p>
            <a:r>
              <a:rPr lang="en-US" sz="3200" dirty="0">
                <a:solidFill>
                  <a:srgbClr val="0432FF"/>
                </a:solidFill>
              </a:rPr>
              <a:t>Distribution of HER2 IHC Expression Levels Across Cancer Types</a:t>
            </a:r>
          </a:p>
        </p:txBody>
      </p:sp>
      <p:sp>
        <p:nvSpPr>
          <p:cNvPr id="3" name="Content Placeholder 2">
            <a:extLst>
              <a:ext uri="{FF2B5EF4-FFF2-40B4-BE49-F238E27FC236}">
                <a16:creationId xmlns:a16="http://schemas.microsoft.com/office/drawing/2014/main" id="{45668EAA-8C25-BC0E-BF52-3F3C91CDA16C}"/>
              </a:ext>
            </a:extLst>
          </p:cNvPr>
          <p:cNvSpPr>
            <a:spLocks noGrp="1"/>
          </p:cNvSpPr>
          <p:nvPr>
            <p:ph idx="1"/>
          </p:nvPr>
        </p:nvSpPr>
        <p:spPr>
          <a:xfrm>
            <a:off x="299356" y="6500452"/>
            <a:ext cx="10297144" cy="288033"/>
          </a:xfrm>
        </p:spPr>
        <p:txBody>
          <a:bodyPr/>
          <a:lstStyle/>
          <a:p>
            <a:pPr eaLnBrk="1" hangingPunct="1">
              <a:spcBef>
                <a:spcPct val="0"/>
              </a:spcBef>
              <a:buNone/>
              <a:defRPr/>
            </a:pPr>
            <a:r>
              <a:rPr lang="sv-SE" sz="1500" b="0" dirty="0" err="1">
                <a:latin typeface="+mn-lt"/>
              </a:rPr>
              <a:t>Uzunparmak</a:t>
            </a:r>
            <a:r>
              <a:rPr lang="sv-SE" sz="1500" b="0" dirty="0">
                <a:latin typeface="+mn-lt"/>
              </a:rPr>
              <a:t> B et al. </a:t>
            </a:r>
            <a:r>
              <a:rPr lang="sv-SE" sz="1500" b="0" i="1" dirty="0">
                <a:latin typeface="+mn-lt"/>
              </a:rPr>
              <a:t>Ann </a:t>
            </a:r>
            <a:r>
              <a:rPr lang="sv-SE" sz="1500" b="0" i="1" dirty="0" err="1">
                <a:latin typeface="+mn-lt"/>
              </a:rPr>
              <a:t>Oncol</a:t>
            </a:r>
            <a:r>
              <a:rPr lang="sv-SE" sz="1500" b="0" i="1" dirty="0">
                <a:latin typeface="+mn-lt"/>
              </a:rPr>
              <a:t> </a:t>
            </a:r>
            <a:r>
              <a:rPr lang="sv-SE" sz="1500" b="0" dirty="0">
                <a:latin typeface="+mn-lt"/>
              </a:rPr>
              <a:t>2023 November;34(11):1035-46.</a:t>
            </a:r>
          </a:p>
          <a:p>
            <a:pPr eaLnBrk="1" hangingPunct="1">
              <a:spcBef>
                <a:spcPct val="0"/>
              </a:spcBef>
              <a:buNone/>
              <a:defRPr/>
            </a:pPr>
            <a:r>
              <a:rPr lang="sv-SE" sz="1500" b="0" dirty="0">
                <a:latin typeface="+mn-lt"/>
              </a:rPr>
              <a:t> .</a:t>
            </a:r>
          </a:p>
          <a:p>
            <a:pPr eaLnBrk="1" hangingPunct="1">
              <a:spcBef>
                <a:spcPct val="0"/>
              </a:spcBef>
              <a:buNone/>
              <a:defRPr/>
            </a:pPr>
            <a:r>
              <a:rPr lang="sv-SE" sz="1500" b="0" dirty="0">
                <a:latin typeface="+mn-lt"/>
              </a:rPr>
              <a:t>.</a:t>
            </a:r>
            <a:endParaRPr lang="en-GB" altLang="en-US" sz="1500" b="0" dirty="0">
              <a:solidFill>
                <a:schemeClr val="tx1">
                  <a:lumMod val="95000"/>
                  <a:lumOff val="5000"/>
                </a:schemeClr>
              </a:solidFill>
              <a:latin typeface="+mn-lt"/>
              <a:cs typeface="Arial" panose="020B0604020202020204" pitchFamily="34" charset="0"/>
            </a:endParaRPr>
          </a:p>
        </p:txBody>
      </p:sp>
      <p:pic>
        <p:nvPicPr>
          <p:cNvPr id="5" name="Picture 4" descr="A graph of a number of cells&#10;&#10;AI-generated content may be incorrect.">
            <a:extLst>
              <a:ext uri="{FF2B5EF4-FFF2-40B4-BE49-F238E27FC236}">
                <a16:creationId xmlns:a16="http://schemas.microsoft.com/office/drawing/2014/main" id="{72680411-4B67-2F15-3A2E-271ED59D9D1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12572" y="908075"/>
            <a:ext cx="6811820" cy="5357882"/>
          </a:xfrm>
          <a:prstGeom prst="rect">
            <a:avLst/>
          </a:prstGeom>
        </p:spPr>
      </p:pic>
      <p:sp>
        <p:nvSpPr>
          <p:cNvPr id="4" name="Rectangle 3">
            <a:extLst>
              <a:ext uri="{FF2B5EF4-FFF2-40B4-BE49-F238E27FC236}">
                <a16:creationId xmlns:a16="http://schemas.microsoft.com/office/drawing/2014/main" id="{B804FAF9-67D4-244F-67DB-554E285C166A}"/>
              </a:ext>
            </a:extLst>
          </p:cNvPr>
          <p:cNvSpPr/>
          <p:nvPr/>
        </p:nvSpPr>
        <p:spPr bwMode="auto">
          <a:xfrm>
            <a:off x="5447928" y="908075"/>
            <a:ext cx="288032" cy="453714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Right Arrow 5">
            <a:extLst>
              <a:ext uri="{FF2B5EF4-FFF2-40B4-BE49-F238E27FC236}">
                <a16:creationId xmlns:a16="http://schemas.microsoft.com/office/drawing/2014/main" id="{9877C527-178F-948A-A70A-CA39CF598431}"/>
              </a:ext>
            </a:extLst>
          </p:cNvPr>
          <p:cNvSpPr/>
          <p:nvPr/>
        </p:nvSpPr>
        <p:spPr bwMode="auto">
          <a:xfrm rot="16200000">
            <a:off x="5339916" y="5735977"/>
            <a:ext cx="504056" cy="143371"/>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9D20FF6D-DED5-0FFE-F810-C244A7F5BE1E}"/>
              </a:ext>
            </a:extLst>
          </p:cNvPr>
          <p:cNvSpPr/>
          <p:nvPr/>
        </p:nvSpPr>
        <p:spPr bwMode="auto">
          <a:xfrm>
            <a:off x="4355046" y="908074"/>
            <a:ext cx="288032" cy="487932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Right Arrow 7">
            <a:extLst>
              <a:ext uri="{FF2B5EF4-FFF2-40B4-BE49-F238E27FC236}">
                <a16:creationId xmlns:a16="http://schemas.microsoft.com/office/drawing/2014/main" id="{32B94942-8FC4-339B-A536-C9B41E45D804}"/>
              </a:ext>
            </a:extLst>
          </p:cNvPr>
          <p:cNvSpPr/>
          <p:nvPr/>
        </p:nvSpPr>
        <p:spPr bwMode="auto">
          <a:xfrm rot="16200000">
            <a:off x="4369204" y="5904192"/>
            <a:ext cx="259716" cy="118491"/>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393766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F0F68-7162-97D4-6CEA-AD36F4AFEAD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579CFF7-D208-A56A-F9D7-2235AA6E91D4}"/>
              </a:ext>
            </a:extLst>
          </p:cNvPr>
          <p:cNvSpPr txBox="1"/>
          <p:nvPr/>
        </p:nvSpPr>
        <p:spPr>
          <a:xfrm>
            <a:off x="6983896" y="46912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C21B8FEB-B69E-1CD1-206A-0081595E24A0}"/>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Galdy</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Cancer Metastasis Rev 2017 | Ayasun et al. Cancers 2023 | Lee et al. ASCO GI 2025 |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Soreide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Surg Oncol 2025</a:t>
            </a:r>
          </a:p>
        </p:txBody>
      </p:sp>
      <p:grpSp>
        <p:nvGrpSpPr>
          <p:cNvPr id="12" name="Group 11">
            <a:extLst>
              <a:ext uri="{FF2B5EF4-FFF2-40B4-BE49-F238E27FC236}">
                <a16:creationId xmlns:a16="http://schemas.microsoft.com/office/drawing/2014/main" id="{8EC25D98-5E54-50F6-3C88-41BF4E0F0735}"/>
              </a:ext>
            </a:extLst>
          </p:cNvPr>
          <p:cNvGrpSpPr/>
          <p:nvPr/>
        </p:nvGrpSpPr>
        <p:grpSpPr>
          <a:xfrm>
            <a:off x="290519" y="1350827"/>
            <a:ext cx="11610962" cy="3856679"/>
            <a:chOff x="199575" y="1755627"/>
            <a:chExt cx="11610962" cy="3856679"/>
          </a:xfrm>
        </p:grpSpPr>
        <p:sp>
          <p:nvSpPr>
            <p:cNvPr id="2" name="Rectangle 1">
              <a:extLst>
                <a:ext uri="{FF2B5EF4-FFF2-40B4-BE49-F238E27FC236}">
                  <a16:creationId xmlns:a16="http://schemas.microsoft.com/office/drawing/2014/main" id="{C55C76B4-4701-7DA4-69CA-9B282B02343C}"/>
                </a:ext>
              </a:extLst>
            </p:cNvPr>
            <p:cNvSpPr/>
            <p:nvPr/>
          </p:nvSpPr>
          <p:spPr>
            <a:xfrm>
              <a:off x="199575" y="4554998"/>
              <a:ext cx="3095296" cy="10573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Gallbladder cancer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(GBC)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~15-35%</a:t>
              </a: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ight Brace 3">
              <a:extLst>
                <a:ext uri="{FF2B5EF4-FFF2-40B4-BE49-F238E27FC236}">
                  <a16:creationId xmlns:a16="http://schemas.microsoft.com/office/drawing/2014/main" id="{E97603BC-DF70-6ACA-4023-1ECC82E371C4}"/>
                </a:ext>
              </a:extLst>
            </p:cNvPr>
            <p:cNvSpPr/>
            <p:nvPr/>
          </p:nvSpPr>
          <p:spPr>
            <a:xfrm rot="10800000">
              <a:off x="3417483" y="4554998"/>
              <a:ext cx="280799" cy="1057307"/>
            </a:xfrm>
            <a:prstGeom prst="rightBrace">
              <a:avLst>
                <a:gd name="adj1" fmla="val 0"/>
                <a:gd name="adj2" fmla="val 50000"/>
              </a:avLst>
            </a:prstGeom>
            <a:ln w="19050">
              <a:solidFill>
                <a:srgbClr val="1A6A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EA8656C8-F504-183E-DCD6-719C68F7C298}"/>
                </a:ext>
              </a:extLst>
            </p:cNvPr>
            <p:cNvSpPr/>
            <p:nvPr/>
          </p:nvSpPr>
          <p:spPr>
            <a:xfrm>
              <a:off x="9042674" y="1805538"/>
              <a:ext cx="2733272" cy="906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Intrahepatic cholangiocarcinoma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(iCCA)</a:t>
              </a:r>
              <a:br>
                <a:rPr kumimoji="0" lang="en-US" sz="20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~3-5%</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ight Brace 13">
              <a:extLst>
                <a:ext uri="{FF2B5EF4-FFF2-40B4-BE49-F238E27FC236}">
                  <a16:creationId xmlns:a16="http://schemas.microsoft.com/office/drawing/2014/main" id="{9D7385A4-2833-85C1-C867-167D34CB48AC}"/>
                </a:ext>
              </a:extLst>
            </p:cNvPr>
            <p:cNvSpPr/>
            <p:nvPr/>
          </p:nvSpPr>
          <p:spPr>
            <a:xfrm rot="10800000" flipH="1">
              <a:off x="8688554" y="1785502"/>
              <a:ext cx="255069" cy="956033"/>
            </a:xfrm>
            <a:prstGeom prst="rightBrace">
              <a:avLst>
                <a:gd name="adj1" fmla="val 0"/>
                <a:gd name="adj2" fmla="val 50000"/>
              </a:avLst>
            </a:prstGeom>
            <a:ln w="19050">
              <a:solidFill>
                <a:srgbClr val="1A6A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D412595-C9F6-E13F-2339-779FBBCD3775}"/>
                </a:ext>
              </a:extLst>
            </p:cNvPr>
            <p:cNvSpPr/>
            <p:nvPr/>
          </p:nvSpPr>
          <p:spPr>
            <a:xfrm>
              <a:off x="9063877" y="2901101"/>
              <a:ext cx="2746660" cy="2388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Extrahepatic cholangiocarcinoma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(eCCA)</a:t>
              </a:r>
              <a:br>
                <a:rPr kumimoji="0" lang="en-US" sz="20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~10-20%</a:t>
              </a: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ight Brace 15">
              <a:extLst>
                <a:ext uri="{FF2B5EF4-FFF2-40B4-BE49-F238E27FC236}">
                  <a16:creationId xmlns:a16="http://schemas.microsoft.com/office/drawing/2014/main" id="{2411B978-D96F-67E0-9FF5-2E42316E5824}"/>
                </a:ext>
              </a:extLst>
            </p:cNvPr>
            <p:cNvSpPr/>
            <p:nvPr/>
          </p:nvSpPr>
          <p:spPr>
            <a:xfrm rot="10800000" flipH="1">
              <a:off x="8698727" y="2901100"/>
              <a:ext cx="244896" cy="2388344"/>
            </a:xfrm>
            <a:prstGeom prst="rightBrace">
              <a:avLst>
                <a:gd name="adj1" fmla="val 0"/>
                <a:gd name="adj2" fmla="val 50000"/>
              </a:avLst>
            </a:prstGeom>
            <a:ln w="19050">
              <a:solidFill>
                <a:srgbClr val="1A6A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1A6A24"/>
                </a:highlight>
                <a:uLnTx/>
                <a:uFillTx/>
                <a:latin typeface="Aptos" panose="02110004020202020204"/>
                <a:ea typeface="+mn-ea"/>
                <a:cs typeface="+mn-cs"/>
              </a:endParaRPr>
            </a:p>
          </p:txBody>
        </p:sp>
        <p:pic>
          <p:nvPicPr>
            <p:cNvPr id="9" name="Picture 2" descr="Biliary tract cancer - European Journal of Surgical Oncology">
              <a:extLst>
                <a:ext uri="{FF2B5EF4-FFF2-40B4-BE49-F238E27FC236}">
                  <a16:creationId xmlns:a16="http://schemas.microsoft.com/office/drawing/2014/main" id="{0F3DC698-1D27-BD7D-AB38-2B5694559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283" y="1755627"/>
              <a:ext cx="4877832" cy="385667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57608456-E0A0-AC2E-976A-343E92750C3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HER2 amplification/overexpression spans all BTC subtypes</a:t>
            </a:r>
          </a:p>
        </p:txBody>
      </p:sp>
      <p:cxnSp>
        <p:nvCxnSpPr>
          <p:cNvPr id="11" name="Straight Connector 10">
            <a:extLst>
              <a:ext uri="{FF2B5EF4-FFF2-40B4-BE49-F238E27FC236}">
                <a16:creationId xmlns:a16="http://schemas.microsoft.com/office/drawing/2014/main" id="{71A53180-E7C5-5790-CDCE-2A3A912821B4}"/>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9E4C9BDF-7596-5BE5-809E-96CED8FB2A24}"/>
              </a:ext>
            </a:extLst>
          </p:cNvPr>
          <p:cNvGrpSpPr/>
          <p:nvPr/>
        </p:nvGrpSpPr>
        <p:grpSpPr>
          <a:xfrm>
            <a:off x="823842" y="5632640"/>
            <a:ext cx="10808601" cy="823446"/>
            <a:chOff x="868811" y="5680826"/>
            <a:chExt cx="10808601" cy="823446"/>
          </a:xfrm>
        </p:grpSpPr>
        <p:pic>
          <p:nvPicPr>
            <p:cNvPr id="2052" name="Picture 4" descr="Warning attention red triangle sign with exclamation mark symbol flat  vector illustration | Premium Vector">
              <a:extLst>
                <a:ext uri="{FF2B5EF4-FFF2-40B4-BE49-F238E27FC236}">
                  <a16:creationId xmlns:a16="http://schemas.microsoft.com/office/drawing/2014/main" id="{BF1915AD-5A68-9022-04F5-464B76A06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66" y="5680826"/>
              <a:ext cx="735329" cy="735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D45ED3CD-D102-EDF6-AAF8-A663DCB70617}"/>
                </a:ext>
              </a:extLst>
            </p:cNvPr>
            <p:cNvSpPr txBox="1">
              <a:spLocks/>
            </p:cNvSpPr>
            <p:nvPr/>
          </p:nvSpPr>
          <p:spPr>
            <a:xfrm>
              <a:off x="868811" y="5832850"/>
              <a:ext cx="10808601" cy="671422"/>
            </a:xfrm>
            <a:prstGeom prst="rect">
              <a:avLst/>
            </a:prstGeom>
          </p:spPr>
          <p:txBody>
            <a:bodyPr vert="horz" lIns="91440" tIns="45720" rIns="91440" bIns="45720" rtlCol="0">
              <a:noAutofit/>
            </a:bodyPr>
            <a:lstStyle>
              <a:lvl1pPr marL="2873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2000" kern="1200" dirty="0">
                  <a:solidFill>
                    <a:schemeClr val="tx1">
                      <a:lumMod val="75000"/>
                    </a:schemeClr>
                  </a:solidFill>
                  <a:latin typeface="+mn-lt"/>
                  <a:ea typeface="+mn-ea"/>
                  <a:cs typeface="+mn-cs"/>
                </a:defRPr>
              </a:lvl1pPr>
              <a:lvl2pPr marL="511175" indent="-276225" algn="l" defTabSz="914034" rtl="0" eaLnBrk="1" latinLnBrk="0" hangingPunct="1">
                <a:lnSpc>
                  <a:spcPct val="100000"/>
                </a:lnSpc>
                <a:spcBef>
                  <a:spcPts val="0"/>
                </a:spcBef>
                <a:spcAft>
                  <a:spcPts val="600"/>
                </a:spcAft>
                <a:buClr>
                  <a:schemeClr val="tx2"/>
                </a:buClr>
                <a:buFont typeface="Courier New" panose="02070309020205020404" pitchFamily="49" charset="0"/>
                <a:buChar char="o"/>
                <a:tabLst/>
                <a:defRPr lang="en-US" sz="1800" kern="1200" dirty="0">
                  <a:solidFill>
                    <a:schemeClr val="tx1">
                      <a:lumMod val="75000"/>
                    </a:schemeClr>
                  </a:solidFill>
                  <a:latin typeface="+mn-lt"/>
                  <a:ea typeface="+mn-ea"/>
                  <a:cs typeface="+mn-cs"/>
                </a:defRPr>
              </a:lvl2pPr>
              <a:lvl3pPr marL="744538" indent="-287338" algn="l" defTabSz="914034" rtl="0" eaLnBrk="1" latinLnBrk="0" hangingPunct="1">
                <a:lnSpc>
                  <a:spcPct val="100000"/>
                </a:lnSpc>
                <a:spcBef>
                  <a:spcPts val="0"/>
                </a:spcBef>
                <a:spcAft>
                  <a:spcPts val="600"/>
                </a:spcAft>
                <a:buClr>
                  <a:schemeClr val="tx2"/>
                </a:buClr>
                <a:buFont typeface="Wingdings" panose="05000000000000000000" pitchFamily="2" charset="2"/>
                <a:buChar char="§"/>
                <a:tabLst/>
                <a:defRPr lang="en-US" sz="1600" kern="1200" dirty="0">
                  <a:solidFill>
                    <a:schemeClr val="tx1"/>
                  </a:solidFill>
                  <a:latin typeface="+mn-lt"/>
                  <a:ea typeface="+mn-ea"/>
                  <a:cs typeface="+mn-cs"/>
                </a:defRPr>
              </a:lvl3pPr>
              <a:lvl4pPr marL="968375" indent="-282575" algn="l" defTabSz="914034" rtl="0" eaLnBrk="1" latinLnBrk="0" hangingPunct="1">
                <a:lnSpc>
                  <a:spcPct val="100000"/>
                </a:lnSpc>
                <a:spcBef>
                  <a:spcPts val="0"/>
                </a:spcBef>
                <a:spcAft>
                  <a:spcPts val="600"/>
                </a:spcAft>
                <a:buClr>
                  <a:schemeClr val="tx2"/>
                </a:buClr>
                <a:buFont typeface="System Font Regular"/>
                <a:buChar char="–"/>
                <a:tabLst/>
                <a:defRPr lang="en-US" sz="1400" kern="1200" dirty="0">
                  <a:solidFill>
                    <a:schemeClr val="tx1">
                      <a:lumMod val="75000"/>
                    </a:schemeClr>
                  </a:solidFill>
                  <a:latin typeface="+mn-lt"/>
                  <a:ea typeface="+mn-ea"/>
                  <a:cs typeface="+mn-cs"/>
                </a:defRPr>
              </a:lvl4pPr>
              <a:lvl5pPr marL="12017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1400" kern="1200" dirty="0">
                  <a:solidFill>
                    <a:schemeClr val="tx1">
                      <a:lumMod val="75000"/>
                    </a:schemeClr>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600"/>
                </a:spcAft>
                <a:buClr>
                  <a:srgbClr val="0E2841"/>
                </a:buClr>
                <a:buSzTx/>
                <a:buFont typeface="Arial" panose="020B0604020202020204" pitchFamily="34" charset="0"/>
                <a:buNone/>
                <a:tabLst/>
                <a:defRPr/>
              </a:pPr>
              <a:r>
                <a:rPr kumimoji="0" lang="en-US" sz="2100" b="0"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HER2 positivity is associated with a </a:t>
              </a:r>
              <a:r>
                <a:rPr kumimoji="0" lang="en-US" sz="2100" b="1"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worse prognosis </a:t>
              </a:r>
              <a:r>
                <a:rPr kumimoji="0" lang="en-US" sz="2100" b="0"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in advanced BTC</a:t>
              </a:r>
            </a:p>
          </p:txBody>
        </p:sp>
      </p:grpSp>
      <p:sp>
        <p:nvSpPr>
          <p:cNvPr id="7" name="TextBox 6">
            <a:extLst>
              <a:ext uri="{FF2B5EF4-FFF2-40B4-BE49-F238E27FC236}">
                <a16:creationId xmlns:a16="http://schemas.microsoft.com/office/drawing/2014/main" id="{31160C1B-6C6A-2278-F251-FE1041480712}"/>
              </a:ext>
            </a:extLst>
          </p:cNvPr>
          <p:cNvSpPr txBox="1"/>
          <p:nvPr/>
        </p:nvSpPr>
        <p:spPr>
          <a:xfrm>
            <a:off x="59920" y="6525344"/>
            <a:ext cx="2368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Courtesy of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Haley Ellis, MD</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059196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D4047-AC27-0689-20AD-D91673718E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B4DAF4-5155-380E-4D01-9ADDEB86CACC}"/>
              </a:ext>
            </a:extLst>
          </p:cNvPr>
          <p:cNvSpPr>
            <a:spLocks noGrp="1"/>
          </p:cNvSpPr>
          <p:nvPr>
            <p:ph idx="1"/>
          </p:nvPr>
        </p:nvSpPr>
        <p:spPr>
          <a:xfrm>
            <a:off x="299356" y="6500452"/>
            <a:ext cx="10297144" cy="288033"/>
          </a:xfrm>
        </p:spPr>
        <p:txBody>
          <a:bodyPr/>
          <a:lstStyle/>
          <a:p>
            <a:pPr eaLnBrk="1" hangingPunct="1">
              <a:spcBef>
                <a:spcPct val="0"/>
              </a:spcBef>
              <a:buNone/>
              <a:defRPr/>
            </a:pPr>
            <a:r>
              <a:rPr lang="sv-SE" sz="1500" b="0" dirty="0" err="1">
                <a:latin typeface="+mn-lt"/>
              </a:rPr>
              <a:t>Theocharopoulos</a:t>
            </a:r>
            <a:r>
              <a:rPr lang="sv-SE" sz="1500" b="0" dirty="0">
                <a:latin typeface="+mn-lt"/>
              </a:rPr>
              <a:t> C et al. </a:t>
            </a:r>
            <a:r>
              <a:rPr lang="sv-SE" sz="1500" b="0" i="1" dirty="0" err="1">
                <a:latin typeface="+mn-lt"/>
              </a:rPr>
              <a:t>Crit</a:t>
            </a:r>
            <a:r>
              <a:rPr lang="sv-SE" sz="1500" b="0" i="1" dirty="0">
                <a:latin typeface="+mn-lt"/>
              </a:rPr>
              <a:t> Rev </a:t>
            </a:r>
            <a:r>
              <a:rPr lang="sv-SE" sz="1500" b="0" i="1" dirty="0" err="1">
                <a:latin typeface="+mn-lt"/>
              </a:rPr>
              <a:t>Oncol</a:t>
            </a:r>
            <a:r>
              <a:rPr lang="sv-SE" sz="1500" b="0" i="1" dirty="0">
                <a:latin typeface="+mn-lt"/>
              </a:rPr>
              <a:t> </a:t>
            </a:r>
            <a:r>
              <a:rPr lang="sv-SE" sz="1500" b="0" i="1" dirty="0" err="1">
                <a:latin typeface="+mn-lt"/>
              </a:rPr>
              <a:t>Hematol</a:t>
            </a:r>
            <a:r>
              <a:rPr lang="sv-SE" sz="1500" b="0" i="1" dirty="0">
                <a:latin typeface="+mn-lt"/>
              </a:rPr>
              <a:t> </a:t>
            </a:r>
            <a:r>
              <a:rPr lang="sv-SE" sz="1500" b="0" dirty="0">
                <a:latin typeface="+mn-lt"/>
              </a:rPr>
              <a:t>2025 April;208:104655.</a:t>
            </a:r>
          </a:p>
          <a:p>
            <a:pPr eaLnBrk="1" hangingPunct="1">
              <a:spcBef>
                <a:spcPct val="0"/>
              </a:spcBef>
              <a:buNone/>
              <a:defRPr/>
            </a:pPr>
            <a:r>
              <a:rPr lang="sv-SE" sz="1500" b="0" dirty="0">
                <a:latin typeface="+mn-lt"/>
              </a:rPr>
              <a:t> </a:t>
            </a:r>
          </a:p>
        </p:txBody>
      </p:sp>
      <p:sp>
        <p:nvSpPr>
          <p:cNvPr id="10" name="Title 1">
            <a:extLst>
              <a:ext uri="{FF2B5EF4-FFF2-40B4-BE49-F238E27FC236}">
                <a16:creationId xmlns:a16="http://schemas.microsoft.com/office/drawing/2014/main" id="{0F978A89-1A1B-8EF4-F439-14602970A3AB}"/>
              </a:ext>
            </a:extLst>
          </p:cNvPr>
          <p:cNvSpPr>
            <a:spLocks noGrp="1"/>
          </p:cNvSpPr>
          <p:nvPr>
            <p:ph type="title"/>
          </p:nvPr>
        </p:nvSpPr>
        <p:spPr>
          <a:xfrm>
            <a:off x="0" y="141814"/>
            <a:ext cx="12192000" cy="720080"/>
          </a:xfrm>
        </p:spPr>
        <p:txBody>
          <a:bodyPr/>
          <a:lstStyle/>
          <a:p>
            <a:r>
              <a:rPr lang="en-US" sz="3200" dirty="0">
                <a:solidFill>
                  <a:srgbClr val="0432FF"/>
                </a:solidFill>
              </a:rPr>
              <a:t>HER2-Targeted Modalities in Biliary Tract Cancers</a:t>
            </a:r>
          </a:p>
        </p:txBody>
      </p:sp>
      <p:pic>
        <p:nvPicPr>
          <p:cNvPr id="12" name="Picture 11" descr="A diagram of a cell division&#10;&#10;Description automatically generated">
            <a:extLst>
              <a:ext uri="{FF2B5EF4-FFF2-40B4-BE49-F238E27FC236}">
                <a16:creationId xmlns:a16="http://schemas.microsoft.com/office/drawing/2014/main" id="{8BD8C630-8B44-26D3-FB47-03E871A3E3F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356998" y="764704"/>
            <a:ext cx="5331290" cy="5636963"/>
          </a:xfrm>
          <a:prstGeom prst="rect">
            <a:avLst/>
          </a:prstGeom>
        </p:spPr>
      </p:pic>
    </p:spTree>
    <p:extLst>
      <p:ext uri="{BB962C8B-B14F-4D97-AF65-F5344CB8AC3E}">
        <p14:creationId xmlns:p14="http://schemas.microsoft.com/office/powerpoint/2010/main" val="350078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E2DE3-B55F-0E5B-038E-3205595B4E7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CB3AFB-7BAC-B391-7CB2-4B4E6B79BE32}"/>
              </a:ext>
            </a:extLst>
          </p:cNvPr>
          <p:cNvSpPr/>
          <p:nvPr/>
        </p:nvSpPr>
        <p:spPr>
          <a:xfrm>
            <a:off x="9199220" y="5737709"/>
            <a:ext cx="2745901" cy="57280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ED36C655-0523-270E-1376-F2A2EF9F8BEB}"/>
              </a:ext>
            </a:extLst>
          </p:cNvPr>
          <p:cNvSpPr/>
          <p:nvPr/>
        </p:nvSpPr>
        <p:spPr>
          <a:xfrm>
            <a:off x="6262129" y="5737709"/>
            <a:ext cx="2745901" cy="57280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3340870B-1F56-4EE1-E332-DACB70980D30}"/>
              </a:ext>
            </a:extLst>
          </p:cNvPr>
          <p:cNvSpPr/>
          <p:nvPr/>
        </p:nvSpPr>
        <p:spPr>
          <a:xfrm>
            <a:off x="3304365" y="5767262"/>
            <a:ext cx="2744835" cy="57666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96BCBC7A-0392-2E9C-410C-95C4FBFF1881}"/>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HER2 testing in BTC: who, when, and how</a:t>
            </a:r>
          </a:p>
        </p:txBody>
      </p:sp>
      <p:sp>
        <p:nvSpPr>
          <p:cNvPr id="28" name="Content Placeholder 7">
            <a:extLst>
              <a:ext uri="{FF2B5EF4-FFF2-40B4-BE49-F238E27FC236}">
                <a16:creationId xmlns:a16="http://schemas.microsoft.com/office/drawing/2014/main" id="{7CA922A7-0191-6EBF-815A-80DADB5E4F59}"/>
              </a:ext>
            </a:extLst>
          </p:cNvPr>
          <p:cNvSpPr txBox="1">
            <a:spLocks/>
          </p:cNvSpPr>
          <p:nvPr/>
        </p:nvSpPr>
        <p:spPr>
          <a:xfrm>
            <a:off x="523160" y="1044472"/>
            <a:ext cx="11139188" cy="156719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patients with locally advanced or metastatic BTC (GBC, eCCA, iCCA)</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diagnosis</a:t>
            </a:r>
          </a:p>
          <a:p>
            <a:pPr marL="11430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line trials!</a:t>
            </a:r>
          </a:p>
          <a:p>
            <a:pPr marL="11430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direction: consider earlier testing for neoadjuvant/perioperative strategies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9B008DA-2D85-06CC-B08B-1ABAF19423B7}"/>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Javle et al. Cancer 2016 | Jacobi et al. Oncol Res Treat 2021</a:t>
            </a:r>
          </a:p>
        </p:txBody>
      </p:sp>
      <p:sp>
        <p:nvSpPr>
          <p:cNvPr id="42" name="Content Placeholder 7">
            <a:extLst>
              <a:ext uri="{FF2B5EF4-FFF2-40B4-BE49-F238E27FC236}">
                <a16:creationId xmlns:a16="http://schemas.microsoft.com/office/drawing/2014/main" id="{33D30821-0A2E-7DD5-99E8-2D58E77748B7}"/>
              </a:ext>
            </a:extLst>
          </p:cNvPr>
          <p:cNvSpPr txBox="1">
            <a:spLocks/>
          </p:cNvSpPr>
          <p:nvPr/>
        </p:nvSpPr>
        <p:spPr>
          <a:xfrm>
            <a:off x="523160" y="2822056"/>
            <a:ext cx="3391690" cy="156719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4" name="Straight Connector 43">
            <a:extLst>
              <a:ext uri="{FF2B5EF4-FFF2-40B4-BE49-F238E27FC236}">
                <a16:creationId xmlns:a16="http://schemas.microsoft.com/office/drawing/2014/main" id="{DBCA210E-1213-9A6D-7E3F-DF325575297D}"/>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pic>
        <p:nvPicPr>
          <p:cNvPr id="52" name="Picture 2" descr="Free Tumor (round) Icons, Symbols &amp; Images | BioRender">
            <a:extLst>
              <a:ext uri="{FF2B5EF4-FFF2-40B4-BE49-F238E27FC236}">
                <a16:creationId xmlns:a16="http://schemas.microsoft.com/office/drawing/2014/main" id="{F309B3B7-6FAF-07A5-C71D-D9E7D9645A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10" t="25158" r="20883" b="25946"/>
          <a:stretch>
            <a:fillRect/>
          </a:stretch>
        </p:blipFill>
        <p:spPr bwMode="auto">
          <a:xfrm flipH="1">
            <a:off x="1686177" y="5851198"/>
            <a:ext cx="263023" cy="246965"/>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2B93E9BA-AE81-E301-073A-0DE881E46335}"/>
              </a:ext>
            </a:extLst>
          </p:cNvPr>
          <p:cNvGrpSpPr/>
          <p:nvPr/>
        </p:nvGrpSpPr>
        <p:grpSpPr>
          <a:xfrm>
            <a:off x="225972" y="3603158"/>
            <a:ext cx="11719149" cy="2757497"/>
            <a:chOff x="145473" y="3823241"/>
            <a:chExt cx="11719149" cy="2757497"/>
          </a:xfrm>
        </p:grpSpPr>
        <p:grpSp>
          <p:nvGrpSpPr>
            <p:cNvPr id="47" name="Group 46">
              <a:extLst>
                <a:ext uri="{FF2B5EF4-FFF2-40B4-BE49-F238E27FC236}">
                  <a16:creationId xmlns:a16="http://schemas.microsoft.com/office/drawing/2014/main" id="{D55EC71E-6A0F-F29B-A65E-C6DA728BAC3D}"/>
                </a:ext>
              </a:extLst>
            </p:cNvPr>
            <p:cNvGrpSpPr/>
            <p:nvPr/>
          </p:nvGrpSpPr>
          <p:grpSpPr>
            <a:xfrm>
              <a:off x="145473" y="3823241"/>
              <a:ext cx="11719149" cy="2013267"/>
              <a:chOff x="244632" y="4044995"/>
              <a:chExt cx="11719149" cy="2013267"/>
            </a:xfrm>
          </p:grpSpPr>
          <p:grpSp>
            <p:nvGrpSpPr>
              <p:cNvPr id="7" name="Group 6">
                <a:extLst>
                  <a:ext uri="{FF2B5EF4-FFF2-40B4-BE49-F238E27FC236}">
                    <a16:creationId xmlns:a16="http://schemas.microsoft.com/office/drawing/2014/main" id="{562A1C15-3138-7FC6-3533-082D2A5368A0}"/>
                  </a:ext>
                </a:extLst>
              </p:cNvPr>
              <p:cNvGrpSpPr/>
              <p:nvPr/>
            </p:nvGrpSpPr>
            <p:grpSpPr>
              <a:xfrm>
                <a:off x="3319511" y="4044995"/>
                <a:ext cx="8644270" cy="2013267"/>
                <a:chOff x="972607" y="3194406"/>
                <a:chExt cx="10460386" cy="1820484"/>
              </a:xfrm>
            </p:grpSpPr>
            <p:sp>
              <p:nvSpPr>
                <p:cNvPr id="8" name="Rectangle 7">
                  <a:extLst>
                    <a:ext uri="{FF2B5EF4-FFF2-40B4-BE49-F238E27FC236}">
                      <a16:creationId xmlns:a16="http://schemas.microsoft.com/office/drawing/2014/main" id="{D1F8BDD4-E2EE-97FE-E272-F10ED15837D3}"/>
                    </a:ext>
                  </a:extLst>
                </p:cNvPr>
                <p:cNvSpPr/>
                <p:nvPr/>
              </p:nvSpPr>
              <p:spPr>
                <a:xfrm>
                  <a:off x="972607" y="3194406"/>
                  <a:ext cx="3321511" cy="554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Immunohistochemistry (IHC) </a:t>
                  </a:r>
                  <a:r>
                    <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EAF2E621-AA42-06D0-3F4E-632A78C3054A}"/>
                    </a:ext>
                  </a:extLst>
                </p:cNvPr>
                <p:cNvSpPr/>
                <p:nvPr/>
              </p:nvSpPr>
              <p:spPr>
                <a:xfrm>
                  <a:off x="972607" y="3860407"/>
                  <a:ext cx="3321511" cy="52144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HER2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protein </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B326DFA6-EDC8-7773-ED17-E678B2BF580F}"/>
                    </a:ext>
                  </a:extLst>
                </p:cNvPr>
                <p:cNvSpPr/>
                <p:nvPr/>
              </p:nvSpPr>
              <p:spPr>
                <a:xfrm>
                  <a:off x="4556034" y="3194406"/>
                  <a:ext cx="3322800" cy="5544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situ </a:t>
                  </a: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hybridization (ISH) </a:t>
                  </a:r>
                  <a:r>
                    <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F170FD19-A46F-E60D-A487-BDF7E5B26290}"/>
                    </a:ext>
                  </a:extLst>
                </p:cNvPr>
                <p:cNvSpPr/>
                <p:nvPr/>
              </p:nvSpPr>
              <p:spPr>
                <a:xfrm>
                  <a:off x="4556034" y="3860408"/>
                  <a:ext cx="3322800" cy="52144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ERBB2</a:t>
                  </a: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DNA</a:t>
                  </a:r>
                </a:p>
              </p:txBody>
            </p:sp>
            <p:sp>
              <p:nvSpPr>
                <p:cNvPr id="24" name="Rectangle 23">
                  <a:extLst>
                    <a:ext uri="{FF2B5EF4-FFF2-40B4-BE49-F238E27FC236}">
                      <a16:creationId xmlns:a16="http://schemas.microsoft.com/office/drawing/2014/main" id="{7ED61114-ADDF-5FC7-70AF-EE27EF69D469}"/>
                    </a:ext>
                  </a:extLst>
                </p:cNvPr>
                <p:cNvSpPr/>
                <p:nvPr/>
              </p:nvSpPr>
              <p:spPr>
                <a:xfrm>
                  <a:off x="4556034" y="4494977"/>
                  <a:ext cx="3322800" cy="51795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ERBB2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amplification</a:t>
                  </a:r>
                </a:p>
              </p:txBody>
            </p:sp>
            <p:sp>
              <p:nvSpPr>
                <p:cNvPr id="25" name="Rectangle 24">
                  <a:extLst>
                    <a:ext uri="{FF2B5EF4-FFF2-40B4-BE49-F238E27FC236}">
                      <a16:creationId xmlns:a16="http://schemas.microsoft.com/office/drawing/2014/main" id="{3BE41D61-DD24-FDCF-29A5-1A63CD8B4AED}"/>
                    </a:ext>
                  </a:extLst>
                </p:cNvPr>
                <p:cNvSpPr/>
                <p:nvPr/>
              </p:nvSpPr>
              <p:spPr>
                <a:xfrm>
                  <a:off x="8110193" y="3194406"/>
                  <a:ext cx="3322800" cy="55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Next-generation sequencing (NGS) </a:t>
                  </a:r>
                  <a:r>
                    <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C2EB3122-95F4-2C13-380D-D43E053D3B26}"/>
                    </a:ext>
                  </a:extLst>
                </p:cNvPr>
                <p:cNvSpPr/>
                <p:nvPr/>
              </p:nvSpPr>
              <p:spPr>
                <a:xfrm>
                  <a:off x="8110193" y="3843928"/>
                  <a:ext cx="3322800" cy="52144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ERBB2</a:t>
                  </a: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DNA </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6E9BF5BB-9053-4654-1058-A03AF63FA304}"/>
                    </a:ext>
                  </a:extLst>
                </p:cNvPr>
                <p:cNvSpPr/>
                <p:nvPr/>
              </p:nvSpPr>
              <p:spPr>
                <a:xfrm>
                  <a:off x="8110193" y="4496936"/>
                  <a:ext cx="3322800" cy="51795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ERBB2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amplification</a:t>
                  </a:r>
                </a:p>
              </p:txBody>
            </p:sp>
          </p:grpSp>
          <p:sp>
            <p:nvSpPr>
              <p:cNvPr id="45" name="Rectangle 44">
                <a:extLst>
                  <a:ext uri="{FF2B5EF4-FFF2-40B4-BE49-F238E27FC236}">
                    <a16:creationId xmlns:a16="http://schemas.microsoft.com/office/drawing/2014/main" id="{D256928A-CD51-52D3-CC40-69E3B12AC0F0}"/>
                  </a:ext>
                </a:extLst>
              </p:cNvPr>
              <p:cNvSpPr/>
              <p:nvPr/>
            </p:nvSpPr>
            <p:spPr>
              <a:xfrm>
                <a:off x="244632" y="5491581"/>
                <a:ext cx="2876451" cy="564516"/>
              </a:xfrm>
              <a:prstGeom prst="rect">
                <a:avLst/>
              </a:prstGeom>
              <a:solidFill>
                <a:schemeClr val="bg1"/>
              </a:solidFill>
              <a:ln w="38100">
                <a:solidFill>
                  <a:srgbClr val="1A6A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it indicates</a:t>
                </a:r>
              </a:p>
            </p:txBody>
          </p:sp>
          <p:sp>
            <p:nvSpPr>
              <p:cNvPr id="46" name="Rectangle 45">
                <a:extLst>
                  <a:ext uri="{FF2B5EF4-FFF2-40B4-BE49-F238E27FC236}">
                    <a16:creationId xmlns:a16="http://schemas.microsoft.com/office/drawing/2014/main" id="{0369134F-E874-4849-5A39-BAADC410DA8A}"/>
                  </a:ext>
                </a:extLst>
              </p:cNvPr>
              <p:cNvSpPr/>
              <p:nvPr/>
            </p:nvSpPr>
            <p:spPr>
              <a:xfrm>
                <a:off x="244632" y="4760712"/>
                <a:ext cx="2876451" cy="576661"/>
              </a:xfrm>
              <a:prstGeom prst="rect">
                <a:avLst/>
              </a:prstGeom>
              <a:solidFill>
                <a:schemeClr val="bg1"/>
              </a:solidFill>
              <a:ln w="38100">
                <a:solidFill>
                  <a:srgbClr val="1A6A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it detects</a:t>
                </a:r>
              </a:p>
            </p:txBody>
          </p:sp>
        </p:grpSp>
        <p:sp>
          <p:nvSpPr>
            <p:cNvPr id="55" name="Rectangle 54">
              <a:extLst>
                <a:ext uri="{FF2B5EF4-FFF2-40B4-BE49-F238E27FC236}">
                  <a16:creationId xmlns:a16="http://schemas.microsoft.com/office/drawing/2014/main" id="{FF67C495-9C32-E755-B9B0-897B095D5476}"/>
                </a:ext>
              </a:extLst>
            </p:cNvPr>
            <p:cNvSpPr/>
            <p:nvPr/>
          </p:nvSpPr>
          <p:spPr>
            <a:xfrm>
              <a:off x="145473" y="6016222"/>
              <a:ext cx="2876451" cy="564516"/>
            </a:xfrm>
            <a:prstGeom prst="rect">
              <a:avLst/>
            </a:prstGeom>
            <a:solidFill>
              <a:schemeClr val="bg1"/>
            </a:solidFill>
            <a:ln w="38100">
              <a:solidFill>
                <a:srgbClr val="1A6A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Tissue and/or b</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lood</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-based</a:t>
              </a:r>
            </a:p>
          </p:txBody>
        </p:sp>
      </p:grpSp>
      <p:sp>
        <p:nvSpPr>
          <p:cNvPr id="54" name="Rectangle 53">
            <a:extLst>
              <a:ext uri="{FF2B5EF4-FFF2-40B4-BE49-F238E27FC236}">
                <a16:creationId xmlns:a16="http://schemas.microsoft.com/office/drawing/2014/main" id="{655AB3AA-CFB6-534A-2183-20FAFD2CA40A}"/>
              </a:ext>
            </a:extLst>
          </p:cNvPr>
          <p:cNvSpPr/>
          <p:nvPr/>
        </p:nvSpPr>
        <p:spPr>
          <a:xfrm>
            <a:off x="3300850" y="5039765"/>
            <a:ext cx="2744835" cy="57666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HER2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overexpression </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8" name="Picture 4" descr="Tumor - Free healthcare and medical icons">
            <a:extLst>
              <a:ext uri="{FF2B5EF4-FFF2-40B4-BE49-F238E27FC236}">
                <a16:creationId xmlns:a16="http://schemas.microsoft.com/office/drawing/2014/main" id="{65CD5C07-93EF-94AA-C860-F2FC3E314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59120" y="5837279"/>
            <a:ext cx="436626" cy="4366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umor - Free healthcare and medical icons">
            <a:extLst>
              <a:ext uri="{FF2B5EF4-FFF2-40B4-BE49-F238E27FC236}">
                <a16:creationId xmlns:a16="http://schemas.microsoft.com/office/drawing/2014/main" id="{FEB514E3-2829-0401-FAA5-C6CC4B384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416766" y="5796139"/>
            <a:ext cx="436626" cy="436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umor - Free healthcare and medical icons">
            <a:extLst>
              <a:ext uri="{FF2B5EF4-FFF2-40B4-BE49-F238E27FC236}">
                <a16:creationId xmlns:a16="http://schemas.microsoft.com/office/drawing/2014/main" id="{66FA9804-89F7-E1C2-54EA-6CD26BEF2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62667" y="5805798"/>
            <a:ext cx="436626" cy="4366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ood Icon PNGs for Free Download">
            <a:extLst>
              <a:ext uri="{FF2B5EF4-FFF2-40B4-BE49-F238E27FC236}">
                <a16:creationId xmlns:a16="http://schemas.microsoft.com/office/drawing/2014/main" id="{D5D39D44-861C-679B-DFEC-380E6770A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91006" y="5796139"/>
            <a:ext cx="287441" cy="422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53E76DE-5A40-65D4-AF60-BFCC14425873}"/>
              </a:ext>
            </a:extLst>
          </p:cNvPr>
          <p:cNvSpPr txBox="1"/>
          <p:nvPr/>
        </p:nvSpPr>
        <p:spPr>
          <a:xfrm>
            <a:off x="59920" y="6525344"/>
            <a:ext cx="2368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Courtesy of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Haley Ellis, MD</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951873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DF6675-E361-E579-5172-E31CE9B9F1D7}"/>
              </a:ext>
            </a:extLst>
          </p:cNvPr>
          <p:cNvGrpSpPr/>
          <p:nvPr/>
        </p:nvGrpSpPr>
        <p:grpSpPr>
          <a:xfrm>
            <a:off x="2526395" y="1220718"/>
            <a:ext cx="7139207" cy="5096655"/>
            <a:chOff x="2643117" y="1662099"/>
            <a:chExt cx="5711826" cy="4041101"/>
          </a:xfrm>
        </p:grpSpPr>
        <p:sp>
          <p:nvSpPr>
            <p:cNvPr id="3" name="Freeform: Shape 4">
              <a:extLst>
                <a:ext uri="{FF2B5EF4-FFF2-40B4-BE49-F238E27FC236}">
                  <a16:creationId xmlns:a16="http://schemas.microsoft.com/office/drawing/2014/main" id="{8A8DE22A-6653-5E75-BC81-903F965568A9}"/>
                </a:ext>
              </a:extLst>
            </p:cNvPr>
            <p:cNvSpPr/>
            <p:nvPr/>
          </p:nvSpPr>
          <p:spPr>
            <a:xfrm>
              <a:off x="2966329" y="1662099"/>
              <a:ext cx="5065400" cy="555513"/>
            </a:xfrm>
            <a:prstGeom prst="roundRect">
              <a:avLst/>
            </a:pr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locally advanced or metastatic BTC</a:t>
              </a:r>
            </a:p>
          </p:txBody>
        </p:sp>
        <p:sp>
          <p:nvSpPr>
            <p:cNvPr id="4" name="Freeform: Shape 4">
              <a:extLst>
                <a:ext uri="{FF2B5EF4-FFF2-40B4-BE49-F238E27FC236}">
                  <a16:creationId xmlns:a16="http://schemas.microsoft.com/office/drawing/2014/main" id="{5CB7A098-86EA-4860-ABEC-6955F8A70EA6}"/>
                </a:ext>
              </a:extLst>
            </p:cNvPr>
            <p:cNvSpPr/>
            <p:nvPr/>
          </p:nvSpPr>
          <p:spPr>
            <a:xfrm>
              <a:off x="4384494" y="2606381"/>
              <a:ext cx="2229070" cy="288000"/>
            </a:xfrm>
            <a:prstGeom prst="round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HER2 testing using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IHC </a:t>
              </a:r>
              <a:r>
                <a:rPr kumimoji="0" lang="en-IE" sz="14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4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Freeform: Shape 4">
              <a:extLst>
                <a:ext uri="{FF2B5EF4-FFF2-40B4-BE49-F238E27FC236}">
                  <a16:creationId xmlns:a16="http://schemas.microsoft.com/office/drawing/2014/main" id="{8B1EB365-7A1E-1687-5D32-93CAA3E3D381}"/>
                </a:ext>
              </a:extLst>
            </p:cNvPr>
            <p:cNvSpPr/>
            <p:nvPr/>
          </p:nvSpPr>
          <p:spPr>
            <a:xfrm>
              <a:off x="2966330" y="3224100"/>
              <a:ext cx="1225309" cy="288000"/>
            </a:xfrm>
            <a:prstGeom prst="roundRect">
              <a:avLst/>
            </a:prstGeom>
            <a:solidFill>
              <a:schemeClr val="tx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Score 0 or 1+</a:t>
              </a:r>
              <a:endPar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reeform: Shape 4">
              <a:extLst>
                <a:ext uri="{FF2B5EF4-FFF2-40B4-BE49-F238E27FC236}">
                  <a16:creationId xmlns:a16="http://schemas.microsoft.com/office/drawing/2014/main" id="{13A96AC8-D12F-077E-6FBF-6499EE631044}"/>
                </a:ext>
              </a:extLst>
            </p:cNvPr>
            <p:cNvSpPr/>
            <p:nvPr/>
          </p:nvSpPr>
          <p:spPr>
            <a:xfrm>
              <a:off x="4886377" y="3224100"/>
              <a:ext cx="1225309" cy="288000"/>
            </a:xfrm>
            <a:prstGeom prst="roundRect">
              <a:avLst/>
            </a:prstGeom>
            <a:solidFill>
              <a:schemeClr val="tx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Score 2+</a:t>
              </a:r>
              <a:endPar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Freeform: Shape 4">
              <a:extLst>
                <a:ext uri="{FF2B5EF4-FFF2-40B4-BE49-F238E27FC236}">
                  <a16:creationId xmlns:a16="http://schemas.microsoft.com/office/drawing/2014/main" id="{86070B56-1F51-EA2F-2CF3-23E5EF103EFA}"/>
                </a:ext>
              </a:extLst>
            </p:cNvPr>
            <p:cNvSpPr/>
            <p:nvPr/>
          </p:nvSpPr>
          <p:spPr>
            <a:xfrm>
              <a:off x="6806423" y="3224100"/>
              <a:ext cx="1225309" cy="288000"/>
            </a:xfrm>
            <a:prstGeom prst="roundRect">
              <a:avLst/>
            </a:prstGeom>
            <a:solidFill>
              <a:schemeClr val="tx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Score 3+</a:t>
              </a:r>
              <a:endPar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reeform: Shape 4">
              <a:extLst>
                <a:ext uri="{FF2B5EF4-FFF2-40B4-BE49-F238E27FC236}">
                  <a16:creationId xmlns:a16="http://schemas.microsoft.com/office/drawing/2014/main" id="{EE4364BB-E1AD-CF71-BBC6-7EA3A2092339}"/>
                </a:ext>
              </a:extLst>
            </p:cNvPr>
            <p:cNvSpPr/>
            <p:nvPr/>
          </p:nvSpPr>
          <p:spPr>
            <a:xfrm>
              <a:off x="6806422" y="3639463"/>
              <a:ext cx="1225309" cy="28800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positive</a:t>
              </a:r>
              <a:endPar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Shape 4">
              <a:extLst>
                <a:ext uri="{FF2B5EF4-FFF2-40B4-BE49-F238E27FC236}">
                  <a16:creationId xmlns:a16="http://schemas.microsoft.com/office/drawing/2014/main" id="{2DD034A9-F581-E4DA-7508-1828F55B5796}"/>
                </a:ext>
              </a:extLst>
            </p:cNvPr>
            <p:cNvSpPr/>
            <p:nvPr/>
          </p:nvSpPr>
          <p:spPr>
            <a:xfrm>
              <a:off x="2966329" y="3639463"/>
              <a:ext cx="1225309" cy="288000"/>
            </a:xfrm>
            <a:prstGeom prst="roundRect">
              <a:avLst/>
            </a:prstGeom>
            <a:solidFill>
              <a:schemeClr val="tx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negative</a:t>
              </a:r>
            </a:p>
          </p:txBody>
        </p:sp>
        <p:sp>
          <p:nvSpPr>
            <p:cNvPr id="10" name="Freeform: Shape 4">
              <a:extLst>
                <a:ext uri="{FF2B5EF4-FFF2-40B4-BE49-F238E27FC236}">
                  <a16:creationId xmlns:a16="http://schemas.microsoft.com/office/drawing/2014/main" id="{9BE014A7-3A4D-D879-D279-EE02BCD57671}"/>
                </a:ext>
              </a:extLst>
            </p:cNvPr>
            <p:cNvSpPr/>
            <p:nvPr/>
          </p:nvSpPr>
          <p:spPr>
            <a:xfrm>
              <a:off x="4886377" y="3640032"/>
              <a:ext cx="1225309" cy="288000"/>
            </a:xfrm>
            <a:prstGeom prst="round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Inconclusive</a:t>
              </a:r>
            </a:p>
          </p:txBody>
        </p:sp>
        <p:sp>
          <p:nvSpPr>
            <p:cNvPr id="11" name="Freeform: Shape 4">
              <a:extLst>
                <a:ext uri="{FF2B5EF4-FFF2-40B4-BE49-F238E27FC236}">
                  <a16:creationId xmlns:a16="http://schemas.microsoft.com/office/drawing/2014/main" id="{FAEA7329-464E-93F3-695F-219D81050F6B}"/>
                </a:ext>
              </a:extLst>
            </p:cNvPr>
            <p:cNvSpPr/>
            <p:nvPr/>
          </p:nvSpPr>
          <p:spPr>
            <a:xfrm>
              <a:off x="4384496" y="4452022"/>
              <a:ext cx="2229070" cy="288000"/>
            </a:xfrm>
            <a:prstGeom prst="round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HER2 testing using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ISH </a:t>
              </a:r>
              <a:r>
                <a:rPr kumimoji="0" lang="en-IE" sz="14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Freeform: Shape 4">
              <a:extLst>
                <a:ext uri="{FF2B5EF4-FFF2-40B4-BE49-F238E27FC236}">
                  <a16:creationId xmlns:a16="http://schemas.microsoft.com/office/drawing/2014/main" id="{A660EA19-DE6A-4633-A9B3-AC7C549BAA0D}"/>
                </a:ext>
              </a:extLst>
            </p:cNvPr>
            <p:cNvSpPr/>
            <p:nvPr/>
          </p:nvSpPr>
          <p:spPr>
            <a:xfrm>
              <a:off x="3756641" y="4962490"/>
              <a:ext cx="1447820" cy="296268"/>
            </a:xfrm>
            <a:prstGeom prst="round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 not amplified</a:t>
              </a:r>
            </a:p>
          </p:txBody>
        </p:sp>
        <p:sp>
          <p:nvSpPr>
            <p:cNvPr id="13" name="Freeform: Shape 4">
              <a:extLst>
                <a:ext uri="{FF2B5EF4-FFF2-40B4-BE49-F238E27FC236}">
                  <a16:creationId xmlns:a16="http://schemas.microsoft.com/office/drawing/2014/main" id="{4E5F6A4D-4D39-C1AC-9350-037013A85D68}"/>
                </a:ext>
              </a:extLst>
            </p:cNvPr>
            <p:cNvSpPr/>
            <p:nvPr/>
          </p:nvSpPr>
          <p:spPr>
            <a:xfrm>
              <a:off x="3867896" y="5406932"/>
              <a:ext cx="1225309" cy="296268"/>
            </a:xfrm>
            <a:prstGeom prst="roundRect">
              <a:avLst/>
            </a:prstGeom>
            <a:solidFill>
              <a:schemeClr val="tx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negative</a:t>
              </a:r>
              <a:endPar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Shape 4">
              <a:extLst>
                <a:ext uri="{FF2B5EF4-FFF2-40B4-BE49-F238E27FC236}">
                  <a16:creationId xmlns:a16="http://schemas.microsoft.com/office/drawing/2014/main" id="{FF9869D4-65B1-5731-2437-690D0B88C173}"/>
                </a:ext>
              </a:extLst>
            </p:cNvPr>
            <p:cNvSpPr/>
            <p:nvPr/>
          </p:nvSpPr>
          <p:spPr>
            <a:xfrm>
              <a:off x="5770086" y="4962490"/>
              <a:ext cx="1494850" cy="296268"/>
            </a:xfrm>
            <a:prstGeom prst="round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 amplified</a:t>
              </a:r>
            </a:p>
          </p:txBody>
        </p:sp>
        <p:sp>
          <p:nvSpPr>
            <p:cNvPr id="15" name="Freeform: Shape 4">
              <a:extLst>
                <a:ext uri="{FF2B5EF4-FFF2-40B4-BE49-F238E27FC236}">
                  <a16:creationId xmlns:a16="http://schemas.microsoft.com/office/drawing/2014/main" id="{748784C3-6556-E266-69DA-3F332EDCDA3E}"/>
                </a:ext>
              </a:extLst>
            </p:cNvPr>
            <p:cNvSpPr/>
            <p:nvPr/>
          </p:nvSpPr>
          <p:spPr>
            <a:xfrm>
              <a:off x="5904856" y="5415200"/>
              <a:ext cx="1225309" cy="28800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positive</a:t>
              </a:r>
              <a:endPar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6" name="Connector: Elbow 101">
              <a:extLst>
                <a:ext uri="{FF2B5EF4-FFF2-40B4-BE49-F238E27FC236}">
                  <a16:creationId xmlns:a16="http://schemas.microsoft.com/office/drawing/2014/main" id="{3F39B9F8-10E1-85FC-1A30-11E25BC8E5E2}"/>
                </a:ext>
              </a:extLst>
            </p:cNvPr>
            <p:cNvCxnSpPr>
              <a:cxnSpLocks/>
              <a:stCxn id="4" idx="2"/>
              <a:endCxn id="5" idx="0"/>
            </p:cNvCxnSpPr>
            <p:nvPr/>
          </p:nvCxnSpPr>
          <p:spPr>
            <a:xfrm rot="5400000">
              <a:off x="4374148" y="2099218"/>
              <a:ext cx="329719" cy="192004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04">
              <a:extLst>
                <a:ext uri="{FF2B5EF4-FFF2-40B4-BE49-F238E27FC236}">
                  <a16:creationId xmlns:a16="http://schemas.microsoft.com/office/drawing/2014/main" id="{8E73C5C8-F500-CF6A-AD97-85E4745AF611}"/>
                </a:ext>
              </a:extLst>
            </p:cNvPr>
            <p:cNvCxnSpPr>
              <a:cxnSpLocks/>
              <a:stCxn id="4" idx="2"/>
              <a:endCxn id="7" idx="0"/>
            </p:cNvCxnSpPr>
            <p:nvPr/>
          </p:nvCxnSpPr>
          <p:spPr>
            <a:xfrm rot="16200000" flipH="1">
              <a:off x="6294194" y="2099215"/>
              <a:ext cx="329719" cy="192004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B1C19C5-E3E6-6B5F-7BED-AB9F547DABC4}"/>
                </a:ext>
              </a:extLst>
            </p:cNvPr>
            <p:cNvCxnSpPr>
              <a:stCxn id="4" idx="2"/>
              <a:endCxn id="6" idx="0"/>
            </p:cNvCxnSpPr>
            <p:nvPr/>
          </p:nvCxnSpPr>
          <p:spPr>
            <a:xfrm>
              <a:off x="5499029" y="2894381"/>
              <a:ext cx="3" cy="329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69B38A-FF9E-892E-E50D-65EE6C02E16C}"/>
                </a:ext>
              </a:extLst>
            </p:cNvPr>
            <p:cNvCxnSpPr>
              <a:cxnSpLocks/>
              <a:stCxn id="6" idx="2"/>
              <a:endCxn id="10" idx="0"/>
            </p:cNvCxnSpPr>
            <p:nvPr/>
          </p:nvCxnSpPr>
          <p:spPr>
            <a:xfrm>
              <a:off x="5499032" y="3512100"/>
              <a:ext cx="0" cy="127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C2AA3B-9ACC-DBCD-2FE2-8B2B5F426019}"/>
                </a:ext>
              </a:extLst>
            </p:cNvPr>
            <p:cNvCxnSpPr>
              <a:cxnSpLocks/>
              <a:stCxn id="5" idx="2"/>
              <a:endCxn id="9" idx="0"/>
            </p:cNvCxnSpPr>
            <p:nvPr/>
          </p:nvCxnSpPr>
          <p:spPr>
            <a:xfrm flipH="1">
              <a:off x="3578984" y="3512100"/>
              <a:ext cx="1" cy="127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0FD2198-77FB-838E-188B-761FAE059F1B}"/>
                </a:ext>
              </a:extLst>
            </p:cNvPr>
            <p:cNvCxnSpPr>
              <a:cxnSpLocks/>
              <a:stCxn id="7" idx="2"/>
              <a:endCxn id="8" idx="0"/>
            </p:cNvCxnSpPr>
            <p:nvPr/>
          </p:nvCxnSpPr>
          <p:spPr>
            <a:xfrm flipH="1">
              <a:off x="7419077" y="3512100"/>
              <a:ext cx="1" cy="127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458FA5B-E869-397A-5759-A6AE816C5E9B}"/>
                </a:ext>
              </a:extLst>
            </p:cNvPr>
            <p:cNvCxnSpPr>
              <a:cxnSpLocks/>
              <a:stCxn id="10" idx="2"/>
              <a:endCxn id="11" idx="0"/>
            </p:cNvCxnSpPr>
            <p:nvPr/>
          </p:nvCxnSpPr>
          <p:spPr>
            <a:xfrm flipH="1">
              <a:off x="5499031" y="3928032"/>
              <a:ext cx="1" cy="523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121">
              <a:extLst>
                <a:ext uri="{FF2B5EF4-FFF2-40B4-BE49-F238E27FC236}">
                  <a16:creationId xmlns:a16="http://schemas.microsoft.com/office/drawing/2014/main" id="{DF42B07E-4B55-7BF2-C173-95176A0CE17A}"/>
                </a:ext>
              </a:extLst>
            </p:cNvPr>
            <p:cNvCxnSpPr>
              <a:cxnSpLocks/>
              <a:stCxn id="11" idx="2"/>
              <a:endCxn id="12" idx="0"/>
            </p:cNvCxnSpPr>
            <p:nvPr/>
          </p:nvCxnSpPr>
          <p:spPr>
            <a:xfrm rot="5400000">
              <a:off x="4878557" y="4342016"/>
              <a:ext cx="222468" cy="10184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124">
              <a:extLst>
                <a:ext uri="{FF2B5EF4-FFF2-40B4-BE49-F238E27FC236}">
                  <a16:creationId xmlns:a16="http://schemas.microsoft.com/office/drawing/2014/main" id="{C7DB008F-4C6D-ACA3-D646-A4ACF8F482AE}"/>
                </a:ext>
              </a:extLst>
            </p:cNvPr>
            <p:cNvCxnSpPr>
              <a:cxnSpLocks/>
              <a:stCxn id="11" idx="2"/>
              <a:endCxn id="14" idx="0"/>
            </p:cNvCxnSpPr>
            <p:nvPr/>
          </p:nvCxnSpPr>
          <p:spPr>
            <a:xfrm rot="16200000" flipH="1">
              <a:off x="5897037" y="4342016"/>
              <a:ext cx="222468" cy="10184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1DA7C45-C1EC-C9C9-E9FA-08023AD7E097}"/>
                </a:ext>
              </a:extLst>
            </p:cNvPr>
            <p:cNvCxnSpPr>
              <a:cxnSpLocks/>
              <a:stCxn id="14" idx="2"/>
              <a:endCxn id="15" idx="0"/>
            </p:cNvCxnSpPr>
            <p:nvPr/>
          </p:nvCxnSpPr>
          <p:spPr>
            <a:xfrm>
              <a:off x="6517511" y="5258758"/>
              <a:ext cx="0" cy="156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93FC78-A679-2DF5-FA2C-B8A4A3C9E1AB}"/>
                </a:ext>
              </a:extLst>
            </p:cNvPr>
            <p:cNvCxnSpPr>
              <a:cxnSpLocks/>
              <a:stCxn id="12" idx="2"/>
              <a:endCxn id="13" idx="0"/>
            </p:cNvCxnSpPr>
            <p:nvPr/>
          </p:nvCxnSpPr>
          <p:spPr>
            <a:xfrm>
              <a:off x="4480551" y="5258758"/>
              <a:ext cx="0" cy="148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Freeform: Shape 4">
              <a:extLst>
                <a:ext uri="{FF2B5EF4-FFF2-40B4-BE49-F238E27FC236}">
                  <a16:creationId xmlns:a16="http://schemas.microsoft.com/office/drawing/2014/main" id="{4048FDEB-9B38-07F1-95ED-F5BEC2568ACB}"/>
                </a:ext>
              </a:extLst>
            </p:cNvPr>
            <p:cNvSpPr/>
            <p:nvPr/>
          </p:nvSpPr>
          <p:spPr>
            <a:xfrm>
              <a:off x="2643117" y="4066816"/>
              <a:ext cx="1871734" cy="223842"/>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0" rIns="36000" bIns="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further testing required</a:t>
              </a:r>
            </a:p>
          </p:txBody>
        </p:sp>
        <p:cxnSp>
          <p:nvCxnSpPr>
            <p:cNvPr id="28" name="Straight Arrow Connector 27">
              <a:extLst>
                <a:ext uri="{FF2B5EF4-FFF2-40B4-BE49-F238E27FC236}">
                  <a16:creationId xmlns:a16="http://schemas.microsoft.com/office/drawing/2014/main" id="{F8193C7A-0439-9E8C-5986-ABBEE073F4E9}"/>
                </a:ext>
              </a:extLst>
            </p:cNvPr>
            <p:cNvCxnSpPr>
              <a:cxnSpLocks/>
              <a:stCxn id="9" idx="2"/>
              <a:endCxn id="27" idx="0"/>
            </p:cNvCxnSpPr>
            <p:nvPr/>
          </p:nvCxnSpPr>
          <p:spPr>
            <a:xfrm>
              <a:off x="3578984" y="3927463"/>
              <a:ext cx="0" cy="139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Freeform: Shape 4">
              <a:extLst>
                <a:ext uri="{FF2B5EF4-FFF2-40B4-BE49-F238E27FC236}">
                  <a16:creationId xmlns:a16="http://schemas.microsoft.com/office/drawing/2014/main" id="{454AC724-CCFB-C05F-6914-902D65C394BC}"/>
                </a:ext>
              </a:extLst>
            </p:cNvPr>
            <p:cNvSpPr/>
            <p:nvPr/>
          </p:nvSpPr>
          <p:spPr>
            <a:xfrm>
              <a:off x="6483209" y="4066816"/>
              <a:ext cx="1871734" cy="223842"/>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0" rIns="36000" bIns="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further testing required</a:t>
              </a:r>
            </a:p>
          </p:txBody>
        </p:sp>
        <p:cxnSp>
          <p:nvCxnSpPr>
            <p:cNvPr id="30" name="Straight Arrow Connector 29">
              <a:extLst>
                <a:ext uri="{FF2B5EF4-FFF2-40B4-BE49-F238E27FC236}">
                  <a16:creationId xmlns:a16="http://schemas.microsoft.com/office/drawing/2014/main" id="{547A26E7-E84F-7EC4-D800-140074385AF4}"/>
                </a:ext>
              </a:extLst>
            </p:cNvPr>
            <p:cNvCxnSpPr>
              <a:cxnSpLocks/>
              <a:stCxn id="8" idx="2"/>
              <a:endCxn id="29" idx="0"/>
            </p:cNvCxnSpPr>
            <p:nvPr/>
          </p:nvCxnSpPr>
          <p:spPr>
            <a:xfrm flipH="1">
              <a:off x="7419076" y="3927463"/>
              <a:ext cx="1" cy="139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08482E7-FEF6-4914-F53F-5C2D6CA705C0}"/>
                </a:ext>
              </a:extLst>
            </p:cNvPr>
            <p:cNvCxnSpPr>
              <a:cxnSpLocks/>
            </p:cNvCxnSpPr>
            <p:nvPr/>
          </p:nvCxnSpPr>
          <p:spPr>
            <a:xfrm>
              <a:off x="5499028" y="2217612"/>
              <a:ext cx="2" cy="388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D5DF0517-B81C-6627-B4F0-F67234A5C0B9}"/>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Roche Diagnostics</a:t>
            </a:r>
          </a:p>
        </p:txBody>
      </p:sp>
      <p:sp>
        <p:nvSpPr>
          <p:cNvPr id="44" name="Title 1">
            <a:extLst>
              <a:ext uri="{FF2B5EF4-FFF2-40B4-BE49-F238E27FC236}">
                <a16:creationId xmlns:a16="http://schemas.microsoft.com/office/drawing/2014/main" id="{85CAAA15-A3F8-E79E-B1E1-7B1382B733B5}"/>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HER2 testing in BTC follows gastroesophageal cancer guidelines</a:t>
            </a:r>
          </a:p>
        </p:txBody>
      </p:sp>
      <p:cxnSp>
        <p:nvCxnSpPr>
          <p:cNvPr id="45" name="Straight Connector 44">
            <a:extLst>
              <a:ext uri="{FF2B5EF4-FFF2-40B4-BE49-F238E27FC236}">
                <a16:creationId xmlns:a16="http://schemas.microsoft.com/office/drawing/2014/main" id="{E808EF87-1B74-7C1F-7640-2A66588AC5DD}"/>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94F5EBB-7AEF-5FAB-E827-F015565D747B}"/>
              </a:ext>
            </a:extLst>
          </p:cNvPr>
          <p:cNvSpPr txBox="1"/>
          <p:nvPr/>
        </p:nvSpPr>
        <p:spPr>
          <a:xfrm>
            <a:off x="59920" y="6525344"/>
            <a:ext cx="2368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Courtesy of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Haley Ellis, MD</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937288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6310F-C94A-C44A-63BD-3A742EE485F2}"/>
            </a:ext>
          </a:extLst>
        </p:cNvPr>
        <p:cNvGrpSpPr/>
        <p:nvPr/>
      </p:nvGrpSpPr>
      <p:grpSpPr>
        <a:xfrm>
          <a:off x="0" y="0"/>
          <a:ext cx="0" cy="0"/>
          <a:chOff x="0" y="0"/>
          <a:chExt cx="0" cy="0"/>
        </a:xfrm>
      </p:grpSpPr>
      <p:sp>
        <p:nvSpPr>
          <p:cNvPr id="35" name="Title 1">
            <a:extLst>
              <a:ext uri="{FF2B5EF4-FFF2-40B4-BE49-F238E27FC236}">
                <a16:creationId xmlns:a16="http://schemas.microsoft.com/office/drawing/2014/main" id="{03E4209E-1E58-A73A-C024-8D70D385D7D4}"/>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Comprehensive HER2 testing with NGS </a:t>
            </a:r>
            <a:r>
              <a:rPr kumimoji="0" lang="en-US" sz="2900" b="1" i="1"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and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IHC is important</a:t>
            </a:r>
          </a:p>
        </p:txBody>
      </p:sp>
      <p:grpSp>
        <p:nvGrpSpPr>
          <p:cNvPr id="36" name="Group 35">
            <a:extLst>
              <a:ext uri="{FF2B5EF4-FFF2-40B4-BE49-F238E27FC236}">
                <a16:creationId xmlns:a16="http://schemas.microsoft.com/office/drawing/2014/main" id="{AD8E45F4-BC64-71AD-4CD8-76FC53F1700D}"/>
              </a:ext>
            </a:extLst>
          </p:cNvPr>
          <p:cNvGrpSpPr/>
          <p:nvPr/>
        </p:nvGrpSpPr>
        <p:grpSpPr>
          <a:xfrm>
            <a:off x="3187646" y="1148557"/>
            <a:ext cx="5816703" cy="4560886"/>
            <a:chOff x="7337292" y="1965359"/>
            <a:chExt cx="4790955" cy="3737309"/>
          </a:xfrm>
        </p:grpSpPr>
        <p:pic>
          <p:nvPicPr>
            <p:cNvPr id="37" name="Picture 36">
              <a:extLst>
                <a:ext uri="{FF2B5EF4-FFF2-40B4-BE49-F238E27FC236}">
                  <a16:creationId xmlns:a16="http://schemas.microsoft.com/office/drawing/2014/main" id="{40E378FB-2510-AB10-506C-3D9C1206B5FD}"/>
                </a:ext>
              </a:extLst>
            </p:cNvPr>
            <p:cNvPicPr>
              <a:picLocks noChangeAspect="1"/>
            </p:cNvPicPr>
            <p:nvPr/>
          </p:nvPicPr>
          <p:blipFill>
            <a:blip r:embed="rId3"/>
            <a:srcRect b="16512"/>
            <a:stretch>
              <a:fillRect/>
            </a:stretch>
          </p:blipFill>
          <p:spPr>
            <a:xfrm>
              <a:off x="7337292" y="1965359"/>
              <a:ext cx="4790955" cy="3737309"/>
            </a:xfrm>
            <a:prstGeom prst="rect">
              <a:avLst/>
            </a:prstGeom>
          </p:spPr>
        </p:pic>
        <p:sp>
          <p:nvSpPr>
            <p:cNvPr id="38" name="Rectangle 37">
              <a:extLst>
                <a:ext uri="{FF2B5EF4-FFF2-40B4-BE49-F238E27FC236}">
                  <a16:creationId xmlns:a16="http://schemas.microsoft.com/office/drawing/2014/main" id="{84D62897-BD01-19B0-04BD-E40A0A0BAA32}"/>
                </a:ext>
              </a:extLst>
            </p:cNvPr>
            <p:cNvSpPr/>
            <p:nvPr/>
          </p:nvSpPr>
          <p:spPr>
            <a:xfrm>
              <a:off x="9732769" y="5096256"/>
              <a:ext cx="496319" cy="3048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06EC658F-B225-C5A2-31E1-60B338DA1D7E}"/>
                </a:ext>
              </a:extLst>
            </p:cNvPr>
            <p:cNvSpPr/>
            <p:nvPr/>
          </p:nvSpPr>
          <p:spPr>
            <a:xfrm>
              <a:off x="11092177" y="4852416"/>
              <a:ext cx="496319" cy="304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A43D7DC2-6A51-C7E4-98A6-DACE8AB47A8B}"/>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et al. ASCO GI 2025</a:t>
            </a:r>
          </a:p>
        </p:txBody>
      </p:sp>
      <p:cxnSp>
        <p:nvCxnSpPr>
          <p:cNvPr id="3" name="Straight Connector 2">
            <a:extLst>
              <a:ext uri="{FF2B5EF4-FFF2-40B4-BE49-F238E27FC236}">
                <a16:creationId xmlns:a16="http://schemas.microsoft.com/office/drawing/2014/main" id="{AC4557C7-9A9B-7E5F-71D1-165AB6AAF599}"/>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40C2EB9A-8100-8EA6-5DF9-D41974791619}"/>
              </a:ext>
            </a:extLst>
          </p:cNvPr>
          <p:cNvGrpSpPr/>
          <p:nvPr/>
        </p:nvGrpSpPr>
        <p:grpSpPr>
          <a:xfrm>
            <a:off x="691696" y="5895531"/>
            <a:ext cx="10808601" cy="820424"/>
            <a:chOff x="691696" y="5870354"/>
            <a:chExt cx="10808601" cy="820424"/>
          </a:xfrm>
        </p:grpSpPr>
        <p:pic>
          <p:nvPicPr>
            <p:cNvPr id="5" name="Picture 4" descr="Warning attention red triangle sign with exclamation mark symbol flat  vector illustration | Premium Vector">
              <a:extLst>
                <a:ext uri="{FF2B5EF4-FFF2-40B4-BE49-F238E27FC236}">
                  <a16:creationId xmlns:a16="http://schemas.microsoft.com/office/drawing/2014/main" id="{76391863-6518-E09F-CC65-FBE6BE553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881" y="5870354"/>
              <a:ext cx="735329" cy="73532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83A564BB-4F59-B8F5-39C2-D7EAEF8DBABF}"/>
                </a:ext>
              </a:extLst>
            </p:cNvPr>
            <p:cNvSpPr txBox="1">
              <a:spLocks/>
            </p:cNvSpPr>
            <p:nvPr/>
          </p:nvSpPr>
          <p:spPr>
            <a:xfrm>
              <a:off x="691696" y="6019356"/>
              <a:ext cx="10808601" cy="671422"/>
            </a:xfrm>
            <a:prstGeom prst="rect">
              <a:avLst/>
            </a:prstGeom>
          </p:spPr>
          <p:txBody>
            <a:bodyPr vert="horz" lIns="91440" tIns="45720" rIns="91440" bIns="45720" rtlCol="0">
              <a:noAutofit/>
            </a:bodyPr>
            <a:lstStyle>
              <a:lvl1pPr marL="2873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2000" kern="1200" dirty="0">
                  <a:solidFill>
                    <a:schemeClr val="tx1">
                      <a:lumMod val="75000"/>
                    </a:schemeClr>
                  </a:solidFill>
                  <a:latin typeface="+mn-lt"/>
                  <a:ea typeface="+mn-ea"/>
                  <a:cs typeface="+mn-cs"/>
                </a:defRPr>
              </a:lvl1pPr>
              <a:lvl2pPr marL="511175" indent="-276225" algn="l" defTabSz="914034" rtl="0" eaLnBrk="1" latinLnBrk="0" hangingPunct="1">
                <a:lnSpc>
                  <a:spcPct val="100000"/>
                </a:lnSpc>
                <a:spcBef>
                  <a:spcPts val="0"/>
                </a:spcBef>
                <a:spcAft>
                  <a:spcPts val="600"/>
                </a:spcAft>
                <a:buClr>
                  <a:schemeClr val="tx2"/>
                </a:buClr>
                <a:buFont typeface="Courier New" panose="02070309020205020404" pitchFamily="49" charset="0"/>
                <a:buChar char="o"/>
                <a:tabLst/>
                <a:defRPr lang="en-US" sz="1800" kern="1200" dirty="0">
                  <a:solidFill>
                    <a:schemeClr val="tx1">
                      <a:lumMod val="75000"/>
                    </a:schemeClr>
                  </a:solidFill>
                  <a:latin typeface="+mn-lt"/>
                  <a:ea typeface="+mn-ea"/>
                  <a:cs typeface="+mn-cs"/>
                </a:defRPr>
              </a:lvl2pPr>
              <a:lvl3pPr marL="744538" indent="-287338" algn="l" defTabSz="914034" rtl="0" eaLnBrk="1" latinLnBrk="0" hangingPunct="1">
                <a:lnSpc>
                  <a:spcPct val="100000"/>
                </a:lnSpc>
                <a:spcBef>
                  <a:spcPts val="0"/>
                </a:spcBef>
                <a:spcAft>
                  <a:spcPts val="600"/>
                </a:spcAft>
                <a:buClr>
                  <a:schemeClr val="tx2"/>
                </a:buClr>
                <a:buFont typeface="Wingdings" panose="05000000000000000000" pitchFamily="2" charset="2"/>
                <a:buChar char="§"/>
                <a:tabLst/>
                <a:defRPr lang="en-US" sz="1600" kern="1200" dirty="0">
                  <a:solidFill>
                    <a:schemeClr val="tx1"/>
                  </a:solidFill>
                  <a:latin typeface="+mn-lt"/>
                  <a:ea typeface="+mn-ea"/>
                  <a:cs typeface="+mn-cs"/>
                </a:defRPr>
              </a:lvl3pPr>
              <a:lvl4pPr marL="968375" indent="-282575" algn="l" defTabSz="914034" rtl="0" eaLnBrk="1" latinLnBrk="0" hangingPunct="1">
                <a:lnSpc>
                  <a:spcPct val="100000"/>
                </a:lnSpc>
                <a:spcBef>
                  <a:spcPts val="0"/>
                </a:spcBef>
                <a:spcAft>
                  <a:spcPts val="600"/>
                </a:spcAft>
                <a:buClr>
                  <a:schemeClr val="tx2"/>
                </a:buClr>
                <a:buFont typeface="System Font Regular"/>
                <a:buChar char="–"/>
                <a:tabLst/>
                <a:defRPr lang="en-US" sz="1400" kern="1200" dirty="0">
                  <a:solidFill>
                    <a:schemeClr val="tx1">
                      <a:lumMod val="75000"/>
                    </a:schemeClr>
                  </a:solidFill>
                  <a:latin typeface="+mn-lt"/>
                  <a:ea typeface="+mn-ea"/>
                  <a:cs typeface="+mn-cs"/>
                </a:defRPr>
              </a:lvl4pPr>
              <a:lvl5pPr marL="12017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1400" kern="1200" dirty="0">
                  <a:solidFill>
                    <a:schemeClr val="tx1">
                      <a:lumMod val="75000"/>
                    </a:schemeClr>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600"/>
                </a:spcAft>
                <a:buClr>
                  <a:srgbClr val="0E2841"/>
                </a:buClr>
                <a:buSzTx/>
                <a:buFont typeface="Arial" panose="020B0604020202020204" pitchFamily="34" charset="0"/>
                <a:buNone/>
                <a:tabLst/>
                <a:defRPr/>
              </a:pPr>
              <a:r>
                <a:rPr kumimoji="0" lang="en-US" sz="2100" b="1"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~15% discordance </a:t>
              </a:r>
              <a:r>
                <a:rPr kumimoji="0" lang="en-US" sz="2100" b="0"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between HER2 assessment by NGS vs IHC in BTC</a:t>
              </a:r>
            </a:p>
          </p:txBody>
        </p:sp>
      </p:grpSp>
      <p:sp>
        <p:nvSpPr>
          <p:cNvPr id="7" name="TextBox 6">
            <a:extLst>
              <a:ext uri="{FF2B5EF4-FFF2-40B4-BE49-F238E27FC236}">
                <a16:creationId xmlns:a16="http://schemas.microsoft.com/office/drawing/2014/main" id="{639697F9-D13E-7BD4-3360-8428D597FE30}"/>
              </a:ext>
            </a:extLst>
          </p:cNvPr>
          <p:cNvSpPr txBox="1"/>
          <p:nvPr/>
        </p:nvSpPr>
        <p:spPr>
          <a:xfrm>
            <a:off x="59920" y="6525344"/>
            <a:ext cx="2368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Courtesy of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Haley Ellis, MD</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338761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CABF6D-E1E2-AD43-1594-9FE430E8C45E}"/>
              </a:ext>
            </a:extLst>
          </p:cNvPr>
          <p:cNvGraphicFramePr>
            <a:graphicFrameLocks noGrp="1"/>
          </p:cNvGraphicFramePr>
          <p:nvPr/>
        </p:nvGraphicFramePr>
        <p:xfrm>
          <a:off x="83075" y="1345619"/>
          <a:ext cx="12025848" cy="4838725"/>
        </p:xfrm>
        <a:graphic>
          <a:graphicData uri="http://schemas.openxmlformats.org/drawingml/2006/table">
            <a:tbl>
              <a:tblPr firstRow="1" bandRow="1">
                <a:tableStyleId>{5C22544A-7EE6-4342-B048-85BDC9FD1C3A}</a:tableStyleId>
              </a:tblPr>
              <a:tblGrid>
                <a:gridCol w="1620001">
                  <a:extLst>
                    <a:ext uri="{9D8B030D-6E8A-4147-A177-3AD203B41FA5}">
                      <a16:colId xmlns:a16="http://schemas.microsoft.com/office/drawing/2014/main" val="1016090456"/>
                    </a:ext>
                  </a:extLst>
                </a:gridCol>
                <a:gridCol w="1309660">
                  <a:extLst>
                    <a:ext uri="{9D8B030D-6E8A-4147-A177-3AD203B41FA5}">
                      <a16:colId xmlns:a16="http://schemas.microsoft.com/office/drawing/2014/main" val="3545247541"/>
                    </a:ext>
                  </a:extLst>
                </a:gridCol>
                <a:gridCol w="887383">
                  <a:extLst>
                    <a:ext uri="{9D8B030D-6E8A-4147-A177-3AD203B41FA5}">
                      <a16:colId xmlns:a16="http://schemas.microsoft.com/office/drawing/2014/main" val="475178289"/>
                    </a:ext>
                  </a:extLst>
                </a:gridCol>
                <a:gridCol w="952977">
                  <a:extLst>
                    <a:ext uri="{9D8B030D-6E8A-4147-A177-3AD203B41FA5}">
                      <a16:colId xmlns:a16="http://schemas.microsoft.com/office/drawing/2014/main" val="3999398988"/>
                    </a:ext>
                  </a:extLst>
                </a:gridCol>
                <a:gridCol w="898021">
                  <a:extLst>
                    <a:ext uri="{9D8B030D-6E8A-4147-A177-3AD203B41FA5}">
                      <a16:colId xmlns:a16="http://schemas.microsoft.com/office/drawing/2014/main" val="471538082"/>
                    </a:ext>
                  </a:extLst>
                </a:gridCol>
                <a:gridCol w="2757806">
                  <a:extLst>
                    <a:ext uri="{9D8B030D-6E8A-4147-A177-3AD203B41FA5}">
                      <a16:colId xmlns:a16="http://schemas.microsoft.com/office/drawing/2014/main" val="2191841631"/>
                    </a:ext>
                  </a:extLst>
                </a:gridCol>
                <a:gridCol w="720000">
                  <a:extLst>
                    <a:ext uri="{9D8B030D-6E8A-4147-A177-3AD203B41FA5}">
                      <a16:colId xmlns:a16="http://schemas.microsoft.com/office/drawing/2014/main" val="732292413"/>
                    </a:ext>
                  </a:extLst>
                </a:gridCol>
                <a:gridCol w="720000">
                  <a:extLst>
                    <a:ext uri="{9D8B030D-6E8A-4147-A177-3AD203B41FA5}">
                      <a16:colId xmlns:a16="http://schemas.microsoft.com/office/drawing/2014/main" val="1969162804"/>
                    </a:ext>
                  </a:extLst>
                </a:gridCol>
                <a:gridCol w="720000">
                  <a:extLst>
                    <a:ext uri="{9D8B030D-6E8A-4147-A177-3AD203B41FA5}">
                      <a16:colId xmlns:a16="http://schemas.microsoft.com/office/drawing/2014/main" val="3821270571"/>
                    </a:ext>
                  </a:extLst>
                </a:gridCol>
                <a:gridCol w="720000">
                  <a:extLst>
                    <a:ext uri="{9D8B030D-6E8A-4147-A177-3AD203B41FA5}">
                      <a16:colId xmlns:a16="http://schemas.microsoft.com/office/drawing/2014/main" val="330621664"/>
                    </a:ext>
                  </a:extLst>
                </a:gridCol>
                <a:gridCol w="720000">
                  <a:extLst>
                    <a:ext uri="{9D8B030D-6E8A-4147-A177-3AD203B41FA5}">
                      <a16:colId xmlns:a16="http://schemas.microsoft.com/office/drawing/2014/main" val="2488270720"/>
                    </a:ext>
                  </a:extLst>
                </a:gridCol>
              </a:tblGrid>
              <a:tr h="440827">
                <a:tc>
                  <a:txBody>
                    <a:bodyPr/>
                    <a:lstStyle/>
                    <a:p>
                      <a:pPr algn="ctr"/>
                      <a:endParaRPr lang="en-US" sz="1250" dirty="0">
                        <a:latin typeface="Arial" panose="020B0604020202020204" pitchFamily="34" charset="0"/>
                        <a:cs typeface="Arial" panose="020B0604020202020204" pitchFamily="34" charset="0"/>
                      </a:endParaRP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Treatment</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Trial</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 BTC pts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Prior HER2 Tx</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HER2</a:t>
                      </a:r>
                    </a:p>
                    <a:p>
                      <a:pPr algn="ctr"/>
                      <a:r>
                        <a:rPr lang="en-US" sz="1250" dirty="0">
                          <a:latin typeface="Arial" panose="020B0604020202020204" pitchFamily="34" charset="0"/>
                          <a:cs typeface="Arial" panose="020B0604020202020204" pitchFamily="34" charset="0"/>
                        </a:rPr>
                        <a:t>Status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ORR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DCR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mDOR</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mPFS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mOS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extLst>
                  <a:ext uri="{0D108BD9-81ED-4DB2-BD59-A6C34878D82A}">
                    <a16:rowId xmlns:a16="http://schemas.microsoft.com/office/drawing/2014/main" val="3663926574"/>
                  </a:ext>
                </a:extLst>
              </a:tr>
              <a:tr h="413648">
                <a:tc>
                  <a:txBody>
                    <a:bodyPr/>
                    <a:lstStyle/>
                    <a:p>
                      <a:pPr algn="ctr"/>
                      <a:r>
                        <a:rPr lang="en-US" sz="1250" b="1" dirty="0">
                          <a:latin typeface="Arial" panose="020B0604020202020204" pitchFamily="34" charset="0"/>
                          <a:cs typeface="Arial" panose="020B0604020202020204" pitchFamily="34" charset="0"/>
                        </a:rPr>
                        <a:t>ABC-06</a:t>
                      </a:r>
                      <a:r>
                        <a:rPr lang="en-US" sz="1250" b="0" baseline="30000" dirty="0">
                          <a:latin typeface="Arial" panose="020B0604020202020204" pitchFamily="34" charset="0"/>
                          <a:cs typeface="Arial" panose="020B0604020202020204" pitchFamily="34" charset="0"/>
                        </a:rPr>
                        <a:t>1</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2021</a:t>
                      </a:r>
                    </a:p>
                  </a:txBody>
                  <a:tcPr anchor="ctr">
                    <a:solidFill>
                      <a:schemeClr val="accent6">
                        <a:lumMod val="40000"/>
                        <a:lumOff val="60000"/>
                      </a:schemeClr>
                    </a:solidFill>
                  </a:tcPr>
                </a:tc>
                <a:tc>
                  <a:txBody>
                    <a:bodyPr/>
                    <a:lstStyle/>
                    <a:p>
                      <a:pPr algn="ctr"/>
                      <a:r>
                        <a:rPr lang="en-US" sz="1250" b="1" dirty="0">
                          <a:latin typeface="Arial" panose="020B0604020202020204" pitchFamily="34" charset="0"/>
                          <a:cs typeface="Arial" panose="020B0604020202020204" pitchFamily="34" charset="0"/>
                        </a:rPr>
                        <a:t>FOLFOX</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Phase 3</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162</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5%</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33%</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4.0</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6.2</a:t>
                      </a:r>
                    </a:p>
                  </a:txBody>
                  <a:tcPr anchor="ctr">
                    <a:solidFill>
                      <a:schemeClr val="accent6">
                        <a:lumMod val="40000"/>
                        <a:lumOff val="60000"/>
                      </a:schemeClr>
                    </a:solidFill>
                  </a:tcPr>
                </a:tc>
                <a:extLst>
                  <a:ext uri="{0D108BD9-81ED-4DB2-BD59-A6C34878D82A}">
                    <a16:rowId xmlns:a16="http://schemas.microsoft.com/office/drawing/2014/main" val="2430026676"/>
                  </a:ext>
                </a:extLst>
              </a:tr>
              <a:tr h="662867">
                <a:tc>
                  <a:txBody>
                    <a:bodyPr/>
                    <a:lstStyle/>
                    <a:p>
                      <a:pPr algn="ctr"/>
                      <a:r>
                        <a:rPr lang="en-US" sz="1250" b="1" dirty="0">
                          <a:latin typeface="Arial" panose="020B0604020202020204" pitchFamily="34" charset="0"/>
                          <a:cs typeface="Arial" panose="020B0604020202020204" pitchFamily="34" charset="0"/>
                        </a:rPr>
                        <a:t>MyPathway</a:t>
                      </a:r>
                      <a:r>
                        <a:rPr lang="en-US" sz="1250" b="0" baseline="30000" dirty="0">
                          <a:latin typeface="Arial" panose="020B0604020202020204" pitchFamily="34" charset="0"/>
                          <a:cs typeface="Arial" panose="020B0604020202020204" pitchFamily="34" charset="0"/>
                        </a:rPr>
                        <a:t>2</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dirty="0">
                          <a:latin typeface="Arial" panose="020B0604020202020204" pitchFamily="34" charset="0"/>
                          <a:cs typeface="Arial" panose="020B0604020202020204" pitchFamily="34" charset="0"/>
                        </a:rPr>
                        <a:t>Trastuzumab + Pertuzumab</a:t>
                      </a:r>
                    </a:p>
                  </a:txBody>
                  <a:tcPr anchor="ctr"/>
                </a:tc>
                <a:tc>
                  <a:txBody>
                    <a:bodyPr/>
                    <a:lstStyle/>
                    <a:p>
                      <a:pPr algn="ctr"/>
                      <a:r>
                        <a:rPr lang="en-US" sz="1250" dirty="0">
                          <a:latin typeface="Arial" panose="020B0604020202020204" pitchFamily="34" charset="0"/>
                          <a:cs typeface="Arial" panose="020B0604020202020204" pitchFamily="34" charset="0"/>
                        </a:rPr>
                        <a:t>Phase 2a</a:t>
                      </a:r>
                    </a:p>
                  </a:txBody>
                  <a:tcPr anchor="ctr"/>
                </a:tc>
                <a:tc>
                  <a:txBody>
                    <a:bodyPr/>
                    <a:lstStyle/>
                    <a:p>
                      <a:pPr algn="ctr"/>
                      <a:r>
                        <a:rPr lang="en-US" sz="1250" dirty="0">
                          <a:latin typeface="Arial" panose="020B0604020202020204" pitchFamily="34" charset="0"/>
                          <a:cs typeface="Arial" panose="020B0604020202020204" pitchFamily="34" charset="0"/>
                        </a:rPr>
                        <a:t>39</a:t>
                      </a:r>
                    </a:p>
                  </a:txBody>
                  <a:tcPr anchor="ctr"/>
                </a:tc>
                <a:tc>
                  <a:txBody>
                    <a:bodyPr/>
                    <a:lstStyle/>
                    <a:p>
                      <a:pPr algn="ctr"/>
                      <a:r>
                        <a:rPr lang="en-US" sz="1250" dirty="0">
                          <a:latin typeface="Arial" panose="020B0604020202020204" pitchFamily="34" charset="0"/>
                          <a:cs typeface="Arial" panose="020B0604020202020204" pitchFamily="34" charset="0"/>
                        </a:rPr>
                        <a:t>No</a:t>
                      </a:r>
                    </a:p>
                  </a:txBody>
                  <a:tcPr anchor="ctr"/>
                </a:tc>
                <a:tc>
                  <a:txBody>
                    <a:bodyPr/>
                    <a:lstStyle/>
                    <a:p>
                      <a:pPr algn="ctr"/>
                      <a:r>
                        <a:rPr lang="en-US" sz="1250" dirty="0">
                          <a:latin typeface="Arial" panose="020B0604020202020204" pitchFamily="34" charset="0"/>
                          <a:cs typeface="Arial" panose="020B0604020202020204" pitchFamily="34" charset="0"/>
                        </a:rPr>
                        <a:t>IHC 3+, ISH+, or NGS Amp</a:t>
                      </a:r>
                    </a:p>
                  </a:txBody>
                  <a:tcPr anchor="ctr"/>
                </a:tc>
                <a:tc>
                  <a:txBody>
                    <a:bodyPr/>
                    <a:lstStyle/>
                    <a:p>
                      <a:pPr algn="ctr"/>
                      <a:r>
                        <a:rPr lang="en-US" sz="1250" dirty="0">
                          <a:latin typeface="Arial" panose="020B0604020202020204" pitchFamily="34" charset="0"/>
                          <a:cs typeface="Arial" panose="020B0604020202020204" pitchFamily="34" charset="0"/>
                        </a:rPr>
                        <a:t>23%</a:t>
                      </a:r>
                    </a:p>
                  </a:txBody>
                  <a:tcPr anchor="ctr"/>
                </a:tc>
                <a:tc>
                  <a:txBody>
                    <a:bodyPr/>
                    <a:lstStyle/>
                    <a:p>
                      <a:pPr algn="ctr"/>
                      <a:r>
                        <a:rPr lang="en-US" sz="1250" dirty="0">
                          <a:latin typeface="Arial" panose="020B0604020202020204" pitchFamily="34" charset="0"/>
                          <a:cs typeface="Arial" panose="020B0604020202020204" pitchFamily="34" charset="0"/>
                        </a:rPr>
                        <a:t>51%</a:t>
                      </a:r>
                    </a:p>
                  </a:txBody>
                  <a:tcPr anchor="ctr"/>
                </a:tc>
                <a:tc>
                  <a:txBody>
                    <a:bodyPr/>
                    <a:lstStyle/>
                    <a:p>
                      <a:pPr algn="ctr"/>
                      <a:r>
                        <a:rPr lang="en-US" sz="1250" dirty="0">
                          <a:latin typeface="Arial" panose="020B0604020202020204" pitchFamily="34" charset="0"/>
                          <a:cs typeface="Arial" panose="020B0604020202020204" pitchFamily="34" charset="0"/>
                        </a:rPr>
                        <a:t>10.8</a:t>
                      </a:r>
                    </a:p>
                  </a:txBody>
                  <a:tcPr anchor="ctr"/>
                </a:tc>
                <a:tc>
                  <a:txBody>
                    <a:bodyPr/>
                    <a:lstStyle/>
                    <a:p>
                      <a:pPr algn="ctr"/>
                      <a:r>
                        <a:rPr lang="en-US" sz="1250" dirty="0">
                          <a:latin typeface="Arial" panose="020B0604020202020204" pitchFamily="34" charset="0"/>
                          <a:cs typeface="Arial" panose="020B0604020202020204" pitchFamily="34" charset="0"/>
                        </a:rPr>
                        <a:t>4.0</a:t>
                      </a:r>
                    </a:p>
                  </a:txBody>
                  <a:tcPr anchor="ctr"/>
                </a:tc>
                <a:tc>
                  <a:txBody>
                    <a:bodyPr/>
                    <a:lstStyle/>
                    <a:p>
                      <a:pPr algn="ctr"/>
                      <a:r>
                        <a:rPr lang="en-US" sz="1250" dirty="0">
                          <a:latin typeface="Arial" panose="020B0604020202020204" pitchFamily="34" charset="0"/>
                          <a:cs typeface="Arial" panose="020B0604020202020204" pitchFamily="34" charset="0"/>
                        </a:rPr>
                        <a:t>10.9</a:t>
                      </a:r>
                    </a:p>
                  </a:txBody>
                  <a:tcPr anchor="ctr"/>
                </a:tc>
                <a:extLst>
                  <a:ext uri="{0D108BD9-81ED-4DB2-BD59-A6C34878D82A}">
                    <a16:rowId xmlns:a16="http://schemas.microsoft.com/office/drawing/2014/main" val="3752767558"/>
                  </a:ext>
                </a:extLst>
              </a:tr>
              <a:tr h="699174">
                <a:tc>
                  <a:txBody>
                    <a:bodyPr/>
                    <a:lstStyle/>
                    <a:p>
                      <a:pPr algn="ctr"/>
                      <a:r>
                        <a:rPr lang="en-US" sz="1250" b="1" dirty="0">
                          <a:latin typeface="Arial" panose="020B0604020202020204" pitchFamily="34" charset="0"/>
                          <a:cs typeface="Arial" panose="020B0604020202020204" pitchFamily="34" charset="0"/>
                        </a:rPr>
                        <a:t>KCSG-HB19-14</a:t>
                      </a:r>
                      <a:r>
                        <a:rPr lang="en-US" sz="1250" b="0" baseline="30000" dirty="0">
                          <a:latin typeface="Arial" panose="020B0604020202020204" pitchFamily="34" charset="0"/>
                          <a:cs typeface="Arial" panose="020B0604020202020204" pitchFamily="34" charset="0"/>
                        </a:rPr>
                        <a:t>3</a:t>
                      </a:r>
                      <a:endParaRPr lang="en-US" sz="1250" b="1" dirty="0">
                        <a:latin typeface="Arial" panose="020B0604020202020204" pitchFamily="34" charset="0"/>
                        <a:cs typeface="Arial" panose="020B0604020202020204" pitchFamily="34" charset="0"/>
                      </a:endParaRPr>
                    </a:p>
                    <a:p>
                      <a:pPr algn="ctr"/>
                      <a:r>
                        <a:rPr lang="en-US" sz="1250" b="0" dirty="0">
                          <a:latin typeface="Arial" panose="020B0604020202020204" pitchFamily="34" charset="0"/>
                          <a:cs typeface="Arial" panose="020B0604020202020204" pitchFamily="34" charset="0"/>
                        </a:rPr>
                        <a:t>2023</a:t>
                      </a:r>
                    </a:p>
                  </a:txBody>
                  <a:tcPr anchor="ctr"/>
                </a:tc>
                <a:tc>
                  <a:txBody>
                    <a:bodyPr/>
                    <a:lstStyle/>
                    <a:p>
                      <a:pPr algn="ctr"/>
                      <a:r>
                        <a:rPr lang="en-US" sz="1250" b="1" dirty="0">
                          <a:latin typeface="Arial" panose="020B0604020202020204" pitchFamily="34" charset="0"/>
                          <a:cs typeface="Arial" panose="020B0604020202020204" pitchFamily="34" charset="0"/>
                        </a:rPr>
                        <a:t>Trastuzumab + FOLFOX</a:t>
                      </a:r>
                    </a:p>
                  </a:txBody>
                  <a:tcPr anchor="ctr"/>
                </a:tc>
                <a:tc>
                  <a:txBody>
                    <a:bodyPr/>
                    <a:lstStyle/>
                    <a:p>
                      <a:pPr algn="ctr"/>
                      <a:r>
                        <a:rPr lang="en-US" sz="1250" dirty="0">
                          <a:latin typeface="Arial" panose="020B0604020202020204" pitchFamily="34" charset="0"/>
                          <a:cs typeface="Arial" panose="020B0604020202020204" pitchFamily="34" charset="0"/>
                        </a:rPr>
                        <a:t>Phase 2</a:t>
                      </a:r>
                    </a:p>
                  </a:txBody>
                  <a:tcPr anchor="ctr"/>
                </a:tc>
                <a:tc>
                  <a:txBody>
                    <a:bodyPr/>
                    <a:lstStyle/>
                    <a:p>
                      <a:pPr algn="ctr"/>
                      <a:r>
                        <a:rPr lang="en-US" sz="1250" dirty="0">
                          <a:latin typeface="Arial" panose="020B0604020202020204" pitchFamily="34" charset="0"/>
                          <a:cs typeface="Arial" panose="020B0604020202020204" pitchFamily="34" charset="0"/>
                        </a:rPr>
                        <a:t>34</a:t>
                      </a:r>
                    </a:p>
                  </a:txBody>
                  <a:tcPr anchor="ctr"/>
                </a:tc>
                <a:tc>
                  <a:txBody>
                    <a:bodyPr/>
                    <a:lstStyle/>
                    <a:p>
                      <a:pPr algn="ctr"/>
                      <a:r>
                        <a:rPr lang="en-US" sz="1250" dirty="0">
                          <a:latin typeface="Arial" panose="020B0604020202020204" pitchFamily="34" charset="0"/>
                          <a:cs typeface="Arial" panose="020B0604020202020204" pitchFamily="34" charset="0"/>
                        </a:rPr>
                        <a:t>No</a:t>
                      </a:r>
                    </a:p>
                  </a:txBody>
                  <a:tcPr anchor="ctr"/>
                </a:tc>
                <a:tc>
                  <a:txBody>
                    <a:bodyPr/>
                    <a:lstStyle/>
                    <a:p>
                      <a:pPr algn="ctr"/>
                      <a:r>
                        <a:rPr lang="en-US" sz="1250" dirty="0">
                          <a:latin typeface="Arial" panose="020B0604020202020204" pitchFamily="34" charset="0"/>
                          <a:cs typeface="Arial" panose="020B0604020202020204" pitchFamily="34" charset="0"/>
                        </a:rPr>
                        <a:t>IHC 3+, IHC 2+/ISH+, or NGS Amp</a:t>
                      </a:r>
                    </a:p>
                  </a:txBody>
                  <a:tcPr anchor="ctr"/>
                </a:tc>
                <a:tc>
                  <a:txBody>
                    <a:bodyPr/>
                    <a:lstStyle/>
                    <a:p>
                      <a:pPr algn="ctr"/>
                      <a:r>
                        <a:rPr lang="en-US" sz="1250" dirty="0">
                          <a:latin typeface="Arial" panose="020B0604020202020204" pitchFamily="34" charset="0"/>
                          <a:cs typeface="Arial" panose="020B0604020202020204" pitchFamily="34" charset="0"/>
                        </a:rPr>
                        <a:t>29%</a:t>
                      </a:r>
                    </a:p>
                  </a:txBody>
                  <a:tcPr anchor="ctr"/>
                </a:tc>
                <a:tc>
                  <a:txBody>
                    <a:bodyPr/>
                    <a:lstStyle/>
                    <a:p>
                      <a:pPr algn="ctr"/>
                      <a:r>
                        <a:rPr lang="en-US" sz="1250" dirty="0">
                          <a:latin typeface="Arial" panose="020B0604020202020204" pitchFamily="34" charset="0"/>
                          <a:cs typeface="Arial" panose="020B0604020202020204" pitchFamily="34" charset="0"/>
                        </a:rPr>
                        <a:t>79%</a:t>
                      </a:r>
                    </a:p>
                  </a:txBody>
                  <a:tcPr anchor="ctr"/>
                </a:tc>
                <a:tc>
                  <a:txBody>
                    <a:bodyPr/>
                    <a:lstStyle/>
                    <a:p>
                      <a:pPr algn="ctr"/>
                      <a:r>
                        <a:rPr lang="en-US" sz="1250" dirty="0">
                          <a:latin typeface="Arial" panose="020B0604020202020204" pitchFamily="34" charset="0"/>
                          <a:cs typeface="Arial" panose="020B0604020202020204" pitchFamily="34" charset="0"/>
                        </a:rPr>
                        <a:t>4.9</a:t>
                      </a:r>
                    </a:p>
                  </a:txBody>
                  <a:tcPr anchor="ctr"/>
                </a:tc>
                <a:tc>
                  <a:txBody>
                    <a:bodyPr/>
                    <a:lstStyle/>
                    <a:p>
                      <a:pPr algn="ctr"/>
                      <a:r>
                        <a:rPr lang="en-US" sz="1250" dirty="0">
                          <a:latin typeface="Arial" panose="020B0604020202020204" pitchFamily="34" charset="0"/>
                          <a:cs typeface="Arial" panose="020B0604020202020204" pitchFamily="34" charset="0"/>
                        </a:rPr>
                        <a:t>5.1</a:t>
                      </a:r>
                    </a:p>
                  </a:txBody>
                  <a:tcPr anchor="ctr"/>
                </a:tc>
                <a:tc>
                  <a:txBody>
                    <a:bodyPr/>
                    <a:lstStyle/>
                    <a:p>
                      <a:pPr algn="ctr"/>
                      <a:r>
                        <a:rPr lang="en-US" sz="1250" dirty="0">
                          <a:latin typeface="Arial" panose="020B0604020202020204" pitchFamily="34" charset="0"/>
                          <a:cs typeface="Arial" panose="020B0604020202020204" pitchFamily="34" charset="0"/>
                        </a:rPr>
                        <a:t>10.7</a:t>
                      </a:r>
                    </a:p>
                  </a:txBody>
                  <a:tcPr anchor="ctr"/>
                </a:tc>
                <a:extLst>
                  <a:ext uri="{0D108BD9-81ED-4DB2-BD59-A6C34878D82A}">
                    <a16:rowId xmlns:a16="http://schemas.microsoft.com/office/drawing/2014/main" val="622595748"/>
                  </a:ext>
                </a:extLst>
              </a:tr>
              <a:tr h="645459">
                <a:tc>
                  <a:txBody>
                    <a:bodyPr/>
                    <a:lstStyle/>
                    <a:p>
                      <a:pPr algn="ctr"/>
                      <a:r>
                        <a:rPr lang="en-US" sz="1250" b="1" dirty="0">
                          <a:latin typeface="Arial" panose="020B0604020202020204" pitchFamily="34" charset="0"/>
                          <a:cs typeface="Arial" panose="020B0604020202020204" pitchFamily="34" charset="0"/>
                        </a:rPr>
                        <a:t>HERIZON-BTC-01</a:t>
                      </a:r>
                      <a:r>
                        <a:rPr lang="en-US" sz="1250" b="0" baseline="30000" dirty="0">
                          <a:latin typeface="Arial" panose="020B0604020202020204" pitchFamily="34" charset="0"/>
                          <a:cs typeface="Arial" panose="020B0604020202020204" pitchFamily="34" charset="0"/>
                        </a:rPr>
                        <a:t>4</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2023</a:t>
                      </a:r>
                    </a:p>
                  </a:txBody>
                  <a:tcPr anchor="ctr"/>
                </a:tc>
                <a:tc>
                  <a:txBody>
                    <a:bodyPr/>
                    <a:lstStyle/>
                    <a:p>
                      <a:pPr algn="ctr"/>
                      <a:r>
                        <a:rPr lang="en-US" sz="1250" b="1" dirty="0">
                          <a:latin typeface="Arial" panose="020B0604020202020204" pitchFamily="34" charset="0"/>
                          <a:cs typeface="Arial" panose="020B0604020202020204" pitchFamily="34" charset="0"/>
                        </a:rPr>
                        <a:t>Zanidatamab</a:t>
                      </a:r>
                    </a:p>
                  </a:txBody>
                  <a:tcPr anchor="ctr"/>
                </a:tc>
                <a:tc>
                  <a:txBody>
                    <a:bodyPr/>
                    <a:lstStyle/>
                    <a:p>
                      <a:pPr algn="ctr"/>
                      <a:r>
                        <a:rPr lang="en-US" sz="1250" dirty="0">
                          <a:latin typeface="Arial" panose="020B0604020202020204" pitchFamily="34" charset="0"/>
                          <a:cs typeface="Arial" panose="020B0604020202020204" pitchFamily="34" charset="0"/>
                        </a:rPr>
                        <a:t>Phase 2b</a:t>
                      </a:r>
                    </a:p>
                  </a:txBody>
                  <a:tcPr anchor="ctr"/>
                </a:tc>
                <a:tc>
                  <a:txBody>
                    <a:bodyPr/>
                    <a:lstStyle/>
                    <a:p>
                      <a:pPr algn="ctr"/>
                      <a:r>
                        <a:rPr lang="en-US" sz="1250" dirty="0">
                          <a:latin typeface="Arial" panose="020B0604020202020204" pitchFamily="34" charset="0"/>
                          <a:cs typeface="Arial" panose="020B0604020202020204" pitchFamily="34" charset="0"/>
                        </a:rPr>
                        <a:t>62</a:t>
                      </a:r>
                    </a:p>
                    <a:p>
                      <a:pPr algn="ctr"/>
                      <a:r>
                        <a:rPr lang="en-US" sz="1250" dirty="0">
                          <a:latin typeface="Arial" panose="020B0604020202020204" pitchFamily="34" charset="0"/>
                          <a:cs typeface="Arial" panose="020B0604020202020204" pitchFamily="34" charset="0"/>
                        </a:rPr>
                        <a:t>80</a:t>
                      </a:r>
                    </a:p>
                  </a:txBody>
                  <a:tcPr anchor="ctr"/>
                </a:tc>
                <a:tc>
                  <a:txBody>
                    <a:bodyPr/>
                    <a:lstStyle/>
                    <a:p>
                      <a:pPr algn="ctr"/>
                      <a:r>
                        <a:rPr lang="en-US" sz="1250" dirty="0">
                          <a:latin typeface="Arial" panose="020B0604020202020204" pitchFamily="34" charset="0"/>
                          <a:cs typeface="Arial" panose="020B0604020202020204" pitchFamily="34" charset="0"/>
                        </a:rPr>
                        <a:t>No</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IHC 3+</a:t>
                      </a:r>
                    </a:p>
                    <a:p>
                      <a:pPr algn="ctr"/>
                      <a:r>
                        <a:rPr lang="en-US" sz="1250" dirty="0">
                          <a:latin typeface="Arial" panose="020B0604020202020204" pitchFamily="34" charset="0"/>
                          <a:cs typeface="Arial" panose="020B0604020202020204" pitchFamily="34" charset="0"/>
                        </a:rPr>
                        <a:t>IHC 3+ or IHC 2+/Amp</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52%</a:t>
                      </a:r>
                    </a:p>
                    <a:p>
                      <a:pPr algn="ctr"/>
                      <a:r>
                        <a:rPr lang="en-US" sz="1250" b="0" dirty="0">
                          <a:latin typeface="Arial" panose="020B0604020202020204" pitchFamily="34" charset="0"/>
                          <a:cs typeface="Arial" panose="020B0604020202020204" pitchFamily="34" charset="0"/>
                        </a:rPr>
                        <a:t>41%</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79%</a:t>
                      </a:r>
                    </a:p>
                    <a:p>
                      <a:pPr algn="ctr"/>
                      <a:r>
                        <a:rPr lang="en-US" sz="1250" b="0" dirty="0">
                          <a:latin typeface="Arial" panose="020B0604020202020204" pitchFamily="34" charset="0"/>
                          <a:cs typeface="Arial" panose="020B0604020202020204" pitchFamily="34" charset="0"/>
                        </a:rPr>
                        <a:t>69%</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14.9</a:t>
                      </a:r>
                    </a:p>
                    <a:p>
                      <a:pPr algn="ctr"/>
                      <a:r>
                        <a:rPr lang="en-US" sz="1250" b="0" dirty="0">
                          <a:latin typeface="Arial" panose="020B0604020202020204" pitchFamily="34" charset="0"/>
                          <a:cs typeface="Arial" panose="020B0604020202020204" pitchFamily="34" charset="0"/>
                        </a:rPr>
                        <a:t>12.9</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7.2</a:t>
                      </a:r>
                    </a:p>
                    <a:p>
                      <a:pPr algn="ctr"/>
                      <a:r>
                        <a:rPr lang="en-US" sz="1250" b="0" dirty="0">
                          <a:latin typeface="Arial" panose="020B0604020202020204" pitchFamily="34" charset="0"/>
                          <a:cs typeface="Arial" panose="020B0604020202020204" pitchFamily="34" charset="0"/>
                        </a:rPr>
                        <a:t>5.5</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18.1</a:t>
                      </a:r>
                    </a:p>
                    <a:p>
                      <a:pPr algn="ctr"/>
                      <a:r>
                        <a:rPr lang="en-US" sz="1250" dirty="0">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279884801"/>
                  </a:ext>
                </a:extLst>
              </a:tr>
              <a:tr h="641425">
                <a:tc>
                  <a:txBody>
                    <a:bodyPr/>
                    <a:lstStyle/>
                    <a:p>
                      <a:pPr algn="ctr"/>
                      <a:r>
                        <a:rPr lang="en-US" sz="1250" b="1" dirty="0">
                          <a:latin typeface="Arial" panose="020B0604020202020204" pitchFamily="34" charset="0"/>
                          <a:cs typeface="Arial" panose="020B0604020202020204" pitchFamily="34" charset="0"/>
                        </a:rPr>
                        <a:t>SGNTUC-019</a:t>
                      </a:r>
                      <a:r>
                        <a:rPr lang="en-US" sz="1250" b="0" baseline="30000" dirty="0">
                          <a:latin typeface="Arial" panose="020B0604020202020204" pitchFamily="34" charset="0"/>
                          <a:cs typeface="Arial" panose="020B0604020202020204" pitchFamily="34" charset="0"/>
                        </a:rPr>
                        <a:t>5</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2023</a:t>
                      </a:r>
                    </a:p>
                  </a:txBody>
                  <a:tcPr anchor="ctr"/>
                </a:tc>
                <a:tc>
                  <a:txBody>
                    <a:bodyPr/>
                    <a:lstStyle/>
                    <a:p>
                      <a:pPr algn="ctr"/>
                      <a:r>
                        <a:rPr lang="en-US" sz="1250" b="1" dirty="0">
                          <a:latin typeface="Arial" panose="020B0604020202020204" pitchFamily="34" charset="0"/>
                          <a:cs typeface="Arial" panose="020B0604020202020204" pitchFamily="34" charset="0"/>
                        </a:rPr>
                        <a:t>Trastuzumab + Tucatinib</a:t>
                      </a:r>
                    </a:p>
                  </a:txBody>
                  <a:tcPr anchor="ctr"/>
                </a:tc>
                <a:tc>
                  <a:txBody>
                    <a:bodyPr/>
                    <a:lstStyle/>
                    <a:p>
                      <a:pPr algn="ctr"/>
                      <a:r>
                        <a:rPr lang="en-US" sz="1250" dirty="0">
                          <a:latin typeface="Arial" panose="020B0604020202020204" pitchFamily="34" charset="0"/>
                          <a:cs typeface="Arial" panose="020B0604020202020204" pitchFamily="34" charset="0"/>
                        </a:rPr>
                        <a:t>Phase 2</a:t>
                      </a:r>
                    </a:p>
                  </a:txBody>
                  <a:tcPr anchor="ctr"/>
                </a:tc>
                <a:tc>
                  <a:txBody>
                    <a:bodyPr/>
                    <a:lstStyle/>
                    <a:p>
                      <a:pPr algn="ctr"/>
                      <a:r>
                        <a:rPr lang="en-US" sz="1250" dirty="0">
                          <a:latin typeface="Arial" panose="020B0604020202020204" pitchFamily="34" charset="0"/>
                          <a:cs typeface="Arial" panose="020B0604020202020204" pitchFamily="34" charset="0"/>
                        </a:rPr>
                        <a:t>30</a:t>
                      </a:r>
                    </a:p>
                  </a:txBody>
                  <a:tcPr anchor="ctr"/>
                </a:tc>
                <a:tc>
                  <a:txBody>
                    <a:bodyPr/>
                    <a:lstStyle/>
                    <a:p>
                      <a:pPr algn="ctr"/>
                      <a:r>
                        <a:rPr lang="en-US" sz="1250" dirty="0">
                          <a:latin typeface="Arial" panose="020B0604020202020204" pitchFamily="34" charset="0"/>
                          <a:cs typeface="Arial" panose="020B0604020202020204" pitchFamily="34" charset="0"/>
                        </a:rPr>
                        <a:t>No</a:t>
                      </a:r>
                    </a:p>
                  </a:txBody>
                  <a:tcPr anchor="ctr"/>
                </a:tc>
                <a:tc>
                  <a:txBody>
                    <a:bodyPr/>
                    <a:lstStyle/>
                    <a:p>
                      <a:pPr algn="ctr"/>
                      <a:r>
                        <a:rPr lang="en-US" sz="1250" dirty="0">
                          <a:latin typeface="Arial" panose="020B0604020202020204" pitchFamily="34" charset="0"/>
                          <a:cs typeface="Arial" panose="020B0604020202020204" pitchFamily="34" charset="0"/>
                        </a:rPr>
                        <a:t>IHC 3+, ISH+, or NGS Amp</a:t>
                      </a:r>
                    </a:p>
                  </a:txBody>
                  <a:tcPr anchor="ctr"/>
                </a:tc>
                <a:tc>
                  <a:txBody>
                    <a:bodyPr/>
                    <a:lstStyle/>
                    <a:p>
                      <a:pPr algn="ctr"/>
                      <a:r>
                        <a:rPr lang="en-US" sz="1250" dirty="0">
                          <a:latin typeface="Arial" panose="020B0604020202020204" pitchFamily="34" charset="0"/>
                          <a:cs typeface="Arial" panose="020B0604020202020204" pitchFamily="34" charset="0"/>
                        </a:rPr>
                        <a:t>47%</a:t>
                      </a:r>
                    </a:p>
                  </a:txBody>
                  <a:tcPr anchor="ctr"/>
                </a:tc>
                <a:tc>
                  <a:txBody>
                    <a:bodyPr/>
                    <a:lstStyle/>
                    <a:p>
                      <a:pPr algn="ctr"/>
                      <a:r>
                        <a:rPr lang="en-US" sz="1250" dirty="0">
                          <a:latin typeface="Arial" panose="020B0604020202020204" pitchFamily="34" charset="0"/>
                          <a:cs typeface="Arial" panose="020B0604020202020204" pitchFamily="34" charset="0"/>
                        </a:rPr>
                        <a:t>77%</a:t>
                      </a:r>
                    </a:p>
                  </a:txBody>
                  <a:tcPr anchor="ctr"/>
                </a:tc>
                <a:tc>
                  <a:txBody>
                    <a:bodyPr/>
                    <a:lstStyle/>
                    <a:p>
                      <a:pPr algn="ctr"/>
                      <a:r>
                        <a:rPr lang="en-US" sz="1250" dirty="0">
                          <a:latin typeface="Arial" panose="020B0604020202020204" pitchFamily="34" charset="0"/>
                          <a:cs typeface="Arial" panose="020B0604020202020204" pitchFamily="34" charset="0"/>
                        </a:rPr>
                        <a:t>6.0</a:t>
                      </a:r>
                    </a:p>
                  </a:txBody>
                  <a:tcPr anchor="ctr"/>
                </a:tc>
                <a:tc>
                  <a:txBody>
                    <a:bodyPr/>
                    <a:lstStyle/>
                    <a:p>
                      <a:pPr algn="ctr"/>
                      <a:r>
                        <a:rPr lang="en-US" sz="1250" dirty="0">
                          <a:latin typeface="Arial" panose="020B0604020202020204" pitchFamily="34" charset="0"/>
                          <a:cs typeface="Arial" panose="020B0604020202020204" pitchFamily="34" charset="0"/>
                        </a:rPr>
                        <a:t>5.5</a:t>
                      </a:r>
                    </a:p>
                  </a:txBody>
                  <a:tcPr anchor="ctr"/>
                </a:tc>
                <a:tc>
                  <a:txBody>
                    <a:bodyPr/>
                    <a:lstStyle/>
                    <a:p>
                      <a:pPr algn="ctr"/>
                      <a:r>
                        <a:rPr lang="en-US" sz="1250" dirty="0">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4165247447"/>
                  </a:ext>
                </a:extLst>
              </a:tr>
              <a:tr h="704626">
                <a:tc>
                  <a:txBody>
                    <a:bodyPr/>
                    <a:lstStyle/>
                    <a:p>
                      <a:pPr algn="ctr"/>
                      <a:r>
                        <a:rPr lang="en-US" sz="1250" b="1" dirty="0">
                          <a:latin typeface="Arial" panose="020B0604020202020204" pitchFamily="34" charset="0"/>
                          <a:cs typeface="Arial" panose="020B0604020202020204" pitchFamily="34" charset="0"/>
                        </a:rPr>
                        <a:t>DESTINY-PanTumor02</a:t>
                      </a:r>
                      <a:r>
                        <a:rPr lang="en-US" sz="1250" b="0" baseline="30000" dirty="0">
                          <a:latin typeface="Arial" panose="020B0604020202020204" pitchFamily="34" charset="0"/>
                          <a:cs typeface="Arial" panose="020B0604020202020204" pitchFamily="34" charset="0"/>
                        </a:rPr>
                        <a:t>6</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2023</a:t>
                      </a:r>
                    </a:p>
                  </a:txBody>
                  <a:tcPr anchor="ctr"/>
                </a:tc>
                <a:tc>
                  <a:txBody>
                    <a:bodyPr/>
                    <a:lstStyle/>
                    <a:p>
                      <a:pPr algn="ctr"/>
                      <a:r>
                        <a:rPr lang="en-US" sz="1250" b="1" dirty="0">
                          <a:latin typeface="Arial" panose="020B0604020202020204" pitchFamily="34" charset="0"/>
                          <a:cs typeface="Arial" panose="020B0604020202020204" pitchFamily="34" charset="0"/>
                        </a:rPr>
                        <a:t>Trastuzumab Deruxtecan</a:t>
                      </a:r>
                    </a:p>
                  </a:txBody>
                  <a:tcPr anchor="ctr"/>
                </a:tc>
                <a:tc>
                  <a:txBody>
                    <a:bodyPr/>
                    <a:lstStyle/>
                    <a:p>
                      <a:pPr algn="ctr"/>
                      <a:r>
                        <a:rPr lang="en-US" sz="1250" dirty="0">
                          <a:latin typeface="Arial" panose="020B0604020202020204" pitchFamily="34" charset="0"/>
                          <a:cs typeface="Arial" panose="020B0604020202020204" pitchFamily="34" charset="0"/>
                        </a:rPr>
                        <a:t>Phase 2</a:t>
                      </a:r>
                    </a:p>
                  </a:txBody>
                  <a:tcPr anchor="ctr"/>
                </a:tc>
                <a:tc>
                  <a:txBody>
                    <a:bodyPr/>
                    <a:lstStyle/>
                    <a:p>
                      <a:pPr algn="ctr"/>
                      <a:r>
                        <a:rPr lang="en-US" sz="1250" dirty="0">
                          <a:latin typeface="Arial" panose="020B0604020202020204" pitchFamily="34" charset="0"/>
                          <a:cs typeface="Arial" panose="020B0604020202020204" pitchFamily="34" charset="0"/>
                        </a:rPr>
                        <a:t>16</a:t>
                      </a:r>
                    </a:p>
                    <a:p>
                      <a:pPr algn="ctr"/>
                      <a:r>
                        <a:rPr lang="en-US" sz="1250" dirty="0">
                          <a:latin typeface="Arial" panose="020B0604020202020204" pitchFamily="34" charset="0"/>
                          <a:cs typeface="Arial" panose="020B0604020202020204" pitchFamily="34" charset="0"/>
                        </a:rPr>
                        <a:t>41</a:t>
                      </a:r>
                    </a:p>
                    <a:p>
                      <a:pPr algn="ctr"/>
                      <a:r>
                        <a:rPr lang="en-US" sz="1250" dirty="0">
                          <a:latin typeface="Arial" panose="020B0604020202020204" pitchFamily="34" charset="0"/>
                          <a:cs typeface="Arial" panose="020B0604020202020204" pitchFamily="34" charset="0"/>
                        </a:rPr>
                        <a:t>14</a:t>
                      </a:r>
                    </a:p>
                  </a:txBody>
                  <a:tcPr anchor="ctr"/>
                </a:tc>
                <a:tc>
                  <a:txBody>
                    <a:bodyPr/>
                    <a:lstStyle/>
                    <a:p>
                      <a:pPr algn="ctr"/>
                      <a:r>
                        <a:rPr lang="en-US" sz="1250" b="1" dirty="0">
                          <a:latin typeface="Arial" panose="020B0604020202020204" pitchFamily="34" charset="0"/>
                          <a:cs typeface="Arial" panose="020B0604020202020204" pitchFamily="34" charset="0"/>
                        </a:rPr>
                        <a:t>Yes (17%) </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IHC 3+</a:t>
                      </a:r>
                    </a:p>
                    <a:p>
                      <a:pPr algn="ctr"/>
                      <a:r>
                        <a:rPr lang="en-US" sz="1250" dirty="0">
                          <a:latin typeface="Arial" panose="020B0604020202020204" pitchFamily="34" charset="0"/>
                          <a:cs typeface="Arial" panose="020B0604020202020204" pitchFamily="34" charset="0"/>
                        </a:rPr>
                        <a:t>IHC 3+ or 2+</a:t>
                      </a:r>
                    </a:p>
                    <a:p>
                      <a:pPr algn="ctr"/>
                      <a:r>
                        <a:rPr lang="en-US" sz="1250" b="0" dirty="0">
                          <a:latin typeface="Arial" panose="020B0604020202020204" pitchFamily="34" charset="0"/>
                          <a:cs typeface="Arial" panose="020B0604020202020204" pitchFamily="34" charset="0"/>
                        </a:rPr>
                        <a:t>IHC 2+</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56%</a:t>
                      </a:r>
                    </a:p>
                    <a:p>
                      <a:pPr algn="ctr"/>
                      <a:r>
                        <a:rPr lang="en-US" sz="1250" b="0" dirty="0">
                          <a:latin typeface="Arial" panose="020B0604020202020204" pitchFamily="34" charset="0"/>
                          <a:cs typeface="Arial" panose="020B0604020202020204" pitchFamily="34" charset="0"/>
                        </a:rPr>
                        <a:t>22%</a:t>
                      </a:r>
                      <a:r>
                        <a:rPr lang="en-US" sz="1250" b="1" dirty="0">
                          <a:latin typeface="Arial" panose="020B0604020202020204" pitchFamily="34" charset="0"/>
                          <a:cs typeface="Arial" panose="020B0604020202020204" pitchFamily="34" charset="0"/>
                        </a:rPr>
                        <a:t> </a:t>
                      </a:r>
                    </a:p>
                    <a:p>
                      <a:pPr algn="ctr"/>
                      <a:r>
                        <a:rPr lang="en-US" sz="1250" dirty="0">
                          <a:latin typeface="Arial" panose="020B0604020202020204" pitchFamily="34" charset="0"/>
                          <a:cs typeface="Arial" panose="020B0604020202020204" pitchFamily="34" charset="0"/>
                        </a:rPr>
                        <a:t>0%</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78%</a:t>
                      </a:r>
                    </a:p>
                    <a:p>
                      <a:pPr algn="ctr"/>
                      <a:r>
                        <a:rPr lang="en-US" sz="1250" dirty="0">
                          <a:latin typeface="Arial" panose="020B0604020202020204" pitchFamily="34" charset="0"/>
                          <a:cs typeface="Arial" panose="020B0604020202020204" pitchFamily="34" charset="0"/>
                        </a:rPr>
                        <a:t>--</a:t>
                      </a:r>
                    </a:p>
                    <a:p>
                      <a:pPr algn="ctr"/>
                      <a:r>
                        <a:rPr lang="en-US" sz="1250" dirty="0">
                          <a:latin typeface="Arial" panose="020B0604020202020204" pitchFamily="34" charset="0"/>
                          <a:cs typeface="Arial" panose="020B0604020202020204" pitchFamily="34" charset="0"/>
                        </a:rPr>
                        <a:t>--</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22.1</a:t>
                      </a:r>
                    </a:p>
                    <a:p>
                      <a:pPr algn="ctr"/>
                      <a:r>
                        <a:rPr lang="en-US" sz="1250" b="0" dirty="0">
                          <a:latin typeface="Arial" panose="020B0604020202020204" pitchFamily="34" charset="0"/>
                          <a:cs typeface="Arial" panose="020B0604020202020204" pitchFamily="34" charset="0"/>
                        </a:rPr>
                        <a:t>8.6</a:t>
                      </a:r>
                    </a:p>
                    <a:p>
                      <a:pPr algn="ctr"/>
                      <a:r>
                        <a:rPr lang="en-US" sz="1250" b="0" dirty="0">
                          <a:latin typeface="Arial" panose="020B0604020202020204" pitchFamily="34" charset="0"/>
                          <a:cs typeface="Arial" panose="020B0604020202020204" pitchFamily="34" charset="0"/>
                        </a:rPr>
                        <a:t>--</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7.4</a:t>
                      </a:r>
                    </a:p>
                    <a:p>
                      <a:pPr algn="ctr"/>
                      <a:r>
                        <a:rPr lang="en-US" sz="1250" dirty="0">
                          <a:latin typeface="Arial" panose="020B0604020202020204" pitchFamily="34" charset="0"/>
                          <a:cs typeface="Arial" panose="020B0604020202020204" pitchFamily="34" charset="0"/>
                        </a:rPr>
                        <a:t>4.6</a:t>
                      </a:r>
                    </a:p>
                    <a:p>
                      <a:pPr algn="ctr"/>
                      <a:r>
                        <a:rPr lang="en-US" sz="1250" dirty="0">
                          <a:latin typeface="Arial" panose="020B0604020202020204" pitchFamily="34" charset="0"/>
                          <a:cs typeface="Arial" panose="020B0604020202020204" pitchFamily="34" charset="0"/>
                        </a:rPr>
                        <a:t>4.2</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12.4</a:t>
                      </a:r>
                    </a:p>
                    <a:p>
                      <a:pPr algn="ctr"/>
                      <a:r>
                        <a:rPr lang="en-US" sz="1250" dirty="0">
                          <a:latin typeface="Arial" panose="020B0604020202020204" pitchFamily="34" charset="0"/>
                          <a:cs typeface="Arial" panose="020B0604020202020204" pitchFamily="34" charset="0"/>
                        </a:rPr>
                        <a:t>7.0</a:t>
                      </a:r>
                    </a:p>
                    <a:p>
                      <a:pPr algn="ctr"/>
                      <a:r>
                        <a:rPr lang="en-US" sz="1250" dirty="0">
                          <a:latin typeface="Arial" panose="020B0604020202020204" pitchFamily="34" charset="0"/>
                          <a:cs typeface="Arial" panose="020B0604020202020204" pitchFamily="34" charset="0"/>
                        </a:rPr>
                        <a:t>6.0</a:t>
                      </a:r>
                    </a:p>
                  </a:txBody>
                  <a:tcPr anchor="ctr"/>
                </a:tc>
                <a:extLst>
                  <a:ext uri="{0D108BD9-81ED-4DB2-BD59-A6C34878D82A}">
                    <a16:rowId xmlns:a16="http://schemas.microsoft.com/office/drawing/2014/main" val="1115729941"/>
                  </a:ext>
                </a:extLst>
              </a:tr>
              <a:tr h="540294">
                <a:tc>
                  <a:txBody>
                    <a:bodyPr/>
                    <a:lstStyle/>
                    <a:p>
                      <a:pPr algn="ctr"/>
                      <a:r>
                        <a:rPr lang="en-US" sz="1250" b="1" dirty="0">
                          <a:latin typeface="Arial" panose="020B0604020202020204" pitchFamily="34" charset="0"/>
                          <a:cs typeface="Arial" panose="020B0604020202020204" pitchFamily="34" charset="0"/>
                        </a:rPr>
                        <a:t>HERB</a:t>
                      </a:r>
                      <a:r>
                        <a:rPr lang="en-US" sz="1250" b="0" baseline="30000" dirty="0">
                          <a:latin typeface="Arial" panose="020B0604020202020204" pitchFamily="34" charset="0"/>
                          <a:cs typeface="Arial" panose="020B0604020202020204" pitchFamily="34" charset="0"/>
                        </a:rPr>
                        <a:t>7</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2024</a:t>
                      </a:r>
                    </a:p>
                  </a:txBody>
                  <a:tcPr anchor="ctr"/>
                </a:tc>
                <a:tc>
                  <a:txBody>
                    <a:bodyPr/>
                    <a:lstStyle/>
                    <a:p>
                      <a:pPr algn="ctr"/>
                      <a:r>
                        <a:rPr lang="en-US" sz="1250" b="1" dirty="0">
                          <a:latin typeface="Arial" panose="020B0604020202020204" pitchFamily="34" charset="0"/>
                          <a:cs typeface="Arial" panose="020B0604020202020204" pitchFamily="34" charset="0"/>
                        </a:rPr>
                        <a:t>Trastuzumab Deruxtecan</a:t>
                      </a:r>
                    </a:p>
                  </a:txBody>
                  <a:tcPr anchor="ctr"/>
                </a:tc>
                <a:tc>
                  <a:txBody>
                    <a:bodyPr/>
                    <a:lstStyle/>
                    <a:p>
                      <a:pPr algn="ctr"/>
                      <a:r>
                        <a:rPr lang="en-US" sz="1250" dirty="0">
                          <a:latin typeface="Arial" panose="020B0604020202020204" pitchFamily="34" charset="0"/>
                          <a:cs typeface="Arial" panose="020B0604020202020204" pitchFamily="34" charset="0"/>
                        </a:rPr>
                        <a:t>Phase 2</a:t>
                      </a:r>
                    </a:p>
                  </a:txBody>
                  <a:tcPr anchor="ctr"/>
                </a:tc>
                <a:tc>
                  <a:txBody>
                    <a:bodyPr/>
                    <a:lstStyle/>
                    <a:p>
                      <a:pPr algn="ctr"/>
                      <a:r>
                        <a:rPr lang="en-US" sz="1250" dirty="0">
                          <a:latin typeface="Arial" panose="020B0604020202020204" pitchFamily="34" charset="0"/>
                          <a:cs typeface="Arial" panose="020B0604020202020204" pitchFamily="34" charset="0"/>
                        </a:rPr>
                        <a:t>22</a:t>
                      </a:r>
                    </a:p>
                    <a:p>
                      <a:pPr algn="ctr"/>
                      <a:r>
                        <a:rPr lang="en-US" sz="1250" dirty="0">
                          <a:latin typeface="Arial" panose="020B0604020202020204" pitchFamily="34" charset="0"/>
                          <a:cs typeface="Arial" panose="020B0604020202020204" pitchFamily="34" charset="0"/>
                        </a:rPr>
                        <a:t>8</a:t>
                      </a:r>
                    </a:p>
                  </a:txBody>
                  <a:tcPr anchor="ctr"/>
                </a:tc>
                <a:tc>
                  <a:txBody>
                    <a:bodyPr/>
                    <a:lstStyle/>
                    <a:p>
                      <a:pPr algn="ctr"/>
                      <a:r>
                        <a:rPr lang="en-US" sz="1250" b="0" dirty="0">
                          <a:latin typeface="Arial" panose="020B0604020202020204" pitchFamily="34" charset="0"/>
                          <a:cs typeface="Arial" panose="020B0604020202020204" pitchFamily="34" charset="0"/>
                        </a:rPr>
                        <a:t>Yes</a:t>
                      </a:r>
                      <a:r>
                        <a:rPr lang="en-US" sz="1250" b="1" dirty="0">
                          <a:latin typeface="Arial" panose="020B0604020202020204" pitchFamily="34" charset="0"/>
                          <a:cs typeface="Arial" panose="020B0604020202020204" pitchFamily="34" charset="0"/>
                        </a:rPr>
                        <a:t> </a:t>
                      </a:r>
                    </a:p>
                    <a:p>
                      <a:pPr algn="ctr"/>
                      <a:r>
                        <a:rPr lang="en-US" sz="1250" b="0" dirty="0">
                          <a:latin typeface="Arial" panose="020B0604020202020204" pitchFamily="34" charset="0"/>
                          <a:cs typeface="Arial" panose="020B0604020202020204" pitchFamily="34" charset="0"/>
                        </a:rPr>
                        <a:t>(n=0)</a:t>
                      </a:r>
                      <a:endParaRPr lang="en-US" sz="1250" b="1" dirty="0">
                        <a:latin typeface="Arial" panose="020B0604020202020204" pitchFamily="34" charset="0"/>
                        <a:cs typeface="Arial" panose="020B0604020202020204" pitchFamily="34" charset="0"/>
                      </a:endParaRP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IHC 3+ or IHC 2+/ISH+</a:t>
                      </a:r>
                    </a:p>
                    <a:p>
                      <a:pPr algn="ctr"/>
                      <a:r>
                        <a:rPr lang="en-US" sz="1250" b="0" dirty="0">
                          <a:latin typeface="Arial" panose="020B0604020202020204" pitchFamily="34" charset="0"/>
                          <a:cs typeface="Arial" panose="020B0604020202020204" pitchFamily="34" charset="0"/>
                        </a:rPr>
                        <a:t>IHC 2+/ISH-, IHC 1+, or IHC 0/ISH+</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36%</a:t>
                      </a:r>
                    </a:p>
                    <a:p>
                      <a:pPr algn="ctr"/>
                      <a:r>
                        <a:rPr lang="en-US" sz="1250" dirty="0">
                          <a:latin typeface="Arial" panose="020B0604020202020204" pitchFamily="34" charset="0"/>
                          <a:cs typeface="Arial" panose="020B0604020202020204" pitchFamily="34" charset="0"/>
                        </a:rPr>
                        <a:t>13%</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82%</a:t>
                      </a:r>
                    </a:p>
                    <a:p>
                      <a:pPr algn="ctr"/>
                      <a:r>
                        <a:rPr lang="en-US" sz="1250" dirty="0">
                          <a:latin typeface="Arial" panose="020B0604020202020204" pitchFamily="34" charset="0"/>
                          <a:cs typeface="Arial" panose="020B0604020202020204" pitchFamily="34" charset="0"/>
                        </a:rPr>
                        <a:t>75%</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7.4</a:t>
                      </a:r>
                    </a:p>
                    <a:p>
                      <a:pPr algn="ctr"/>
                      <a:r>
                        <a:rPr lang="en-US" sz="1250" b="0" dirty="0">
                          <a:latin typeface="Arial" panose="020B0604020202020204" pitchFamily="34" charset="0"/>
                          <a:cs typeface="Arial" panose="020B0604020202020204" pitchFamily="34" charset="0"/>
                        </a:rPr>
                        <a:t>--</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5.1</a:t>
                      </a:r>
                    </a:p>
                    <a:p>
                      <a:pPr algn="ctr"/>
                      <a:r>
                        <a:rPr lang="en-US" sz="1250" dirty="0">
                          <a:latin typeface="Arial" panose="020B0604020202020204" pitchFamily="34" charset="0"/>
                          <a:cs typeface="Arial" panose="020B0604020202020204" pitchFamily="34" charset="0"/>
                        </a:rPr>
                        <a:t>3.5</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7.1</a:t>
                      </a:r>
                    </a:p>
                    <a:p>
                      <a:pPr algn="ctr"/>
                      <a:r>
                        <a:rPr lang="en-US" sz="1250" dirty="0">
                          <a:latin typeface="Arial" panose="020B0604020202020204" pitchFamily="34" charset="0"/>
                          <a:cs typeface="Arial" panose="020B0604020202020204" pitchFamily="34" charset="0"/>
                        </a:rPr>
                        <a:t>8.9</a:t>
                      </a:r>
                    </a:p>
                  </a:txBody>
                  <a:tcPr anchor="ctr"/>
                </a:tc>
                <a:extLst>
                  <a:ext uri="{0D108BD9-81ED-4DB2-BD59-A6C34878D82A}">
                    <a16:rowId xmlns:a16="http://schemas.microsoft.com/office/drawing/2014/main" val="3800556234"/>
                  </a:ext>
                </a:extLst>
              </a:tr>
            </a:tbl>
          </a:graphicData>
        </a:graphic>
      </p:graphicFrame>
      <p:sp>
        <p:nvSpPr>
          <p:cNvPr id="4" name="TextBox 3">
            <a:extLst>
              <a:ext uri="{FF2B5EF4-FFF2-40B4-BE49-F238E27FC236}">
                <a16:creationId xmlns:a16="http://schemas.microsoft.com/office/drawing/2014/main" id="{E0A81455-34B3-639A-2A37-35D8CD54E7A5}"/>
              </a:ext>
            </a:extLst>
          </p:cNvPr>
          <p:cNvSpPr txBox="1"/>
          <p:nvPr/>
        </p:nvSpPr>
        <p:spPr>
          <a:xfrm>
            <a:off x="0" y="6279703"/>
            <a:ext cx="121920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Lamarca et al. Lancet Oncol 2021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Javle et al. Lancet Oncol 2021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et al. Lancet Gastroenterol Hepatol 2023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Fan, et al. Lancet Oncol 2023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Nakamura et al. J Clin Oncol 2023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2023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Ohba et al. J Clin Oncol 2024</a:t>
            </a:r>
            <a:endPar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468981D8-18A5-77ED-38DF-73352C06EF5E}"/>
              </a:ext>
            </a:extLst>
          </p:cNvPr>
          <p:cNvSpPr/>
          <p:nvPr/>
        </p:nvSpPr>
        <p:spPr>
          <a:xfrm>
            <a:off x="8486274" y="1345618"/>
            <a:ext cx="753979" cy="483872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76BC3A0-F461-E313-F928-34F169FAEC48}"/>
              </a:ext>
            </a:extLst>
          </p:cNvPr>
          <p:cNvSpPr/>
          <p:nvPr/>
        </p:nvSpPr>
        <p:spPr>
          <a:xfrm>
            <a:off x="11369934" y="1345618"/>
            <a:ext cx="753979" cy="483872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978AA88C-6A51-8356-4CBB-797BE7052D66}"/>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Evolving treatment landscape in HER2+ BTC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in second-line setting and beyond</a:t>
            </a:r>
          </a:p>
        </p:txBody>
      </p:sp>
      <p:cxnSp>
        <p:nvCxnSpPr>
          <p:cNvPr id="11" name="Straight Connector 10">
            <a:extLst>
              <a:ext uri="{FF2B5EF4-FFF2-40B4-BE49-F238E27FC236}">
                <a16:creationId xmlns:a16="http://schemas.microsoft.com/office/drawing/2014/main" id="{800F4BD0-4288-7DD0-0E3D-ADDC50D98DEB}"/>
              </a:ext>
            </a:extLst>
          </p:cNvPr>
          <p:cNvCxnSpPr/>
          <p:nvPr/>
        </p:nvCxnSpPr>
        <p:spPr>
          <a:xfrm>
            <a:off x="145473" y="1186378"/>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74B7D79-6F46-28F3-6D22-99E852545C4F}"/>
              </a:ext>
            </a:extLst>
          </p:cNvPr>
          <p:cNvSpPr txBox="1"/>
          <p:nvPr/>
        </p:nvSpPr>
        <p:spPr>
          <a:xfrm>
            <a:off x="59920" y="6525344"/>
            <a:ext cx="2368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Courtesy of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Haley Ellis, MD</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337517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8A942-84D1-CB7B-FFFF-256F31FF79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F30B783-6344-A153-7A1C-05D7B84E08A8}"/>
              </a:ext>
            </a:extLst>
          </p:cNvPr>
          <p:cNvSpPr/>
          <p:nvPr/>
        </p:nvSpPr>
        <p:spPr bwMode="auto">
          <a:xfrm>
            <a:off x="479376" y="2636912"/>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8359D5A-4211-7280-5ECC-6BA8B85A55F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4EAE4F9-45DB-7342-152B-DD05F45A7747}"/>
              </a:ext>
            </a:extLst>
          </p:cNvPr>
          <p:cNvSpPr>
            <a:spLocks noGrp="1"/>
          </p:cNvSpPr>
          <p:nvPr>
            <p:ph idx="1"/>
          </p:nvPr>
        </p:nvSpPr>
        <p:spPr>
          <a:xfrm>
            <a:off x="551384" y="1221824"/>
            <a:ext cx="11233248"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chemeClr val="bg1"/>
                </a:solidFill>
              </a:rPr>
              <a:t>Case 3: 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548283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Ellis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95500" y="1844824"/>
          <a:ext cx="9253028" cy="2880320"/>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6344933">
                  <a:extLst>
                    <a:ext uri="{9D8B030D-6E8A-4147-A177-3AD203B41FA5}">
                      <a16:colId xmlns:a16="http://schemas.microsoft.com/office/drawing/2014/main" val="2117869244"/>
                    </a:ext>
                  </a:extLst>
                </a:gridCol>
              </a:tblGrid>
              <a:tr h="1055017">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Cogent Biosciences,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70286">
                <a:tc>
                  <a:txBody>
                    <a:bodyPr/>
                    <a:lstStyle/>
                    <a:p>
                      <a:pPr algn="l"/>
                      <a:r>
                        <a:rPr lang="en-US" sz="1800" b="1" dirty="0">
                          <a:solidFill>
                            <a:schemeClr val="tx1"/>
                          </a:solidFill>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Incyte Corporation,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1055017">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Medscape, </a:t>
                      </a:r>
                      <a:r>
                        <a:rPr lang="en-US" sz="1800" b="0" dirty="0" err="1">
                          <a:solidFill>
                            <a:schemeClr val="tx1"/>
                          </a:solidFill>
                        </a:rPr>
                        <a:t>OncLive</a:t>
                      </a:r>
                      <a:r>
                        <a:rPr lang="en-US" sz="1800" b="0" dirty="0">
                          <a:solidFill>
                            <a:schemeClr val="tx1"/>
                          </a:solidFill>
                        </a:rPr>
                        <a:t>, The Jackson Laboratory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793063"/>
                  </a:ext>
                </a:extLst>
              </a:tr>
            </a:tbl>
          </a:graphicData>
        </a:graphic>
      </p:graphicFrame>
    </p:spTree>
    <p:custDataLst>
      <p:tags r:id="rId1"/>
    </p:custDataLst>
    <p:extLst>
      <p:ext uri="{BB962C8B-B14F-4D97-AF65-F5344CB8AC3E}">
        <p14:creationId xmlns:p14="http://schemas.microsoft.com/office/powerpoint/2010/main" val="3352983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0CF7-90E0-40BE-2FBD-98ED50A8AB2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A11AAF7-6BC9-3BDE-E19C-551F421E032F}"/>
              </a:ext>
            </a:extLst>
          </p:cNvPr>
          <p:cNvSpPr/>
          <p:nvPr/>
        </p:nvSpPr>
        <p:spPr bwMode="auto">
          <a:xfrm>
            <a:off x="1007220" y="182347"/>
            <a:ext cx="10177559" cy="173448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F31837F-E857-28EA-872B-911E0BA81CD5}"/>
              </a:ext>
            </a:extLst>
          </p:cNvPr>
          <p:cNvSpPr>
            <a:spLocks noGrp="1"/>
          </p:cNvSpPr>
          <p:nvPr>
            <p:ph type="title"/>
          </p:nvPr>
        </p:nvSpPr>
        <p:spPr>
          <a:xfrm>
            <a:off x="1159204" y="712693"/>
            <a:ext cx="9798513" cy="1095726"/>
          </a:xfrm>
        </p:spPr>
        <p:txBody>
          <a:bodyPr lIns="91440" tIns="91440" rIns="91440" bIns="182880"/>
          <a:lstStyle/>
          <a:p>
            <a:pPr algn="l"/>
            <a:r>
              <a:rPr lang="en-US" dirty="0">
                <a:solidFill>
                  <a:schemeClr val="bg1"/>
                </a:solidFill>
              </a:rPr>
              <a:t>Case Presentation: 72-year-old man with metastatic cholangiocarcinoma (FGFR2 rearrangement) receives gemcitabine/oxaliplatin with durvalumab and experiences a rapid clinical decline</a:t>
            </a:r>
            <a:br>
              <a:rPr lang="en-US" dirty="0">
                <a:solidFill>
                  <a:schemeClr val="bg1"/>
                </a:solidFill>
              </a:rPr>
            </a:br>
            <a:endParaRPr lang="en-US" dirty="0">
              <a:solidFill>
                <a:schemeClr val="bg1"/>
              </a:solidFill>
            </a:endParaRPr>
          </a:p>
        </p:txBody>
      </p:sp>
      <p:sp>
        <p:nvSpPr>
          <p:cNvPr id="8" name="Title 1">
            <a:extLst>
              <a:ext uri="{FF2B5EF4-FFF2-40B4-BE49-F238E27FC236}">
                <a16:creationId xmlns:a16="http://schemas.microsoft.com/office/drawing/2014/main" id="{260A099D-B702-4E9D-513A-C77452EB3D5A}"/>
              </a:ext>
            </a:extLst>
          </p:cNvPr>
          <p:cNvSpPr txBox="1">
            <a:spLocks/>
          </p:cNvSpPr>
          <p:nvPr/>
        </p:nvSpPr>
        <p:spPr bwMode="auto">
          <a:xfrm>
            <a:off x="-37540" y="5950530"/>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 (Bloomington, Illinois)</a:t>
            </a:r>
          </a:p>
        </p:txBody>
      </p:sp>
      <p:pic>
        <p:nvPicPr>
          <p:cNvPr id="4" name="Picture 3" descr="A person wearing a headset&#10;&#10;AI-generated content may be incorrect.">
            <a:extLst>
              <a:ext uri="{FF2B5EF4-FFF2-40B4-BE49-F238E27FC236}">
                <a16:creationId xmlns:a16="http://schemas.microsoft.com/office/drawing/2014/main" id="{C51C2876-A8F9-3563-4B79-19488D45339A}"/>
              </a:ext>
            </a:extLst>
          </p:cNvPr>
          <p:cNvPicPr>
            <a:picLocks noChangeAspect="1"/>
          </p:cNvPicPr>
          <p:nvPr/>
        </p:nvPicPr>
        <p:blipFill>
          <a:blip r:embed="rId2"/>
          <a:stretch>
            <a:fillRect/>
          </a:stretch>
        </p:blipFill>
        <p:spPr>
          <a:xfrm>
            <a:off x="2635544" y="2128275"/>
            <a:ext cx="6920912" cy="38930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1219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F3A5-2E32-3A75-5CFB-A397C5092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520DE4-BBE6-412D-FF4A-D81644729680}"/>
              </a:ext>
            </a:extLst>
          </p:cNvPr>
          <p:cNvSpPr>
            <a:spLocks noGrp="1"/>
          </p:cNvSpPr>
          <p:nvPr>
            <p:ph type="title"/>
          </p:nvPr>
        </p:nvSpPr>
        <p:spPr>
          <a:xfrm>
            <a:off x="767408" y="260648"/>
            <a:ext cx="10358967" cy="720080"/>
          </a:xfrm>
        </p:spPr>
        <p:txBody>
          <a:bodyPr/>
          <a:lstStyle/>
          <a:p>
            <a:pPr algn="l"/>
            <a:r>
              <a:rPr lang="en-US" sz="3200" dirty="0">
                <a:solidFill>
                  <a:srgbClr val="0432FF"/>
                </a:solidFill>
              </a:rPr>
              <a:t>Cellular Trafficking of FGFR as a Therapeutic Target for Intrahepatic Cholangiocarcinoma</a:t>
            </a:r>
          </a:p>
        </p:txBody>
      </p:sp>
      <p:sp>
        <p:nvSpPr>
          <p:cNvPr id="3" name="Content Placeholder 2">
            <a:extLst>
              <a:ext uri="{FF2B5EF4-FFF2-40B4-BE49-F238E27FC236}">
                <a16:creationId xmlns:a16="http://schemas.microsoft.com/office/drawing/2014/main" id="{9743D356-9BB6-DBF2-EF02-F45B8B3D39C3}"/>
              </a:ext>
            </a:extLst>
          </p:cNvPr>
          <p:cNvSpPr>
            <a:spLocks noGrp="1"/>
          </p:cNvSpPr>
          <p:nvPr>
            <p:ph idx="1"/>
          </p:nvPr>
        </p:nvSpPr>
        <p:spPr>
          <a:xfrm>
            <a:off x="198073" y="6453336"/>
            <a:ext cx="6111357" cy="288032"/>
          </a:xfrm>
        </p:spPr>
        <p:txBody>
          <a:bodyPr/>
          <a:lstStyle/>
          <a:p>
            <a:pPr eaLnBrk="1" hangingPunct="1">
              <a:spcBef>
                <a:spcPct val="0"/>
              </a:spcBef>
              <a:buFontTx/>
              <a:buNone/>
              <a:defRPr/>
            </a:pPr>
            <a:r>
              <a:rPr lang="en-GB" altLang="en-US" sz="1500" b="0" dirty="0" err="1">
                <a:solidFill>
                  <a:schemeClr val="tx1">
                    <a:lumMod val="95000"/>
                    <a:lumOff val="5000"/>
                  </a:schemeClr>
                </a:solidFill>
                <a:latin typeface="+mn-lt"/>
                <a:cs typeface="Arial" panose="020B0604020202020204" pitchFamily="34" charset="0"/>
              </a:rPr>
              <a:t>Porębska</a:t>
            </a:r>
            <a:r>
              <a:rPr lang="en-GB" altLang="en-US" sz="1500" b="0" dirty="0">
                <a:solidFill>
                  <a:schemeClr val="tx1">
                    <a:lumMod val="95000"/>
                    <a:lumOff val="5000"/>
                  </a:schemeClr>
                </a:solidFill>
                <a:latin typeface="+mn-lt"/>
                <a:cs typeface="Arial" panose="020B0604020202020204" pitchFamily="34" charset="0"/>
              </a:rPr>
              <a:t> N et al. </a:t>
            </a:r>
            <a:r>
              <a:rPr lang="sv-SE" sz="1500" b="0" i="1" dirty="0">
                <a:latin typeface="+mn-lt"/>
              </a:rPr>
              <a:t>J </a:t>
            </a:r>
            <a:r>
              <a:rPr lang="sv-SE" sz="1500" b="0" i="1" dirty="0" err="1">
                <a:latin typeface="+mn-lt"/>
              </a:rPr>
              <a:t>Clin</a:t>
            </a:r>
            <a:r>
              <a:rPr lang="sv-SE" sz="1500" b="0" i="1" dirty="0">
                <a:latin typeface="+mn-lt"/>
              </a:rPr>
              <a:t> Med</a:t>
            </a:r>
            <a:r>
              <a:rPr lang="sv-SE" sz="1500" b="0" dirty="0">
                <a:latin typeface="+mn-lt"/>
              </a:rPr>
              <a:t> 2019 December 20;8(1):7.</a:t>
            </a:r>
            <a:endParaRPr lang="en-GB" altLang="en-US" sz="1500" b="0" dirty="0">
              <a:solidFill>
                <a:schemeClr val="tx1">
                  <a:lumMod val="95000"/>
                  <a:lumOff val="5000"/>
                </a:schemeClr>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211140D7-4C40-6B17-E641-317CECAF48E9}"/>
              </a:ext>
            </a:extLst>
          </p:cNvPr>
          <p:cNvPicPr>
            <a:picLocks noChangeAspect="1"/>
          </p:cNvPicPr>
          <p:nvPr/>
        </p:nvPicPr>
        <p:blipFill>
          <a:blip r:embed="rId3"/>
          <a:stretch>
            <a:fillRect/>
          </a:stretch>
        </p:blipFill>
        <p:spPr>
          <a:xfrm>
            <a:off x="2063552" y="1316991"/>
            <a:ext cx="8520608" cy="4717913"/>
          </a:xfrm>
          <a:prstGeom prst="rect">
            <a:avLst/>
          </a:prstGeom>
        </p:spPr>
      </p:pic>
    </p:spTree>
    <p:extLst>
      <p:ext uri="{BB962C8B-B14F-4D97-AF65-F5344CB8AC3E}">
        <p14:creationId xmlns:p14="http://schemas.microsoft.com/office/powerpoint/2010/main" val="555877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00A-B758-5F4C-39D2-D3F81432F0D2}"/>
              </a:ext>
            </a:extLst>
          </p:cNvPr>
          <p:cNvSpPr>
            <a:spLocks noGrp="1"/>
          </p:cNvSpPr>
          <p:nvPr>
            <p:ph type="title"/>
          </p:nvPr>
        </p:nvSpPr>
        <p:spPr>
          <a:xfrm>
            <a:off x="912286" y="227013"/>
            <a:ext cx="10358967" cy="825723"/>
          </a:xfrm>
        </p:spPr>
        <p:txBody>
          <a:bodyPr/>
          <a:lstStyle/>
          <a:p>
            <a:pPr algn="l"/>
            <a:r>
              <a:rPr lang="en-US" dirty="0"/>
              <a:t>Efficacy of FDA-Approved FGFR Inhibitors</a:t>
            </a:r>
            <a:r>
              <a:rPr lang="en-US" sz="1800" dirty="0">
                <a:latin typeface="Calibri" panose="020F0502020204030204" pitchFamily="34" charset="0"/>
                <a:cs typeface="Times New Roman" panose="02020603050405020304" pitchFamily="18" charset="0"/>
              </a:rPr>
              <a:t> </a:t>
            </a:r>
            <a:r>
              <a:rPr lang="en-US" dirty="0"/>
              <a:t>for Cholangiocarcinoma with an FGFR2 Fusion</a:t>
            </a:r>
          </a:p>
        </p:txBody>
      </p:sp>
      <p:graphicFrame>
        <p:nvGraphicFramePr>
          <p:cNvPr id="4" name="Table 2">
            <a:extLst>
              <a:ext uri="{FF2B5EF4-FFF2-40B4-BE49-F238E27FC236}">
                <a16:creationId xmlns:a16="http://schemas.microsoft.com/office/drawing/2014/main" id="{874FF7C7-C410-9D24-4022-84FF3EFB9180}"/>
              </a:ext>
            </a:extLst>
          </p:cNvPr>
          <p:cNvGraphicFramePr>
            <a:graphicFrameLocks noGrp="1"/>
          </p:cNvGraphicFramePr>
          <p:nvPr/>
        </p:nvGraphicFramePr>
        <p:xfrm>
          <a:off x="1909800" y="1436485"/>
          <a:ext cx="8363938" cy="3985030"/>
        </p:xfrm>
        <a:graphic>
          <a:graphicData uri="http://schemas.openxmlformats.org/drawingml/2006/table">
            <a:tbl>
              <a:tblPr firstRow="1" bandRow="1">
                <a:tableStyleId>{9DCAF9ED-07DC-4A11-8D7F-57B35C25682E}</a:tableStyleId>
              </a:tblPr>
              <a:tblGrid>
                <a:gridCol w="2770663">
                  <a:extLst>
                    <a:ext uri="{9D8B030D-6E8A-4147-A177-3AD203B41FA5}">
                      <a16:colId xmlns:a16="http://schemas.microsoft.com/office/drawing/2014/main" val="945073905"/>
                    </a:ext>
                  </a:extLst>
                </a:gridCol>
                <a:gridCol w="2805297">
                  <a:extLst>
                    <a:ext uri="{9D8B030D-6E8A-4147-A177-3AD203B41FA5}">
                      <a16:colId xmlns:a16="http://schemas.microsoft.com/office/drawing/2014/main" val="3236426166"/>
                    </a:ext>
                  </a:extLst>
                </a:gridCol>
                <a:gridCol w="2787978">
                  <a:extLst>
                    <a:ext uri="{9D8B030D-6E8A-4147-A177-3AD203B41FA5}">
                      <a16:colId xmlns:a16="http://schemas.microsoft.com/office/drawing/2014/main" val="2680339272"/>
                    </a:ext>
                  </a:extLst>
                </a:gridCol>
              </a:tblGrid>
              <a:tr h="584655">
                <a:tc>
                  <a:txBody>
                    <a:bodyPr/>
                    <a:lstStyle/>
                    <a:p>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Pemigatinib </a:t>
                      </a:r>
                    </a:p>
                    <a:p>
                      <a:pPr algn="ctr"/>
                      <a:r>
                        <a:rPr lang="en-US" sz="1800" dirty="0"/>
                        <a:t>(N = 108)</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Futibatinib</a:t>
                      </a:r>
                    </a:p>
                    <a:p>
                      <a:pPr algn="ctr"/>
                      <a:r>
                        <a:rPr lang="en-US" sz="1800" dirty="0"/>
                        <a:t>(N = 67)</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645680275"/>
                  </a:ext>
                </a:extLst>
              </a:tr>
              <a:tr h="490159">
                <a:tc>
                  <a:txBody>
                    <a:bodyPr/>
                    <a:lstStyle/>
                    <a:p>
                      <a:r>
                        <a:rPr lang="en-US" sz="1800" dirty="0"/>
                        <a:t>Objective response rate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37.0%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42.0%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3395818"/>
                  </a:ext>
                </a:extLst>
              </a:tr>
              <a:tr h="576064">
                <a:tc>
                  <a:txBody>
                    <a:bodyPr/>
                    <a:lstStyle/>
                    <a:p>
                      <a:r>
                        <a:rPr lang="en-US" sz="1800" dirty="0"/>
                        <a:t>Disease control rate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sz="1800" dirty="0"/>
                        <a:t>82.4%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sz="1800" dirty="0"/>
                        <a:t>83.0%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extLst>
                  <a:ext uri="{0D108BD9-81ED-4DB2-BD59-A6C34878D82A}">
                    <a16:rowId xmlns:a16="http://schemas.microsoft.com/office/drawing/2014/main" val="1931059750"/>
                  </a:ext>
                </a:extLst>
              </a:tr>
              <a:tr h="694764">
                <a:tc>
                  <a:txBody>
                    <a:bodyPr/>
                    <a:lstStyle/>
                    <a:p>
                      <a:r>
                        <a:rPr lang="en-US" sz="1800" dirty="0"/>
                        <a:t>Median progression-free survival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7.0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9.0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8447757"/>
                  </a:ext>
                </a:extLst>
              </a:tr>
              <a:tr h="58271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Median overall survival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sz="1800" dirty="0"/>
                        <a:t>17.5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sz="1800" dirty="0"/>
                        <a:t>21.7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extLst>
                  <a:ext uri="{0D108BD9-81ED-4DB2-BD59-A6C34878D82A}">
                    <a16:rowId xmlns:a16="http://schemas.microsoft.com/office/drawing/2014/main" val="2408373444"/>
                  </a:ext>
                </a:extLst>
              </a:tr>
              <a:tr h="970767">
                <a:tc>
                  <a:txBody>
                    <a:bodyPr/>
                    <a:lstStyle/>
                    <a:p>
                      <a:r>
                        <a:rPr lang="en-US" sz="1800" dirty="0"/>
                        <a:t>Toxicities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Hyperphosphatemia, alopecia, diarrhea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Hyperphosphatemia, diarrhea, dry mouth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995264"/>
                  </a:ext>
                </a:extLst>
              </a:tr>
            </a:tbl>
          </a:graphicData>
        </a:graphic>
      </p:graphicFrame>
      <p:sp>
        <p:nvSpPr>
          <p:cNvPr id="5" name="Footer Placeholder 1">
            <a:extLst>
              <a:ext uri="{FF2B5EF4-FFF2-40B4-BE49-F238E27FC236}">
                <a16:creationId xmlns:a16="http://schemas.microsoft.com/office/drawing/2014/main" id="{63BDA8D9-12DF-E16A-3BE2-287F979D3F39}"/>
              </a:ext>
            </a:extLst>
          </p:cNvPr>
          <p:cNvSpPr txBox="1">
            <a:spLocks/>
          </p:cNvSpPr>
          <p:nvPr/>
        </p:nvSpPr>
        <p:spPr>
          <a:xfrm>
            <a:off x="119336" y="6419701"/>
            <a:ext cx="11151917" cy="249659"/>
          </a:xfrm>
          <a:prstGeom prst="rect">
            <a:avLst/>
          </a:prstGeom>
        </p:spPr>
        <p:txBody>
          <a:bodyPr vert="horz" lIns="162560" tIns="81280" rIns="162560" bIns="81280" rtlCol="0" anchor="t"/>
          <a:lstStyle>
            <a:defPPr>
              <a:defRPr lang="en-US"/>
            </a:defPPr>
            <a:lvl1pPr algn="ctr" rtl="0" fontAlgn="base">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Open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2024;9(6):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103488; Goyal 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2023;388:228-39. </a:t>
            </a:r>
          </a:p>
        </p:txBody>
      </p:sp>
    </p:spTree>
    <p:extLst>
      <p:ext uri="{BB962C8B-B14F-4D97-AF65-F5344CB8AC3E}">
        <p14:creationId xmlns:p14="http://schemas.microsoft.com/office/powerpoint/2010/main" val="2359865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document&#10;&#10;AI-generated content may be incorrect.">
            <a:extLst>
              <a:ext uri="{FF2B5EF4-FFF2-40B4-BE49-F238E27FC236}">
                <a16:creationId xmlns:a16="http://schemas.microsoft.com/office/drawing/2014/main" id="{BAAB1FE7-5166-2EFF-05BF-136DBCC88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548680"/>
            <a:ext cx="9505056" cy="5209346"/>
          </a:xfrm>
          <a:prstGeom prst="rect">
            <a:avLst/>
          </a:prstGeom>
        </p:spPr>
      </p:pic>
      <p:sp>
        <p:nvSpPr>
          <p:cNvPr id="6" name="Rectangle 5">
            <a:extLst>
              <a:ext uri="{FF2B5EF4-FFF2-40B4-BE49-F238E27FC236}">
                <a16:creationId xmlns:a16="http://schemas.microsoft.com/office/drawing/2014/main" id="{C41170D0-DD43-456E-2D85-BCD7DC29019F}"/>
              </a:ext>
            </a:extLst>
          </p:cNvPr>
          <p:cNvSpPr/>
          <p:nvPr/>
        </p:nvSpPr>
        <p:spPr bwMode="auto">
          <a:xfrm>
            <a:off x="1127448" y="5661248"/>
            <a:ext cx="9505056"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20C3CE4F-EC4C-E4DA-F81C-DDC2E93DE882}"/>
              </a:ext>
            </a:extLst>
          </p:cNvPr>
          <p:cNvSpPr txBox="1"/>
          <p:nvPr/>
        </p:nvSpPr>
        <p:spPr>
          <a:xfrm>
            <a:off x="8112224" y="5821158"/>
            <a:ext cx="2307042" cy="40011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95229"/>
                </a:solidFill>
                <a:effectLst/>
                <a:uLnTx/>
                <a:uFillTx/>
                <a:latin typeface="Arial" pitchFamily="-72" charset="0"/>
                <a:ea typeface="MS PGothic" charset="0"/>
              </a:rPr>
              <a:t>2024;9(6):103488.</a:t>
            </a:r>
          </a:p>
        </p:txBody>
      </p:sp>
    </p:spTree>
    <p:extLst>
      <p:ext uri="{BB962C8B-B14F-4D97-AF65-F5344CB8AC3E}">
        <p14:creationId xmlns:p14="http://schemas.microsoft.com/office/powerpoint/2010/main" val="2979248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B99-90D2-183B-A873-997A78B03AB3}"/>
              </a:ext>
            </a:extLst>
          </p:cNvPr>
          <p:cNvSpPr>
            <a:spLocks noGrp="1"/>
          </p:cNvSpPr>
          <p:nvPr>
            <p:ph type="title"/>
          </p:nvPr>
        </p:nvSpPr>
        <p:spPr>
          <a:xfrm>
            <a:off x="929142" y="0"/>
            <a:ext cx="10358967" cy="1143000"/>
          </a:xfrm>
        </p:spPr>
        <p:txBody>
          <a:bodyPr/>
          <a:lstStyle/>
          <a:p>
            <a:r>
              <a:rPr lang="en-US" dirty="0"/>
              <a:t>FIGHT-202 Final Results: Response to </a:t>
            </a:r>
            <a:r>
              <a:rPr lang="en-US" dirty="0" err="1"/>
              <a:t>Pemigatinib</a:t>
            </a:r>
            <a:endParaRPr lang="en-US" dirty="0"/>
          </a:p>
        </p:txBody>
      </p:sp>
      <p:sp>
        <p:nvSpPr>
          <p:cNvPr id="3" name="TextBox 2">
            <a:extLst>
              <a:ext uri="{FF2B5EF4-FFF2-40B4-BE49-F238E27FC236}">
                <a16:creationId xmlns:a16="http://schemas.microsoft.com/office/drawing/2014/main" id="{1A8B5AF1-90C3-53F5-34C6-B996983C61F7}"/>
              </a:ext>
            </a:extLst>
          </p:cNvPr>
          <p:cNvSpPr txBox="1"/>
          <p:nvPr/>
        </p:nvSpPr>
        <p:spPr>
          <a:xfrm>
            <a:off x="47328" y="6490211"/>
            <a:ext cx="370030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Vogel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Open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2024;9(6):103488. </a:t>
            </a:r>
          </a:p>
        </p:txBody>
      </p:sp>
      <p:pic>
        <p:nvPicPr>
          <p:cNvPr id="6" name="Picture 5" descr="A table with numbers and symbols&#10;&#10;AI-generated content may be incorrect.">
            <a:extLst>
              <a:ext uri="{FF2B5EF4-FFF2-40B4-BE49-F238E27FC236}">
                <a16:creationId xmlns:a16="http://schemas.microsoft.com/office/drawing/2014/main" id="{80612F61-38B3-F262-3C24-6903EF489D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07368" y="1052735"/>
            <a:ext cx="11449272" cy="4762175"/>
          </a:xfrm>
          <a:prstGeom prst="rect">
            <a:avLst/>
          </a:prstGeom>
        </p:spPr>
      </p:pic>
      <p:sp>
        <p:nvSpPr>
          <p:cNvPr id="4" name="TextBox 3">
            <a:extLst>
              <a:ext uri="{FF2B5EF4-FFF2-40B4-BE49-F238E27FC236}">
                <a16:creationId xmlns:a16="http://schemas.microsoft.com/office/drawing/2014/main" id="{04E662E6-13B2-4BD3-308F-430572358087}"/>
              </a:ext>
            </a:extLst>
          </p:cNvPr>
          <p:cNvSpPr txBox="1"/>
          <p:nvPr/>
        </p:nvSpPr>
        <p:spPr>
          <a:xfrm>
            <a:off x="333078" y="5895851"/>
            <a:ext cx="2527230"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ORR = objective response rate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880123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565D-BD8C-BF43-B380-973B321408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E19A3C-F4A1-9480-A5F1-58A8D05AE28E}"/>
              </a:ext>
            </a:extLst>
          </p:cNvPr>
          <p:cNvSpPr txBox="1"/>
          <p:nvPr/>
        </p:nvSpPr>
        <p:spPr>
          <a:xfrm>
            <a:off x="47328" y="6490211"/>
            <a:ext cx="35994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Delaunay B et al. ESMO 2023;Abstract 121P.</a:t>
            </a:r>
          </a:p>
        </p:txBody>
      </p:sp>
      <p:pic>
        <p:nvPicPr>
          <p:cNvPr id="4" name="Picture 3">
            <a:extLst>
              <a:ext uri="{FF2B5EF4-FFF2-40B4-BE49-F238E27FC236}">
                <a16:creationId xmlns:a16="http://schemas.microsoft.com/office/drawing/2014/main" id="{56243BCA-339B-596F-CF66-69392E4597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4078" y="2636912"/>
            <a:ext cx="11803844" cy="1584176"/>
          </a:xfrm>
          <a:prstGeom prst="rect">
            <a:avLst/>
          </a:prstGeom>
        </p:spPr>
      </p:pic>
      <p:sp>
        <p:nvSpPr>
          <p:cNvPr id="2" name="TextBox 1">
            <a:extLst>
              <a:ext uri="{FF2B5EF4-FFF2-40B4-BE49-F238E27FC236}">
                <a16:creationId xmlns:a16="http://schemas.microsoft.com/office/drawing/2014/main" id="{AB59E6B2-935D-53EF-1C64-3C5900D3FDB5}"/>
              </a:ext>
            </a:extLst>
          </p:cNvPr>
          <p:cNvSpPr txBox="1"/>
          <p:nvPr/>
        </p:nvSpPr>
        <p:spPr>
          <a:xfrm>
            <a:off x="8449056" y="3054096"/>
            <a:ext cx="3548866" cy="369332"/>
          </a:xfrm>
          <a:prstGeom prst="rect">
            <a:avLst/>
          </a:prstGeom>
          <a:solidFill>
            <a:srgbClr val="FEAD7B"/>
          </a:solidFill>
        </p:spPr>
        <p:txBody>
          <a:bodyPr wrap="none" lIns="0" tIns="0" rIns="0" bIns="0" rtlCol="0">
            <a:noAutofit/>
          </a:bodyPr>
          <a:lstStyle/>
          <a:p>
            <a:r>
              <a:rPr lang="en-US" sz="2400" dirty="0">
                <a:solidFill>
                  <a:schemeClr val="bg1"/>
                </a:solidFill>
                <a:latin typeface="Calibri" panose="020F0502020204030204" pitchFamily="34" charset="0"/>
                <a:cs typeface="Calibri" panose="020F0502020204030204" pitchFamily="34" charset="0"/>
              </a:rPr>
              <a:t> multicentric French cohort</a:t>
            </a:r>
          </a:p>
        </p:txBody>
      </p:sp>
    </p:spTree>
    <p:extLst>
      <p:ext uri="{BB962C8B-B14F-4D97-AF65-F5344CB8AC3E}">
        <p14:creationId xmlns:p14="http://schemas.microsoft.com/office/powerpoint/2010/main" val="244616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F1D1D-582B-3E51-11E4-D8D189E3B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0BC0B-E192-5394-0E6C-E91F60BC66F1}"/>
              </a:ext>
            </a:extLst>
          </p:cNvPr>
          <p:cNvSpPr>
            <a:spLocks noGrp="1"/>
          </p:cNvSpPr>
          <p:nvPr>
            <p:ph type="title"/>
          </p:nvPr>
        </p:nvSpPr>
        <p:spPr>
          <a:xfrm>
            <a:off x="929141" y="188640"/>
            <a:ext cx="10358967" cy="576064"/>
          </a:xfrm>
        </p:spPr>
        <p:txBody>
          <a:bodyPr/>
          <a:lstStyle/>
          <a:p>
            <a:r>
              <a:rPr lang="en-US" dirty="0"/>
              <a:t>Real-World Efficacy with Pemigatinib</a:t>
            </a:r>
          </a:p>
        </p:txBody>
      </p:sp>
      <p:sp>
        <p:nvSpPr>
          <p:cNvPr id="3" name="TextBox 2">
            <a:extLst>
              <a:ext uri="{FF2B5EF4-FFF2-40B4-BE49-F238E27FC236}">
                <a16:creationId xmlns:a16="http://schemas.microsoft.com/office/drawing/2014/main" id="{72B9CE9C-A836-F419-A3DE-EE63240D21B2}"/>
              </a:ext>
            </a:extLst>
          </p:cNvPr>
          <p:cNvSpPr txBox="1"/>
          <p:nvPr/>
        </p:nvSpPr>
        <p:spPr>
          <a:xfrm>
            <a:off x="47328" y="6490211"/>
            <a:ext cx="35994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Delaunay B et al. ESMO 2023;Abstract 121P.</a:t>
            </a:r>
          </a:p>
        </p:txBody>
      </p:sp>
      <p:pic>
        <p:nvPicPr>
          <p:cNvPr id="5" name="Picture 4">
            <a:extLst>
              <a:ext uri="{FF2B5EF4-FFF2-40B4-BE49-F238E27FC236}">
                <a16:creationId xmlns:a16="http://schemas.microsoft.com/office/drawing/2014/main" id="{FD85AF85-E3BE-984C-FBAF-B7C18349D0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16136" y="1975557"/>
            <a:ext cx="8784976" cy="441670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FFF6B25-F51D-AB52-1DA8-E933059335BA}"/>
              </a:ext>
            </a:extLst>
          </p:cNvPr>
          <p:cNvPicPr>
            <a:picLocks noChangeAspect="1"/>
          </p:cNvPicPr>
          <p:nvPr/>
        </p:nvPicPr>
        <p:blipFill>
          <a:blip r:embed="rId4"/>
          <a:stretch>
            <a:fillRect/>
          </a:stretch>
        </p:blipFill>
        <p:spPr>
          <a:xfrm>
            <a:off x="2676736" y="831273"/>
            <a:ext cx="6838528" cy="10463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249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29EC7-3374-4AE5-756D-604ACB5D7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3A7F0-D566-BC92-C6B5-D36CE1744DCB}"/>
              </a:ext>
            </a:extLst>
          </p:cNvPr>
          <p:cNvSpPr>
            <a:spLocks noGrp="1"/>
          </p:cNvSpPr>
          <p:nvPr>
            <p:ph type="title"/>
          </p:nvPr>
        </p:nvSpPr>
        <p:spPr>
          <a:xfrm>
            <a:off x="929141" y="188640"/>
            <a:ext cx="10358967" cy="648072"/>
          </a:xfrm>
        </p:spPr>
        <p:txBody>
          <a:bodyPr/>
          <a:lstStyle/>
          <a:p>
            <a:r>
              <a:rPr lang="en-US" dirty="0"/>
              <a:t>Real-World Safety with Pemigatinib</a:t>
            </a:r>
          </a:p>
        </p:txBody>
      </p:sp>
      <p:sp>
        <p:nvSpPr>
          <p:cNvPr id="3" name="TextBox 2">
            <a:extLst>
              <a:ext uri="{FF2B5EF4-FFF2-40B4-BE49-F238E27FC236}">
                <a16:creationId xmlns:a16="http://schemas.microsoft.com/office/drawing/2014/main" id="{B47AAD11-76DE-92A1-08B8-71EFCA5F378C}"/>
              </a:ext>
            </a:extLst>
          </p:cNvPr>
          <p:cNvSpPr txBox="1"/>
          <p:nvPr/>
        </p:nvSpPr>
        <p:spPr>
          <a:xfrm>
            <a:off x="47328" y="6490211"/>
            <a:ext cx="35994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Delaunay B et al. ESMO 2023;Abstract 121P.</a:t>
            </a:r>
          </a:p>
        </p:txBody>
      </p:sp>
      <p:pic>
        <p:nvPicPr>
          <p:cNvPr id="4" name="Picture 3">
            <a:extLst>
              <a:ext uri="{FF2B5EF4-FFF2-40B4-BE49-F238E27FC236}">
                <a16:creationId xmlns:a16="http://schemas.microsoft.com/office/drawing/2014/main" id="{64E62ECC-CCDF-D8B5-3891-FE60432CC6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19536" y="908720"/>
            <a:ext cx="8352928" cy="5429910"/>
          </a:xfrm>
          <a:prstGeom prst="rect">
            <a:avLst/>
          </a:prstGeom>
        </p:spPr>
      </p:pic>
    </p:spTree>
    <p:extLst>
      <p:ext uri="{BB962C8B-B14F-4D97-AF65-F5344CB8AC3E}">
        <p14:creationId xmlns:p14="http://schemas.microsoft.com/office/powerpoint/2010/main" val="1378389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C310-DD53-6221-04E7-D9AC8CBB479C}"/>
              </a:ext>
            </a:extLst>
          </p:cNvPr>
          <p:cNvSpPr>
            <a:spLocks noGrp="1"/>
          </p:cNvSpPr>
          <p:nvPr>
            <p:ph type="title"/>
          </p:nvPr>
        </p:nvSpPr>
        <p:spPr>
          <a:xfrm>
            <a:off x="623392" y="260648"/>
            <a:ext cx="11305255" cy="1143000"/>
          </a:xfrm>
        </p:spPr>
        <p:txBody>
          <a:bodyPr/>
          <a:lstStyle/>
          <a:p>
            <a:pPr algn="l"/>
            <a:r>
              <a:rPr lang="en-US" dirty="0"/>
              <a:t>FIGHT-302: An Ongoing Phase III Trial of First-Line Pemigatinib versus Gemcitabine/Cisplatin for Advanced Cholangiocarcinoma with FGFR2 Rearrangements</a:t>
            </a:r>
          </a:p>
        </p:txBody>
      </p:sp>
      <p:pic>
        <p:nvPicPr>
          <p:cNvPr id="4" name="Picture 3" descr="A diagram of a patient's life cycle&#10;&#10;AI-generated content may be incorrect.">
            <a:extLst>
              <a:ext uri="{FF2B5EF4-FFF2-40B4-BE49-F238E27FC236}">
                <a16:creationId xmlns:a16="http://schemas.microsoft.com/office/drawing/2014/main" id="{AD135F33-3399-4079-30DB-0010E7E61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872" y="1089292"/>
            <a:ext cx="4752528" cy="5610434"/>
          </a:xfrm>
          <a:prstGeom prst="rect">
            <a:avLst/>
          </a:prstGeom>
        </p:spPr>
      </p:pic>
      <p:sp>
        <p:nvSpPr>
          <p:cNvPr id="5" name="TextBox 4">
            <a:extLst>
              <a:ext uri="{FF2B5EF4-FFF2-40B4-BE49-F238E27FC236}">
                <a16:creationId xmlns:a16="http://schemas.microsoft.com/office/drawing/2014/main" id="{D5CD3C4B-B626-E03B-3477-BF4607BE1DA4}"/>
              </a:ext>
            </a:extLst>
          </p:cNvPr>
          <p:cNvSpPr txBox="1"/>
          <p:nvPr/>
        </p:nvSpPr>
        <p:spPr>
          <a:xfrm>
            <a:off x="117256" y="6248345"/>
            <a:ext cx="4430572" cy="55399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Bekaii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-Saab T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Future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2020;16(30):2385-99;</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August 2025. </a:t>
            </a:r>
          </a:p>
        </p:txBody>
      </p:sp>
      <p:sp>
        <p:nvSpPr>
          <p:cNvPr id="6" name="TextBox 5">
            <a:extLst>
              <a:ext uri="{FF2B5EF4-FFF2-40B4-BE49-F238E27FC236}">
                <a16:creationId xmlns:a16="http://schemas.microsoft.com/office/drawing/2014/main" id="{7E29BA6A-8B6A-55B6-04CE-3D7E4B10D0F2}"/>
              </a:ext>
            </a:extLst>
          </p:cNvPr>
          <p:cNvSpPr txBox="1"/>
          <p:nvPr/>
        </p:nvSpPr>
        <p:spPr>
          <a:xfrm>
            <a:off x="329398" y="1951672"/>
            <a:ext cx="3822386" cy="175432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Trial identifier: </a:t>
            </a:r>
            <a:r>
              <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NCT03656536 (Closed)</a:t>
            </a:r>
          </a:p>
          <a:p>
            <a:pPr marL="0" marR="0" lvl="0" indent="0" algn="l" defTabSz="455613"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Actual enrollment: 167</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Primary endpoint: Progression-free survival</a:t>
            </a:r>
          </a:p>
        </p:txBody>
      </p:sp>
      <p:sp>
        <p:nvSpPr>
          <p:cNvPr id="3" name="TextBox 2">
            <a:extLst>
              <a:ext uri="{FF2B5EF4-FFF2-40B4-BE49-F238E27FC236}">
                <a16:creationId xmlns:a16="http://schemas.microsoft.com/office/drawing/2014/main" id="{8908F760-E1E1-F586-11CC-5B9A27433ADA}"/>
              </a:ext>
            </a:extLst>
          </p:cNvPr>
          <p:cNvSpPr txBox="1"/>
          <p:nvPr/>
        </p:nvSpPr>
        <p:spPr>
          <a:xfrm>
            <a:off x="117256" y="5805264"/>
            <a:ext cx="428309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CCA = cholangiocarcinoma; PD = disease progression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40024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76689-01AD-9D18-7C63-7EE5BF3D3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2813D-6A8D-4C36-62D0-E412D80DADB4}"/>
              </a:ext>
            </a:extLst>
          </p:cNvPr>
          <p:cNvSpPr>
            <a:spLocks noGrp="1"/>
          </p:cNvSpPr>
          <p:nvPr>
            <p:ph type="title"/>
          </p:nvPr>
        </p:nvSpPr>
        <p:spPr>
          <a:xfrm>
            <a:off x="1271464" y="116632"/>
            <a:ext cx="10016644" cy="1143000"/>
          </a:xfrm>
        </p:spPr>
        <p:txBody>
          <a:bodyPr/>
          <a:lstStyle/>
          <a:p>
            <a:pPr algn="l"/>
            <a:r>
              <a:rPr lang="en-US" dirty="0"/>
              <a:t>Phase </a:t>
            </a:r>
            <a:r>
              <a:rPr lang="en-US" dirty="0" err="1"/>
              <a:t>IIa</a:t>
            </a:r>
            <a:r>
              <a:rPr lang="en-US" dirty="0"/>
              <a:t> Study of First-Line Cyclical Therapy Alternating </a:t>
            </a:r>
            <a:br>
              <a:rPr lang="en-US" dirty="0"/>
            </a:br>
            <a:r>
              <a:rPr lang="en-US" dirty="0"/>
              <a:t>Durvalumab/Gemcitabine/Cisplatin with Pemigatinib</a:t>
            </a:r>
          </a:p>
        </p:txBody>
      </p:sp>
      <p:sp>
        <p:nvSpPr>
          <p:cNvPr id="3" name="TextBox 2">
            <a:extLst>
              <a:ext uri="{FF2B5EF4-FFF2-40B4-BE49-F238E27FC236}">
                <a16:creationId xmlns:a16="http://schemas.microsoft.com/office/drawing/2014/main" id="{66CB16E1-3188-5AF1-5AA4-7FEFD86876A8}"/>
              </a:ext>
            </a:extLst>
          </p:cNvPr>
          <p:cNvSpPr txBox="1"/>
          <p:nvPr/>
        </p:nvSpPr>
        <p:spPr>
          <a:xfrm>
            <a:off x="47328" y="6490211"/>
            <a:ext cx="5524846"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 C et al. </a:t>
            </a:r>
            <a:r>
              <a:rPr lang="en-US" sz="1500" b="0" dirty="0">
                <a:solidFill>
                  <a:srgbClr val="000000"/>
                </a:solidFill>
                <a:latin typeface="Calibri" panose="020F0502020204030204" pitchFamily="34" charset="0"/>
                <a:cs typeface="Calibri" panose="020F0502020204030204" pitchFamily="34" charset="0"/>
              </a:rPr>
              <a:t>Gastrointestinal Cancers Symposium 2025</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;Abstract TPS645.</a:t>
            </a:r>
          </a:p>
        </p:txBody>
      </p:sp>
      <p:pic>
        <p:nvPicPr>
          <p:cNvPr id="5" name="Picture 4">
            <a:extLst>
              <a:ext uri="{FF2B5EF4-FFF2-40B4-BE49-F238E27FC236}">
                <a16:creationId xmlns:a16="http://schemas.microsoft.com/office/drawing/2014/main" id="{24C4C843-C537-EBBB-6D5A-C53CC9595D8C}"/>
              </a:ext>
            </a:extLst>
          </p:cNvPr>
          <p:cNvPicPr>
            <a:picLocks noChangeAspect="1"/>
          </p:cNvPicPr>
          <p:nvPr/>
        </p:nvPicPr>
        <p:blipFill>
          <a:blip r:embed="rId2"/>
          <a:stretch>
            <a:fillRect/>
          </a:stretch>
        </p:blipFill>
        <p:spPr>
          <a:xfrm>
            <a:off x="1176076" y="1240150"/>
            <a:ext cx="9865096" cy="5111299"/>
          </a:xfrm>
          <a:prstGeom prst="rect">
            <a:avLst/>
          </a:prstGeom>
        </p:spPr>
      </p:pic>
    </p:spTree>
    <p:extLst>
      <p:ext uri="{BB962C8B-B14F-4D97-AF65-F5344CB8AC3E}">
        <p14:creationId xmlns:p14="http://schemas.microsoft.com/office/powerpoint/2010/main" val="558001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Harding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880282"/>
          <a:ext cx="8820980" cy="2808312"/>
        </p:xfrm>
        <a:graphic>
          <a:graphicData uri="http://schemas.openxmlformats.org/drawingml/2006/table">
            <a:tbl>
              <a:tblPr firstRow="1" bandRow="1">
                <a:tableStyleId>{F2DE63D5-997A-4646-A377-4702673A728D}</a:tableStyleId>
              </a:tblPr>
              <a:tblGrid>
                <a:gridCol w="2988332">
                  <a:extLst>
                    <a:ext uri="{9D8B030D-6E8A-4147-A177-3AD203B41FA5}">
                      <a16:colId xmlns:a16="http://schemas.microsoft.com/office/drawing/2014/main" val="20000"/>
                    </a:ext>
                  </a:extLst>
                </a:gridCol>
                <a:gridCol w="5832648">
                  <a:extLst>
                    <a:ext uri="{9D8B030D-6E8A-4147-A177-3AD203B41FA5}">
                      <a16:colId xmlns:a16="http://schemas.microsoft.com/office/drawing/2014/main" val="2117869244"/>
                    </a:ext>
                  </a:extLst>
                </a:gridCol>
              </a:tblGrid>
              <a:tr h="1936943">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Amgen Inc, AstraZeneca Pharmaceuticals LP, Boehringer Ingelheim Pharmaceuticals Inc, Bristol Myers Squibb, Cogent Biosciences, </a:t>
                      </a:r>
                      <a:r>
                        <a:rPr lang="en-US" sz="1800" b="0" dirty="0" err="1">
                          <a:solidFill>
                            <a:schemeClr val="tx1"/>
                          </a:solidFill>
                        </a:rPr>
                        <a:t>Elevar</a:t>
                      </a:r>
                      <a:r>
                        <a:rPr lang="en-US" sz="1800" b="0" dirty="0">
                          <a:solidFill>
                            <a:schemeClr val="tx1"/>
                          </a:solidFill>
                        </a:rPr>
                        <a:t> Therapeutics, Exelixis Inc, Jazz Pharmaceuticals Inc, Merck, </a:t>
                      </a:r>
                      <a:r>
                        <a:rPr lang="en-US" sz="1800" b="0" dirty="0" err="1">
                          <a:solidFill>
                            <a:schemeClr val="tx1"/>
                          </a:solidFill>
                        </a:rPr>
                        <a:t>RayzeBio</a:t>
                      </a:r>
                      <a:r>
                        <a:rPr lang="en-US" sz="1800" b="0" dirty="0">
                          <a:solidFill>
                            <a:schemeClr val="tx1"/>
                          </a:solidFill>
                        </a:rPr>
                        <a:t> Inc,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7136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bl>
          </a:graphicData>
        </a:graphic>
      </p:graphicFrame>
    </p:spTree>
    <p:custDataLst>
      <p:tags r:id="rId1"/>
    </p:custDataLst>
    <p:extLst>
      <p:ext uri="{BB962C8B-B14F-4D97-AF65-F5344CB8AC3E}">
        <p14:creationId xmlns:p14="http://schemas.microsoft.com/office/powerpoint/2010/main" val="292205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2604D53-6199-76A3-D38C-0537155E0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404664"/>
            <a:ext cx="9289032" cy="5146956"/>
          </a:xfrm>
          <a:prstGeom prst="rect">
            <a:avLst/>
          </a:prstGeom>
        </p:spPr>
      </p:pic>
      <p:sp>
        <p:nvSpPr>
          <p:cNvPr id="4" name="Rectangle 3">
            <a:extLst>
              <a:ext uri="{FF2B5EF4-FFF2-40B4-BE49-F238E27FC236}">
                <a16:creationId xmlns:a16="http://schemas.microsoft.com/office/drawing/2014/main" id="{AA6F4EC0-688F-2EFB-9D7B-0266BC398DD6}"/>
              </a:ext>
            </a:extLst>
          </p:cNvPr>
          <p:cNvSpPr/>
          <p:nvPr/>
        </p:nvSpPr>
        <p:spPr bwMode="auto">
          <a:xfrm>
            <a:off x="1271464" y="5445224"/>
            <a:ext cx="9289032"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6404FB60-6502-7D01-9614-9D18B99C5000}"/>
              </a:ext>
            </a:extLst>
          </p:cNvPr>
          <p:cNvSpPr txBox="1"/>
          <p:nvPr/>
        </p:nvSpPr>
        <p:spPr>
          <a:xfrm>
            <a:off x="4462256" y="5671736"/>
            <a:ext cx="6098240" cy="461665"/>
          </a:xfrm>
          <a:prstGeom prst="rect">
            <a:avLst/>
          </a:prstGeom>
          <a:noFill/>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S PGothic" pitchFamily="34" charset="-128"/>
                <a:cs typeface="Times New Roman" panose="02020603050405020304" pitchFamily="18" charset="0"/>
              </a:rPr>
              <a:t>2023;388:228-39.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PGothic" charset="0"/>
              <a:cs typeface="Times New Roman" panose="02020603050405020304" pitchFamily="18" charset="0"/>
            </a:endParaRPr>
          </a:p>
        </p:txBody>
      </p:sp>
    </p:spTree>
    <p:extLst>
      <p:ext uri="{BB962C8B-B14F-4D97-AF65-F5344CB8AC3E}">
        <p14:creationId xmlns:p14="http://schemas.microsoft.com/office/powerpoint/2010/main" val="2080286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27013"/>
            <a:ext cx="10358967" cy="1143000"/>
          </a:xfrm>
        </p:spPr>
        <p:txBody>
          <a:bodyPr vert="horz" wrap="square" lIns="0" tIns="0" rIns="0" bIns="0" numCol="1" anchor="ctr" anchorCtr="0" compatLnSpc="1">
            <a:prstTxWarp prst="textNoShape">
              <a:avLst/>
            </a:prstTxWarp>
            <a:normAutofit/>
          </a:bodyPr>
          <a:lstStyle/>
          <a:p>
            <a:pPr algn="l">
              <a:defRPr/>
            </a:pPr>
            <a:r>
              <a:rPr lang="en-US" altLang="en-US" dirty="0"/>
              <a:t>FOENIX-CCA2: A Phase II Study of </a:t>
            </a:r>
            <a:r>
              <a:rPr lang="en-US" altLang="en-US" dirty="0" err="1"/>
              <a:t>Futibatinib</a:t>
            </a:r>
            <a:r>
              <a:rPr lang="en-US" altLang="en-US" dirty="0"/>
              <a:t> for Intrahepatic Cholangiocarcinoma with FGFR2 Fusions or Rearrangements</a:t>
            </a:r>
          </a:p>
        </p:txBody>
      </p:sp>
      <p:sp>
        <p:nvSpPr>
          <p:cNvPr id="5" name="TextBox 4">
            <a:extLst>
              <a:ext uri="{FF2B5EF4-FFF2-40B4-BE49-F238E27FC236}">
                <a16:creationId xmlns:a16="http://schemas.microsoft.com/office/drawing/2014/main" id="{E13A5858-95EF-C581-F19B-5F51D439FE5B}"/>
              </a:ext>
            </a:extLst>
          </p:cNvPr>
          <p:cNvSpPr txBox="1"/>
          <p:nvPr/>
        </p:nvSpPr>
        <p:spPr bwMode="auto">
          <a:xfrm>
            <a:off x="26628" y="6291187"/>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Goyal L et al. </a:t>
            </a:r>
            <a:r>
              <a:rPr kumimoji="0" lang="en-US" sz="1500" b="0" i="1" u="none" strike="noStrike" kern="1200" cap="none" spc="0" normalizeH="0" baseline="0" noProof="0" dirty="0">
                <a:ln>
                  <a:noFill/>
                </a:ln>
                <a:solidFill>
                  <a:srgbClr val="000000"/>
                </a:solidFill>
                <a:effectLst/>
                <a:uLnTx/>
                <a:uFillTx/>
                <a:latin typeface="Calibri" charset="0"/>
                <a:ea typeface="MS PGothic" pitchFamily="34" charset="-128"/>
              </a:rPr>
              <a:t>N Engl J Med </a:t>
            </a:r>
            <a:r>
              <a:rPr kumimoji="0" lang="en-US" sz="1500" b="0" i="0" u="none" strike="noStrike" kern="1200" cap="none" spc="0" normalizeH="0" baseline="0" noProof="0" dirty="0">
                <a:ln>
                  <a:noFill/>
                </a:ln>
                <a:solidFill>
                  <a:srgbClr val="000000"/>
                </a:solidFill>
                <a:effectLst/>
                <a:uLnTx/>
                <a:uFillTx/>
                <a:latin typeface="Calibri" charset="0"/>
                <a:ea typeface="MS PGothic" pitchFamily="34" charset="-128"/>
              </a:rPr>
              <a:t>2023;388:228-39. </a:t>
            </a:r>
          </a:p>
        </p:txBody>
      </p:sp>
      <p:sp>
        <p:nvSpPr>
          <p:cNvPr id="7" name="TextBox 6">
            <a:extLst>
              <a:ext uri="{FF2B5EF4-FFF2-40B4-BE49-F238E27FC236}">
                <a16:creationId xmlns:a16="http://schemas.microsoft.com/office/drawing/2014/main" id="{DD2EB67D-5293-7720-A0A3-8AC6279BEE99}"/>
              </a:ext>
            </a:extLst>
          </p:cNvPr>
          <p:cNvSpPr txBox="1"/>
          <p:nvPr/>
        </p:nvSpPr>
        <p:spPr>
          <a:xfrm>
            <a:off x="4838862" y="5685164"/>
            <a:ext cx="2129109"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Median PFS: 9.0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mo</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Median OS: 21.7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mo</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descr="Timeline&#10;&#10;Description automatically generated">
            <a:extLst>
              <a:ext uri="{FF2B5EF4-FFF2-40B4-BE49-F238E27FC236}">
                <a16:creationId xmlns:a16="http://schemas.microsoft.com/office/drawing/2014/main" id="{2B280CF3-213F-32BE-F77A-D613D3AA2B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5400000">
            <a:off x="3999243" y="-2230642"/>
            <a:ext cx="4185052" cy="11646559"/>
          </a:xfrm>
          <a:prstGeom prst="rect">
            <a:avLst/>
          </a:prstGeom>
        </p:spPr>
      </p:pic>
    </p:spTree>
    <p:extLst>
      <p:ext uri="{BB962C8B-B14F-4D97-AF65-F5344CB8AC3E}">
        <p14:creationId xmlns:p14="http://schemas.microsoft.com/office/powerpoint/2010/main" val="2049002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0A8B8-1805-F032-47CC-9C62D89A37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D4FB947-38B8-98CC-4C52-6E082437F66A}"/>
              </a:ext>
            </a:extLst>
          </p:cNvPr>
          <p:cNvSpPr/>
          <p:nvPr/>
        </p:nvSpPr>
        <p:spPr bwMode="auto">
          <a:xfrm>
            <a:off x="479376" y="2852936"/>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D3F52D1-6452-13E2-0991-68ABF4C0687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F735B20-0A61-422C-7FD5-E0EABC01CBE1}"/>
              </a:ext>
            </a:extLst>
          </p:cNvPr>
          <p:cNvSpPr>
            <a:spLocks noGrp="1"/>
          </p:cNvSpPr>
          <p:nvPr>
            <p:ph idx="1"/>
          </p:nvPr>
        </p:nvSpPr>
        <p:spPr>
          <a:xfrm>
            <a:off x="551384" y="980728"/>
            <a:ext cx="11305256"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bg1"/>
                </a:solidFill>
              </a:rPr>
              <a:t>Case 4: 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127520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headphones&#10;&#10;Description automatically generated with medium confidence">
            <a:extLst>
              <a:ext uri="{FF2B5EF4-FFF2-40B4-BE49-F238E27FC236}">
                <a16:creationId xmlns:a16="http://schemas.microsoft.com/office/drawing/2014/main" id="{D34D3AD9-2560-D579-DA8F-57AD6F203440}"/>
              </a:ext>
            </a:extLst>
          </p:cNvPr>
          <p:cNvPicPr>
            <a:picLocks noChangeAspect="1"/>
          </p:cNvPicPr>
          <p:nvPr/>
        </p:nvPicPr>
        <p:blipFill>
          <a:blip r:embed="rId2"/>
          <a:stretch>
            <a:fillRect/>
          </a:stretch>
        </p:blipFill>
        <p:spPr>
          <a:xfrm>
            <a:off x="2994204" y="2453253"/>
            <a:ext cx="6128512" cy="3447288"/>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6D99EA41-950A-FC4F-9049-A7DC9674DA45}"/>
              </a:ext>
            </a:extLst>
          </p:cNvPr>
          <p:cNvSpPr/>
          <p:nvPr/>
        </p:nvSpPr>
        <p:spPr bwMode="auto">
          <a:xfrm>
            <a:off x="1055440" y="404665"/>
            <a:ext cx="10129339" cy="136815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9798513" cy="1095726"/>
          </a:xfrm>
        </p:spPr>
        <p:txBody>
          <a:bodyPr lIns="91440" tIns="91440" rIns="91440" bIns="182880"/>
          <a:lstStyle/>
          <a:p>
            <a:pPr algn="l"/>
            <a:br>
              <a:rPr lang="en-US" dirty="0">
                <a:solidFill>
                  <a:schemeClr val="bg1"/>
                </a:solidFill>
              </a:rPr>
            </a:br>
            <a:r>
              <a:rPr lang="en-US" dirty="0">
                <a:solidFill>
                  <a:schemeClr val="bg1"/>
                </a:solidFill>
              </a:rPr>
              <a:t>Case Presentation: </a:t>
            </a:r>
            <a:r>
              <a:rPr lang="en-US" kern="0" dirty="0">
                <a:solidFill>
                  <a:schemeClr val="bg1"/>
                </a:solidFill>
              </a:rPr>
              <a:t>60-year-old man with metastatic cholangiocarcinoma (FGFR2 rearrangement) experiences severe muscle pain while receiving </a:t>
            </a:r>
            <a:r>
              <a:rPr lang="en-US" kern="0" dirty="0" err="1">
                <a:solidFill>
                  <a:schemeClr val="bg1"/>
                </a:solidFill>
              </a:rPr>
              <a:t>infigratinib</a:t>
            </a:r>
            <a:br>
              <a:rPr lang="en-US" kern="0" dirty="0">
                <a:solidFill>
                  <a:schemeClr val="bg1"/>
                </a:solidFill>
              </a:rPr>
            </a:b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602638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Joseph Martins </a:t>
            </a:r>
            <a:r>
              <a:rPr kumimoji="0" lang="en-US" sz="2800" b="1" i="0" u="none" strike="noStrike" kern="1200" cap="none" spc="0" normalizeH="0" baseline="0" noProof="0" dirty="0">
                <a:ln>
                  <a:noFill/>
                </a:ln>
                <a:solidFill>
                  <a:srgbClr val="051F60"/>
                </a:solidFill>
                <a:effectLst/>
                <a:uLnTx/>
                <a:uFillTx/>
                <a:latin typeface="Calibri" panose="020F0502020204030204" pitchFamily="34" charset="0"/>
                <a:ea typeface="MS PGothic" pitchFamily="34" charset="-128"/>
                <a:cs typeface="Calibri" panose="020F0502020204030204" pitchFamily="34" charset="0"/>
              </a:rPr>
              <a:t>(</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Tyler, Texas)</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2800" b="0" i="0" u="none" strike="noStrike" kern="1200" cap="none" spc="0" normalizeH="0" baseline="0" noProof="0" dirty="0">
              <a:ln>
                <a:noFill/>
              </a:ln>
              <a:solidFill>
                <a:srgbClr val="051F6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90785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5A63-9EEC-0B11-EC19-5178D40D095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17D4FDE-ABCA-0142-B4E3-103F65D69A0E}"/>
              </a:ext>
            </a:extLst>
          </p:cNvPr>
          <p:cNvSpPr/>
          <p:nvPr/>
        </p:nvSpPr>
        <p:spPr bwMode="auto">
          <a:xfrm>
            <a:off x="479376" y="3356992"/>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45E1F55-5A89-6769-06E8-52AA4BCF3200}"/>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05E45245-B261-0F86-E5B7-56D83D140840}"/>
              </a:ext>
            </a:extLst>
          </p:cNvPr>
          <p:cNvSpPr>
            <a:spLocks noGrp="1"/>
          </p:cNvSpPr>
          <p:nvPr>
            <p:ph idx="1"/>
          </p:nvPr>
        </p:nvSpPr>
        <p:spPr>
          <a:xfrm>
            <a:off x="551384" y="980728"/>
            <a:ext cx="11305256"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bg1"/>
                </a:solidFill>
              </a:rPr>
              <a:t>Case 5: Improved Targeted Clinical Benefit for Specific FGFR Mutations?</a:t>
            </a:r>
          </a:p>
          <a:p>
            <a:pPr marL="98425" indent="0">
              <a:lnSpc>
                <a:spcPct val="100000"/>
              </a:lnSpc>
              <a:spcBef>
                <a:spcPts val="1000"/>
              </a:spcBef>
              <a:spcAft>
                <a:spcPts val="0"/>
              </a:spcAft>
              <a:buNone/>
            </a:pPr>
            <a:r>
              <a:rPr lang="en-US" sz="2400" dirty="0">
                <a:solidFill>
                  <a:schemeClr val="accent2"/>
                </a:solidFill>
              </a:rPr>
              <a:t>Case 6: </a:t>
            </a:r>
            <a:r>
              <a:rPr lang="en-US" sz="2400" dirty="0">
                <a:solidFill>
                  <a:schemeClr val="tx1"/>
                </a:solidFill>
              </a:rPr>
              <a:t>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397820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F79F9-FFDD-14D7-148E-7802A54F9A9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EAD3A5D-B857-208B-5E93-2331EF131F6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B4483F49-7FA1-61C5-344F-8C27BFDA0343}"/>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49-year-old woman with Stage IV recurrent cholangiocarcinoma (FGFR2 rearrangement) receives </a:t>
            </a:r>
            <a:r>
              <a:rPr lang="en-US" dirty="0" err="1">
                <a:solidFill>
                  <a:schemeClr val="bg1"/>
                </a:solidFill>
              </a:rPr>
              <a:t>pemigatinib</a:t>
            </a:r>
            <a:endParaRPr lang="en-US" dirty="0">
              <a:solidFill>
                <a:schemeClr val="bg1"/>
              </a:solidFill>
            </a:endParaRPr>
          </a:p>
        </p:txBody>
      </p:sp>
      <p:sp>
        <p:nvSpPr>
          <p:cNvPr id="8" name="Title 1">
            <a:extLst>
              <a:ext uri="{FF2B5EF4-FFF2-40B4-BE49-F238E27FC236}">
                <a16:creationId xmlns:a16="http://schemas.microsoft.com/office/drawing/2014/main" id="{E52A26A2-B419-A5F0-3B7D-3D2BF609A74D}"/>
              </a:ext>
            </a:extLst>
          </p:cNvPr>
          <p:cNvSpPr txBox="1">
            <a:spLocks/>
          </p:cNvSpPr>
          <p:nvPr/>
        </p:nvSpPr>
        <p:spPr bwMode="auto">
          <a:xfrm>
            <a:off x="0" y="5887355"/>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Justin Favaro (Charlotte, North Carolina)</a:t>
            </a:r>
          </a:p>
        </p:txBody>
      </p:sp>
      <p:pic>
        <p:nvPicPr>
          <p:cNvPr id="4" name="Picture 3" descr="A person wearing a headset and a red tie&#10;&#10;AI-generated content may be incorrect.">
            <a:extLst>
              <a:ext uri="{FF2B5EF4-FFF2-40B4-BE49-F238E27FC236}">
                <a16:creationId xmlns:a16="http://schemas.microsoft.com/office/drawing/2014/main" id="{153DA14B-B773-F824-6BD7-45659A2C539C}"/>
              </a:ext>
            </a:extLst>
          </p:cNvPr>
          <p:cNvPicPr>
            <a:picLocks noChangeAspect="1"/>
          </p:cNvPicPr>
          <p:nvPr/>
        </p:nvPicPr>
        <p:blipFill>
          <a:blip r:embed="rId2"/>
          <a:stretch>
            <a:fillRect/>
          </a:stretch>
        </p:blipFill>
        <p:spPr>
          <a:xfrm>
            <a:off x="2893212" y="2293108"/>
            <a:ext cx="6389772" cy="35942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0118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2955B-A8EC-5E06-774E-6ADB9789A53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C76D759-FC92-EB1D-5468-615CE42DEFE5}"/>
              </a:ext>
            </a:extLst>
          </p:cNvPr>
          <p:cNvSpPr/>
          <p:nvPr/>
        </p:nvSpPr>
        <p:spPr bwMode="auto">
          <a:xfrm>
            <a:off x="628650" y="1028700"/>
            <a:ext cx="10801350" cy="5010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FE9BDC93-D475-9AEE-1860-2307B0C34067}"/>
              </a:ext>
            </a:extLst>
          </p:cNvPr>
          <p:cNvSpPr>
            <a:spLocks noGrp="1"/>
          </p:cNvSpPr>
          <p:nvPr>
            <p:ph type="title"/>
          </p:nvPr>
        </p:nvSpPr>
        <p:spPr>
          <a:xfrm>
            <a:off x="628650" y="29190"/>
            <a:ext cx="11083974" cy="1143000"/>
          </a:xfrm>
        </p:spPr>
        <p:txBody>
          <a:bodyPr/>
          <a:lstStyle/>
          <a:p>
            <a:pPr algn="l"/>
            <a:r>
              <a:rPr lang="en-US" sz="2600" dirty="0"/>
              <a:t>Phase I/II Trial of Pemigatinib in Combination with Atezolizumab and Bevacizumab for Advanced Cholangiocarcinoma with FGFR2 Fusion</a:t>
            </a:r>
          </a:p>
        </p:txBody>
      </p:sp>
      <p:sp>
        <p:nvSpPr>
          <p:cNvPr id="6" name="TextBox 5">
            <a:extLst>
              <a:ext uri="{FF2B5EF4-FFF2-40B4-BE49-F238E27FC236}">
                <a16:creationId xmlns:a16="http://schemas.microsoft.com/office/drawing/2014/main" id="{76CC959C-DC54-BEA7-43EF-83C81C04DFFD}"/>
              </a:ext>
            </a:extLst>
          </p:cNvPr>
          <p:cNvSpPr txBox="1"/>
          <p:nvPr/>
        </p:nvSpPr>
        <p:spPr>
          <a:xfrm>
            <a:off x="910484" y="1270225"/>
            <a:ext cx="3810000" cy="3785652"/>
          </a:xfrm>
          <a:prstGeom prst="rect">
            <a:avLst/>
          </a:prstGeom>
          <a:solidFill>
            <a:schemeClr val="bg1">
              <a:lumMod val="50000"/>
            </a:schemeClr>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FFFFFF"/>
                </a:solidFill>
                <a:effectLst/>
                <a:uLnTx/>
                <a:uFillTx/>
                <a:latin typeface="Calibri"/>
                <a:ea typeface="+mn-ea"/>
                <a:cs typeface="+mn-cs"/>
              </a:rPr>
              <a:t>Key Eligibility Criteria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Age ≥18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Metastatic or advanced unresectable cholangiocarcinoma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FGFR2 fusion or rearrangement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Refractory, intolerant, received or refused access to first-line gemcitabine-based therapy +/- durvalumab or pembrolizumab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ECOG PS of 0 or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7B2606F9-D995-774B-2367-0B35022FAA49}"/>
              </a:ext>
            </a:extLst>
          </p:cNvPr>
          <p:cNvSpPr txBox="1"/>
          <p:nvPr/>
        </p:nvSpPr>
        <p:spPr>
          <a:xfrm>
            <a:off x="5257076" y="2697176"/>
            <a:ext cx="10287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Non-randomized</a:t>
            </a:r>
          </a:p>
        </p:txBody>
      </p:sp>
      <p:sp>
        <p:nvSpPr>
          <p:cNvPr id="8" name="TextBox 7">
            <a:extLst>
              <a:ext uri="{FF2B5EF4-FFF2-40B4-BE49-F238E27FC236}">
                <a16:creationId xmlns:a16="http://schemas.microsoft.com/office/drawing/2014/main" id="{C5ECEBA3-FFD9-490B-C26F-360E73BE20FF}"/>
              </a:ext>
            </a:extLst>
          </p:cNvPr>
          <p:cNvSpPr txBox="1"/>
          <p:nvPr/>
        </p:nvSpPr>
        <p:spPr>
          <a:xfrm>
            <a:off x="6973895" y="2288679"/>
            <a:ext cx="3810000" cy="1631216"/>
          </a:xfrm>
          <a:prstGeom prst="rect">
            <a:avLst/>
          </a:prstGeom>
          <a:solidFill>
            <a:srgbClr val="194D8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Pemigatinib (PO)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Atezolizumab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Bevacizumab (IV)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FE1CD39-C172-7636-E661-D6BB009904BB}"/>
              </a:ext>
            </a:extLst>
          </p:cNvPr>
          <p:cNvSpPr txBox="1"/>
          <p:nvPr/>
        </p:nvSpPr>
        <p:spPr>
          <a:xfrm>
            <a:off x="851101" y="5055877"/>
            <a:ext cx="61227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Primary Outcome Measures: </a:t>
            </a:r>
            <a:r>
              <a:rPr kumimoji="0" lang="en-US" sz="2000" b="0" i="0" u="none" strike="noStrike" kern="1200" cap="none" spc="0" normalizeH="0" baseline="0" noProof="0" dirty="0">
                <a:ln>
                  <a:noFill/>
                </a:ln>
                <a:solidFill>
                  <a:srgbClr val="000000"/>
                </a:solidFill>
                <a:effectLst/>
                <a:uLnTx/>
                <a:uFillTx/>
                <a:latin typeface="Calibri"/>
                <a:ea typeface="+mn-ea"/>
                <a:cs typeface="+mn-cs"/>
              </a:rPr>
              <a:t>Safety and adverse events</a:t>
            </a:r>
          </a:p>
        </p:txBody>
      </p:sp>
      <p:cxnSp>
        <p:nvCxnSpPr>
          <p:cNvPr id="15" name="Straight Arrow Connector 14">
            <a:extLst>
              <a:ext uri="{FF2B5EF4-FFF2-40B4-BE49-F238E27FC236}">
                <a16:creationId xmlns:a16="http://schemas.microsoft.com/office/drawing/2014/main" id="{328DDA0E-216B-FB8B-8C08-C019362BA8B3}"/>
              </a:ext>
            </a:extLst>
          </p:cNvPr>
          <p:cNvCxnSpPr>
            <a:cxnSpLocks/>
          </p:cNvCxnSpPr>
          <p:nvPr/>
        </p:nvCxnSpPr>
        <p:spPr bwMode="auto">
          <a:xfrm flipV="1">
            <a:off x="4690104" y="3122394"/>
            <a:ext cx="503007" cy="1"/>
          </a:xfrm>
          <a:prstGeom prst="straightConnector1">
            <a:avLst/>
          </a:prstGeom>
          <a:solidFill>
            <a:srgbClr val="FFFF00"/>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BFA1B164-46B3-FAE7-B5CB-17D25FB7E23A}"/>
              </a:ext>
            </a:extLst>
          </p:cNvPr>
          <p:cNvCxnSpPr>
            <a:cxnSpLocks/>
          </p:cNvCxnSpPr>
          <p:nvPr/>
        </p:nvCxnSpPr>
        <p:spPr bwMode="auto">
          <a:xfrm flipV="1">
            <a:off x="6417591" y="3104286"/>
            <a:ext cx="503007" cy="1"/>
          </a:xfrm>
          <a:prstGeom prst="straightConnector1">
            <a:avLst/>
          </a:prstGeom>
          <a:solidFill>
            <a:srgbClr val="FFFF00"/>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1C65744C-A0CF-F2E4-F694-EB3836AA3DAF}"/>
              </a:ext>
            </a:extLst>
          </p:cNvPr>
          <p:cNvSpPr txBox="1"/>
          <p:nvPr/>
        </p:nvSpPr>
        <p:spPr>
          <a:xfrm>
            <a:off x="83440" y="6528649"/>
            <a:ext cx="776516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www.clinicaltrials.gov</a:t>
            </a:r>
            <a:r>
              <a:rPr kumimoji="0" lang="en-US" sz="1500" b="0" i="0" u="none" strike="noStrike" kern="1200" cap="none" spc="0" normalizeH="0" baseline="0" noProof="0" dirty="0">
                <a:ln>
                  <a:noFill/>
                </a:ln>
                <a:solidFill>
                  <a:srgbClr val="000000"/>
                </a:solidFill>
                <a:effectLst/>
                <a:uLnTx/>
                <a:uFillTx/>
                <a:latin typeface="Calibri"/>
                <a:ea typeface="+mn-ea"/>
                <a:cs typeface="+mn-cs"/>
              </a:rPr>
              <a:t>. NCT06439485. Accessed August 2025.</a:t>
            </a:r>
          </a:p>
        </p:txBody>
      </p:sp>
      <p:sp>
        <p:nvSpPr>
          <p:cNvPr id="27" name="TextBox 26">
            <a:extLst>
              <a:ext uri="{FF2B5EF4-FFF2-40B4-BE49-F238E27FC236}">
                <a16:creationId xmlns:a16="http://schemas.microsoft.com/office/drawing/2014/main" id="{ECBA002F-56CF-A161-29ED-1254608550EC}"/>
              </a:ext>
            </a:extLst>
          </p:cNvPr>
          <p:cNvSpPr txBox="1"/>
          <p:nvPr/>
        </p:nvSpPr>
        <p:spPr>
          <a:xfrm>
            <a:off x="762000" y="5663043"/>
            <a:ext cx="105092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PO = By mouth; IV = Intravenous </a:t>
            </a:r>
          </a:p>
        </p:txBody>
      </p:sp>
      <p:sp>
        <p:nvSpPr>
          <p:cNvPr id="3" name="Oval 2">
            <a:extLst>
              <a:ext uri="{FF2B5EF4-FFF2-40B4-BE49-F238E27FC236}">
                <a16:creationId xmlns:a16="http://schemas.microsoft.com/office/drawing/2014/main" id="{6AC7E346-8A9E-A93D-547A-D1EC43092D0A}"/>
              </a:ext>
            </a:extLst>
          </p:cNvPr>
          <p:cNvSpPr/>
          <p:nvPr/>
        </p:nvSpPr>
        <p:spPr bwMode="auto">
          <a:xfrm>
            <a:off x="5272963" y="2628630"/>
            <a:ext cx="1091331" cy="1015663"/>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D84E8D6A-AE07-8788-DADF-26325176ED43}"/>
              </a:ext>
            </a:extLst>
          </p:cNvPr>
          <p:cNvSpPr txBox="1"/>
          <p:nvPr/>
        </p:nvSpPr>
        <p:spPr>
          <a:xfrm>
            <a:off x="5059829" y="2674787"/>
            <a:ext cx="15175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Non-randomized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 = 25</a:t>
            </a:r>
          </a:p>
        </p:txBody>
      </p:sp>
    </p:spTree>
    <p:extLst>
      <p:ext uri="{BB962C8B-B14F-4D97-AF65-F5344CB8AC3E}">
        <p14:creationId xmlns:p14="http://schemas.microsoft.com/office/powerpoint/2010/main" val="410872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FEC7F-239C-9140-D5E6-CA49540CA5B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D7289D3-67D2-7BCA-139F-39D7E24835FB}"/>
              </a:ext>
            </a:extLst>
          </p:cNvPr>
          <p:cNvSpPr/>
          <p:nvPr/>
        </p:nvSpPr>
        <p:spPr bwMode="auto">
          <a:xfrm>
            <a:off x="628650" y="1028700"/>
            <a:ext cx="10801350" cy="5010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C6F46767-59AF-3639-3E78-E2A9C5C95891}"/>
              </a:ext>
            </a:extLst>
          </p:cNvPr>
          <p:cNvSpPr>
            <a:spLocks noGrp="1"/>
          </p:cNvSpPr>
          <p:nvPr>
            <p:ph type="title"/>
          </p:nvPr>
        </p:nvSpPr>
        <p:spPr>
          <a:xfrm>
            <a:off x="628650" y="29190"/>
            <a:ext cx="11106150" cy="1143000"/>
          </a:xfrm>
        </p:spPr>
        <p:txBody>
          <a:bodyPr/>
          <a:lstStyle/>
          <a:p>
            <a:pPr algn="l"/>
            <a:r>
              <a:rPr lang="en-US" sz="2600" dirty="0"/>
              <a:t>Phase II Study of </a:t>
            </a:r>
            <a:r>
              <a:rPr lang="en-US" sz="2600" dirty="0" err="1"/>
              <a:t>Pemigatinib</a:t>
            </a:r>
            <a:r>
              <a:rPr lang="en-US" sz="2600" dirty="0"/>
              <a:t> and Durvalumab for Previously Treated Advanced Intrahepatic Cholangiocarcinoma with FGFR2 Fusion or Rearrangement</a:t>
            </a:r>
          </a:p>
        </p:txBody>
      </p:sp>
      <p:sp>
        <p:nvSpPr>
          <p:cNvPr id="6" name="TextBox 5">
            <a:extLst>
              <a:ext uri="{FF2B5EF4-FFF2-40B4-BE49-F238E27FC236}">
                <a16:creationId xmlns:a16="http://schemas.microsoft.com/office/drawing/2014/main" id="{886D5CDF-30D3-7DD9-27BB-F2E49A61E04C}"/>
              </a:ext>
            </a:extLst>
          </p:cNvPr>
          <p:cNvSpPr txBox="1"/>
          <p:nvPr/>
        </p:nvSpPr>
        <p:spPr>
          <a:xfrm>
            <a:off x="910484" y="1270225"/>
            <a:ext cx="3810000" cy="4016484"/>
          </a:xfrm>
          <a:prstGeom prst="rect">
            <a:avLst/>
          </a:prstGeom>
          <a:solidFill>
            <a:schemeClr val="bg1">
              <a:lumMod val="50000"/>
            </a:schemeClr>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a:ln>
                  <a:noFill/>
                </a:ln>
                <a:solidFill>
                  <a:srgbClr val="FFFFFF"/>
                </a:solidFill>
                <a:effectLst/>
                <a:uLnTx/>
                <a:uFillTx/>
                <a:latin typeface="Calibri"/>
                <a:ea typeface="+mn-ea"/>
                <a:cs typeface="+mn-cs"/>
              </a:rPr>
              <a:t>Key Eligibility Criteria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alibri"/>
                <a:ea typeface="+mn-ea"/>
                <a:cs typeface="+mn-cs"/>
              </a:rPr>
              <a:t>Age ≥18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alibri"/>
                <a:ea typeface="+mn-ea"/>
                <a:cs typeface="+mn-cs"/>
              </a:rPr>
              <a:t>Locally advanced unresectable or metastatic intrahepatic cholangiocarcinoma with FGFR2 fusion or rearrangement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alibri"/>
                <a:ea typeface="+mn-ea"/>
                <a:cs typeface="+mn-cs"/>
              </a:rPr>
              <a:t>ECOG PS of 0 or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alibri"/>
                <a:ea typeface="+mn-ea"/>
                <a:cs typeface="+mn-cs"/>
              </a:rPr>
              <a:t>FGFR inhibitor-naïve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alibri"/>
                <a:ea typeface="+mn-ea"/>
                <a:cs typeface="+mn-cs"/>
              </a:rPr>
              <a:t>Received gemcitabine, cisplatin and durvalumab or another anti-PD-1 Ab with either disease progression, intolerance to cytotoxic chemotherapy or at least 6 months of therapy with stable disease or partial response.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alibri"/>
                <a:ea typeface="+mn-ea"/>
                <a:cs typeface="+mn-cs"/>
              </a:rPr>
              <a:t>Neo(adjuvant) therapy permitted if no disease recurrence ≤ 6 </a:t>
            </a:r>
            <a:r>
              <a:rPr kumimoji="0" lang="en-US" sz="1500" b="0" i="0" u="none" strike="noStrike" kern="1200" cap="none" spc="0" normalizeH="0" baseline="0" noProof="0" dirty="0" err="1">
                <a:ln>
                  <a:noFill/>
                </a:ln>
                <a:solidFill>
                  <a:srgbClr val="FFFFFF"/>
                </a:solidFill>
                <a:effectLst/>
                <a:uLnTx/>
                <a:uFillTx/>
                <a:latin typeface="Calibri"/>
                <a:ea typeface="+mn-ea"/>
                <a:cs typeface="+mn-cs"/>
              </a:rPr>
              <a:t>mo</a:t>
            </a:r>
            <a:r>
              <a:rPr kumimoji="0" lang="en-US" sz="1500" b="0" i="0" u="none" strike="noStrike" kern="1200" cap="none" spc="0" normalizeH="0" baseline="0" noProof="0" dirty="0">
                <a:ln>
                  <a:noFill/>
                </a:ln>
                <a:solidFill>
                  <a:srgbClr val="FFFFFF"/>
                </a:solidFill>
                <a:effectLst/>
                <a:uLnTx/>
                <a:uFillTx/>
                <a:latin typeface="Calibri"/>
                <a:ea typeface="+mn-ea"/>
                <a:cs typeface="+mn-cs"/>
              </a:rPr>
              <a:t> after completion</a:t>
            </a:r>
          </a:p>
        </p:txBody>
      </p:sp>
      <p:sp>
        <p:nvSpPr>
          <p:cNvPr id="7" name="TextBox 6">
            <a:extLst>
              <a:ext uri="{FF2B5EF4-FFF2-40B4-BE49-F238E27FC236}">
                <a16:creationId xmlns:a16="http://schemas.microsoft.com/office/drawing/2014/main" id="{D120D454-F342-21DD-62C5-209486796AFF}"/>
              </a:ext>
            </a:extLst>
          </p:cNvPr>
          <p:cNvSpPr txBox="1"/>
          <p:nvPr/>
        </p:nvSpPr>
        <p:spPr>
          <a:xfrm>
            <a:off x="5257076" y="2697176"/>
            <a:ext cx="10287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Non-randomized</a:t>
            </a:r>
          </a:p>
        </p:txBody>
      </p:sp>
      <p:sp>
        <p:nvSpPr>
          <p:cNvPr id="8" name="TextBox 7">
            <a:extLst>
              <a:ext uri="{FF2B5EF4-FFF2-40B4-BE49-F238E27FC236}">
                <a16:creationId xmlns:a16="http://schemas.microsoft.com/office/drawing/2014/main" id="{CFCCD400-13A5-8A7F-29B6-0619186468D4}"/>
              </a:ext>
            </a:extLst>
          </p:cNvPr>
          <p:cNvSpPr txBox="1"/>
          <p:nvPr/>
        </p:nvSpPr>
        <p:spPr>
          <a:xfrm>
            <a:off x="6992147" y="2442566"/>
            <a:ext cx="3810000" cy="1323439"/>
          </a:xfrm>
          <a:prstGeom prst="rect">
            <a:avLst/>
          </a:prstGeom>
          <a:solidFill>
            <a:srgbClr val="194D8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Calibri"/>
                <a:ea typeface="+mn-ea"/>
                <a:cs typeface="+mn-cs"/>
              </a:rPr>
              <a:t>Pemigatinib</a:t>
            </a:r>
            <a:r>
              <a:rPr kumimoji="0" lang="en-US" sz="2000" b="0" i="0" u="none" strike="noStrike" kern="1200" cap="none" spc="0" normalizeH="0" baseline="0" noProof="0" dirty="0">
                <a:ln>
                  <a:noFill/>
                </a:ln>
                <a:solidFill>
                  <a:srgbClr val="FFFFFF"/>
                </a:solidFill>
                <a:effectLst/>
                <a:uLnTx/>
                <a:uFillTx/>
                <a:latin typeface="Calibri"/>
                <a:ea typeface="+mn-ea"/>
                <a:cs typeface="+mn-cs"/>
              </a:rPr>
              <a:t> 13.5 mg (PO)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Durvalumab 1,500 mg (IV)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428FD9A-2B76-BDAD-FE76-4604E08F145E}"/>
              </a:ext>
            </a:extLst>
          </p:cNvPr>
          <p:cNvSpPr txBox="1"/>
          <p:nvPr/>
        </p:nvSpPr>
        <p:spPr>
          <a:xfrm>
            <a:off x="854693" y="5274821"/>
            <a:ext cx="8173827" cy="400110"/>
          </a:xfrm>
          <a:prstGeom prst="rect">
            <a:avLst/>
          </a:prstGeom>
          <a:noFill/>
        </p:spPr>
        <p:txBody>
          <a:bodyPr wrap="square" rtlCol="0">
            <a:spAutoFit/>
          </a:bodyPr>
          <a:lstStyle/>
          <a:p>
            <a:pPr lvl="0" defTabSz="914400" fontAlgn="auto">
              <a:spcBef>
                <a:spcPts val="0"/>
              </a:spcBef>
              <a:spcAft>
                <a:spcPts val="0"/>
              </a:spcAf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Primary Outcome Measure: </a:t>
            </a:r>
            <a:r>
              <a:rPr kumimoji="0" lang="en-US" sz="2000" b="0" i="0" u="none" strike="noStrike" kern="1200" cap="none" spc="0" normalizeH="0" baseline="0" noProof="0" dirty="0">
                <a:ln>
                  <a:noFill/>
                </a:ln>
                <a:solidFill>
                  <a:srgbClr val="000000"/>
                </a:solidFill>
                <a:effectLst/>
                <a:uLnTx/>
                <a:uFillTx/>
                <a:latin typeface="Calibri"/>
                <a:ea typeface="+mn-ea"/>
                <a:cs typeface="+mn-cs"/>
              </a:rPr>
              <a:t>Confirmed </a:t>
            </a:r>
            <a:r>
              <a:rPr lang="en-US" sz="2000" b="0" dirty="0">
                <a:solidFill>
                  <a:srgbClr val="000000"/>
                </a:solidFill>
                <a:latin typeface="Calibri"/>
                <a:ea typeface="+mn-ea"/>
                <a:cs typeface="+mn-cs"/>
              </a:rPr>
              <a:t>objective response rate</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4040D28C-07F9-0579-BF4A-3A6BC680B072}"/>
              </a:ext>
            </a:extLst>
          </p:cNvPr>
          <p:cNvCxnSpPr>
            <a:cxnSpLocks/>
          </p:cNvCxnSpPr>
          <p:nvPr/>
        </p:nvCxnSpPr>
        <p:spPr bwMode="auto">
          <a:xfrm flipV="1">
            <a:off x="4690104" y="3122394"/>
            <a:ext cx="503007" cy="1"/>
          </a:xfrm>
          <a:prstGeom prst="straightConnector1">
            <a:avLst/>
          </a:prstGeom>
          <a:solidFill>
            <a:srgbClr val="FFFF00"/>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20FD341F-DE6F-409B-C66E-58E3D243D3E8}"/>
              </a:ext>
            </a:extLst>
          </p:cNvPr>
          <p:cNvCxnSpPr>
            <a:cxnSpLocks/>
          </p:cNvCxnSpPr>
          <p:nvPr/>
        </p:nvCxnSpPr>
        <p:spPr bwMode="auto">
          <a:xfrm flipV="1">
            <a:off x="6417591" y="3104286"/>
            <a:ext cx="503007" cy="1"/>
          </a:xfrm>
          <a:prstGeom prst="straightConnector1">
            <a:avLst/>
          </a:prstGeom>
          <a:solidFill>
            <a:srgbClr val="FFFF00"/>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1FD43DBF-1510-6C54-6ED6-A38D364E1959}"/>
              </a:ext>
            </a:extLst>
          </p:cNvPr>
          <p:cNvSpPr txBox="1"/>
          <p:nvPr/>
        </p:nvSpPr>
        <p:spPr>
          <a:xfrm>
            <a:off x="83440" y="6528649"/>
            <a:ext cx="776516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www.clinicaltrials.gov</a:t>
            </a:r>
            <a:r>
              <a:rPr kumimoji="0" lang="en-US" sz="1500" b="0" i="0" u="none" strike="noStrike" kern="1200" cap="none" spc="0" normalizeH="0" baseline="0" noProof="0" dirty="0">
                <a:ln>
                  <a:noFill/>
                </a:ln>
                <a:solidFill>
                  <a:srgbClr val="000000"/>
                </a:solidFill>
                <a:effectLst/>
                <a:uLnTx/>
                <a:uFillTx/>
                <a:latin typeface="Calibri"/>
                <a:ea typeface="+mn-ea"/>
                <a:cs typeface="+mn-cs"/>
              </a:rPr>
              <a:t>. NCT06728410. Accessed August 2025.</a:t>
            </a:r>
          </a:p>
        </p:txBody>
      </p:sp>
      <p:sp>
        <p:nvSpPr>
          <p:cNvPr id="27" name="TextBox 26">
            <a:extLst>
              <a:ext uri="{FF2B5EF4-FFF2-40B4-BE49-F238E27FC236}">
                <a16:creationId xmlns:a16="http://schemas.microsoft.com/office/drawing/2014/main" id="{2045E1C2-6370-9080-1CA5-F32ECA77D3AF}"/>
              </a:ext>
            </a:extLst>
          </p:cNvPr>
          <p:cNvSpPr txBox="1"/>
          <p:nvPr/>
        </p:nvSpPr>
        <p:spPr>
          <a:xfrm>
            <a:off x="882436" y="5663043"/>
            <a:ext cx="10509253"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ea typeface="+mn-ea"/>
                <a:cs typeface="+mn-cs"/>
              </a:rPr>
              <a:t>Ab = antibody</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Oval 2">
            <a:extLst>
              <a:ext uri="{FF2B5EF4-FFF2-40B4-BE49-F238E27FC236}">
                <a16:creationId xmlns:a16="http://schemas.microsoft.com/office/drawing/2014/main" id="{00FE90CF-9F9C-BC3F-C7E1-1D63471064A2}"/>
              </a:ext>
            </a:extLst>
          </p:cNvPr>
          <p:cNvSpPr/>
          <p:nvPr/>
        </p:nvSpPr>
        <p:spPr bwMode="auto">
          <a:xfrm>
            <a:off x="5272963" y="2628630"/>
            <a:ext cx="1091331" cy="1015663"/>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8A8AEF40-0E50-F408-F8A3-DD7C5B423CB3}"/>
              </a:ext>
            </a:extLst>
          </p:cNvPr>
          <p:cNvSpPr txBox="1"/>
          <p:nvPr/>
        </p:nvSpPr>
        <p:spPr>
          <a:xfrm>
            <a:off x="5059829" y="2674787"/>
            <a:ext cx="1517598"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Non-randomized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N=38</a:t>
            </a:r>
          </a:p>
        </p:txBody>
      </p:sp>
    </p:spTree>
    <p:extLst>
      <p:ext uri="{BB962C8B-B14F-4D97-AF65-F5344CB8AC3E}">
        <p14:creationId xmlns:p14="http://schemas.microsoft.com/office/powerpoint/2010/main" val="1981858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6B7C-4ACD-616D-26EB-35E406508E1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46779B2-B077-91BE-D688-65F07A5ADC72}"/>
              </a:ext>
            </a:extLst>
          </p:cNvPr>
          <p:cNvSpPr/>
          <p:nvPr/>
        </p:nvSpPr>
        <p:spPr bwMode="auto">
          <a:xfrm>
            <a:off x="628650" y="1028700"/>
            <a:ext cx="10801350" cy="5010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D515A9C6-8A0B-5966-555E-D4C0CA407ABE}"/>
              </a:ext>
            </a:extLst>
          </p:cNvPr>
          <p:cNvSpPr>
            <a:spLocks noGrp="1"/>
          </p:cNvSpPr>
          <p:nvPr>
            <p:ph type="title"/>
          </p:nvPr>
        </p:nvSpPr>
        <p:spPr>
          <a:xfrm>
            <a:off x="463552" y="233723"/>
            <a:ext cx="11264896" cy="794977"/>
          </a:xfrm>
        </p:spPr>
        <p:txBody>
          <a:bodyPr/>
          <a:lstStyle/>
          <a:p>
            <a:r>
              <a:rPr lang="en-US" sz="2800" dirty="0" err="1"/>
              <a:t>Pemigatinib</a:t>
            </a:r>
            <a:r>
              <a:rPr lang="en-US" sz="2800" dirty="0"/>
              <a:t> with Afatinib for Advanced Refractory Solid Tumors</a:t>
            </a:r>
            <a:endParaRPr lang="en-US" sz="2600" dirty="0"/>
          </a:p>
        </p:txBody>
      </p:sp>
      <p:sp>
        <p:nvSpPr>
          <p:cNvPr id="6" name="TextBox 5">
            <a:extLst>
              <a:ext uri="{FF2B5EF4-FFF2-40B4-BE49-F238E27FC236}">
                <a16:creationId xmlns:a16="http://schemas.microsoft.com/office/drawing/2014/main" id="{28D460E1-3A71-0579-D760-58B5099406D5}"/>
              </a:ext>
            </a:extLst>
          </p:cNvPr>
          <p:cNvSpPr txBox="1"/>
          <p:nvPr/>
        </p:nvSpPr>
        <p:spPr>
          <a:xfrm>
            <a:off x="910484" y="1270225"/>
            <a:ext cx="3810000" cy="3416320"/>
          </a:xfrm>
          <a:prstGeom prst="rect">
            <a:avLst/>
          </a:prstGeom>
          <a:solidFill>
            <a:schemeClr val="bg1">
              <a:lumMod val="50000"/>
            </a:schemeClr>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Calibri"/>
                <a:ea typeface="+mn-ea"/>
                <a:cs typeface="+mn-cs"/>
              </a:rPr>
              <a:t>Key Eligibility Criteria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Age ≥18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Advanced solid tumor where standard curative or palliative measures are no longer effective, appropriate or safe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FGFR1-2 fusion, rearrangement, activating mutation or FGFR2 extracellular domain in-frame deletion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ECOG PS 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EFD5AA98-40FD-1035-A54B-6B1BA7EC7F2C}"/>
              </a:ext>
            </a:extLst>
          </p:cNvPr>
          <p:cNvSpPr txBox="1"/>
          <p:nvPr/>
        </p:nvSpPr>
        <p:spPr>
          <a:xfrm>
            <a:off x="5257076" y="2697176"/>
            <a:ext cx="10287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Non-randomized</a:t>
            </a:r>
          </a:p>
        </p:txBody>
      </p:sp>
      <p:sp>
        <p:nvSpPr>
          <p:cNvPr id="8" name="TextBox 7">
            <a:extLst>
              <a:ext uri="{FF2B5EF4-FFF2-40B4-BE49-F238E27FC236}">
                <a16:creationId xmlns:a16="http://schemas.microsoft.com/office/drawing/2014/main" id="{8F154340-99FA-723E-2784-0C2D14347AB5}"/>
              </a:ext>
            </a:extLst>
          </p:cNvPr>
          <p:cNvSpPr txBox="1"/>
          <p:nvPr/>
        </p:nvSpPr>
        <p:spPr>
          <a:xfrm>
            <a:off x="6964231" y="1281758"/>
            <a:ext cx="4131683" cy="1015663"/>
          </a:xfrm>
          <a:prstGeom prst="rect">
            <a:avLst/>
          </a:prstGeom>
          <a:solidFill>
            <a:srgbClr val="194D8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Calibri"/>
                <a:ea typeface="+mn-ea"/>
                <a:cs typeface="+mn-cs"/>
              </a:rPr>
              <a:t>Phase </a:t>
            </a:r>
            <a:r>
              <a:rPr lang="en-US" sz="2000" u="sng" dirty="0" err="1">
                <a:solidFill>
                  <a:srgbClr val="FFFFFF"/>
                </a:solidFill>
                <a:latin typeface="Calibri"/>
                <a:ea typeface="+mn-ea"/>
                <a:cs typeface="+mn-cs"/>
              </a:rPr>
              <a:t>Ia</a:t>
            </a:r>
            <a:r>
              <a:rPr kumimoji="0" lang="en-US" sz="2000" b="1" i="0" u="sng" strike="noStrike" kern="1200" cap="none" spc="0" normalizeH="0" baseline="0" noProof="0" dirty="0">
                <a:ln>
                  <a:noFill/>
                </a:ln>
                <a:solidFill>
                  <a:srgbClr val="FFFFFF"/>
                </a:solidFill>
                <a:effectLst/>
                <a:uLnTx/>
                <a:uFillTx/>
                <a:latin typeface="Calibri"/>
                <a:ea typeface="+mn-ea"/>
                <a:cs typeface="+mn-cs"/>
              </a:rPr>
              <a:t> Dose Escalation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Afatinib q21d (PO)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Pemigatinib q21d (PO)</a:t>
            </a:r>
          </a:p>
        </p:txBody>
      </p:sp>
      <p:sp>
        <p:nvSpPr>
          <p:cNvPr id="11" name="TextBox 10">
            <a:extLst>
              <a:ext uri="{FF2B5EF4-FFF2-40B4-BE49-F238E27FC236}">
                <a16:creationId xmlns:a16="http://schemas.microsoft.com/office/drawing/2014/main" id="{5F0FC854-00ED-F935-A8D4-7093B350E308}"/>
              </a:ext>
            </a:extLst>
          </p:cNvPr>
          <p:cNvSpPr txBox="1"/>
          <p:nvPr/>
        </p:nvSpPr>
        <p:spPr>
          <a:xfrm>
            <a:off x="854693" y="5274821"/>
            <a:ext cx="10241221" cy="400110"/>
          </a:xfrm>
          <a:prstGeom prst="rect">
            <a:avLst/>
          </a:prstGeom>
          <a:noFill/>
        </p:spPr>
        <p:txBody>
          <a:bodyPr wrap="square" rtlCol="0">
            <a:spAutoFit/>
          </a:bodyPr>
          <a:lstStyle/>
          <a:p>
            <a:pPr lvl="0" defTabSz="914400" fontAlgn="auto">
              <a:spcBef>
                <a:spcPts val="0"/>
              </a:spcBef>
              <a:spcAft>
                <a:spcPts val="0"/>
              </a:spcAf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Primary Outcome Measures: </a:t>
            </a:r>
            <a:r>
              <a:rPr lang="en-US" sz="2000" b="0" dirty="0">
                <a:solidFill>
                  <a:srgbClr val="000000"/>
                </a:solidFill>
                <a:latin typeface="Calibri"/>
                <a:ea typeface="+mn-ea"/>
                <a:cs typeface="+mn-cs"/>
              </a:rPr>
              <a:t>maximum tolerated dose, objective response rate</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4B10B7AD-468C-F296-5E04-F6E9A4796C49}"/>
              </a:ext>
            </a:extLst>
          </p:cNvPr>
          <p:cNvCxnSpPr>
            <a:cxnSpLocks/>
          </p:cNvCxnSpPr>
          <p:nvPr/>
        </p:nvCxnSpPr>
        <p:spPr bwMode="auto">
          <a:xfrm flipV="1">
            <a:off x="4690104" y="3122394"/>
            <a:ext cx="503007" cy="1"/>
          </a:xfrm>
          <a:prstGeom prst="straightConnector1">
            <a:avLst/>
          </a:prstGeom>
          <a:solidFill>
            <a:srgbClr val="FFFF00"/>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E3732AE7-06AD-6F4C-BF41-C377BE4E51DF}"/>
              </a:ext>
            </a:extLst>
          </p:cNvPr>
          <p:cNvCxnSpPr>
            <a:cxnSpLocks/>
          </p:cNvCxnSpPr>
          <p:nvPr/>
        </p:nvCxnSpPr>
        <p:spPr bwMode="auto">
          <a:xfrm flipV="1">
            <a:off x="6417591" y="3104286"/>
            <a:ext cx="503007" cy="1"/>
          </a:xfrm>
          <a:prstGeom prst="straightConnector1">
            <a:avLst/>
          </a:prstGeom>
          <a:solidFill>
            <a:srgbClr val="FFFF00"/>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9C936F23-F6FF-D9B8-B383-E04305598ADB}"/>
              </a:ext>
            </a:extLst>
          </p:cNvPr>
          <p:cNvSpPr txBox="1"/>
          <p:nvPr/>
        </p:nvSpPr>
        <p:spPr>
          <a:xfrm>
            <a:off x="83440" y="6528649"/>
            <a:ext cx="776516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www.clinicaltrials.gov</a:t>
            </a:r>
            <a:r>
              <a:rPr kumimoji="0" lang="en-US" sz="1500" b="0" i="0" u="none" strike="noStrike" kern="1200" cap="none" spc="0" normalizeH="0" baseline="0" noProof="0" dirty="0">
                <a:ln>
                  <a:noFill/>
                </a:ln>
                <a:solidFill>
                  <a:srgbClr val="000000"/>
                </a:solidFill>
                <a:effectLst/>
                <a:uLnTx/>
                <a:uFillTx/>
                <a:latin typeface="Calibri"/>
                <a:ea typeface="+mn-ea"/>
                <a:cs typeface="+mn-cs"/>
              </a:rPr>
              <a:t>. NCT06728410. Accessed August 2025.</a:t>
            </a:r>
          </a:p>
        </p:txBody>
      </p:sp>
      <p:sp>
        <p:nvSpPr>
          <p:cNvPr id="27" name="TextBox 26">
            <a:extLst>
              <a:ext uri="{FF2B5EF4-FFF2-40B4-BE49-F238E27FC236}">
                <a16:creationId xmlns:a16="http://schemas.microsoft.com/office/drawing/2014/main" id="{89A18C41-9A97-752E-2CC2-B19830053DAD}"/>
              </a:ext>
            </a:extLst>
          </p:cNvPr>
          <p:cNvSpPr txBox="1"/>
          <p:nvPr/>
        </p:nvSpPr>
        <p:spPr>
          <a:xfrm>
            <a:off x="762000" y="5663043"/>
            <a:ext cx="10509253"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rgbClr val="000000"/>
                </a:solidFill>
                <a:latin typeface="Calibri"/>
                <a:ea typeface="+mn-ea"/>
                <a:cs typeface="+mn-cs"/>
              </a:rPr>
              <a:t>FGFRi = FGFR inhibitor</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Oval 2">
            <a:extLst>
              <a:ext uri="{FF2B5EF4-FFF2-40B4-BE49-F238E27FC236}">
                <a16:creationId xmlns:a16="http://schemas.microsoft.com/office/drawing/2014/main" id="{EF04B74D-974B-5D63-EE47-7D2A3C4D8A05}"/>
              </a:ext>
            </a:extLst>
          </p:cNvPr>
          <p:cNvSpPr/>
          <p:nvPr/>
        </p:nvSpPr>
        <p:spPr bwMode="auto">
          <a:xfrm>
            <a:off x="5272963" y="2628630"/>
            <a:ext cx="1091331" cy="1015663"/>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C226A7F1-491C-0B36-FF39-C55A9EB1BF6D}"/>
              </a:ext>
            </a:extLst>
          </p:cNvPr>
          <p:cNvSpPr txBox="1"/>
          <p:nvPr/>
        </p:nvSpPr>
        <p:spPr>
          <a:xfrm>
            <a:off x="5059829" y="2674787"/>
            <a:ext cx="1517598"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Non-randomized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Calibri"/>
                <a:ea typeface="+mn-ea"/>
                <a:cs typeface="+mn-cs"/>
              </a:rPr>
              <a:t>N=70</a:t>
            </a:r>
          </a:p>
        </p:txBody>
      </p:sp>
      <p:sp>
        <p:nvSpPr>
          <p:cNvPr id="5" name="TextBox 4">
            <a:extLst>
              <a:ext uri="{FF2B5EF4-FFF2-40B4-BE49-F238E27FC236}">
                <a16:creationId xmlns:a16="http://schemas.microsoft.com/office/drawing/2014/main" id="{4B9D2EE7-FC2D-B50F-5023-0674B8A64CE5}"/>
              </a:ext>
            </a:extLst>
          </p:cNvPr>
          <p:cNvSpPr txBox="1"/>
          <p:nvPr/>
        </p:nvSpPr>
        <p:spPr>
          <a:xfrm>
            <a:off x="6973895" y="2491532"/>
            <a:ext cx="4131684" cy="1015663"/>
          </a:xfrm>
          <a:prstGeom prst="rect">
            <a:avLst/>
          </a:prstGeom>
          <a:solidFill>
            <a:srgbClr val="00948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Calibri"/>
                <a:ea typeface="+mn-ea"/>
                <a:cs typeface="+mn-cs"/>
              </a:rPr>
              <a:t>Phase </a:t>
            </a:r>
            <a:r>
              <a:rPr lang="en-US" sz="2000" u="sng" dirty="0" err="1">
                <a:solidFill>
                  <a:srgbClr val="FFFFFF"/>
                </a:solidFill>
                <a:latin typeface="Calibri"/>
                <a:ea typeface="+mn-ea"/>
                <a:cs typeface="+mn-cs"/>
              </a:rPr>
              <a:t>Ib</a:t>
            </a:r>
            <a:r>
              <a:rPr kumimoji="0" lang="en-US" sz="2000" b="1" i="0" u="sng" strike="noStrike" kern="1200" cap="none" spc="0" normalizeH="0" baseline="0" noProof="0" dirty="0">
                <a:ln>
                  <a:noFill/>
                </a:ln>
                <a:solidFill>
                  <a:srgbClr val="FFFFFF"/>
                </a:solidFill>
                <a:effectLst/>
                <a:uLnTx/>
                <a:uFillTx/>
                <a:latin typeface="Calibri"/>
                <a:ea typeface="+mn-ea"/>
                <a:cs typeface="+mn-cs"/>
              </a:rPr>
              <a:t> Cohort 1 (FGFRi-naïve)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Afatinib q21d (PO)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Pemigatinib q21d (PO)</a:t>
            </a:r>
          </a:p>
        </p:txBody>
      </p:sp>
      <p:sp>
        <p:nvSpPr>
          <p:cNvPr id="9" name="TextBox 8">
            <a:extLst>
              <a:ext uri="{FF2B5EF4-FFF2-40B4-BE49-F238E27FC236}">
                <a16:creationId xmlns:a16="http://schemas.microsoft.com/office/drawing/2014/main" id="{6C034AA9-56A3-773D-1771-887C860EDA6B}"/>
              </a:ext>
            </a:extLst>
          </p:cNvPr>
          <p:cNvSpPr txBox="1"/>
          <p:nvPr/>
        </p:nvSpPr>
        <p:spPr>
          <a:xfrm>
            <a:off x="6964232" y="3712839"/>
            <a:ext cx="4141347" cy="1015663"/>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Calibri"/>
                <a:ea typeface="+mn-ea"/>
                <a:cs typeface="+mn-cs"/>
              </a:rPr>
              <a:t>Phase </a:t>
            </a:r>
            <a:r>
              <a:rPr lang="en-US" sz="2000" u="sng" dirty="0" err="1">
                <a:solidFill>
                  <a:srgbClr val="FFFFFF"/>
                </a:solidFill>
                <a:latin typeface="Calibri"/>
                <a:ea typeface="+mn-ea"/>
                <a:cs typeface="+mn-cs"/>
              </a:rPr>
              <a:t>Ib</a:t>
            </a:r>
            <a:r>
              <a:rPr kumimoji="0" lang="en-US" sz="2000" b="1" i="0" u="sng" strike="noStrike" kern="1200" cap="none" spc="0" normalizeH="0" baseline="0" noProof="0" dirty="0">
                <a:ln>
                  <a:noFill/>
                </a:ln>
                <a:solidFill>
                  <a:srgbClr val="FFFFFF"/>
                </a:solidFill>
                <a:effectLst/>
                <a:uLnTx/>
                <a:uFillTx/>
                <a:latin typeface="Calibri"/>
                <a:ea typeface="+mn-ea"/>
                <a:cs typeface="+mn-cs"/>
              </a:rPr>
              <a:t> Cohort 2 (FGFRi-pretreated)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Afatinib q21d (PO)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Pemigatinib q21d (PO)</a:t>
            </a:r>
          </a:p>
        </p:txBody>
      </p:sp>
    </p:spTree>
    <p:extLst>
      <p:ext uri="{BB962C8B-B14F-4D97-AF65-F5344CB8AC3E}">
        <p14:creationId xmlns:p14="http://schemas.microsoft.com/office/powerpoint/2010/main" val="4202652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78A34-C389-4ECF-73CB-1DCC77B110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D76EC7D-83AF-C1DD-A03D-86B0CB3293E8}"/>
              </a:ext>
            </a:extLst>
          </p:cNvPr>
          <p:cNvSpPr/>
          <p:nvPr/>
        </p:nvSpPr>
        <p:spPr bwMode="auto">
          <a:xfrm>
            <a:off x="479376" y="3861048"/>
            <a:ext cx="1123324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FD507DD-1917-431A-BE74-AE038EDFFA6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505B5F7-F1C5-DB21-1967-50C38C3F8F43}"/>
              </a:ext>
            </a:extLst>
          </p:cNvPr>
          <p:cNvSpPr>
            <a:spLocks noGrp="1"/>
          </p:cNvSpPr>
          <p:nvPr>
            <p:ph idx="1"/>
          </p:nvPr>
        </p:nvSpPr>
        <p:spPr>
          <a:xfrm>
            <a:off x="551384" y="980728"/>
            <a:ext cx="11233248" cy="4727456"/>
          </a:xfrm>
        </p:spPr>
        <p:txBody>
          <a:bodyPr/>
          <a:lstStyle/>
          <a:p>
            <a:pPr marL="98425" indent="0">
              <a:lnSpc>
                <a:spcPct val="100000"/>
              </a:lnSpc>
              <a:spcBef>
                <a:spcPts val="1000"/>
              </a:spcBef>
              <a:spcAft>
                <a:spcPts val="0"/>
              </a:spcAft>
              <a:buNone/>
            </a:pPr>
            <a:r>
              <a:rPr lang="en-US" sz="2400" dirty="0">
                <a:solidFill>
                  <a:schemeClr val="accent2"/>
                </a:solidFill>
              </a:rPr>
              <a:t>Introduction: </a:t>
            </a:r>
            <a:r>
              <a:rPr lang="en-US" sz="2400" dirty="0">
                <a:solidFill>
                  <a:schemeClr val="tx1"/>
                </a:solidFill>
              </a:rPr>
              <a:t>Is Biliary Tract Cancer (BTC) the New Non-Small Cell Lung Cancer? … Why?</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accent2"/>
                </a:solidFill>
              </a:rPr>
              <a:t>Case 1: </a:t>
            </a:r>
            <a:r>
              <a:rPr lang="en-US" sz="2400" dirty="0">
                <a:solidFill>
                  <a:schemeClr val="tx1"/>
                </a:solidFill>
              </a:rPr>
              <a:t>Do BTC Subtypes Respond Differently to Checkpoint Inhibitors?</a:t>
            </a:r>
          </a:p>
          <a:p>
            <a:pPr marL="98425" indent="0">
              <a:lnSpc>
                <a:spcPct val="100000"/>
              </a:lnSpc>
              <a:spcBef>
                <a:spcPts val="1000"/>
              </a:spcBef>
              <a:spcAft>
                <a:spcPts val="0"/>
              </a:spcAft>
              <a:buNone/>
            </a:pPr>
            <a:r>
              <a:rPr lang="en-US" sz="2400" dirty="0">
                <a:solidFill>
                  <a:schemeClr val="accent2"/>
                </a:solidFill>
              </a:rPr>
              <a:t>Case 2: </a:t>
            </a:r>
            <a:r>
              <a:rPr lang="en-US" sz="2400" dirty="0">
                <a:solidFill>
                  <a:schemeClr val="tx1"/>
                </a:solidFill>
              </a:rPr>
              <a:t>Anti-HER2-Directed Therapy for HER2-Low BTC?</a:t>
            </a:r>
          </a:p>
          <a:p>
            <a:pPr marL="98425" indent="0">
              <a:lnSpc>
                <a:spcPct val="100000"/>
              </a:lnSpc>
              <a:spcBef>
                <a:spcPts val="1000"/>
              </a:spcBef>
              <a:spcAft>
                <a:spcPts val="0"/>
              </a:spcAft>
              <a:buNone/>
            </a:pPr>
            <a:r>
              <a:rPr lang="en-US" sz="2400" dirty="0">
                <a:solidFill>
                  <a:srgbClr val="3333CC"/>
                </a:solidFill>
              </a:rPr>
              <a:t>Case</a:t>
            </a:r>
            <a:r>
              <a:rPr lang="en-US" sz="2400" dirty="0">
                <a:solidFill>
                  <a:schemeClr val="accent2"/>
                </a:solidFill>
              </a:rPr>
              <a:t> 3: </a:t>
            </a:r>
            <a:r>
              <a:rPr lang="en-US" sz="2400" dirty="0">
                <a:solidFill>
                  <a:schemeClr val="tx1"/>
                </a:solidFill>
              </a:rPr>
              <a:t>FGFR Inhibitors in the Front-Line Setting?</a:t>
            </a:r>
          </a:p>
          <a:p>
            <a:pPr marL="98425" indent="0">
              <a:lnSpc>
                <a:spcPct val="100000"/>
              </a:lnSpc>
              <a:spcBef>
                <a:spcPts val="1000"/>
              </a:spcBef>
              <a:spcAft>
                <a:spcPts val="0"/>
              </a:spcAft>
              <a:buNone/>
            </a:pPr>
            <a:r>
              <a:rPr lang="en-US" sz="2400" dirty="0">
                <a:solidFill>
                  <a:schemeClr val="accent2"/>
                </a:solidFill>
              </a:rPr>
              <a:t>Case 4: </a:t>
            </a:r>
            <a:r>
              <a:rPr lang="en-US" sz="2400" dirty="0">
                <a:solidFill>
                  <a:schemeClr val="tx1"/>
                </a:solidFill>
              </a:rPr>
              <a:t>Bone and Muscle Pain with an FGFR Inhibitor</a:t>
            </a:r>
          </a:p>
          <a:p>
            <a:pPr marL="98425" indent="0">
              <a:lnSpc>
                <a:spcPct val="100000"/>
              </a:lnSpc>
              <a:spcBef>
                <a:spcPts val="1000"/>
              </a:spcBef>
              <a:spcAft>
                <a:spcPts val="0"/>
              </a:spcAft>
              <a:buNone/>
            </a:pPr>
            <a:r>
              <a:rPr lang="en-US" sz="2400" dirty="0">
                <a:solidFill>
                  <a:schemeClr val="accent2"/>
                </a:solidFill>
              </a:rPr>
              <a:t>Case 5: </a:t>
            </a:r>
            <a:r>
              <a:rPr lang="en-US" sz="2400" dirty="0">
                <a:solidFill>
                  <a:schemeClr val="tx1"/>
                </a:solidFill>
              </a:rPr>
              <a:t>Improved Targeted Clinical Benefit for Specific FGFR Mutations?</a:t>
            </a:r>
            <a:endParaRPr lang="en-US" sz="2400" dirty="0">
              <a:solidFill>
                <a:schemeClr val="accent2"/>
              </a:solidFill>
            </a:endParaRPr>
          </a:p>
          <a:p>
            <a:pPr marL="98425" indent="0">
              <a:lnSpc>
                <a:spcPct val="100000"/>
              </a:lnSpc>
              <a:spcBef>
                <a:spcPts val="1000"/>
              </a:spcBef>
              <a:spcAft>
                <a:spcPts val="0"/>
              </a:spcAft>
              <a:buNone/>
            </a:pPr>
            <a:r>
              <a:rPr lang="en-US" sz="2400" dirty="0">
                <a:solidFill>
                  <a:schemeClr val="bg1"/>
                </a:solidFill>
              </a:rPr>
              <a:t>Case 6: Sequencing of Available HER2-Targeted Agents  </a:t>
            </a:r>
          </a:p>
          <a:p>
            <a:pPr marL="98425" indent="0">
              <a:lnSpc>
                <a:spcPct val="100000"/>
              </a:lnSpc>
              <a:spcBef>
                <a:spcPts val="1000"/>
              </a:spcBef>
              <a:spcAft>
                <a:spcPts val="0"/>
              </a:spcAft>
              <a:buNone/>
            </a:pPr>
            <a:r>
              <a:rPr lang="en-US" sz="2400" dirty="0">
                <a:solidFill>
                  <a:schemeClr val="accent2"/>
                </a:solidFill>
              </a:rPr>
              <a:t>Case 7: </a:t>
            </a:r>
            <a:r>
              <a:rPr lang="en-US" sz="2400" dirty="0">
                <a:solidFill>
                  <a:schemeClr val="tx1"/>
                </a:solidFill>
              </a:rPr>
              <a:t>IDH Inhibitors in Combination with Chemotherapy as Initial Therapy?</a:t>
            </a:r>
          </a:p>
          <a:p>
            <a:pPr marL="98425" indent="0">
              <a:lnSpc>
                <a:spcPct val="100000"/>
              </a:lnSpc>
              <a:spcBef>
                <a:spcPts val="1000"/>
              </a:spcBef>
              <a:spcAft>
                <a:spcPts val="0"/>
              </a:spcAft>
              <a:buNone/>
            </a:pPr>
            <a:r>
              <a:rPr lang="en-US" sz="2400" dirty="0">
                <a:solidFill>
                  <a:schemeClr val="accent2"/>
                </a:solidFill>
              </a:rPr>
              <a:t>Case 8: </a:t>
            </a:r>
            <a:r>
              <a:rPr lang="en-US" sz="2400" dirty="0">
                <a:solidFill>
                  <a:schemeClr val="tx1"/>
                </a:solidFill>
              </a:rPr>
              <a:t>BRAF and IDH Mutations — Which Targeted Treatment First? </a:t>
            </a:r>
          </a:p>
          <a:p>
            <a:pPr marL="98425" indent="0">
              <a:lnSpc>
                <a:spcPct val="100000"/>
              </a:lnSpc>
              <a:spcBef>
                <a:spcPts val="1000"/>
              </a:spcBef>
              <a:spcAft>
                <a:spcPts val="0"/>
              </a:spcAft>
              <a:buNone/>
            </a:pPr>
            <a:r>
              <a:rPr lang="en-US" sz="2400" dirty="0">
                <a:solidFill>
                  <a:srgbClr val="3333CC"/>
                </a:solidFill>
              </a:rPr>
              <a:t>Case 9: </a:t>
            </a:r>
            <a:r>
              <a:rPr lang="en-US" sz="2400" dirty="0">
                <a:solidFill>
                  <a:schemeClr val="tx1"/>
                </a:solidFill>
              </a:rPr>
              <a:t>Measurable Residual Disease (MRD) as a Biomarker?</a:t>
            </a:r>
            <a:endParaRPr lang="en-US" sz="2400" dirty="0">
              <a:solidFill>
                <a:srgbClr val="3333CC"/>
              </a:solidFill>
            </a:endParaRPr>
          </a:p>
        </p:txBody>
      </p:sp>
    </p:spTree>
    <p:custDataLst>
      <p:tags r:id="rId1"/>
    </p:custDataLst>
    <p:extLst>
      <p:ext uri="{BB962C8B-B14F-4D97-AF65-F5344CB8AC3E}">
        <p14:creationId xmlns:p14="http://schemas.microsoft.com/office/powerpoint/2010/main" val="404908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748D-FD49-E299-EF8F-D94BBAC7E71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A3D340D-F896-78F5-B411-8B3632979ABC}"/>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1B0FA38-8ED4-6D31-06BC-532AC889FE34}"/>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63-year-old woman with HER2-positive cholangiocarcinoma develops metastatic disease during adjuvant capecitabine therapy</a:t>
            </a:r>
          </a:p>
        </p:txBody>
      </p:sp>
      <p:sp>
        <p:nvSpPr>
          <p:cNvPr id="8" name="Title 1">
            <a:extLst>
              <a:ext uri="{FF2B5EF4-FFF2-40B4-BE49-F238E27FC236}">
                <a16:creationId xmlns:a16="http://schemas.microsoft.com/office/drawing/2014/main" id="{9BF09BB3-58CB-4A4D-B6F7-FF978ADBEF8F}"/>
              </a:ext>
            </a:extLst>
          </p:cNvPr>
          <p:cNvSpPr txBox="1">
            <a:spLocks/>
          </p:cNvSpPr>
          <p:nvPr/>
        </p:nvSpPr>
        <p:spPr bwMode="auto">
          <a:xfrm>
            <a:off x="0" y="587985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Neil Morganstein (Summit, New Jersey)</a:t>
            </a:r>
          </a:p>
        </p:txBody>
      </p:sp>
      <p:pic>
        <p:nvPicPr>
          <p:cNvPr id="2" name="Picture 1" descr="A person wearing headphones&#10;&#10;AI-generated content may be incorrect.">
            <a:extLst>
              <a:ext uri="{FF2B5EF4-FFF2-40B4-BE49-F238E27FC236}">
                <a16:creationId xmlns:a16="http://schemas.microsoft.com/office/drawing/2014/main" id="{23B5AAAA-BC11-88F1-A8E8-C96B9D15B5ED}"/>
              </a:ext>
            </a:extLst>
          </p:cNvPr>
          <p:cNvPicPr>
            <a:picLocks noChangeAspect="1"/>
          </p:cNvPicPr>
          <p:nvPr/>
        </p:nvPicPr>
        <p:blipFill>
          <a:blip r:embed="rId2"/>
          <a:stretch>
            <a:fillRect/>
          </a:stretch>
        </p:blipFill>
        <p:spPr>
          <a:xfrm>
            <a:off x="2913002" y="2283194"/>
            <a:ext cx="6365995" cy="35808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5005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188640"/>
            <a:ext cx="11005492" cy="1143000"/>
          </a:xfrm>
        </p:spPr>
        <p:txBody>
          <a:bodyPr/>
          <a:lstStyle/>
          <a:p>
            <a:pPr algn="l"/>
            <a:r>
              <a:rPr lang="en-US" sz="2800" dirty="0"/>
              <a:t>FDA Grants Accelerated Approval to Zanidatamab for Previously Treated Unresectable or Metastatic HER2-Positive Biliary Tract Cancer</a:t>
            </a:r>
            <a:br>
              <a:rPr lang="en-US" dirty="0"/>
            </a:br>
            <a:r>
              <a:rPr lang="en-US" sz="2200" dirty="0"/>
              <a:t>Press Release: November 20, 2024</a:t>
            </a:r>
          </a:p>
        </p:txBody>
      </p:sp>
      <p:sp>
        <p:nvSpPr>
          <p:cNvPr id="4" name="Content Placeholder 3">
            <a:extLst>
              <a:ext uri="{FF2B5EF4-FFF2-40B4-BE49-F238E27FC236}">
                <a16:creationId xmlns:a16="http://schemas.microsoft.com/office/drawing/2014/main" id="{B4BD42CF-632D-014E-A39E-19A903403642}"/>
              </a:ext>
            </a:extLst>
          </p:cNvPr>
          <p:cNvSpPr>
            <a:spLocks noGrp="1"/>
          </p:cNvSpPr>
          <p:nvPr>
            <p:ph idx="1"/>
          </p:nvPr>
        </p:nvSpPr>
        <p:spPr>
          <a:xfrm>
            <a:off x="767408" y="1510307"/>
            <a:ext cx="10057390" cy="4150941"/>
          </a:xfrm>
        </p:spPr>
        <p:txBody>
          <a:bodyPr/>
          <a:lstStyle/>
          <a:p>
            <a:pPr marL="98425" indent="0">
              <a:buNone/>
            </a:pPr>
            <a:r>
              <a:rPr lang="en-US" sz="1900" b="0" dirty="0"/>
              <a:t>“The Food and Drug Administration granted accelerated approval to </a:t>
            </a:r>
            <a:r>
              <a:rPr lang="en-US" sz="1900" b="0" dirty="0" err="1"/>
              <a:t>zanidatamab-hrii</a:t>
            </a:r>
            <a:r>
              <a:rPr lang="en-US" sz="1900" b="0" dirty="0"/>
              <a:t>, a bispecific HER2-directed antibody, for previously treated, unresectable or metastatic HER2-positive (IHC 3+) biliary tract cancer (BTC), as detected by an FDA-approved test. </a:t>
            </a:r>
          </a:p>
          <a:p>
            <a:pPr marL="98425" indent="0">
              <a:buNone/>
            </a:pPr>
            <a:r>
              <a:rPr lang="en-US" sz="1900" b="0" dirty="0"/>
              <a:t>Efficacy was evaluated in HERIZON-BTC-01 (NCT04466891), an open-label multicenter, single-arm trial in 62 patients with unresectable or metastatic HER2-positive (IHC3+) BTC. Patients were required to have received at least one prior gemcitabine-containing regimen in the advanced disease setting. The major efficacy outcome measures were objective response rate (ORR) and duration of response (DOR) as determined by an independent central review according to RECIST v1.1. ORR was 52% and median DOR was 14.9 months.</a:t>
            </a:r>
          </a:p>
          <a:p>
            <a:pPr marL="98425" indent="0">
              <a:buNone/>
            </a:pPr>
            <a:r>
              <a:rPr lang="en-US" sz="1900" b="0" dirty="0"/>
              <a:t>The prescribing information contains a boxed warning for embryo-fetal toxicity. The most common adverse reactions reported in at least 20% of patients who received </a:t>
            </a:r>
            <a:r>
              <a:rPr lang="en-US" sz="1900" b="0" dirty="0" err="1"/>
              <a:t>zanidatamab-hrii</a:t>
            </a:r>
            <a:r>
              <a:rPr lang="en-US" sz="1900" b="0" dirty="0"/>
              <a:t> were diarrhea, infusion-related reactions, abdominal pain, and </a:t>
            </a:r>
            <a:r>
              <a:rPr lang="en-US" sz="1900" b="0" dirty="0" err="1"/>
              <a:t>fatigue.The</a:t>
            </a:r>
            <a:r>
              <a:rPr lang="en-US" sz="1900" b="0" dirty="0"/>
              <a:t> recommended </a:t>
            </a:r>
            <a:r>
              <a:rPr lang="en-US" sz="1900" b="0" dirty="0" err="1"/>
              <a:t>zanidatamab-hrii</a:t>
            </a:r>
            <a:r>
              <a:rPr lang="en-US" sz="1900" b="0" dirty="0"/>
              <a:t> dose is 20 mg/kg administered as an intravenous infusion once every 2 weeks until progression or unacceptable toxicity.” </a:t>
            </a:r>
          </a:p>
          <a:p>
            <a:pPr marL="98425" indent="0">
              <a:buNone/>
            </a:pPr>
            <a:endParaRPr lang="en-US" sz="1800" b="0" dirty="0"/>
          </a:p>
          <a:p>
            <a:pPr marL="98425" indent="0">
              <a:buNone/>
            </a:pPr>
            <a:endParaRPr lang="en-US" sz="1800" b="0" dirty="0"/>
          </a:p>
        </p:txBody>
      </p:sp>
      <p:sp>
        <p:nvSpPr>
          <p:cNvPr id="5" name="TextBox 4">
            <a:extLst>
              <a:ext uri="{FF2B5EF4-FFF2-40B4-BE49-F238E27FC236}">
                <a16:creationId xmlns:a16="http://schemas.microsoft.com/office/drawing/2014/main" id="{31A956BD-F917-204F-A46D-53067BF76A29}"/>
              </a:ext>
            </a:extLst>
          </p:cNvPr>
          <p:cNvSpPr txBox="1"/>
          <p:nvPr/>
        </p:nvSpPr>
        <p:spPr>
          <a:xfrm>
            <a:off x="766398" y="6304002"/>
            <a:ext cx="100584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/drugs/resources-information-approved-drugs/fda-grants-accelerated-approval-zanidatamab-hrii-previously-treated-unresectable-or-metastatic-her2</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137881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background with white text&#10;&#10;AI-generated content may be incorrect.">
            <a:extLst>
              <a:ext uri="{FF2B5EF4-FFF2-40B4-BE49-F238E27FC236}">
                <a16:creationId xmlns:a16="http://schemas.microsoft.com/office/drawing/2014/main" id="{E1694EDE-F6BD-4A6F-8286-CF38551B7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94" y="1844824"/>
            <a:ext cx="11152211" cy="3168352"/>
          </a:xfrm>
          <a:prstGeom prst="rect">
            <a:avLst/>
          </a:prstGeom>
        </p:spPr>
      </p:pic>
      <p:sp>
        <p:nvSpPr>
          <p:cNvPr id="3" name="Content Placeholder 2">
            <a:extLst>
              <a:ext uri="{FF2B5EF4-FFF2-40B4-BE49-F238E27FC236}">
                <a16:creationId xmlns:a16="http://schemas.microsoft.com/office/drawing/2014/main" id="{E753A179-A2BD-74B6-7213-C2651ECEDAB0}"/>
              </a:ext>
            </a:extLst>
          </p:cNvPr>
          <p:cNvSpPr>
            <a:spLocks noGrp="1"/>
          </p:cNvSpPr>
          <p:nvPr>
            <p:ph idx="1"/>
          </p:nvPr>
        </p:nvSpPr>
        <p:spPr>
          <a:xfrm>
            <a:off x="9552384" y="2204864"/>
            <a:ext cx="2016224" cy="576064"/>
          </a:xfrm>
        </p:spPr>
        <p:txBody>
          <a:bodyPr/>
          <a:lstStyle/>
          <a:p>
            <a:pPr marL="98425" indent="0">
              <a:buNone/>
            </a:pPr>
            <a:r>
              <a:rPr lang="en-US" sz="2000" dirty="0">
                <a:solidFill>
                  <a:schemeClr val="bg1"/>
                </a:solidFill>
              </a:rPr>
              <a:t>Abstract 4091</a:t>
            </a:r>
          </a:p>
        </p:txBody>
      </p:sp>
    </p:spTree>
    <p:extLst>
      <p:ext uri="{BB962C8B-B14F-4D97-AF65-F5344CB8AC3E}">
        <p14:creationId xmlns:p14="http://schemas.microsoft.com/office/powerpoint/2010/main" val="3843981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75B61-C566-F6ED-036F-7C148A0B9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E69B88-C985-47D3-2719-0981DDD10F90}"/>
              </a:ext>
            </a:extLst>
          </p:cNvPr>
          <p:cNvSpPr>
            <a:spLocks noGrp="1"/>
          </p:cNvSpPr>
          <p:nvPr>
            <p:ph type="title"/>
          </p:nvPr>
        </p:nvSpPr>
        <p:spPr>
          <a:xfrm>
            <a:off x="916516" y="116632"/>
            <a:ext cx="10358967" cy="864096"/>
          </a:xfrm>
        </p:spPr>
        <p:txBody>
          <a:bodyPr/>
          <a:lstStyle/>
          <a:p>
            <a:pPr algn="l"/>
            <a:r>
              <a:rPr lang="en-US" sz="3200" dirty="0">
                <a:solidFill>
                  <a:srgbClr val="0432FF"/>
                </a:solidFill>
              </a:rPr>
              <a:t>HERIZON-BTC-01: </a:t>
            </a:r>
            <a:r>
              <a:rPr lang="en-US" sz="3200" dirty="0" err="1">
                <a:solidFill>
                  <a:srgbClr val="0432FF"/>
                </a:solidFill>
              </a:rPr>
              <a:t>Zanidatamab</a:t>
            </a:r>
            <a:r>
              <a:rPr lang="en-US" sz="3200" dirty="0">
                <a:solidFill>
                  <a:srgbClr val="0432FF"/>
                </a:solidFill>
              </a:rPr>
              <a:t> Mechanism of Action and Study Background</a:t>
            </a:r>
          </a:p>
        </p:txBody>
      </p:sp>
      <p:sp>
        <p:nvSpPr>
          <p:cNvPr id="3" name="Content Placeholder 2">
            <a:extLst>
              <a:ext uri="{FF2B5EF4-FFF2-40B4-BE49-F238E27FC236}">
                <a16:creationId xmlns:a16="http://schemas.microsoft.com/office/drawing/2014/main" id="{B49B0F70-44C9-D598-D08B-78363B426B61}"/>
              </a:ext>
            </a:extLst>
          </p:cNvPr>
          <p:cNvSpPr>
            <a:spLocks noGrp="1"/>
          </p:cNvSpPr>
          <p:nvPr>
            <p:ph idx="1"/>
          </p:nvPr>
        </p:nvSpPr>
        <p:spPr>
          <a:xfrm>
            <a:off x="191344" y="6512728"/>
            <a:ext cx="7263485" cy="288032"/>
          </a:xfrm>
        </p:spPr>
        <p:txBody>
          <a:bodyPr/>
          <a:lstStyle/>
          <a:p>
            <a:pPr marL="98425" indent="0">
              <a:buNone/>
            </a:pPr>
            <a:r>
              <a:rPr lang="en-US" sz="1500" b="0" dirty="0">
                <a:solidFill>
                  <a:schemeClr val="tx1"/>
                </a:solidFill>
              </a:rPr>
              <a:t>Pant S et al. ASCO 2024;Abstract 4091; </a:t>
            </a:r>
            <a:r>
              <a:rPr lang="en-US" sz="1500" b="0" kern="0" dirty="0">
                <a:solidFill>
                  <a:schemeClr val="tx1"/>
                </a:solidFill>
              </a:rPr>
              <a:t>Rha SY et al. ESMO 2024;Abstract 516MO</a:t>
            </a:r>
            <a:r>
              <a:rPr lang="en-US" sz="1500" b="0" dirty="0">
                <a:solidFill>
                  <a:schemeClr val="tx1"/>
                </a:solidFill>
              </a:rPr>
              <a:t>.</a:t>
            </a:r>
          </a:p>
        </p:txBody>
      </p:sp>
      <p:sp>
        <p:nvSpPr>
          <p:cNvPr id="4" name="Content Placeholder 2">
            <a:extLst>
              <a:ext uri="{FF2B5EF4-FFF2-40B4-BE49-F238E27FC236}">
                <a16:creationId xmlns:a16="http://schemas.microsoft.com/office/drawing/2014/main" id="{3A9FBFC1-69B1-686F-C31A-E7B377AF078F}"/>
              </a:ext>
            </a:extLst>
          </p:cNvPr>
          <p:cNvSpPr txBox="1">
            <a:spLocks/>
          </p:cNvSpPr>
          <p:nvPr/>
        </p:nvSpPr>
        <p:spPr bwMode="auto">
          <a:xfrm>
            <a:off x="654458" y="6093296"/>
            <a:ext cx="9750508"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500" b="0" i="0" u="none" strike="noStrike" kern="0" cap="none" spc="0" normalizeH="0" baseline="0" noProof="0" dirty="0" err="1">
                <a:ln>
                  <a:noFill/>
                </a:ln>
                <a:solidFill>
                  <a:srgbClr val="000000"/>
                </a:solidFill>
                <a:effectLst/>
                <a:uLnTx/>
                <a:uFillTx/>
                <a:latin typeface="Calibri" charset="0"/>
                <a:ea typeface="MS PGothic" pitchFamily="34" charset="-128"/>
              </a:rPr>
              <a:t>cORR</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 = confirmed objective response rate</a:t>
            </a:r>
          </a:p>
        </p:txBody>
      </p:sp>
      <p:sp>
        <p:nvSpPr>
          <p:cNvPr id="11" name="TextBox 10">
            <a:extLst>
              <a:ext uri="{FF2B5EF4-FFF2-40B4-BE49-F238E27FC236}">
                <a16:creationId xmlns:a16="http://schemas.microsoft.com/office/drawing/2014/main" id="{AC8972EC-BC83-F288-20ED-2A804622091F}"/>
              </a:ext>
            </a:extLst>
          </p:cNvPr>
          <p:cNvSpPr txBox="1"/>
          <p:nvPr/>
        </p:nvSpPr>
        <p:spPr>
          <a:xfrm>
            <a:off x="654458" y="1025067"/>
            <a:ext cx="10842142" cy="4334527"/>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pic>
        <p:nvPicPr>
          <p:cNvPr id="6" name="Picture 5" descr="A diagram of a cell&#10;&#10;AI-generated content may be incorrect.">
            <a:extLst>
              <a:ext uri="{FF2B5EF4-FFF2-40B4-BE49-F238E27FC236}">
                <a16:creationId xmlns:a16="http://schemas.microsoft.com/office/drawing/2014/main" id="{08FDD843-8D75-74D2-4FFB-4E5685B6B0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647595" y="1025067"/>
            <a:ext cx="3528392" cy="4334527"/>
          </a:xfrm>
          <a:prstGeom prst="rect">
            <a:avLst/>
          </a:prstGeom>
        </p:spPr>
      </p:pic>
      <p:pic>
        <p:nvPicPr>
          <p:cNvPr id="8" name="Picture 7" descr="A close-up of a medical report&#10;&#10;AI-generated content may be incorrect.">
            <a:extLst>
              <a:ext uri="{FF2B5EF4-FFF2-40B4-BE49-F238E27FC236}">
                <a16:creationId xmlns:a16="http://schemas.microsoft.com/office/drawing/2014/main" id="{2954D899-7B84-37CC-07EC-0A243330E46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879976" y="1525781"/>
            <a:ext cx="4696463" cy="3442717"/>
          </a:xfrm>
          <a:prstGeom prst="rect">
            <a:avLst/>
          </a:prstGeom>
        </p:spPr>
      </p:pic>
      <p:pic>
        <p:nvPicPr>
          <p:cNvPr id="10" name="Picture 9">
            <a:extLst>
              <a:ext uri="{FF2B5EF4-FFF2-40B4-BE49-F238E27FC236}">
                <a16:creationId xmlns:a16="http://schemas.microsoft.com/office/drawing/2014/main" id="{B23BEE89-69B2-6297-2854-4DDF68BAB0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58" y="5365420"/>
            <a:ext cx="10842142" cy="655868"/>
          </a:xfrm>
          <a:prstGeom prst="rect">
            <a:avLst/>
          </a:prstGeom>
        </p:spPr>
      </p:pic>
    </p:spTree>
    <p:extLst>
      <p:ext uri="{BB962C8B-B14F-4D97-AF65-F5344CB8AC3E}">
        <p14:creationId xmlns:p14="http://schemas.microsoft.com/office/powerpoint/2010/main" val="3741111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64627-1B8C-1A99-44EA-2F77E0795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F6B63-EA26-EB26-96A2-CF21A34B7977}"/>
              </a:ext>
            </a:extLst>
          </p:cNvPr>
          <p:cNvSpPr>
            <a:spLocks noGrp="1"/>
          </p:cNvSpPr>
          <p:nvPr>
            <p:ph type="title"/>
          </p:nvPr>
        </p:nvSpPr>
        <p:spPr>
          <a:xfrm>
            <a:off x="916515" y="340291"/>
            <a:ext cx="10358967" cy="864096"/>
          </a:xfrm>
        </p:spPr>
        <p:txBody>
          <a:bodyPr/>
          <a:lstStyle/>
          <a:p>
            <a:r>
              <a:rPr lang="en-US" sz="3200" dirty="0">
                <a:solidFill>
                  <a:srgbClr val="0432FF"/>
                </a:solidFill>
              </a:rPr>
              <a:t>HERIZON-BTC-01: Long-Term Efficacy Outcomes</a:t>
            </a:r>
          </a:p>
        </p:txBody>
      </p:sp>
      <p:sp>
        <p:nvSpPr>
          <p:cNvPr id="3" name="Content Placeholder 2">
            <a:extLst>
              <a:ext uri="{FF2B5EF4-FFF2-40B4-BE49-F238E27FC236}">
                <a16:creationId xmlns:a16="http://schemas.microsoft.com/office/drawing/2014/main" id="{2D92596E-4BD2-4F08-D265-8E68401DA874}"/>
              </a:ext>
            </a:extLst>
          </p:cNvPr>
          <p:cNvSpPr>
            <a:spLocks noGrp="1"/>
          </p:cNvSpPr>
          <p:nvPr>
            <p:ph idx="1"/>
          </p:nvPr>
        </p:nvSpPr>
        <p:spPr>
          <a:xfrm>
            <a:off x="299355" y="6497960"/>
            <a:ext cx="7263485" cy="360040"/>
          </a:xfrm>
        </p:spPr>
        <p:txBody>
          <a:bodyPr/>
          <a:lstStyle/>
          <a:p>
            <a:pPr marL="98425" indent="0">
              <a:buNone/>
            </a:pPr>
            <a:r>
              <a:rPr lang="en-US" sz="1500" b="0" dirty="0">
                <a:solidFill>
                  <a:schemeClr val="tx1"/>
                </a:solidFill>
              </a:rPr>
              <a:t>Pant S et al. ASCO 2024;Abstract 4091.</a:t>
            </a:r>
          </a:p>
        </p:txBody>
      </p:sp>
      <p:pic>
        <p:nvPicPr>
          <p:cNvPr id="6" name="Picture 5" descr="A graph of cancer&#10;&#10;AI-generated content may be incorrect.">
            <a:extLst>
              <a:ext uri="{FF2B5EF4-FFF2-40B4-BE49-F238E27FC236}">
                <a16:creationId xmlns:a16="http://schemas.microsoft.com/office/drawing/2014/main" id="{B8BEFAA2-2C76-614A-EA9A-16ADD63B4B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1721" y="1488680"/>
            <a:ext cx="11930943" cy="3880639"/>
          </a:xfrm>
          <a:prstGeom prst="rect">
            <a:avLst/>
          </a:prstGeom>
        </p:spPr>
      </p:pic>
      <p:sp>
        <p:nvSpPr>
          <p:cNvPr id="4" name="Content Placeholder 2">
            <a:extLst>
              <a:ext uri="{FF2B5EF4-FFF2-40B4-BE49-F238E27FC236}">
                <a16:creationId xmlns:a16="http://schemas.microsoft.com/office/drawing/2014/main" id="{01EF7869-F371-E794-C69A-9D42E12B4C03}"/>
              </a:ext>
            </a:extLst>
          </p:cNvPr>
          <p:cNvSpPr txBox="1">
            <a:spLocks/>
          </p:cNvSpPr>
          <p:nvPr/>
        </p:nvSpPr>
        <p:spPr bwMode="auto">
          <a:xfrm>
            <a:off x="154104" y="5393579"/>
            <a:ext cx="9470288"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1500" b="0" kern="0" dirty="0"/>
              <a:t>DCR = disease control rate; CR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 complete response; </a:t>
            </a:r>
            <a:r>
              <a:rPr lang="en-US" sz="1500" b="0" kern="0" dirty="0"/>
              <a:t>DOR = duration of response; NR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 not reached</a:t>
            </a:r>
          </a:p>
        </p:txBody>
      </p:sp>
    </p:spTree>
    <p:extLst>
      <p:ext uri="{BB962C8B-B14F-4D97-AF65-F5344CB8AC3E}">
        <p14:creationId xmlns:p14="http://schemas.microsoft.com/office/powerpoint/2010/main" val="32058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3E815-F775-66FE-0FDB-59B74D867B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F8DB4-97F0-AF9C-B796-95180A032F74}"/>
              </a:ext>
            </a:extLst>
          </p:cNvPr>
          <p:cNvSpPr>
            <a:spLocks noGrp="1"/>
          </p:cNvSpPr>
          <p:nvPr>
            <p:ph type="title"/>
          </p:nvPr>
        </p:nvSpPr>
        <p:spPr>
          <a:xfrm>
            <a:off x="1055440" y="260648"/>
            <a:ext cx="10358967" cy="864096"/>
          </a:xfrm>
        </p:spPr>
        <p:txBody>
          <a:bodyPr/>
          <a:lstStyle/>
          <a:p>
            <a:r>
              <a:rPr lang="en-US" sz="3200" dirty="0">
                <a:solidFill>
                  <a:srgbClr val="0432FF"/>
                </a:solidFill>
              </a:rPr>
              <a:t>HERIZON-BTC-01: Target Lesion Reduction with </a:t>
            </a:r>
            <a:r>
              <a:rPr lang="en-US" sz="3200" dirty="0" err="1">
                <a:solidFill>
                  <a:srgbClr val="0432FF"/>
                </a:solidFill>
              </a:rPr>
              <a:t>Zanidatamab</a:t>
            </a:r>
            <a:endParaRPr lang="en-US" sz="3200" dirty="0">
              <a:solidFill>
                <a:srgbClr val="0432FF"/>
              </a:solidFill>
            </a:endParaRPr>
          </a:p>
        </p:txBody>
      </p:sp>
      <p:pic>
        <p:nvPicPr>
          <p:cNvPr id="5" name="Picture 4" descr="A graph of a number of numbers&#10;&#10;AI-generated content may be incorrect.">
            <a:extLst>
              <a:ext uri="{FF2B5EF4-FFF2-40B4-BE49-F238E27FC236}">
                <a16:creationId xmlns:a16="http://schemas.microsoft.com/office/drawing/2014/main" id="{2B8D10B0-90E0-4FA3-2DF4-404245B13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04" y="1520788"/>
            <a:ext cx="11519390" cy="3816424"/>
          </a:xfrm>
          <a:prstGeom prst="rect">
            <a:avLst/>
          </a:prstGeom>
        </p:spPr>
      </p:pic>
      <p:sp>
        <p:nvSpPr>
          <p:cNvPr id="4" name="Content Placeholder 2">
            <a:extLst>
              <a:ext uri="{FF2B5EF4-FFF2-40B4-BE49-F238E27FC236}">
                <a16:creationId xmlns:a16="http://schemas.microsoft.com/office/drawing/2014/main" id="{64DAE6EC-AF4A-7A8C-7A10-D0160AF9C82C}"/>
              </a:ext>
            </a:extLst>
          </p:cNvPr>
          <p:cNvSpPr txBox="1">
            <a:spLocks/>
          </p:cNvSpPr>
          <p:nvPr/>
        </p:nvSpPr>
        <p:spPr bwMode="auto">
          <a:xfrm>
            <a:off x="377940" y="5524078"/>
            <a:ext cx="9390468"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500" b="0" i="0" u="none" strike="noStrike" kern="0" cap="none" spc="0" normalizeH="0" baseline="0" noProof="0" dirty="0" err="1">
                <a:ln>
                  <a:noFill/>
                </a:ln>
                <a:solidFill>
                  <a:srgbClr val="000000"/>
                </a:solidFill>
                <a:effectLst/>
                <a:uLnTx/>
                <a:uFillTx/>
                <a:latin typeface="Calibri" charset="0"/>
                <a:ea typeface="MS PGothic" pitchFamily="34" charset="-128"/>
              </a:rPr>
              <a:t>eCCA</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 = extrahepatic cholangiocarcinoma; GBC = gallbladder cancer; </a:t>
            </a:r>
            <a:r>
              <a:rPr kumimoji="0" lang="en-US" sz="1500" b="0" i="0" u="none" strike="noStrike" kern="0" cap="none" spc="0" normalizeH="0" baseline="0" noProof="0" dirty="0" err="1">
                <a:ln>
                  <a:noFill/>
                </a:ln>
                <a:solidFill>
                  <a:srgbClr val="000000"/>
                </a:solidFill>
                <a:effectLst/>
                <a:uLnTx/>
                <a:uFillTx/>
                <a:latin typeface="Calibri" charset="0"/>
                <a:ea typeface="MS PGothic" pitchFamily="34" charset="-128"/>
              </a:rPr>
              <a:t>iCCA</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 = intrahepatic cholangiocarcinoma</a:t>
            </a:r>
          </a:p>
        </p:txBody>
      </p:sp>
      <p:sp>
        <p:nvSpPr>
          <p:cNvPr id="8" name="Content Placeholder 2">
            <a:extLst>
              <a:ext uri="{FF2B5EF4-FFF2-40B4-BE49-F238E27FC236}">
                <a16:creationId xmlns:a16="http://schemas.microsoft.com/office/drawing/2014/main" id="{D1292890-77FC-E37B-148E-76D3A61C0DF6}"/>
              </a:ext>
            </a:extLst>
          </p:cNvPr>
          <p:cNvSpPr txBox="1">
            <a:spLocks/>
          </p:cNvSpPr>
          <p:nvPr/>
        </p:nvSpPr>
        <p:spPr bwMode="auto">
          <a:xfrm>
            <a:off x="299355" y="6497960"/>
            <a:ext cx="7263485"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1500" b="0" kern="0">
                <a:solidFill>
                  <a:schemeClr val="tx1"/>
                </a:solidFill>
              </a:rPr>
              <a:t>Pant S et al. ASCO 2024;Abstract 4091.</a:t>
            </a:r>
            <a:endParaRPr lang="en-US" sz="1500" b="0" kern="0" dirty="0">
              <a:solidFill>
                <a:schemeClr val="tx1"/>
              </a:solidFill>
            </a:endParaRPr>
          </a:p>
        </p:txBody>
      </p:sp>
    </p:spTree>
    <p:extLst>
      <p:ext uri="{BB962C8B-B14F-4D97-AF65-F5344CB8AC3E}">
        <p14:creationId xmlns:p14="http://schemas.microsoft.com/office/powerpoint/2010/main" val="181289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0D59-ED8F-3680-1405-505F3E908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654E6-5F08-F357-77E7-1818D1E054F8}"/>
              </a:ext>
            </a:extLst>
          </p:cNvPr>
          <p:cNvSpPr>
            <a:spLocks noGrp="1"/>
          </p:cNvSpPr>
          <p:nvPr>
            <p:ph type="title"/>
          </p:nvPr>
        </p:nvSpPr>
        <p:spPr>
          <a:xfrm>
            <a:off x="916516" y="116632"/>
            <a:ext cx="10358967" cy="864096"/>
          </a:xfrm>
        </p:spPr>
        <p:txBody>
          <a:bodyPr/>
          <a:lstStyle/>
          <a:p>
            <a:r>
              <a:rPr lang="en-US" sz="3200" dirty="0">
                <a:solidFill>
                  <a:srgbClr val="0432FF"/>
                </a:solidFill>
              </a:rPr>
              <a:t>HERIZON-BTC-01: Long-Term Safety Outcomes</a:t>
            </a:r>
          </a:p>
        </p:txBody>
      </p:sp>
      <p:sp>
        <p:nvSpPr>
          <p:cNvPr id="3" name="Content Placeholder 2">
            <a:extLst>
              <a:ext uri="{FF2B5EF4-FFF2-40B4-BE49-F238E27FC236}">
                <a16:creationId xmlns:a16="http://schemas.microsoft.com/office/drawing/2014/main" id="{EF48A424-81CC-6A0D-3CF2-7F9E9F7351A4}"/>
              </a:ext>
            </a:extLst>
          </p:cNvPr>
          <p:cNvSpPr>
            <a:spLocks noGrp="1"/>
          </p:cNvSpPr>
          <p:nvPr>
            <p:ph idx="1"/>
          </p:nvPr>
        </p:nvSpPr>
        <p:spPr>
          <a:xfrm>
            <a:off x="191344" y="6497960"/>
            <a:ext cx="7263485" cy="360040"/>
          </a:xfrm>
        </p:spPr>
        <p:txBody>
          <a:bodyPr/>
          <a:lstStyle/>
          <a:p>
            <a:pPr marL="98425" indent="0">
              <a:buNone/>
            </a:pPr>
            <a:r>
              <a:rPr lang="en-US" sz="1500" b="0" dirty="0">
                <a:solidFill>
                  <a:schemeClr val="tx1"/>
                </a:solidFill>
              </a:rPr>
              <a:t>Pant S et al. ASCO 2024;Abstract 4091.</a:t>
            </a:r>
          </a:p>
        </p:txBody>
      </p:sp>
      <p:pic>
        <p:nvPicPr>
          <p:cNvPr id="5" name="Picture 4" descr="A screenshot of a medical report&#10;&#10;AI-generated content may be incorrect.">
            <a:extLst>
              <a:ext uri="{FF2B5EF4-FFF2-40B4-BE49-F238E27FC236}">
                <a16:creationId xmlns:a16="http://schemas.microsoft.com/office/drawing/2014/main" id="{3DC5EBF0-9F3B-D6EA-9E51-26341BBD7BF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23642" y="1196752"/>
            <a:ext cx="11544715" cy="4608512"/>
          </a:xfrm>
          <a:prstGeom prst="rect">
            <a:avLst/>
          </a:prstGeom>
        </p:spPr>
      </p:pic>
      <p:sp>
        <p:nvSpPr>
          <p:cNvPr id="4" name="Content Placeholder 2">
            <a:extLst>
              <a:ext uri="{FF2B5EF4-FFF2-40B4-BE49-F238E27FC236}">
                <a16:creationId xmlns:a16="http://schemas.microsoft.com/office/drawing/2014/main" id="{95BFD8EA-B08F-A9CD-C0B5-38EF3BA7B4BE}"/>
              </a:ext>
            </a:extLst>
          </p:cNvPr>
          <p:cNvSpPr txBox="1">
            <a:spLocks/>
          </p:cNvSpPr>
          <p:nvPr/>
        </p:nvSpPr>
        <p:spPr bwMode="auto">
          <a:xfrm>
            <a:off x="352654" y="5949280"/>
            <a:ext cx="10279850"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TRAE = treatment-related adverse event; TEAE = treatment-emergent adverse </a:t>
            </a:r>
            <a:r>
              <a:rPr lang="en-US" sz="1500" b="0" kern="0" dirty="0"/>
              <a:t>event; AESI = adverse event of special interest</a:t>
            </a:r>
            <a:endPar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294364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31DAC-4228-A453-717D-3B8BAAE237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6991A-0D52-4BF9-2DAE-A9199D7EB5A6}"/>
              </a:ext>
            </a:extLst>
          </p:cNvPr>
          <p:cNvSpPr>
            <a:spLocks noGrp="1"/>
          </p:cNvSpPr>
          <p:nvPr>
            <p:ph type="title"/>
          </p:nvPr>
        </p:nvSpPr>
        <p:spPr>
          <a:xfrm>
            <a:off x="916516" y="116632"/>
            <a:ext cx="10358967" cy="1152128"/>
          </a:xfrm>
        </p:spPr>
        <p:txBody>
          <a:bodyPr/>
          <a:lstStyle/>
          <a:p>
            <a:r>
              <a:rPr lang="en-US" sz="3200" dirty="0">
                <a:solidFill>
                  <a:srgbClr val="0432FF"/>
                </a:solidFill>
              </a:rPr>
              <a:t>HERIZON-BTC-01: Author Conclusions</a:t>
            </a:r>
          </a:p>
        </p:txBody>
      </p:sp>
      <p:sp>
        <p:nvSpPr>
          <p:cNvPr id="3" name="Content Placeholder 2">
            <a:extLst>
              <a:ext uri="{FF2B5EF4-FFF2-40B4-BE49-F238E27FC236}">
                <a16:creationId xmlns:a16="http://schemas.microsoft.com/office/drawing/2014/main" id="{82AEFF9D-2878-B4DD-FEAE-08A5F3BB09B5}"/>
              </a:ext>
            </a:extLst>
          </p:cNvPr>
          <p:cNvSpPr>
            <a:spLocks noGrp="1"/>
          </p:cNvSpPr>
          <p:nvPr>
            <p:ph idx="1"/>
          </p:nvPr>
        </p:nvSpPr>
        <p:spPr>
          <a:xfrm>
            <a:off x="119336" y="6491287"/>
            <a:ext cx="7263485" cy="360040"/>
          </a:xfrm>
        </p:spPr>
        <p:txBody>
          <a:bodyPr/>
          <a:lstStyle/>
          <a:p>
            <a:pPr marL="98425" indent="0">
              <a:buNone/>
            </a:pPr>
            <a:r>
              <a:rPr lang="en-US" sz="1500" b="0" dirty="0">
                <a:solidFill>
                  <a:schemeClr val="tx1"/>
                </a:solidFill>
              </a:rPr>
              <a:t>Pant S et al. ASCO 2024;Abstract 4091.</a:t>
            </a:r>
          </a:p>
        </p:txBody>
      </p:sp>
      <p:pic>
        <p:nvPicPr>
          <p:cNvPr id="6" name="Picture 5" descr="A close-up of a medical report&#10;&#10;AI-generated content may be incorrect.">
            <a:extLst>
              <a:ext uri="{FF2B5EF4-FFF2-40B4-BE49-F238E27FC236}">
                <a16:creationId xmlns:a16="http://schemas.microsoft.com/office/drawing/2014/main" id="{7C5E0A59-61E0-608A-D5B3-9C0DDE8F2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18" y="1268760"/>
            <a:ext cx="11247564" cy="4032448"/>
          </a:xfrm>
          <a:prstGeom prst="rect">
            <a:avLst/>
          </a:prstGeom>
        </p:spPr>
      </p:pic>
    </p:spTree>
    <p:extLst>
      <p:ext uri="{BB962C8B-B14F-4D97-AF65-F5344CB8AC3E}">
        <p14:creationId xmlns:p14="http://schemas.microsoft.com/office/powerpoint/2010/main" val="3826144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6A125-018E-3A3F-56D9-209630DDE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B2494-DC7B-8772-00BD-C8AE3FD6972C}"/>
              </a:ext>
            </a:extLst>
          </p:cNvPr>
          <p:cNvSpPr>
            <a:spLocks noGrp="1"/>
          </p:cNvSpPr>
          <p:nvPr>
            <p:ph type="title"/>
          </p:nvPr>
        </p:nvSpPr>
        <p:spPr>
          <a:xfrm>
            <a:off x="916515" y="1628800"/>
            <a:ext cx="10358967" cy="2160240"/>
          </a:xfrm>
        </p:spPr>
        <p:txBody>
          <a:bodyPr/>
          <a:lstStyle/>
          <a:p>
            <a:pPr algn="l">
              <a:spcBef>
                <a:spcPts val="0"/>
              </a:spcBef>
              <a:spcAft>
                <a:spcPts val="0"/>
              </a:spcAft>
            </a:pPr>
            <a:r>
              <a:rPr lang="en-US" sz="3600" kern="100" dirty="0">
                <a:effectLst/>
                <a:latin typeface="Calibri" panose="020F0502020204030204" pitchFamily="34" charset="0"/>
                <a:ea typeface="Calibri" panose="020F0502020204030204" pitchFamily="34" charset="0"/>
                <a:cs typeface="Calibri" panose="020F0502020204030204" pitchFamily="34" charset="0"/>
              </a:rPr>
              <a:t>Zanidatamab Dose Optimization in Patients with HER2-Positive Biliary Tract Cancer</a:t>
            </a:r>
          </a:p>
        </p:txBody>
      </p:sp>
      <p:sp>
        <p:nvSpPr>
          <p:cNvPr id="5" name="Content Placeholder 4">
            <a:extLst>
              <a:ext uri="{FF2B5EF4-FFF2-40B4-BE49-F238E27FC236}">
                <a16:creationId xmlns:a16="http://schemas.microsoft.com/office/drawing/2014/main" id="{1293AA99-3F90-6058-8708-001DC69AEE25}"/>
              </a:ext>
            </a:extLst>
          </p:cNvPr>
          <p:cNvSpPr>
            <a:spLocks noGrp="1"/>
          </p:cNvSpPr>
          <p:nvPr>
            <p:ph idx="1"/>
          </p:nvPr>
        </p:nvSpPr>
        <p:spPr>
          <a:xfrm>
            <a:off x="916514" y="4052531"/>
            <a:ext cx="10358967" cy="1633938"/>
          </a:xfrm>
        </p:spPr>
        <p:txBody>
          <a:bodyPr/>
          <a:lstStyle/>
          <a:p>
            <a:pPr marL="98425" indent="0">
              <a:spcBef>
                <a:spcPts val="0"/>
              </a:spcBef>
              <a:spcAft>
                <a:spcPts val="0"/>
              </a:spcAft>
              <a:buNone/>
            </a:pPr>
            <a:r>
              <a:rPr lang="en-US" b="0" dirty="0"/>
              <a:t>Trueman S et al.</a:t>
            </a:r>
          </a:p>
          <a:p>
            <a:pPr marL="98425" indent="0">
              <a:spcBef>
                <a:spcPts val="0"/>
              </a:spcBef>
              <a:spcAft>
                <a:spcPts val="0"/>
              </a:spcAft>
              <a:buNone/>
            </a:pPr>
            <a:r>
              <a:rPr lang="en-US" b="0" dirty="0"/>
              <a:t>Gastrointestinal Cancers Symposium 2025;Abstract 546. </a:t>
            </a:r>
          </a:p>
          <a:p>
            <a:pPr marL="98425" indent="0">
              <a:spcBef>
                <a:spcPts val="0"/>
              </a:spcBef>
              <a:spcAft>
                <a:spcPts val="0"/>
              </a:spcAft>
              <a:buNone/>
            </a:pPr>
            <a:endParaRPr lang="en-US" b="0" dirty="0"/>
          </a:p>
        </p:txBody>
      </p:sp>
    </p:spTree>
    <p:extLst>
      <p:ext uri="{BB962C8B-B14F-4D97-AF65-F5344CB8AC3E}">
        <p14:creationId xmlns:p14="http://schemas.microsoft.com/office/powerpoint/2010/main" val="1568861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27E91-E550-FA2D-A995-2D7E677ED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E5BAA3-0544-D2CF-14B3-1DD4AF06AE97}"/>
              </a:ext>
            </a:extLst>
          </p:cNvPr>
          <p:cNvSpPr>
            <a:spLocks noGrp="1"/>
          </p:cNvSpPr>
          <p:nvPr>
            <p:ph type="title"/>
          </p:nvPr>
        </p:nvSpPr>
        <p:spPr>
          <a:xfrm>
            <a:off x="916516" y="116632"/>
            <a:ext cx="10358967" cy="720080"/>
          </a:xfrm>
        </p:spPr>
        <p:txBody>
          <a:bodyPr/>
          <a:lstStyle/>
          <a:p>
            <a:r>
              <a:rPr lang="en-US" sz="3200" dirty="0">
                <a:solidFill>
                  <a:srgbClr val="0432FF"/>
                </a:solidFill>
              </a:rPr>
              <a:t>Zanidatamab Pharmacokinetics</a:t>
            </a:r>
          </a:p>
        </p:txBody>
      </p:sp>
      <p:sp>
        <p:nvSpPr>
          <p:cNvPr id="3" name="Content Placeholder 2">
            <a:extLst>
              <a:ext uri="{FF2B5EF4-FFF2-40B4-BE49-F238E27FC236}">
                <a16:creationId xmlns:a16="http://schemas.microsoft.com/office/drawing/2014/main" id="{7664BDD5-A2F1-B4DA-09FB-D2004B4B22B6}"/>
              </a:ext>
            </a:extLst>
          </p:cNvPr>
          <p:cNvSpPr>
            <a:spLocks noGrp="1"/>
          </p:cNvSpPr>
          <p:nvPr>
            <p:ph idx="1"/>
          </p:nvPr>
        </p:nvSpPr>
        <p:spPr>
          <a:xfrm>
            <a:off x="0" y="6597352"/>
            <a:ext cx="7263485" cy="260648"/>
          </a:xfrm>
        </p:spPr>
        <p:txBody>
          <a:bodyPr/>
          <a:lstStyle/>
          <a:p>
            <a:pPr marL="98425" indent="0">
              <a:buNone/>
            </a:pPr>
            <a:r>
              <a:rPr lang="en-US" sz="1500" b="0" dirty="0">
                <a:solidFill>
                  <a:schemeClr val="tx1"/>
                </a:solidFill>
              </a:rPr>
              <a:t>Trueman S et al. Gastrointestinal Cancers Symposium 2025;Abstract 546. </a:t>
            </a:r>
          </a:p>
        </p:txBody>
      </p:sp>
      <p:pic>
        <p:nvPicPr>
          <p:cNvPr id="7" name="Picture 6">
            <a:extLst>
              <a:ext uri="{FF2B5EF4-FFF2-40B4-BE49-F238E27FC236}">
                <a16:creationId xmlns:a16="http://schemas.microsoft.com/office/drawing/2014/main" id="{5A43F4D7-B1F4-9D32-8423-7DF2CDE51B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73901" y="762175"/>
            <a:ext cx="9244198" cy="4106985"/>
          </a:xfrm>
          <a:prstGeom prst="rect">
            <a:avLst/>
          </a:prstGeom>
        </p:spPr>
      </p:pic>
      <p:pic>
        <p:nvPicPr>
          <p:cNvPr id="8" name="Picture 7">
            <a:extLst>
              <a:ext uri="{FF2B5EF4-FFF2-40B4-BE49-F238E27FC236}">
                <a16:creationId xmlns:a16="http://schemas.microsoft.com/office/drawing/2014/main" id="{9D2D7C80-0157-26A1-2DCC-EEE72ECE9C0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473900" y="4869160"/>
            <a:ext cx="9244198" cy="1512168"/>
          </a:xfrm>
          <a:prstGeom prst="rect">
            <a:avLst/>
          </a:prstGeom>
        </p:spPr>
      </p:pic>
    </p:spTree>
    <p:extLst>
      <p:ext uri="{BB962C8B-B14F-4D97-AF65-F5344CB8AC3E}">
        <p14:creationId xmlns:p14="http://schemas.microsoft.com/office/powerpoint/2010/main" val="268868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19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9AF7F-FB07-9901-F96F-645BBD9A4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C4246-7BA5-04F6-1A70-A2A9E692FF78}"/>
              </a:ext>
            </a:extLst>
          </p:cNvPr>
          <p:cNvSpPr>
            <a:spLocks noGrp="1"/>
          </p:cNvSpPr>
          <p:nvPr>
            <p:ph type="title"/>
          </p:nvPr>
        </p:nvSpPr>
        <p:spPr>
          <a:xfrm>
            <a:off x="916515" y="1628800"/>
            <a:ext cx="10358967" cy="2160240"/>
          </a:xfrm>
        </p:spPr>
        <p:txBody>
          <a:bodyPr/>
          <a:lstStyle/>
          <a:p>
            <a:pPr algn="l">
              <a:spcBef>
                <a:spcPts val="0"/>
              </a:spcBef>
              <a:spcAft>
                <a:spcPts val="0"/>
              </a:spcAft>
            </a:pPr>
            <a:r>
              <a:rPr lang="en-US" sz="3600" kern="100" dirty="0">
                <a:effectLst/>
                <a:latin typeface="Calibri" panose="020F0502020204030204" pitchFamily="34" charset="0"/>
                <a:ea typeface="Calibri" panose="020F0502020204030204" pitchFamily="34" charset="0"/>
                <a:cs typeface="Calibri" panose="020F0502020204030204" pitchFamily="34" charset="0"/>
              </a:rPr>
              <a:t>Survival Outcomes for </a:t>
            </a:r>
            <a:r>
              <a:rPr lang="en-US" sz="3600" kern="100" dirty="0" err="1">
                <a:effectLst/>
                <a:latin typeface="Calibri" panose="020F0502020204030204" pitchFamily="34" charset="0"/>
                <a:ea typeface="Calibri" panose="020F0502020204030204" pitchFamily="34" charset="0"/>
                <a:cs typeface="Calibri" panose="020F0502020204030204" pitchFamily="34" charset="0"/>
              </a:rPr>
              <a:t>Zanidatamab-hrii</a:t>
            </a:r>
            <a:r>
              <a:rPr lang="en-US" sz="3600" kern="100" dirty="0">
                <a:effectLst/>
                <a:latin typeface="Calibri" panose="020F0502020204030204" pitchFamily="34" charset="0"/>
                <a:ea typeface="Calibri" panose="020F0502020204030204" pitchFamily="34" charset="0"/>
                <a:cs typeface="Calibri" panose="020F0502020204030204" pitchFamily="34" charset="0"/>
              </a:rPr>
              <a:t> Compared to Chemotherapy in Previously Treated HER2-Positive (IHC3+) Biliary Tract Cancer (BTC): HERIZON-BTC-01 vs a Real-World (RW) External Control Arm (ECA)</a:t>
            </a:r>
          </a:p>
        </p:txBody>
      </p:sp>
      <p:sp>
        <p:nvSpPr>
          <p:cNvPr id="5" name="Content Placeholder 4">
            <a:extLst>
              <a:ext uri="{FF2B5EF4-FFF2-40B4-BE49-F238E27FC236}">
                <a16:creationId xmlns:a16="http://schemas.microsoft.com/office/drawing/2014/main" id="{A69D7C76-424C-31B1-81F5-3A3DAF3A9FC5}"/>
              </a:ext>
            </a:extLst>
          </p:cNvPr>
          <p:cNvSpPr>
            <a:spLocks noGrp="1"/>
          </p:cNvSpPr>
          <p:nvPr>
            <p:ph idx="1"/>
          </p:nvPr>
        </p:nvSpPr>
        <p:spPr>
          <a:xfrm>
            <a:off x="916514" y="4221088"/>
            <a:ext cx="10358967" cy="1633938"/>
          </a:xfrm>
        </p:spPr>
        <p:txBody>
          <a:bodyPr/>
          <a:lstStyle/>
          <a:p>
            <a:pPr marL="98425" indent="0">
              <a:spcBef>
                <a:spcPts val="0"/>
              </a:spcBef>
              <a:spcAft>
                <a:spcPts val="0"/>
              </a:spcAft>
              <a:buNone/>
            </a:pPr>
            <a:r>
              <a:rPr lang="en-US" b="0" dirty="0"/>
              <a:t>Kim RD et al. </a:t>
            </a:r>
          </a:p>
          <a:p>
            <a:pPr marL="98425" indent="0">
              <a:spcBef>
                <a:spcPts val="0"/>
              </a:spcBef>
              <a:spcAft>
                <a:spcPts val="0"/>
              </a:spcAft>
              <a:buNone/>
            </a:pPr>
            <a:r>
              <a:rPr lang="en-US" b="0" dirty="0"/>
              <a:t>ASCO 2025;Abstract 4101.</a:t>
            </a:r>
          </a:p>
          <a:p>
            <a:pPr marL="98425" indent="0">
              <a:spcBef>
                <a:spcPts val="0"/>
              </a:spcBef>
              <a:spcAft>
                <a:spcPts val="0"/>
              </a:spcAft>
              <a:buNone/>
            </a:pPr>
            <a:endParaRPr lang="en-US" b="0" dirty="0"/>
          </a:p>
        </p:txBody>
      </p:sp>
    </p:spTree>
    <p:extLst>
      <p:ext uri="{BB962C8B-B14F-4D97-AF65-F5344CB8AC3E}">
        <p14:creationId xmlns:p14="http://schemas.microsoft.com/office/powerpoint/2010/main" val="159484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AA56-780D-88F2-0514-50BD8685A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A760E-348F-7C54-7023-32FDC32E820A}"/>
              </a:ext>
            </a:extLst>
          </p:cNvPr>
          <p:cNvSpPr>
            <a:spLocks noGrp="1"/>
          </p:cNvSpPr>
          <p:nvPr>
            <p:ph type="title"/>
          </p:nvPr>
        </p:nvSpPr>
        <p:spPr>
          <a:xfrm>
            <a:off x="0" y="116632"/>
            <a:ext cx="12192000" cy="1152128"/>
          </a:xfrm>
        </p:spPr>
        <p:txBody>
          <a:bodyPr/>
          <a:lstStyle/>
          <a:p>
            <a:r>
              <a:rPr lang="en-US" sz="3200" dirty="0">
                <a:solidFill>
                  <a:srgbClr val="0432FF"/>
                </a:solidFill>
              </a:rPr>
              <a:t>HERIZON-BTC-01 versus a Real-World External Control Arm (ECA)</a:t>
            </a:r>
          </a:p>
        </p:txBody>
      </p:sp>
      <p:sp>
        <p:nvSpPr>
          <p:cNvPr id="3" name="Content Placeholder 2">
            <a:extLst>
              <a:ext uri="{FF2B5EF4-FFF2-40B4-BE49-F238E27FC236}">
                <a16:creationId xmlns:a16="http://schemas.microsoft.com/office/drawing/2014/main" id="{BF34218A-B5D8-FE30-5D4C-3522C63052E9}"/>
              </a:ext>
            </a:extLst>
          </p:cNvPr>
          <p:cNvSpPr>
            <a:spLocks noGrp="1"/>
          </p:cNvSpPr>
          <p:nvPr>
            <p:ph idx="1"/>
          </p:nvPr>
        </p:nvSpPr>
        <p:spPr>
          <a:xfrm>
            <a:off x="0" y="6597352"/>
            <a:ext cx="7263485" cy="260648"/>
          </a:xfrm>
        </p:spPr>
        <p:txBody>
          <a:bodyPr/>
          <a:lstStyle/>
          <a:p>
            <a:pPr marL="98425" indent="0">
              <a:buNone/>
            </a:pPr>
            <a:r>
              <a:rPr lang="en-US" sz="1500" b="0" dirty="0">
                <a:solidFill>
                  <a:schemeClr val="tx1"/>
                </a:solidFill>
              </a:rPr>
              <a:t>Kim RD et al. ASCO 2025;Abstract 4101.</a:t>
            </a:r>
          </a:p>
        </p:txBody>
      </p:sp>
      <p:pic>
        <p:nvPicPr>
          <p:cNvPr id="4" name="Picture 3">
            <a:extLst>
              <a:ext uri="{FF2B5EF4-FFF2-40B4-BE49-F238E27FC236}">
                <a16:creationId xmlns:a16="http://schemas.microsoft.com/office/drawing/2014/main" id="{883C44F5-19ED-6B9B-AE9F-17E894C0CB9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23491" y="3178083"/>
            <a:ext cx="9145016" cy="3205028"/>
          </a:xfrm>
          <a:prstGeom prst="rect">
            <a:avLst/>
          </a:prstGeom>
        </p:spPr>
      </p:pic>
      <p:pic>
        <p:nvPicPr>
          <p:cNvPr id="5" name="Picture 4">
            <a:extLst>
              <a:ext uri="{FF2B5EF4-FFF2-40B4-BE49-F238E27FC236}">
                <a16:creationId xmlns:a16="http://schemas.microsoft.com/office/drawing/2014/main" id="{75EC6A83-B5C3-3321-2875-D8352724245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523491" y="1268760"/>
            <a:ext cx="9145016" cy="1975997"/>
          </a:xfrm>
          <a:prstGeom prst="rect">
            <a:avLst/>
          </a:prstGeom>
        </p:spPr>
      </p:pic>
    </p:spTree>
    <p:extLst>
      <p:ext uri="{BB962C8B-B14F-4D97-AF65-F5344CB8AC3E}">
        <p14:creationId xmlns:p14="http://schemas.microsoft.com/office/powerpoint/2010/main" val="918094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7E7F2-F7C8-1B10-A6CE-540B54E4F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20052-EA1B-45E1-7E73-4FDCB134E37F}"/>
              </a:ext>
            </a:extLst>
          </p:cNvPr>
          <p:cNvSpPr>
            <a:spLocks noGrp="1"/>
          </p:cNvSpPr>
          <p:nvPr>
            <p:ph type="title"/>
          </p:nvPr>
        </p:nvSpPr>
        <p:spPr>
          <a:xfrm>
            <a:off x="916516" y="116632"/>
            <a:ext cx="10358967" cy="1152128"/>
          </a:xfrm>
        </p:spPr>
        <p:txBody>
          <a:bodyPr/>
          <a:lstStyle/>
          <a:p>
            <a:r>
              <a:rPr lang="en-US" sz="3200" dirty="0">
                <a:solidFill>
                  <a:srgbClr val="0432FF"/>
                </a:solidFill>
              </a:rPr>
              <a:t>HERIZON-BTC-01 versus a Real-World ECA: Survival</a:t>
            </a:r>
          </a:p>
        </p:txBody>
      </p:sp>
      <p:sp>
        <p:nvSpPr>
          <p:cNvPr id="3" name="Content Placeholder 2">
            <a:extLst>
              <a:ext uri="{FF2B5EF4-FFF2-40B4-BE49-F238E27FC236}">
                <a16:creationId xmlns:a16="http://schemas.microsoft.com/office/drawing/2014/main" id="{353C7932-6C76-007B-2F2F-A227DDD6A3FA}"/>
              </a:ext>
            </a:extLst>
          </p:cNvPr>
          <p:cNvSpPr>
            <a:spLocks noGrp="1"/>
          </p:cNvSpPr>
          <p:nvPr>
            <p:ph idx="1"/>
          </p:nvPr>
        </p:nvSpPr>
        <p:spPr>
          <a:xfrm>
            <a:off x="0" y="6597352"/>
            <a:ext cx="7263485" cy="260648"/>
          </a:xfrm>
        </p:spPr>
        <p:txBody>
          <a:bodyPr/>
          <a:lstStyle/>
          <a:p>
            <a:pPr marL="98425" indent="0">
              <a:buNone/>
            </a:pPr>
            <a:r>
              <a:rPr lang="en-US" sz="1500" b="0" dirty="0">
                <a:solidFill>
                  <a:schemeClr val="tx1"/>
                </a:solidFill>
              </a:rPr>
              <a:t>Kim RD et al. ASCO 2025;Abstract 4101.</a:t>
            </a:r>
          </a:p>
        </p:txBody>
      </p:sp>
      <p:pic>
        <p:nvPicPr>
          <p:cNvPr id="6" name="Picture 5">
            <a:extLst>
              <a:ext uri="{FF2B5EF4-FFF2-40B4-BE49-F238E27FC236}">
                <a16:creationId xmlns:a16="http://schemas.microsoft.com/office/drawing/2014/main" id="{EB5DBAFD-FF61-C01A-D185-EA90DF22C94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9130" y="1628800"/>
            <a:ext cx="11953739" cy="3600400"/>
          </a:xfrm>
          <a:prstGeom prst="rect">
            <a:avLst/>
          </a:prstGeom>
        </p:spPr>
      </p:pic>
      <p:sp>
        <p:nvSpPr>
          <p:cNvPr id="4" name="Content Placeholder 2">
            <a:extLst>
              <a:ext uri="{FF2B5EF4-FFF2-40B4-BE49-F238E27FC236}">
                <a16:creationId xmlns:a16="http://schemas.microsoft.com/office/drawing/2014/main" id="{D01EAF87-9642-D17E-6309-71A0C581EE0F}"/>
              </a:ext>
            </a:extLst>
          </p:cNvPr>
          <p:cNvSpPr txBox="1">
            <a:spLocks/>
          </p:cNvSpPr>
          <p:nvPr/>
        </p:nvSpPr>
        <p:spPr bwMode="auto">
          <a:xfrm>
            <a:off x="127322" y="5266264"/>
            <a:ext cx="7263485" cy="2606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1500" b="0" kern="0" dirty="0">
                <a:solidFill>
                  <a:schemeClr val="tx1"/>
                </a:solidFill>
              </a:rPr>
              <a:t>SMR = standardized mortality ratio; OS = overall survival; PFS = progression-free survival</a:t>
            </a:r>
          </a:p>
        </p:txBody>
      </p:sp>
    </p:spTree>
    <p:extLst>
      <p:ext uri="{BB962C8B-B14F-4D97-AF65-F5344CB8AC3E}">
        <p14:creationId xmlns:p14="http://schemas.microsoft.com/office/powerpoint/2010/main" val="993699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AE8C8-6739-5BEE-2C0E-D95172CEE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94EBE-69A5-A586-528F-3DDF1F76C655}"/>
              </a:ext>
            </a:extLst>
          </p:cNvPr>
          <p:cNvSpPr>
            <a:spLocks noGrp="1"/>
          </p:cNvSpPr>
          <p:nvPr>
            <p:ph type="title"/>
          </p:nvPr>
        </p:nvSpPr>
        <p:spPr>
          <a:xfrm>
            <a:off x="916516" y="116632"/>
            <a:ext cx="10358967" cy="1152128"/>
          </a:xfrm>
        </p:spPr>
        <p:txBody>
          <a:bodyPr/>
          <a:lstStyle/>
          <a:p>
            <a:r>
              <a:rPr lang="en-US" sz="3200" dirty="0">
                <a:solidFill>
                  <a:srgbClr val="0432FF"/>
                </a:solidFill>
              </a:rPr>
              <a:t>HERIZON-BTC-01 versus a Real-World ECA:</a:t>
            </a:r>
            <a:br>
              <a:rPr lang="en-US" sz="3200" dirty="0">
                <a:solidFill>
                  <a:srgbClr val="0432FF"/>
                </a:solidFill>
              </a:rPr>
            </a:br>
            <a:r>
              <a:rPr lang="en-US" sz="3200" dirty="0">
                <a:solidFill>
                  <a:srgbClr val="0432FF"/>
                </a:solidFill>
              </a:rPr>
              <a:t>6-Month and 12-Month Outcomes</a:t>
            </a:r>
          </a:p>
        </p:txBody>
      </p:sp>
      <p:sp>
        <p:nvSpPr>
          <p:cNvPr id="3" name="Content Placeholder 2">
            <a:extLst>
              <a:ext uri="{FF2B5EF4-FFF2-40B4-BE49-F238E27FC236}">
                <a16:creationId xmlns:a16="http://schemas.microsoft.com/office/drawing/2014/main" id="{A4893DA1-A67A-4D31-FA46-077541A0866C}"/>
              </a:ext>
            </a:extLst>
          </p:cNvPr>
          <p:cNvSpPr>
            <a:spLocks noGrp="1"/>
          </p:cNvSpPr>
          <p:nvPr>
            <p:ph idx="1"/>
          </p:nvPr>
        </p:nvSpPr>
        <p:spPr>
          <a:xfrm>
            <a:off x="0" y="6597352"/>
            <a:ext cx="7263485" cy="260648"/>
          </a:xfrm>
        </p:spPr>
        <p:txBody>
          <a:bodyPr/>
          <a:lstStyle/>
          <a:p>
            <a:pPr marL="98425" indent="0">
              <a:buNone/>
            </a:pPr>
            <a:r>
              <a:rPr lang="en-US" sz="1500" b="0" dirty="0">
                <a:solidFill>
                  <a:schemeClr val="tx1"/>
                </a:solidFill>
              </a:rPr>
              <a:t>Kim RD et al. ASCO 2025;Abstract 4101.</a:t>
            </a:r>
          </a:p>
        </p:txBody>
      </p:sp>
      <p:pic>
        <p:nvPicPr>
          <p:cNvPr id="4" name="Picture 3">
            <a:extLst>
              <a:ext uri="{FF2B5EF4-FFF2-40B4-BE49-F238E27FC236}">
                <a16:creationId xmlns:a16="http://schemas.microsoft.com/office/drawing/2014/main" id="{ADBE533D-9A1D-02D7-5552-007642648FA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51484" y="1196752"/>
            <a:ext cx="9289032" cy="5262671"/>
          </a:xfrm>
          <a:prstGeom prst="rect">
            <a:avLst/>
          </a:prstGeom>
        </p:spPr>
      </p:pic>
    </p:spTree>
    <p:extLst>
      <p:ext uri="{BB962C8B-B14F-4D97-AF65-F5344CB8AC3E}">
        <p14:creationId xmlns:p14="http://schemas.microsoft.com/office/powerpoint/2010/main" val="28152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89FF4-D324-D2BE-704A-645EA9A48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E8EEC-60D8-127D-8ABA-CFB9DFC7C15D}"/>
              </a:ext>
            </a:extLst>
          </p:cNvPr>
          <p:cNvSpPr>
            <a:spLocks noGrp="1"/>
          </p:cNvSpPr>
          <p:nvPr>
            <p:ph type="title"/>
          </p:nvPr>
        </p:nvSpPr>
        <p:spPr>
          <a:xfrm>
            <a:off x="916515" y="1628800"/>
            <a:ext cx="10148037" cy="2160240"/>
          </a:xfrm>
        </p:spPr>
        <p:txBody>
          <a:bodyPr/>
          <a:lstStyle/>
          <a:p>
            <a:pPr algn="l">
              <a:spcBef>
                <a:spcPts val="0"/>
              </a:spcBef>
              <a:spcAft>
                <a:spcPts val="0"/>
              </a:spcAft>
            </a:pPr>
            <a:r>
              <a:rPr lang="en-US" sz="3600" kern="100" dirty="0" err="1">
                <a:effectLst/>
                <a:latin typeface="Calibri" panose="020F0502020204030204" pitchFamily="34" charset="0"/>
                <a:ea typeface="Calibri" panose="020F0502020204030204" pitchFamily="34" charset="0"/>
                <a:cs typeface="Calibri" panose="020F0502020204030204" pitchFamily="34" charset="0"/>
              </a:rPr>
              <a:t>Antitumour</a:t>
            </a:r>
            <a:r>
              <a:rPr lang="en-US" sz="3600" kern="100" dirty="0">
                <a:effectLst/>
                <a:latin typeface="Calibri" panose="020F0502020204030204" pitchFamily="34" charset="0"/>
                <a:ea typeface="Calibri" panose="020F0502020204030204" pitchFamily="34" charset="0"/>
                <a:cs typeface="Calibri" panose="020F0502020204030204" pitchFamily="34" charset="0"/>
              </a:rPr>
              <a:t> Activity and Safety of First-Line </a:t>
            </a:r>
            <a:r>
              <a:rPr lang="en-US" sz="3600" kern="100" dirty="0" err="1">
                <a:effectLst/>
                <a:latin typeface="Calibri" panose="020F0502020204030204" pitchFamily="34" charset="0"/>
                <a:ea typeface="Calibri" panose="020F0502020204030204" pitchFamily="34" charset="0"/>
                <a:cs typeface="Calibri" panose="020F0502020204030204" pitchFamily="34" charset="0"/>
              </a:rPr>
              <a:t>Zanidatamab</a:t>
            </a:r>
            <a:r>
              <a:rPr lang="en-US" sz="3600" kern="100" dirty="0">
                <a:effectLst/>
                <a:latin typeface="Calibri" panose="020F0502020204030204" pitchFamily="34" charset="0"/>
                <a:ea typeface="Calibri" panose="020F0502020204030204" pitchFamily="34" charset="0"/>
                <a:cs typeface="Calibri" panose="020F0502020204030204" pitchFamily="34" charset="0"/>
              </a:rPr>
              <a:t> + Cisplatin-Gemcitabine in Patients with HER2-Expressing Biliary Tract Cancer (BTC)</a:t>
            </a:r>
          </a:p>
        </p:txBody>
      </p:sp>
      <p:sp>
        <p:nvSpPr>
          <p:cNvPr id="5" name="Content Placeholder 4">
            <a:extLst>
              <a:ext uri="{FF2B5EF4-FFF2-40B4-BE49-F238E27FC236}">
                <a16:creationId xmlns:a16="http://schemas.microsoft.com/office/drawing/2014/main" id="{42655014-A77D-8FF7-FDA6-8E9C9641C2D8}"/>
              </a:ext>
            </a:extLst>
          </p:cNvPr>
          <p:cNvSpPr>
            <a:spLocks noGrp="1"/>
          </p:cNvSpPr>
          <p:nvPr>
            <p:ph idx="1"/>
          </p:nvPr>
        </p:nvSpPr>
        <p:spPr>
          <a:xfrm>
            <a:off x="916514" y="4349988"/>
            <a:ext cx="10358967" cy="1633938"/>
          </a:xfrm>
        </p:spPr>
        <p:txBody>
          <a:bodyPr/>
          <a:lstStyle/>
          <a:p>
            <a:pPr marL="98425" indent="0">
              <a:spcBef>
                <a:spcPts val="0"/>
              </a:spcBef>
              <a:spcAft>
                <a:spcPts val="0"/>
              </a:spcAft>
              <a:buNone/>
            </a:pPr>
            <a:r>
              <a:rPr lang="en-US" b="0" dirty="0"/>
              <a:t>Oh D-Y et al.</a:t>
            </a:r>
          </a:p>
          <a:p>
            <a:pPr marL="98425" indent="0">
              <a:spcBef>
                <a:spcPts val="0"/>
              </a:spcBef>
              <a:spcAft>
                <a:spcPts val="0"/>
              </a:spcAft>
              <a:buNone/>
            </a:pPr>
            <a:r>
              <a:rPr lang="en-US" b="0" dirty="0"/>
              <a:t>ESMO GI 2025;Abstract 319P.</a:t>
            </a:r>
          </a:p>
        </p:txBody>
      </p:sp>
    </p:spTree>
    <p:extLst>
      <p:ext uri="{BB962C8B-B14F-4D97-AF65-F5344CB8AC3E}">
        <p14:creationId xmlns:p14="http://schemas.microsoft.com/office/powerpoint/2010/main" val="205739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1C7AD-F131-415F-4773-FA35B6D99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80F4E-B8A5-7FD0-D820-AF04FDDA469B}"/>
              </a:ext>
            </a:extLst>
          </p:cNvPr>
          <p:cNvSpPr>
            <a:spLocks noGrp="1"/>
          </p:cNvSpPr>
          <p:nvPr>
            <p:ph type="title"/>
          </p:nvPr>
        </p:nvSpPr>
        <p:spPr>
          <a:xfrm>
            <a:off x="0" y="116632"/>
            <a:ext cx="12192000" cy="1152128"/>
          </a:xfrm>
        </p:spPr>
        <p:txBody>
          <a:bodyPr/>
          <a:lstStyle/>
          <a:p>
            <a:r>
              <a:rPr lang="en-US" sz="3200" dirty="0">
                <a:solidFill>
                  <a:srgbClr val="0432FF"/>
                </a:solidFill>
              </a:rPr>
              <a:t>Phase II Study of First-Line </a:t>
            </a:r>
            <a:r>
              <a:rPr lang="en-US" sz="3200" dirty="0" err="1">
                <a:solidFill>
                  <a:srgbClr val="0432FF"/>
                </a:solidFill>
              </a:rPr>
              <a:t>Zanidatamab</a:t>
            </a:r>
            <a:r>
              <a:rPr lang="en-US" sz="3200" dirty="0">
                <a:solidFill>
                  <a:srgbClr val="0432FF"/>
                </a:solidFill>
              </a:rPr>
              <a:t> with Cisplatin/Gemcitabine </a:t>
            </a:r>
          </a:p>
        </p:txBody>
      </p:sp>
      <p:sp>
        <p:nvSpPr>
          <p:cNvPr id="3" name="Content Placeholder 2">
            <a:extLst>
              <a:ext uri="{FF2B5EF4-FFF2-40B4-BE49-F238E27FC236}">
                <a16:creationId xmlns:a16="http://schemas.microsoft.com/office/drawing/2014/main" id="{531A174B-BB00-E819-70C3-36E706784A70}"/>
              </a:ext>
            </a:extLst>
          </p:cNvPr>
          <p:cNvSpPr>
            <a:spLocks noGrp="1"/>
          </p:cNvSpPr>
          <p:nvPr>
            <p:ph idx="1"/>
          </p:nvPr>
        </p:nvSpPr>
        <p:spPr>
          <a:xfrm>
            <a:off x="0" y="6624736"/>
            <a:ext cx="7263485" cy="260648"/>
          </a:xfrm>
        </p:spPr>
        <p:txBody>
          <a:bodyPr/>
          <a:lstStyle/>
          <a:p>
            <a:pPr marL="98425" indent="0">
              <a:buNone/>
            </a:pPr>
            <a:r>
              <a:rPr lang="en-US" sz="1500" b="0" dirty="0">
                <a:solidFill>
                  <a:schemeClr val="tx1"/>
                </a:solidFill>
              </a:rPr>
              <a:t>Oh D-Y et al. ESMO GI 2025;Abstract 319P.</a:t>
            </a:r>
          </a:p>
        </p:txBody>
      </p:sp>
      <p:pic>
        <p:nvPicPr>
          <p:cNvPr id="7" name="Picture 6">
            <a:extLst>
              <a:ext uri="{FF2B5EF4-FFF2-40B4-BE49-F238E27FC236}">
                <a16:creationId xmlns:a16="http://schemas.microsoft.com/office/drawing/2014/main" id="{1FEDCEF0-7050-FAB7-905C-95C0EAEF92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23492" y="1124744"/>
            <a:ext cx="9145016" cy="5374181"/>
          </a:xfrm>
          <a:prstGeom prst="rect">
            <a:avLst/>
          </a:prstGeom>
        </p:spPr>
      </p:pic>
    </p:spTree>
    <p:extLst>
      <p:ext uri="{BB962C8B-B14F-4D97-AF65-F5344CB8AC3E}">
        <p14:creationId xmlns:p14="http://schemas.microsoft.com/office/powerpoint/2010/main" val="954670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E0210-E8F0-A501-F6BB-9B14A85B38A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12B3F3-206D-1194-F2A2-8A1447FB400A}"/>
              </a:ext>
            </a:extLst>
          </p:cNvPr>
          <p:cNvPicPr>
            <a:picLocks noChangeAspect="1"/>
          </p:cNvPicPr>
          <p:nvPr/>
        </p:nvPicPr>
        <p:blipFill>
          <a:blip r:embed="rId3"/>
          <a:stretch>
            <a:fillRect/>
          </a:stretch>
        </p:blipFill>
        <p:spPr>
          <a:xfrm>
            <a:off x="3504827" y="3163835"/>
            <a:ext cx="5182344" cy="342958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17C1B95-4780-A5B6-CEBB-E4D3F3C90EB3}"/>
              </a:ext>
            </a:extLst>
          </p:cNvPr>
          <p:cNvSpPr>
            <a:spLocks noGrp="1"/>
          </p:cNvSpPr>
          <p:nvPr>
            <p:ph type="title"/>
          </p:nvPr>
        </p:nvSpPr>
        <p:spPr>
          <a:xfrm>
            <a:off x="1127448" y="7119"/>
            <a:ext cx="10220044" cy="1152128"/>
          </a:xfrm>
        </p:spPr>
        <p:txBody>
          <a:bodyPr/>
          <a:lstStyle/>
          <a:p>
            <a:pPr algn="l"/>
            <a:r>
              <a:rPr lang="en-US" sz="3200" dirty="0">
                <a:solidFill>
                  <a:srgbClr val="0432FF"/>
                </a:solidFill>
              </a:rPr>
              <a:t>Phase II Study of First-Line </a:t>
            </a:r>
            <a:r>
              <a:rPr lang="en-US" sz="3200" dirty="0" err="1">
                <a:solidFill>
                  <a:srgbClr val="0432FF"/>
                </a:solidFill>
              </a:rPr>
              <a:t>Zanidatamab</a:t>
            </a:r>
            <a:r>
              <a:rPr lang="en-US" sz="3200" dirty="0">
                <a:solidFill>
                  <a:srgbClr val="0432FF"/>
                </a:solidFill>
              </a:rPr>
              <a:t> with Chemotherapy: Response </a:t>
            </a:r>
          </a:p>
        </p:txBody>
      </p:sp>
      <p:sp>
        <p:nvSpPr>
          <p:cNvPr id="3" name="Content Placeholder 2">
            <a:extLst>
              <a:ext uri="{FF2B5EF4-FFF2-40B4-BE49-F238E27FC236}">
                <a16:creationId xmlns:a16="http://schemas.microsoft.com/office/drawing/2014/main" id="{91F93745-697A-229D-CBFE-BE561C0C057F}"/>
              </a:ext>
            </a:extLst>
          </p:cNvPr>
          <p:cNvSpPr>
            <a:spLocks noGrp="1"/>
          </p:cNvSpPr>
          <p:nvPr>
            <p:ph idx="1"/>
          </p:nvPr>
        </p:nvSpPr>
        <p:spPr>
          <a:xfrm>
            <a:off x="0" y="6624736"/>
            <a:ext cx="7263485" cy="260648"/>
          </a:xfrm>
        </p:spPr>
        <p:txBody>
          <a:bodyPr/>
          <a:lstStyle/>
          <a:p>
            <a:pPr marL="98425" indent="0">
              <a:buNone/>
            </a:pPr>
            <a:r>
              <a:rPr lang="en-US" sz="1500" b="0" dirty="0">
                <a:solidFill>
                  <a:schemeClr val="tx1"/>
                </a:solidFill>
              </a:rPr>
              <a:t>Oh D-Y et al. ESMO GI 2025;Abstract 319P.</a:t>
            </a:r>
          </a:p>
        </p:txBody>
      </p:sp>
      <p:pic>
        <p:nvPicPr>
          <p:cNvPr id="4" name="Picture 3">
            <a:extLst>
              <a:ext uri="{FF2B5EF4-FFF2-40B4-BE49-F238E27FC236}">
                <a16:creationId xmlns:a16="http://schemas.microsoft.com/office/drawing/2014/main" id="{027E3E66-5E1D-4FF6-AD36-8882E296E16B}"/>
              </a:ext>
            </a:extLst>
          </p:cNvPr>
          <p:cNvPicPr>
            <a:picLocks noChangeAspect="1"/>
          </p:cNvPicPr>
          <p:nvPr/>
        </p:nvPicPr>
        <p:blipFill>
          <a:blip r:embed="rId4"/>
          <a:stretch>
            <a:fillRect/>
          </a:stretch>
        </p:blipFill>
        <p:spPr>
          <a:xfrm>
            <a:off x="2387587" y="1052736"/>
            <a:ext cx="7416824" cy="19855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902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5CB85-259B-9D54-FA01-26696134D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79418-D8D1-10DF-7210-9732DDA888E0}"/>
              </a:ext>
            </a:extLst>
          </p:cNvPr>
          <p:cNvSpPr>
            <a:spLocks noGrp="1"/>
          </p:cNvSpPr>
          <p:nvPr>
            <p:ph type="title"/>
          </p:nvPr>
        </p:nvSpPr>
        <p:spPr>
          <a:xfrm>
            <a:off x="839416" y="345758"/>
            <a:ext cx="11352584" cy="1152128"/>
          </a:xfrm>
        </p:spPr>
        <p:txBody>
          <a:bodyPr/>
          <a:lstStyle/>
          <a:p>
            <a:pPr algn="l"/>
            <a:r>
              <a:rPr lang="en-US" sz="3200" dirty="0">
                <a:solidFill>
                  <a:srgbClr val="0432FF"/>
                </a:solidFill>
              </a:rPr>
              <a:t>Phase II Study of First-Line </a:t>
            </a:r>
            <a:r>
              <a:rPr lang="en-US" sz="3200" dirty="0" err="1">
                <a:solidFill>
                  <a:srgbClr val="0432FF"/>
                </a:solidFill>
              </a:rPr>
              <a:t>Zanidatamab</a:t>
            </a:r>
            <a:r>
              <a:rPr lang="en-US" sz="3200" dirty="0">
                <a:solidFill>
                  <a:srgbClr val="0432FF"/>
                </a:solidFill>
              </a:rPr>
              <a:t> with </a:t>
            </a:r>
            <a:br>
              <a:rPr lang="en-US" sz="3200" dirty="0">
                <a:solidFill>
                  <a:srgbClr val="0432FF"/>
                </a:solidFill>
              </a:rPr>
            </a:br>
            <a:r>
              <a:rPr lang="en-US" sz="3200" dirty="0">
                <a:solidFill>
                  <a:srgbClr val="0432FF"/>
                </a:solidFill>
              </a:rPr>
              <a:t>Chemotherapy: PFS and OS</a:t>
            </a:r>
          </a:p>
        </p:txBody>
      </p:sp>
      <p:sp>
        <p:nvSpPr>
          <p:cNvPr id="3" name="Content Placeholder 2">
            <a:extLst>
              <a:ext uri="{FF2B5EF4-FFF2-40B4-BE49-F238E27FC236}">
                <a16:creationId xmlns:a16="http://schemas.microsoft.com/office/drawing/2014/main" id="{CFF152BB-48EF-0CA2-9383-CC09CFE1E51A}"/>
              </a:ext>
            </a:extLst>
          </p:cNvPr>
          <p:cNvSpPr>
            <a:spLocks noGrp="1"/>
          </p:cNvSpPr>
          <p:nvPr>
            <p:ph idx="1"/>
          </p:nvPr>
        </p:nvSpPr>
        <p:spPr>
          <a:xfrm>
            <a:off x="0" y="6624736"/>
            <a:ext cx="7263485" cy="260648"/>
          </a:xfrm>
        </p:spPr>
        <p:txBody>
          <a:bodyPr/>
          <a:lstStyle/>
          <a:p>
            <a:pPr marL="98425" indent="0">
              <a:buNone/>
            </a:pPr>
            <a:r>
              <a:rPr lang="en-US" sz="1500" b="0" dirty="0">
                <a:solidFill>
                  <a:schemeClr val="tx1"/>
                </a:solidFill>
              </a:rPr>
              <a:t>Oh D-Y et al. ESMO GI 2025;Abstract 319P.</a:t>
            </a:r>
          </a:p>
        </p:txBody>
      </p:sp>
      <p:pic>
        <p:nvPicPr>
          <p:cNvPr id="6" name="Picture 5">
            <a:extLst>
              <a:ext uri="{FF2B5EF4-FFF2-40B4-BE49-F238E27FC236}">
                <a16:creationId xmlns:a16="http://schemas.microsoft.com/office/drawing/2014/main" id="{F8B2205D-C02F-8B08-7DBE-1C655668AFD3}"/>
              </a:ext>
            </a:extLst>
          </p:cNvPr>
          <p:cNvPicPr>
            <a:picLocks noChangeAspect="1"/>
          </p:cNvPicPr>
          <p:nvPr/>
        </p:nvPicPr>
        <p:blipFill>
          <a:blip r:embed="rId3"/>
          <a:stretch>
            <a:fillRect/>
          </a:stretch>
        </p:blipFill>
        <p:spPr>
          <a:xfrm>
            <a:off x="132521" y="1640768"/>
            <a:ext cx="5819463" cy="3554986"/>
          </a:xfrm>
          <a:prstGeom prst="rect">
            <a:avLst/>
          </a:prstGeom>
        </p:spPr>
      </p:pic>
      <p:pic>
        <p:nvPicPr>
          <p:cNvPr id="7" name="Picture 6">
            <a:extLst>
              <a:ext uri="{FF2B5EF4-FFF2-40B4-BE49-F238E27FC236}">
                <a16:creationId xmlns:a16="http://schemas.microsoft.com/office/drawing/2014/main" id="{4F093A05-81DC-C2A2-3C0B-55DF4B727B99}"/>
              </a:ext>
            </a:extLst>
          </p:cNvPr>
          <p:cNvPicPr>
            <a:picLocks noChangeAspect="1"/>
          </p:cNvPicPr>
          <p:nvPr/>
        </p:nvPicPr>
        <p:blipFill>
          <a:blip r:embed="rId4"/>
          <a:stretch>
            <a:fillRect/>
          </a:stretch>
        </p:blipFill>
        <p:spPr>
          <a:xfrm>
            <a:off x="5879976" y="1640768"/>
            <a:ext cx="6135770" cy="3554986"/>
          </a:xfrm>
          <a:prstGeom prst="rect">
            <a:avLst/>
          </a:prstGeom>
        </p:spPr>
      </p:pic>
    </p:spTree>
    <p:extLst>
      <p:ext uri="{BB962C8B-B14F-4D97-AF65-F5344CB8AC3E}">
        <p14:creationId xmlns:p14="http://schemas.microsoft.com/office/powerpoint/2010/main" val="496591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0DA9-0DE1-1EE5-E815-2713525DB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A7D17-190C-D6AF-8745-92118D307C8A}"/>
              </a:ext>
            </a:extLst>
          </p:cNvPr>
          <p:cNvSpPr>
            <a:spLocks noGrp="1"/>
          </p:cNvSpPr>
          <p:nvPr>
            <p:ph type="title"/>
          </p:nvPr>
        </p:nvSpPr>
        <p:spPr>
          <a:xfrm>
            <a:off x="1271464" y="116632"/>
            <a:ext cx="10004020" cy="1152128"/>
          </a:xfrm>
        </p:spPr>
        <p:txBody>
          <a:bodyPr/>
          <a:lstStyle/>
          <a:p>
            <a:pPr algn="l"/>
            <a:r>
              <a:rPr lang="en-US" sz="3200" dirty="0">
                <a:solidFill>
                  <a:srgbClr val="0432FF"/>
                </a:solidFill>
              </a:rPr>
              <a:t>Phase II Study of First-Line </a:t>
            </a:r>
            <a:r>
              <a:rPr lang="en-US" sz="3200" dirty="0" err="1">
                <a:solidFill>
                  <a:srgbClr val="0432FF"/>
                </a:solidFill>
              </a:rPr>
              <a:t>Zanidatamab</a:t>
            </a:r>
            <a:r>
              <a:rPr lang="en-US" sz="3200" dirty="0">
                <a:solidFill>
                  <a:srgbClr val="0432FF"/>
                </a:solidFill>
              </a:rPr>
              <a:t> with Chemotherapy: Safety</a:t>
            </a:r>
          </a:p>
        </p:txBody>
      </p:sp>
      <p:sp>
        <p:nvSpPr>
          <p:cNvPr id="3" name="Content Placeholder 2">
            <a:extLst>
              <a:ext uri="{FF2B5EF4-FFF2-40B4-BE49-F238E27FC236}">
                <a16:creationId xmlns:a16="http://schemas.microsoft.com/office/drawing/2014/main" id="{37A85714-30D0-46CC-DEA7-7D00D45C0DBE}"/>
              </a:ext>
            </a:extLst>
          </p:cNvPr>
          <p:cNvSpPr>
            <a:spLocks noGrp="1"/>
          </p:cNvSpPr>
          <p:nvPr>
            <p:ph idx="1"/>
          </p:nvPr>
        </p:nvSpPr>
        <p:spPr>
          <a:xfrm>
            <a:off x="0" y="6624736"/>
            <a:ext cx="7263485" cy="260648"/>
          </a:xfrm>
        </p:spPr>
        <p:txBody>
          <a:bodyPr/>
          <a:lstStyle/>
          <a:p>
            <a:pPr marL="98425" indent="0">
              <a:buNone/>
            </a:pPr>
            <a:r>
              <a:rPr lang="en-US" sz="1500" b="0" dirty="0">
                <a:solidFill>
                  <a:schemeClr val="tx1"/>
                </a:solidFill>
              </a:rPr>
              <a:t>Oh D-Y et al. ESMO GI 2025;Abstract 319P.</a:t>
            </a:r>
          </a:p>
        </p:txBody>
      </p:sp>
      <p:pic>
        <p:nvPicPr>
          <p:cNvPr id="4" name="Picture 3">
            <a:extLst>
              <a:ext uri="{FF2B5EF4-FFF2-40B4-BE49-F238E27FC236}">
                <a16:creationId xmlns:a16="http://schemas.microsoft.com/office/drawing/2014/main" id="{2C741C7D-B763-23F6-FAE9-2FD5B546B4E8}"/>
              </a:ext>
            </a:extLst>
          </p:cNvPr>
          <p:cNvPicPr>
            <a:picLocks noChangeAspect="1"/>
          </p:cNvPicPr>
          <p:nvPr/>
        </p:nvPicPr>
        <p:blipFill>
          <a:blip r:embed="rId3"/>
          <a:stretch>
            <a:fillRect/>
          </a:stretch>
        </p:blipFill>
        <p:spPr>
          <a:xfrm>
            <a:off x="1739515" y="1268760"/>
            <a:ext cx="8712968" cy="4876842"/>
          </a:xfrm>
          <a:prstGeom prst="rect">
            <a:avLst/>
          </a:prstGeom>
        </p:spPr>
      </p:pic>
      <p:sp>
        <p:nvSpPr>
          <p:cNvPr id="5" name="Content Placeholder 2">
            <a:extLst>
              <a:ext uri="{FF2B5EF4-FFF2-40B4-BE49-F238E27FC236}">
                <a16:creationId xmlns:a16="http://schemas.microsoft.com/office/drawing/2014/main" id="{A8E9F397-A097-0C4B-7988-638166A45FFE}"/>
              </a:ext>
            </a:extLst>
          </p:cNvPr>
          <p:cNvSpPr txBox="1">
            <a:spLocks/>
          </p:cNvSpPr>
          <p:nvPr/>
        </p:nvSpPr>
        <p:spPr bwMode="auto">
          <a:xfrm>
            <a:off x="1701479" y="6138599"/>
            <a:ext cx="7263485" cy="2606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1500" b="0" kern="0" dirty="0">
                <a:solidFill>
                  <a:schemeClr val="tx1"/>
                </a:solidFill>
              </a:rPr>
              <a:t>AEs = adverse events</a:t>
            </a:r>
          </a:p>
        </p:txBody>
      </p:sp>
    </p:spTree>
    <p:extLst>
      <p:ext uri="{BB962C8B-B14F-4D97-AF65-F5344CB8AC3E}">
        <p14:creationId xmlns:p14="http://schemas.microsoft.com/office/powerpoint/2010/main" val="2664004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555E-F605-D314-FCEE-1886C706B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0FF15-74F0-DD93-B3CA-973385EC5D89}"/>
              </a:ext>
            </a:extLst>
          </p:cNvPr>
          <p:cNvSpPr>
            <a:spLocks noGrp="1"/>
          </p:cNvSpPr>
          <p:nvPr>
            <p:ph type="title"/>
          </p:nvPr>
        </p:nvSpPr>
        <p:spPr>
          <a:xfrm>
            <a:off x="916515" y="1628800"/>
            <a:ext cx="10358967" cy="2160240"/>
          </a:xfrm>
        </p:spPr>
        <p:txBody>
          <a:bodyPr/>
          <a:lstStyle/>
          <a:p>
            <a:pPr algn="l">
              <a:spcBef>
                <a:spcPts val="0"/>
              </a:spcBef>
              <a:spcAft>
                <a:spcPts val="0"/>
              </a:spcAft>
            </a:pPr>
            <a:r>
              <a:rPr lang="en-US" sz="3600" kern="100" dirty="0">
                <a:effectLst/>
                <a:latin typeface="Calibri" panose="020F0502020204030204" pitchFamily="34" charset="0"/>
                <a:ea typeface="Calibri" panose="020F0502020204030204" pitchFamily="34" charset="0"/>
                <a:cs typeface="Calibri" panose="020F0502020204030204" pitchFamily="34" charset="0"/>
              </a:rPr>
              <a:t>HERIZON-BTC-302: A Phase 3 Study of </a:t>
            </a:r>
            <a:r>
              <a:rPr lang="en-US" sz="3600" kern="100" dirty="0" err="1">
                <a:effectLst/>
                <a:latin typeface="Calibri" panose="020F0502020204030204" pitchFamily="34" charset="0"/>
                <a:ea typeface="Calibri" panose="020F0502020204030204" pitchFamily="34" charset="0"/>
                <a:cs typeface="Calibri" panose="020F0502020204030204" pitchFamily="34" charset="0"/>
              </a:rPr>
              <a:t>Zanidatamab</a:t>
            </a:r>
            <a:r>
              <a:rPr lang="en-US" sz="3600" kern="100" dirty="0">
                <a:effectLst/>
                <a:latin typeface="Calibri" panose="020F0502020204030204" pitchFamily="34" charset="0"/>
                <a:ea typeface="Calibri" panose="020F0502020204030204" pitchFamily="34" charset="0"/>
                <a:cs typeface="Calibri" panose="020F0502020204030204" pitchFamily="34" charset="0"/>
              </a:rPr>
              <a:t> with Standard-of-Care (SOC) Therapy vs SOC Alone for First-Line Treatment of Human Epidermal Growth Factor Receptor 2 (HER2)-Positive Advanced/ Metastatic Biliary Tract Cancer (BTC)</a:t>
            </a:r>
          </a:p>
        </p:txBody>
      </p:sp>
      <p:sp>
        <p:nvSpPr>
          <p:cNvPr id="5" name="Content Placeholder 4">
            <a:extLst>
              <a:ext uri="{FF2B5EF4-FFF2-40B4-BE49-F238E27FC236}">
                <a16:creationId xmlns:a16="http://schemas.microsoft.com/office/drawing/2014/main" id="{A59F4CBC-4F07-7A76-FC6C-5CB086408B9D}"/>
              </a:ext>
            </a:extLst>
          </p:cNvPr>
          <p:cNvSpPr>
            <a:spLocks noGrp="1"/>
          </p:cNvSpPr>
          <p:nvPr>
            <p:ph idx="1"/>
          </p:nvPr>
        </p:nvSpPr>
        <p:spPr>
          <a:xfrm>
            <a:off x="916514" y="4349988"/>
            <a:ext cx="10358967" cy="1633938"/>
          </a:xfrm>
        </p:spPr>
        <p:txBody>
          <a:bodyPr/>
          <a:lstStyle/>
          <a:p>
            <a:pPr marL="98425" indent="0">
              <a:spcBef>
                <a:spcPts val="0"/>
              </a:spcBef>
              <a:spcAft>
                <a:spcPts val="0"/>
              </a:spcAft>
              <a:buNone/>
            </a:pPr>
            <a:r>
              <a:rPr lang="en-US" b="0" dirty="0"/>
              <a:t>Harding JJ et al.</a:t>
            </a:r>
          </a:p>
          <a:p>
            <a:pPr marL="98425" indent="0">
              <a:spcBef>
                <a:spcPts val="0"/>
              </a:spcBef>
              <a:spcAft>
                <a:spcPts val="0"/>
              </a:spcAft>
              <a:buNone/>
            </a:pPr>
            <a:r>
              <a:rPr lang="en-US" b="0" dirty="0"/>
              <a:t>Gastrointestinal Cancers Symposium 2025;Abstract TPS648. </a:t>
            </a:r>
          </a:p>
          <a:p>
            <a:pPr marL="98425" indent="0">
              <a:spcBef>
                <a:spcPts val="0"/>
              </a:spcBef>
              <a:spcAft>
                <a:spcPts val="0"/>
              </a:spcAft>
              <a:buNone/>
            </a:pPr>
            <a:endParaRPr lang="en-US" b="0" dirty="0"/>
          </a:p>
        </p:txBody>
      </p:sp>
    </p:spTree>
    <p:extLst>
      <p:ext uri="{BB962C8B-B14F-4D97-AF65-F5344CB8AC3E}">
        <p14:creationId xmlns:p14="http://schemas.microsoft.com/office/powerpoint/2010/main" val="263891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43338</TotalTime>
  <Words>7087</Words>
  <Application>Microsoft Macintosh PowerPoint</Application>
  <PresentationFormat>Widescreen</PresentationFormat>
  <Paragraphs>885</Paragraphs>
  <Slides>118</Slides>
  <Notes>75</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118</vt:i4>
      </vt:variant>
    </vt:vector>
  </HeadingPairs>
  <TitlesOfParts>
    <vt:vector size="143" baseType="lpstr">
      <vt:lpstr>ＭＳ Ｐゴシック</vt:lpstr>
      <vt:lpstr>.AppleSystemUIFont</vt:lpstr>
      <vt:lpstr>Aptos</vt:lpstr>
      <vt:lpstr>Aptos Display</vt:lpstr>
      <vt:lpstr>Arial</vt:lpstr>
      <vt:lpstr>Arial Narrow</vt:lpstr>
      <vt:lpstr>Calibri</vt:lpstr>
      <vt:lpstr>Calibri Light</vt:lpstr>
      <vt:lpstr>Garamond</vt:lpstr>
      <vt:lpstr>Georgia</vt:lpstr>
      <vt:lpstr>Lora</vt:lpstr>
      <vt:lpstr>Noto Sans Symbols</vt:lpstr>
      <vt:lpstr>Symbol</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6_Default Design</vt:lpstr>
      <vt:lpstr>Office Theme</vt:lpstr>
      <vt:lpstr>Practical Perspectives: Experts Review  Actual Cases of Patients with Biliary Tract Cancers</vt:lpstr>
      <vt:lpstr>Faculty</vt:lpstr>
      <vt:lpstr>Commercial Support</vt:lpstr>
      <vt:lpstr>Dr Love — Disclosures</vt:lpstr>
      <vt:lpstr>Research To Practice CME Planning Committee Members,  Staff and Reviewers</vt:lpstr>
      <vt:lpstr>Dr Ellis — Disclosures</vt:lpstr>
      <vt:lpstr>Dr Harding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Cancer Q&amp;A: Addressing Common Questions Posed by  Patients with Relapsed/Refractory Multiple Myeloma</vt:lpstr>
      <vt:lpstr>The Implications of Recent Datasets for the Current and  Future Management of Breast Cancer — An ASCO 2025 Review</vt:lpstr>
      <vt:lpstr>Selection and Sequencing of Therapy for  Metastatic Triple-Negative Breast Cancer</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Addressing Current Knowledge and Practice Gaps  in the Community — Optimizing the Use of Oral Selective Estrogen  Receptor Degraders for Metastatic Breast Cancer, Part 2</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Practical Perspectives: Experts Review  Actual Cases of Patients with Biliary Tract Cancers</vt:lpstr>
      <vt:lpstr>Faculty</vt:lpstr>
      <vt:lpstr>PowerPoint Presentation</vt:lpstr>
      <vt:lpstr>Clinicians in the Audience, Please Complete  the Pre- and Postmeeting Surveys</vt:lpstr>
      <vt:lpstr>PowerPoint Presentation</vt:lpstr>
      <vt:lpstr>Cancer Q&amp;A: Addressing Common Questions Posed by  Patients with Relapsed/Refractory Multiple Myeloma</vt:lpstr>
      <vt:lpstr>The Implications of Recent Datasets for the Current and  Future Management of Breast Cancer — An ASCO 2025 Review</vt:lpstr>
      <vt:lpstr>Selection and Sequencing of Therapy for  Metastatic Triple-Negative Breast Cancer</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Addressing Current Knowledge and Practice Gaps  in the Community — Optimizing the Use of Oral Selective Estrogen  Receptor Degraders for Metastatic Breast Cancer, Part 2</vt:lpstr>
      <vt:lpstr>Practical Perspectives: Experts Review  Actual Cases of Patients with Biliary Tract Cancers</vt:lpstr>
      <vt:lpstr>Dr Ellis — Disclosures</vt:lpstr>
      <vt:lpstr>Dr Harding — Disclosures</vt:lpstr>
      <vt:lpstr>Dr Love — Disclosures</vt:lpstr>
      <vt:lpstr>Commercial Support</vt:lpstr>
      <vt:lpstr>PowerPoint Presentation</vt:lpstr>
      <vt:lpstr>PowerPoint Presentation</vt:lpstr>
      <vt:lpstr>Agenda</vt:lpstr>
      <vt:lpstr>Agenda</vt:lpstr>
      <vt:lpstr>PowerPoint Presentation</vt:lpstr>
      <vt:lpstr>Agenda</vt:lpstr>
      <vt:lpstr>Case Presentation: 75-year-old woman with metastatic cholangiocarcinoma who received first-line gemcitabine/cisplatin with durvalumab</vt:lpstr>
      <vt:lpstr>TOPAZ-1 Trial: 3-Year Overall Survival (OS) Update</vt:lpstr>
      <vt:lpstr>KEYNOTE-966 Trial: 3-Year OS Update</vt:lpstr>
      <vt:lpstr>IMforte Study Design</vt:lpstr>
      <vt:lpstr>IMforte: PFS from Randomization into Maintenance Phase</vt:lpstr>
      <vt:lpstr>NEODISCO Trial: Neoadjuvant Gemcitabine and Cisplatin in Combination with Perioperative Pembrolizumab versus Up-Front Surgery for Patients with Primary Resectable and Borderline-Resectable Perihilar and Distal Cholangiocarcinoma</vt:lpstr>
      <vt:lpstr>ARTEMIDE-Biliary01 Trial: Rilvegostomig and Chemotherapy as Adjuvant Therapy for Biliary Tract Cancer After Resection</vt:lpstr>
      <vt:lpstr>Agenda</vt:lpstr>
      <vt:lpstr>Case Presentation: 79-year-old man with history of Crohn’s disease and metastatic biliary cancer (HER2 IHC 2+) discontinues first-line chemotherapy/IO due to exacerbation of Crohn’s</vt:lpstr>
      <vt:lpstr>Distribution of HER2 IHC Expression Levels Across Cancer Types</vt:lpstr>
      <vt:lpstr>PowerPoint Presentation</vt:lpstr>
      <vt:lpstr>HER2-Targeted Modalities in Biliary Tract Cancers</vt:lpstr>
      <vt:lpstr>PowerPoint Presentation</vt:lpstr>
      <vt:lpstr>PowerPoint Presentation</vt:lpstr>
      <vt:lpstr>PowerPoint Presentation</vt:lpstr>
      <vt:lpstr>PowerPoint Presentation</vt:lpstr>
      <vt:lpstr>Agenda</vt:lpstr>
      <vt:lpstr>Case Presentation: 72-year-old man with metastatic cholangiocarcinoma (FGFR2 rearrangement) receives gemcitabine/oxaliplatin with durvalumab and experiences a rapid clinical decline </vt:lpstr>
      <vt:lpstr>Cellular Trafficking of FGFR as a Therapeutic Target for Intrahepatic Cholangiocarcinoma</vt:lpstr>
      <vt:lpstr>Efficacy of FDA-Approved FGFR Inhibitors for Cholangiocarcinoma with an FGFR2 Fusion</vt:lpstr>
      <vt:lpstr>PowerPoint Presentation</vt:lpstr>
      <vt:lpstr>FIGHT-202 Final Results: Response to Pemigatinib</vt:lpstr>
      <vt:lpstr>PowerPoint Presentation</vt:lpstr>
      <vt:lpstr>Real-World Efficacy with Pemigatinib</vt:lpstr>
      <vt:lpstr>Real-World Safety with Pemigatinib</vt:lpstr>
      <vt:lpstr>FIGHT-302: An Ongoing Phase III Trial of First-Line Pemigatinib versus Gemcitabine/Cisplatin for Advanced Cholangiocarcinoma with FGFR2 Rearrangements</vt:lpstr>
      <vt:lpstr>Phase IIa Study of First-Line Cyclical Therapy Alternating  Durvalumab/Gemcitabine/Cisplatin with Pemigatinib</vt:lpstr>
      <vt:lpstr>PowerPoint Presentation</vt:lpstr>
      <vt:lpstr>FOENIX-CCA2: A Phase II Study of Futibatinib for Intrahepatic Cholangiocarcinoma with FGFR2 Fusions or Rearrangements</vt:lpstr>
      <vt:lpstr>Agenda</vt:lpstr>
      <vt:lpstr> Case Presentation: 60-year-old man with metastatic cholangiocarcinoma (FGFR2 rearrangement) experiences severe muscle pain while receiving infigratinib </vt:lpstr>
      <vt:lpstr>Agenda</vt:lpstr>
      <vt:lpstr>Case Presentation: 49-year-old woman with Stage IV recurrent cholangiocarcinoma (FGFR2 rearrangement) receives pemigatinib</vt:lpstr>
      <vt:lpstr>Phase I/II Trial of Pemigatinib in Combination with Atezolizumab and Bevacizumab for Advanced Cholangiocarcinoma with FGFR2 Fusion</vt:lpstr>
      <vt:lpstr>Phase II Study of Pemigatinib and Durvalumab for Previously Treated Advanced Intrahepatic Cholangiocarcinoma with FGFR2 Fusion or Rearrangement</vt:lpstr>
      <vt:lpstr>Pemigatinib with Afatinib for Advanced Refractory Solid Tumors</vt:lpstr>
      <vt:lpstr>Agenda</vt:lpstr>
      <vt:lpstr>Case Presentation: 63-year-old woman with HER2-positive cholangiocarcinoma develops metastatic disease during adjuvant capecitabine therapy</vt:lpstr>
      <vt:lpstr>FDA Grants Accelerated Approval to Zanidatamab for Previously Treated Unresectable or Metastatic HER2-Positive Biliary Tract Cancer Press Release: November 20, 2024</vt:lpstr>
      <vt:lpstr>PowerPoint Presentation</vt:lpstr>
      <vt:lpstr>HERIZON-BTC-01: Zanidatamab Mechanism of Action and Study Background</vt:lpstr>
      <vt:lpstr>HERIZON-BTC-01: Long-Term Efficacy Outcomes</vt:lpstr>
      <vt:lpstr>HERIZON-BTC-01: Target Lesion Reduction with Zanidatamab</vt:lpstr>
      <vt:lpstr>HERIZON-BTC-01: Long-Term Safety Outcomes</vt:lpstr>
      <vt:lpstr>HERIZON-BTC-01: Author Conclusions</vt:lpstr>
      <vt:lpstr>Zanidatamab Dose Optimization in Patients with HER2-Positive Biliary Tract Cancer</vt:lpstr>
      <vt:lpstr>Zanidatamab Pharmacokinetics</vt:lpstr>
      <vt:lpstr>Survival Outcomes for Zanidatamab-hrii Compared to Chemotherapy in Previously Treated HER2-Positive (IHC3+) Biliary Tract Cancer (BTC): HERIZON-BTC-01 vs a Real-World (RW) External Control Arm (ECA)</vt:lpstr>
      <vt:lpstr>HERIZON-BTC-01 versus a Real-World External Control Arm (ECA)</vt:lpstr>
      <vt:lpstr>HERIZON-BTC-01 versus a Real-World ECA: Survival</vt:lpstr>
      <vt:lpstr>HERIZON-BTC-01 versus a Real-World ECA: 6-Month and 12-Month Outcomes</vt:lpstr>
      <vt:lpstr>Antitumour Activity and Safety of First-Line Zanidatamab + Cisplatin-Gemcitabine in Patients with HER2-Expressing Biliary Tract Cancer (BTC)</vt:lpstr>
      <vt:lpstr>Phase II Study of First-Line Zanidatamab with Cisplatin/Gemcitabine </vt:lpstr>
      <vt:lpstr>Phase II Study of First-Line Zanidatamab with Chemotherapy: Response </vt:lpstr>
      <vt:lpstr>Phase II Study of First-Line Zanidatamab with  Chemotherapy: PFS and OS</vt:lpstr>
      <vt:lpstr>Phase II Study of First-Line Zanidatamab with Chemotherapy: Safety</vt:lpstr>
      <vt:lpstr>HERIZON-BTC-302: A Phase 3 Study of Zanidatamab with Standard-of-Care (SOC) Therapy vs SOC Alone for First-Line Treatment of Human Epidermal Growth Factor Receptor 2 (HER2)-Positive Advanced/ Metastatic Biliary Tract Cancer (BTC)</vt:lpstr>
      <vt:lpstr>HERIZON-BTC-302: Ongoing Pivotal Phase III Trial Design</vt:lpstr>
      <vt:lpstr>Antibody-Drug Conjugate Trastuzumab Deruxtecan (T-DXd)</vt:lpstr>
      <vt:lpstr>PowerPoint Presentation</vt:lpstr>
      <vt:lpstr>DESTINY-PanTumor02: Response with T-DXd for Patients with HER2-Expressing Solid Tumors</vt:lpstr>
      <vt:lpstr>DESTINY-PanTumor02: Maximum Change in Tumor Size with T-DXd for Patients with HER2-Expressing Solid Tumors</vt:lpstr>
      <vt:lpstr>PowerPoint Presentation</vt:lpstr>
      <vt:lpstr>DESTINY-PanTumor02 Trial of T-DXd for Patients with  HER2-Expressing BTC and Pancreatic Cancer: ORR in the  BTC Cohort </vt:lpstr>
      <vt:lpstr>DESTINY-BTC01: An Ongoing Phase III Trial of First-Line T-DXd and Rilvegostomig versus Standard Therapy for Advanced HER2-Expressing BTC</vt:lpstr>
      <vt:lpstr>Ongoing Phase III Trials Evaluating HER2-Targeted Strategies for Treatment-Naïve HER2-Positive Advanced BTC </vt:lpstr>
      <vt:lpstr>Phase III TAB-2 Trial: First-Line Trastuzumab with Chemotherapy versus Chemotherapy Alone for HER2-Positive Advanced BTC</vt:lpstr>
      <vt:lpstr>Agenda</vt:lpstr>
      <vt:lpstr>Case Presentation: 52-year-old man with hilar cholangiocarcinoma and PD s/p gemcitabine/capecitabine is found to have IDH1-mutant disease</vt:lpstr>
      <vt:lpstr>Agenda</vt:lpstr>
      <vt:lpstr>Case Presentation: 77-year-old man with IDH1- and  BRAF-mutant metastatic cholangiocarcinoma</vt:lpstr>
      <vt:lpstr>Agenda</vt:lpstr>
      <vt:lpstr> Case Presentation: 53-year-old man with recurrent metastatic cholangiocarcinoma with a BRAF V600E mutation receives dabrafenib/trametinib </vt:lpstr>
      <vt:lpstr>PowerPoint Presentation</vt:lpstr>
      <vt:lpstr>Cancer Q&amp;A: Addressing Common Questions Posed by  Patients with Relapsed/Refractory Multiple Myeloma</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3519</cp:revision>
  <cp:lastPrinted>2020-12-08T02:40:56Z</cp:lastPrinted>
  <dcterms:created xsi:type="dcterms:W3CDTF">2020-11-13T19:02:13Z</dcterms:created>
  <dcterms:modified xsi:type="dcterms:W3CDTF">2025-08-06T20:01:17Z</dcterms:modified>
</cp:coreProperties>
</file>