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2.xml" ContentType="application/vnd.openxmlformats-officedocument.theme+xml"/>
  <Override PartName="/ppt/tags/tag11.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7.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46" r:id="rId9"/>
    <p:sldMasterId id="2147485764" r:id="rId10"/>
    <p:sldMasterId id="2147485776" r:id="rId11"/>
    <p:sldMasterId id="2147485788" r:id="rId12"/>
  </p:sldMasterIdLst>
  <p:notesMasterIdLst>
    <p:notesMasterId r:id="rId142"/>
  </p:notesMasterIdLst>
  <p:handoutMasterIdLst>
    <p:handoutMasterId r:id="rId143"/>
  </p:handoutMasterIdLst>
  <p:sldIdLst>
    <p:sldId id="2147483646" r:id="rId13"/>
    <p:sldId id="2147483647" r:id="rId14"/>
    <p:sldId id="257" r:id="rId15"/>
    <p:sldId id="258" r:id="rId16"/>
    <p:sldId id="13408" r:id="rId17"/>
    <p:sldId id="259" r:id="rId18"/>
    <p:sldId id="260" r:id="rId19"/>
    <p:sldId id="2147480704" r:id="rId20"/>
    <p:sldId id="261" r:id="rId21"/>
    <p:sldId id="2147470659" r:id="rId22"/>
    <p:sldId id="13108" r:id="rId23"/>
    <p:sldId id="262" r:id="rId24"/>
    <p:sldId id="263" r:id="rId25"/>
    <p:sldId id="265" r:id="rId26"/>
    <p:sldId id="266" r:id="rId27"/>
    <p:sldId id="2147483616" r:id="rId28"/>
    <p:sldId id="267" r:id="rId29"/>
    <p:sldId id="268" r:id="rId30"/>
    <p:sldId id="269" r:id="rId31"/>
    <p:sldId id="271" r:id="rId32"/>
    <p:sldId id="2147483613" r:id="rId33"/>
    <p:sldId id="279" r:id="rId34"/>
    <p:sldId id="2147471838" r:id="rId35"/>
    <p:sldId id="2147471837" r:id="rId36"/>
    <p:sldId id="330" r:id="rId37"/>
    <p:sldId id="2147483615" r:id="rId38"/>
    <p:sldId id="290" r:id="rId39"/>
    <p:sldId id="331" r:id="rId40"/>
    <p:sldId id="288" r:id="rId41"/>
    <p:sldId id="289" r:id="rId42"/>
    <p:sldId id="287" r:id="rId43"/>
    <p:sldId id="2147483631" r:id="rId44"/>
    <p:sldId id="2147483632" r:id="rId45"/>
    <p:sldId id="2147483633" r:id="rId46"/>
    <p:sldId id="280" r:id="rId47"/>
    <p:sldId id="2147483592" r:id="rId48"/>
    <p:sldId id="281" r:id="rId49"/>
    <p:sldId id="13407" r:id="rId50"/>
    <p:sldId id="2147483567" r:id="rId51"/>
    <p:sldId id="2147483475" r:id="rId52"/>
    <p:sldId id="2147480081" r:id="rId53"/>
    <p:sldId id="2147483617" r:id="rId54"/>
    <p:sldId id="270" r:id="rId55"/>
    <p:sldId id="2147480892" r:id="rId56"/>
    <p:sldId id="2147480867" r:id="rId57"/>
    <p:sldId id="309" r:id="rId58"/>
    <p:sldId id="2147483618" r:id="rId59"/>
    <p:sldId id="308" r:id="rId60"/>
    <p:sldId id="2147480170" r:id="rId61"/>
    <p:sldId id="2147480171" r:id="rId62"/>
    <p:sldId id="2147480169" r:id="rId63"/>
    <p:sldId id="313" r:id="rId64"/>
    <p:sldId id="316" r:id="rId65"/>
    <p:sldId id="315" r:id="rId66"/>
    <p:sldId id="314" r:id="rId67"/>
    <p:sldId id="319" r:id="rId68"/>
    <p:sldId id="2147483620" r:id="rId69"/>
    <p:sldId id="321" r:id="rId70"/>
    <p:sldId id="341" r:id="rId71"/>
    <p:sldId id="342" r:id="rId72"/>
    <p:sldId id="322" r:id="rId73"/>
    <p:sldId id="346" r:id="rId74"/>
    <p:sldId id="348" r:id="rId75"/>
    <p:sldId id="349" r:id="rId76"/>
    <p:sldId id="350" r:id="rId77"/>
    <p:sldId id="310" r:id="rId78"/>
    <p:sldId id="311" r:id="rId79"/>
    <p:sldId id="351" r:id="rId80"/>
    <p:sldId id="352" r:id="rId81"/>
    <p:sldId id="2147480884" r:id="rId82"/>
    <p:sldId id="335" r:id="rId83"/>
    <p:sldId id="356" r:id="rId84"/>
    <p:sldId id="357" r:id="rId85"/>
    <p:sldId id="358" r:id="rId86"/>
    <p:sldId id="336" r:id="rId87"/>
    <p:sldId id="362" r:id="rId88"/>
    <p:sldId id="363" r:id="rId89"/>
    <p:sldId id="364" r:id="rId90"/>
    <p:sldId id="337" r:id="rId91"/>
    <p:sldId id="368" r:id="rId92"/>
    <p:sldId id="369" r:id="rId93"/>
    <p:sldId id="338" r:id="rId94"/>
    <p:sldId id="371" r:id="rId95"/>
    <p:sldId id="372" r:id="rId96"/>
    <p:sldId id="339" r:id="rId97"/>
    <p:sldId id="370" r:id="rId98"/>
    <p:sldId id="374" r:id="rId99"/>
    <p:sldId id="375" r:id="rId100"/>
    <p:sldId id="376" r:id="rId101"/>
    <p:sldId id="387" r:id="rId102"/>
    <p:sldId id="388" r:id="rId103"/>
    <p:sldId id="389" r:id="rId104"/>
    <p:sldId id="340" r:id="rId105"/>
    <p:sldId id="378" r:id="rId106"/>
    <p:sldId id="332" r:id="rId107"/>
    <p:sldId id="345" r:id="rId108"/>
    <p:sldId id="379" r:id="rId109"/>
    <p:sldId id="380" r:id="rId110"/>
    <p:sldId id="344" r:id="rId111"/>
    <p:sldId id="355" r:id="rId112"/>
    <p:sldId id="382" r:id="rId113"/>
    <p:sldId id="383" r:id="rId114"/>
    <p:sldId id="384" r:id="rId115"/>
    <p:sldId id="354" r:id="rId116"/>
    <p:sldId id="360" r:id="rId117"/>
    <p:sldId id="365" r:id="rId118"/>
    <p:sldId id="373" r:id="rId119"/>
    <p:sldId id="2147483627" r:id="rId120"/>
    <p:sldId id="2147483619" r:id="rId121"/>
    <p:sldId id="323" r:id="rId122"/>
    <p:sldId id="8632" r:id="rId123"/>
    <p:sldId id="2147480342" r:id="rId124"/>
    <p:sldId id="2147480343" r:id="rId125"/>
    <p:sldId id="256" r:id="rId126"/>
    <p:sldId id="2147483621" r:id="rId127"/>
    <p:sldId id="2147480344" r:id="rId128"/>
    <p:sldId id="2147480345" r:id="rId129"/>
    <p:sldId id="8588" r:id="rId130"/>
    <p:sldId id="8634" r:id="rId131"/>
    <p:sldId id="2147483622" r:id="rId132"/>
    <p:sldId id="2147483624" r:id="rId133"/>
    <p:sldId id="2147483626" r:id="rId134"/>
    <p:sldId id="8593" r:id="rId135"/>
    <p:sldId id="2147475329" r:id="rId136"/>
    <p:sldId id="353" r:id="rId137"/>
    <p:sldId id="2147483625" r:id="rId138"/>
    <p:sldId id="2147483628" r:id="rId139"/>
    <p:sldId id="264" r:id="rId140"/>
    <p:sldId id="2147480083" r:id="rId141"/>
  </p:sldIdLst>
  <p:sldSz cx="12192000" cy="6858000"/>
  <p:notesSz cx="7772400" cy="10058400"/>
  <p:custDataLst>
    <p:tags r:id="rId14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F9300"/>
    <a:srgbClr val="DEEBF3"/>
    <a:srgbClr val="002557"/>
    <a:srgbClr val="FFFF00"/>
    <a:srgbClr val="ECF5F9"/>
    <a:srgbClr val="001F60"/>
    <a:srgbClr val="B4F2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22" autoAdjust="0"/>
    <p:restoredTop sz="91301" autoAdjust="0"/>
  </p:normalViewPr>
  <p:slideViewPr>
    <p:cSldViewPr>
      <p:cViewPr varScale="1">
        <p:scale>
          <a:sx n="111" d="100"/>
          <a:sy n="111" d="100"/>
        </p:scale>
        <p:origin x="480" y="200"/>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handoutMaster" Target="handoutMasters/handoutMaster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tags" Target="tags/tag1.xml"/><Relationship Id="rId90" Type="http://schemas.openxmlformats.org/officeDocument/2006/relationships/slide" Target="slides/slide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7/29/25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F604-AC16-7CBF-8718-1B27E43B816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6CEDCFC-2DB4-253D-90EA-2F8FF9FDD0D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5444CC7-1FB8-651F-126C-FD40EA2ADB8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466A010-77D1-1123-318B-D3DE8427F07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25039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370F3-A83F-28C2-3E32-3142AFF9687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0837696-5BCF-FBAE-1ECE-D5720540D9D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092DADB-648C-D9D9-8829-5A207D7D1E1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BD97500-E5CC-3C84-1DBA-3BBDD32E608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05695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2364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4845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47253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F604-AC16-7CBF-8718-1B27E43B816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6CEDCFC-2DB4-253D-90EA-2F8FF9FDD0D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5444CC7-1FB8-651F-126C-FD40EA2ADB8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466A010-77D1-1123-318B-D3DE8427F07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25039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2927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F168D-6D9B-0ACA-2844-8C13A00F0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B2FA9-2795-26BF-065C-0B35CDE86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4A0B6C-0998-8AC6-12E1-AE12F7D212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3F4EF4-D451-6F30-97D5-2A6403B2F152}"/>
              </a:ext>
            </a:extLst>
          </p:cNvPr>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43</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2246540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182F-835B-07F9-4B7D-C2C7E85E5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4FD8D3-2B40-4D16-8D49-D585E52C5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CC3C3-0776-5C69-E34B-0B3E37DC4B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FD1361-56AF-783B-5E3B-2E24338C7687}"/>
              </a:ext>
            </a:extLst>
          </p:cNvPr>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45</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811638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253A3-179A-A3EE-72B3-8C6AEDD2C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8822D-2006-DA42-CB5F-BA561C312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613E7-4666-AB4E-19C5-9487C4D34F2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5071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A110-316C-900E-6DCD-CA62E0BCD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08677-645C-4747-8ACD-1F51D7E99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DE141E-235F-9C81-6610-2FB53427A3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045CEE-79CE-5142-22C1-AD402235CC2D}"/>
              </a:ext>
            </a:extLst>
          </p:cNvPr>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48</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79038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1685B-4C6F-7B80-D836-A2F002123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4CC5B-6263-E314-7EDD-882F7BEAA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3F744-8A91-8D81-FB7B-98FA8FBF6D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2931CE-E3E2-2D43-0238-40CD0DFF39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9C5981-EE75-2449-B46D-58B1391435F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4264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AD9A1-10B4-04F8-B6E9-372F0E97D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DE637-1BB1-58D5-3EB1-52EE8B718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D48A7-5954-8870-0AFF-B5372246385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3639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1635-4CE2-F21A-DE8B-3F7202E3E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4925E-170C-5F08-E482-21A404DF3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9AC30-04DB-1431-38CF-5F5DC15E3E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C65EDF-1323-5FEA-58E7-DA5C5317DC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9C5981-EE75-2449-B46D-58B1391435F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9615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994F5-D183-444A-AD77-C58A1A0E6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91637-0C36-CA58-6B20-C354C5A6D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4FC5D-3150-CE8E-753B-5E682706BF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CC65F8-FFB0-FE37-6EA6-81D39E0C07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9C5981-EE75-2449-B46D-58B1391435F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805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687BC-16F1-A193-9C03-46013EA78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8130A-DC7A-D82B-992F-F839C45BE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6E500-ADE2-F51F-F4B0-761273E880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4F4623-63A4-EDEB-B233-AAE5CDC2AB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9C5981-EE75-2449-B46D-58B1391435F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5529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D4FB0-B276-FE67-F6B1-21197B607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B7DD4-2204-6115-246C-A2B228FA2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E1AE1-4075-23E8-DDB1-653BC725649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1303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8E318-30AD-D878-6C17-4DD35EF5E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E19F5-675B-948B-F0E2-D45AA6BEC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AFD6B-0717-2D70-5C28-7B5E2452A7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841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968B7-DCDF-5EF6-BE19-061118E547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48F4F-8F97-2B09-D53C-3D668F95B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773C2-F663-510D-BC2F-0DEEB9951838}"/>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BE94A28D-8B7A-C2B7-7638-5D9DCB456F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528C2-4E51-6A4F-98DB-EA56986E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709362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5C9FF-EBED-7222-81D4-E62A3E5DE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51E4F-7E8A-4D5C-9D36-A267804FE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7433F-D3FA-06AB-3EAA-C46CFDE2A265}"/>
              </a:ext>
            </a:extLst>
          </p:cNvPr>
          <p:cNvSpPr>
            <a:spLocks noGrp="1"/>
          </p:cNvSpPr>
          <p:nvPr>
            <p:ph type="body" idx="1"/>
          </p:nvPr>
        </p:nvSpPr>
        <p:spPr/>
        <p:txBody>
          <a:bodyPr/>
          <a:lstStyle/>
          <a:p>
            <a:r>
              <a:rPr lang="en-US" b="1" dirty="0"/>
              <a:t>   </a:t>
            </a:r>
          </a:p>
        </p:txBody>
      </p:sp>
      <p:sp>
        <p:nvSpPr>
          <p:cNvPr id="4" name="Slide Number Placeholder 3">
            <a:extLst>
              <a:ext uri="{FF2B5EF4-FFF2-40B4-BE49-F238E27FC236}">
                <a16:creationId xmlns:a16="http://schemas.microsoft.com/office/drawing/2014/main" id="{C72851B7-22F0-8DC2-BFFE-D5E4DEFE58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528C2-4E51-6A4F-98DB-EA56986E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922274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A2BE6-92BC-4C7F-8C12-06EC9C1CE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826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E6519-1D37-DF31-8491-833CEBEAA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2E340-5F7D-8D5C-B1CA-8D74EFA26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DAD48-D090-270D-1DA0-1C92BE99A8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0853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00BB7-FFF8-2D57-2779-801B42FE0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E1DCD-F945-3D18-F506-6547A5701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BFC95-2F87-05CA-9132-C7BB2BE2F5A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5548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528C2-4E51-6A4F-98DB-EA56986E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478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528C2-4E51-6A4F-98DB-EA56986E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866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21972-585A-7CF9-957E-F38240858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296FD-B296-0AA4-2460-9CD072727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685C2-F349-39F9-3BA7-98AF38A504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6193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F7EE4-7BA7-5543-5F51-03C2A80C9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02818-91B9-49E6-DAB9-8418432E4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811E1-3CB7-9BEA-4BE4-E71E08641C2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1970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93B84-323E-3C74-D490-030FBF57A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E6F84-4C36-3E54-7231-093018E8F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31894-03C1-E199-68BB-6B4ED56AB9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9903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528C2-4E51-6A4F-98DB-EA56986E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49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94D3-6617-7500-BEF5-7088D6C51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6C154-1D52-8BD2-179E-D86894994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698FA-895F-D43A-1080-A90B4F46F9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04718B-5134-43CB-94BA-9152F921D7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528C2-4E51-6A4F-98DB-EA56986E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2967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E91DD-10E9-7461-0C6F-93599D357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BA514-9F4C-0A67-2DB8-73856EC7C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C0AD8-FFB3-C6CB-A807-37975742DE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D57F9D-5EC8-E876-069D-D679CC0183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A2BE6-92BC-4C7F-8C12-06EC9C1CE0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76360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1FB37-61AE-5AB1-260C-D09CD3118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C088A-F992-DC1D-9FAC-A1E3505F3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3170B-7E5C-76F1-AB54-2567E970DA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9522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627B3-F502-CE17-4FB7-26A9A6515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90264-ECBF-3EAD-E866-9ECCC0E89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BF129-8AB5-2B04-FB87-7F3EF47F75E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46415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5CD6A-CEF6-BFA7-C2F6-85C45CA8AF2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AD86216-7A18-25F8-6470-45A5341CF28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8112A84-671D-0095-C0F1-4F13245A734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B364921-A9AB-B9DB-B01D-18921350ACE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855479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236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7/29/25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56998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049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752099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870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350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851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57771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7749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6156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07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533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82737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839776278"/>
      </p:ext>
    </p:extLst>
  </p:cSld>
  <p:clrMapOvr>
    <a:masterClrMapping/>
  </p:clrMapOvr>
  <p:transition spd="slow" advClick="0"/>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46743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84960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6837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27758506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16072507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6182941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38208378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83286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31761138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29952522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41850180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15928688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3289420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fld id="{C39F40B6-9EFA-8A48-90B2-86EA54FF9BE5}" type="datetimeFigureOut">
              <a:rPr lang="en-US" smtClean="0"/>
              <a:t>7/29/25</a:t>
            </a:fld>
            <a:endParaRPr lang="en-US" dirty="0"/>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10119694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B6A9-AD1E-D1D6-9A8C-77265CF48E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3BA4A7-AD5B-1C66-6AB5-0082913CF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DA9A1E-256C-4DB2-1B37-50459062F63F}"/>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5" name="Footer Placeholder 4">
            <a:extLst>
              <a:ext uri="{FF2B5EF4-FFF2-40B4-BE49-F238E27FC236}">
                <a16:creationId xmlns:a16="http://schemas.microsoft.com/office/drawing/2014/main" id="{C14EA268-0D32-912E-0181-653447EB50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5E94A-1712-333B-D109-1FB6DCD106AF}"/>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9951252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F384-D34F-CA34-8CDD-8CA5560A2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BF10E7-E62E-2CAB-9E70-7ED1EF68C8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19113-DBF8-1BAB-D987-05B3D41314BA}"/>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5" name="Footer Placeholder 4">
            <a:extLst>
              <a:ext uri="{FF2B5EF4-FFF2-40B4-BE49-F238E27FC236}">
                <a16:creationId xmlns:a16="http://schemas.microsoft.com/office/drawing/2014/main" id="{BB71049A-30C3-8FC0-84EC-5EB6396E1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07F3A-7892-D220-4BD3-ADEE9D492E14}"/>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25291775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1052-3475-1115-F166-568416FCAE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1FE4EF-6BAB-A555-34A0-A5C047394C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8F23A5-4BA0-70FA-8760-5F0B1B4EE479}"/>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5" name="Footer Placeholder 4">
            <a:extLst>
              <a:ext uri="{FF2B5EF4-FFF2-40B4-BE49-F238E27FC236}">
                <a16:creationId xmlns:a16="http://schemas.microsoft.com/office/drawing/2014/main" id="{2EAE6C5F-3F5A-B013-2862-F8989332D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3727F-1126-21BE-B02D-F0FF8F5B0025}"/>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36562890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6A4F-56E0-ABC6-5B90-E6831F4EC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4C088F-654B-1C5F-698C-F199668E68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79D4DA-C75D-537A-BF5D-30AC09A226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9008D-8919-439F-8F8F-8AE6B7AC397D}"/>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6" name="Footer Placeholder 5">
            <a:extLst>
              <a:ext uri="{FF2B5EF4-FFF2-40B4-BE49-F238E27FC236}">
                <a16:creationId xmlns:a16="http://schemas.microsoft.com/office/drawing/2014/main" id="{B22828D6-7772-BE0B-BF33-DA653E507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4F9B8-289E-3E65-FAC6-907ED760C414}"/>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2260544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20C2-031E-FBE0-6050-68884AFA76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880CF1-3D1B-4ED8-A54C-ABF06CBD7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1A24A-CFAD-52F3-8D82-7A9D3AFE43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24FF0-134B-DD37-4934-8593F7FC37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E4988D-E0D2-7602-0A7F-9133016FEF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DE9668-2976-B614-C89B-752255761CB1}"/>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8" name="Footer Placeholder 7">
            <a:extLst>
              <a:ext uri="{FF2B5EF4-FFF2-40B4-BE49-F238E27FC236}">
                <a16:creationId xmlns:a16="http://schemas.microsoft.com/office/drawing/2014/main" id="{CBDC7997-D7A4-CC56-202E-B043534F22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9CC16-6064-1105-241A-44C1D2900FB1}"/>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15407469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5149-02CF-E66A-D200-26EAECAD7A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56A8B-A121-A3B3-57C9-9AD38FC0FB2E}"/>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4" name="Footer Placeholder 3">
            <a:extLst>
              <a:ext uri="{FF2B5EF4-FFF2-40B4-BE49-F238E27FC236}">
                <a16:creationId xmlns:a16="http://schemas.microsoft.com/office/drawing/2014/main" id="{6379E9F2-5521-D936-4958-92193435AA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4CE946-D374-E252-8555-EE70F87763D8}"/>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23181384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C2CE8-7B7E-2F12-A4B1-745DC36594CD}"/>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3" name="Footer Placeholder 2">
            <a:extLst>
              <a:ext uri="{FF2B5EF4-FFF2-40B4-BE49-F238E27FC236}">
                <a16:creationId xmlns:a16="http://schemas.microsoft.com/office/drawing/2014/main" id="{FDF60139-E7F7-17A6-D0D1-81EAE340BB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7A3AB1-1438-B80D-868D-38A65C73A62D}"/>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11372073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CC17-0ED1-87BD-CF88-658AECFB4B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EDFD2-836F-4764-69DB-2594B34D8E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8E14D2-46FF-3652-23AC-38EB02286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DCD1F-BA35-24CD-4E18-E0CFCFC2C060}"/>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6" name="Footer Placeholder 5">
            <a:extLst>
              <a:ext uri="{FF2B5EF4-FFF2-40B4-BE49-F238E27FC236}">
                <a16:creationId xmlns:a16="http://schemas.microsoft.com/office/drawing/2014/main" id="{7B445C98-2501-1030-CF79-B31099F342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B852DA-52AF-7564-90CE-2759154252CB}"/>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28850229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69FD4-C8F5-B388-9AA0-D179D7E324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0E86E-1073-58C8-7CDA-DB8F7E2383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0BC25C-1ED9-B8C9-6CCA-E4E9FC7AA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88D08-21E3-D244-99DC-13802B598290}"/>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6" name="Footer Placeholder 5">
            <a:extLst>
              <a:ext uri="{FF2B5EF4-FFF2-40B4-BE49-F238E27FC236}">
                <a16:creationId xmlns:a16="http://schemas.microsoft.com/office/drawing/2014/main" id="{8A21F97E-C4BA-BD2D-8C7F-5232F3CA85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4932A-BF31-D909-5463-C118A2BEFFF4}"/>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7697505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C435A-46CC-16D7-180B-A5C6743EB3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918AC4-CFA1-BB63-1969-8E6C4BEF49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F25B7-E544-A2CD-AC22-8DB49FC14DE5}"/>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5" name="Footer Placeholder 4">
            <a:extLst>
              <a:ext uri="{FF2B5EF4-FFF2-40B4-BE49-F238E27FC236}">
                <a16:creationId xmlns:a16="http://schemas.microsoft.com/office/drawing/2014/main" id="{0658C4D3-FE4D-3E4F-BC5A-6858DFF81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2592E-EF5B-B6E2-D4C5-6B83BEA34E65}"/>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35964710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9D73D-9FAC-C2E0-9C74-E513D93283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DAE691-28C1-87D2-6C3C-9C0F4EC233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53935-4499-391D-79E4-E2E782051AB1}"/>
              </a:ext>
            </a:extLst>
          </p:cNvPr>
          <p:cNvSpPr>
            <a:spLocks noGrp="1"/>
          </p:cNvSpPr>
          <p:nvPr>
            <p:ph type="dt" sz="half" idx="10"/>
          </p:nvPr>
        </p:nvSpPr>
        <p:spPr/>
        <p:txBody>
          <a:bodyPr/>
          <a:lstStyle/>
          <a:p>
            <a:fld id="{A83296EF-2F19-4F24-88DC-1110A2CBC718}" type="datetimeFigureOut">
              <a:rPr lang="en-US" smtClean="0"/>
              <a:t>7/29/25</a:t>
            </a:fld>
            <a:endParaRPr lang="en-US"/>
          </a:p>
        </p:txBody>
      </p:sp>
      <p:sp>
        <p:nvSpPr>
          <p:cNvPr id="5" name="Footer Placeholder 4">
            <a:extLst>
              <a:ext uri="{FF2B5EF4-FFF2-40B4-BE49-F238E27FC236}">
                <a16:creationId xmlns:a16="http://schemas.microsoft.com/office/drawing/2014/main" id="{B4F6C0E2-F4B9-1482-F7F2-BE8948383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16E9C-5570-979B-5509-136132EDFDA8}"/>
              </a:ext>
            </a:extLst>
          </p:cNvPr>
          <p:cNvSpPr>
            <a:spLocks noGrp="1"/>
          </p:cNvSpPr>
          <p:nvPr>
            <p:ph type="sldNum" sz="quarter" idx="12"/>
          </p:nvPr>
        </p:nvSpPr>
        <p:spPr/>
        <p:txBody>
          <a:bodyPr/>
          <a:lstStyle/>
          <a:p>
            <a:fld id="{B9661438-1E6F-4F68-A584-5E13CC5AD8F3}" type="slidenum">
              <a:rPr lang="en-US" smtClean="0"/>
              <a:t>‹#›</a:t>
            </a:fld>
            <a:endParaRPr lang="en-US"/>
          </a:p>
        </p:txBody>
      </p:sp>
    </p:spTree>
    <p:extLst>
      <p:ext uri="{BB962C8B-B14F-4D97-AF65-F5344CB8AC3E}">
        <p14:creationId xmlns:p14="http://schemas.microsoft.com/office/powerpoint/2010/main" val="36421150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03075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2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639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537312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073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593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6177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657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9684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44946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659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667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063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69117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624178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9847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73197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58330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7/29/25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24" b="27519"/>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0.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1.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image" Target="../media/image1.png"/><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theme" Target="../theme/theme12.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theme" Target="../theme/theme9.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19" Type="http://schemas.openxmlformats.org/officeDocument/2006/relationships/image" Target="../media/image43.jpeg"/><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F40B6-9EFA-8A48-90B2-86EA54FF9BE5}" type="datetimeFigureOut">
              <a:rPr lang="en-US" smtClean="0"/>
              <a:t>7/29/25</a:t>
            </a:fld>
            <a:endParaRPr lang="en-US" dirty="0"/>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576C5-C55F-5149-B772-76CDDC568D0D}" type="slidenum">
              <a:rPr lang="en-US" smtClean="0"/>
              <a:t>‹#›</a:t>
            </a:fld>
            <a:endParaRPr lang="en-US" dirty="0"/>
          </a:p>
        </p:txBody>
      </p:sp>
    </p:spTree>
    <p:extLst>
      <p:ext uri="{BB962C8B-B14F-4D97-AF65-F5344CB8AC3E}">
        <p14:creationId xmlns:p14="http://schemas.microsoft.com/office/powerpoint/2010/main" val="3744257198"/>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3" r:id="rId9"/>
    <p:sldLayoutId id="2147485774" r:id="rId10"/>
    <p:sldLayoutId id="2147485775" r:id="rId11"/>
  </p:sldLayoutIdLst>
  <p:txStyles>
    <p:titleStyle>
      <a:lvl1pPr algn="l" defTabSz="914400" rtl="0" eaLnBrk="1" latinLnBrk="0" hangingPunct="1">
        <a:lnSpc>
          <a:spcPct val="90000"/>
        </a:lnSpc>
        <a:spcBef>
          <a:spcPct val="0"/>
        </a:spcBef>
        <a:buNone/>
        <a:defRPr sz="4400" b="1" kern="1200">
          <a:solidFill>
            <a:srgbClr val="00529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57A59"/>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F57A59"/>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F57A59"/>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F57A59"/>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F57A59"/>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73B337-90B0-F948-04DC-C9BE6D880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32192-2269-4ED3-E6FF-A0B3B635D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61597-4A81-B475-E491-933D190597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3296EF-2F19-4F24-88DC-1110A2CBC718}" type="datetimeFigureOut">
              <a:rPr lang="en-US" smtClean="0"/>
              <a:t>7/29/25</a:t>
            </a:fld>
            <a:endParaRPr lang="en-US"/>
          </a:p>
        </p:txBody>
      </p:sp>
      <p:sp>
        <p:nvSpPr>
          <p:cNvPr id="5" name="Footer Placeholder 4">
            <a:extLst>
              <a:ext uri="{FF2B5EF4-FFF2-40B4-BE49-F238E27FC236}">
                <a16:creationId xmlns:a16="http://schemas.microsoft.com/office/drawing/2014/main" id="{12227F02-D479-1344-8890-874BE3BF4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92EF8A-306C-4CD5-5FCE-7114E1942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661438-1E6F-4F68-A584-5E13CC5AD8F3}" type="slidenum">
              <a:rPr lang="en-US" smtClean="0"/>
              <a:t>‹#›</a:t>
            </a:fld>
            <a:endParaRPr lang="en-US"/>
          </a:p>
        </p:txBody>
      </p:sp>
    </p:spTree>
    <p:extLst>
      <p:ext uri="{BB962C8B-B14F-4D97-AF65-F5344CB8AC3E}">
        <p14:creationId xmlns:p14="http://schemas.microsoft.com/office/powerpoint/2010/main" val="1314517141"/>
      </p:ext>
    </p:extLst>
  </p:cSld>
  <p:clrMap bg1="lt1" tx1="dk1" bg2="lt2" tx2="dk2" accent1="accent1" accent2="accent2" accent3="accent3" accent4="accent4" accent5="accent5" accent6="accent6" hlink="hlink" folHlink="folHlink"/>
  <p:sldLayoutIdLst>
    <p:sldLayoutId id="2147485777" r:id="rId1"/>
    <p:sldLayoutId id="2147485778" r:id="rId2"/>
    <p:sldLayoutId id="2147485779" r:id="rId3"/>
    <p:sldLayoutId id="2147485780" r:id="rId4"/>
    <p:sldLayoutId id="2147485781" r:id="rId5"/>
    <p:sldLayoutId id="2147485782" r:id="rId6"/>
    <p:sldLayoutId id="2147485783" r:id="rId7"/>
    <p:sldLayoutId id="2147485784" r:id="rId8"/>
    <p:sldLayoutId id="2147485785" r:id="rId9"/>
    <p:sldLayoutId id="2147485786" r:id="rId10"/>
    <p:sldLayoutId id="2147485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077698481"/>
      </p:ext>
    </p:extLst>
  </p:cSld>
  <p:clrMap bg1="lt1" tx1="dk1" bg2="lt2" tx2="dk2" accent1="accent1" accent2="accent2" accent3="accent3" accent4="accent4" accent5="accent5" accent6="accent6" hlink="hlink" folHlink="folHlink"/>
  <p:sldLayoutIdLst>
    <p:sldLayoutId id="2147485789" r:id="rId1"/>
    <p:sldLayoutId id="2147485790" r:id="rId2"/>
    <p:sldLayoutId id="2147485791" r:id="rId3"/>
    <p:sldLayoutId id="2147485792" r:id="rId4"/>
    <p:sldLayoutId id="2147485793" r:id="rId5"/>
    <p:sldLayoutId id="2147485794" r:id="rId6"/>
    <p:sldLayoutId id="2147485795" r:id="rId7"/>
    <p:sldLayoutId id="2147485796" r:id="rId8"/>
    <p:sldLayoutId id="2147485797" r:id="rId9"/>
    <p:sldLayoutId id="2147485798" r:id="rId10"/>
    <p:sldLayoutId id="2147485799" r:id="rId11"/>
    <p:sldLayoutId id="2147485800" r:id="rId12"/>
    <p:sldLayoutId id="2147485801" r:id="rId13"/>
    <p:sldLayoutId id="2147485802" r:id="rId14"/>
    <p:sldLayoutId id="2147485803" r:id="rId15"/>
    <p:sldLayoutId id="2147485804" r:id="rId16"/>
    <p:sldLayoutId id="2147485805" r:id="rId17"/>
    <p:sldLayoutId id="2147485806"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01976178"/>
      </p:ext>
    </p:extLst>
  </p:cSld>
  <p:clrMap bg1="lt1" tx1="dk1" bg2="lt2" tx2="dk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 id="2147485758" r:id="rId12"/>
    <p:sldLayoutId id="2147485759" r:id="rId13"/>
    <p:sldLayoutId id="2147485760" r:id="rId14"/>
    <p:sldLayoutId id="2147485761" r:id="rId15"/>
    <p:sldLayoutId id="2147485762" r:id="rId16"/>
    <p:sldLayoutId id="214748576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6.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9.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16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67.png"/><Relationship Id="rId4" Type="http://schemas.microsoft.com/office/2007/relationships/hdphoto" Target="../media/hdphoto7.wdp"/></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microsoft.com/office/2007/relationships/hdphoto" Target="../media/hdphoto13.wdp"/></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5703-A256-BD4A-607A-87BC6981F00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66ED24B-1823-920B-3269-3CE1899EB4A0}"/>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Addressing Current Knowledge and Practice Gaps in the Community — Optimizing the Use of Oral Selective Estrogen Receptor Degraders for Metastatic Breast Cancer — Part 1</a:t>
            </a:r>
          </a:p>
        </p:txBody>
      </p:sp>
      <p:sp>
        <p:nvSpPr>
          <p:cNvPr id="12" name="Text Box 3">
            <a:extLst>
              <a:ext uri="{FF2B5EF4-FFF2-40B4-BE49-F238E27FC236}">
                <a16:creationId xmlns:a16="http://schemas.microsoft.com/office/drawing/2014/main" id="{C0D2AD1D-D028-3A15-ACDC-65FCBAB557BC}"/>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B654D16-E8CF-FF8A-131D-AC0B6A3B13F2}"/>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EF8507A-34CB-EAD5-4953-4C917A86BDC8}"/>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AF722023-A5FD-77E4-076A-A7D0A16349CD}"/>
              </a:ext>
            </a:extLst>
          </p:cNvPr>
          <p:cNvSpPr txBox="1">
            <a:spLocks noChangeArrowheads="1"/>
          </p:cNvSpPr>
          <p:nvPr/>
        </p:nvSpPr>
        <p:spPr bwMode="auto">
          <a:xfrm>
            <a:off x="0" y="176976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B1B9AB2-48C3-5A2F-BB16-1090B5851679}"/>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Kaklamani, MD, DSc</a:t>
            </a:r>
          </a:p>
        </p:txBody>
      </p:sp>
    </p:spTree>
    <p:custDataLst>
      <p:tags r:id="rId1"/>
    </p:custDataLst>
    <p:extLst>
      <p:ext uri="{BB962C8B-B14F-4D97-AF65-F5344CB8AC3E}">
        <p14:creationId xmlns:p14="http://schemas.microsoft.com/office/powerpoint/2010/main" val="891186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7843B-6FAC-5670-2EB1-7E75112245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582B3FE-CEDB-1F09-D70E-0519F7FEFF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43020" y="1898026"/>
            <a:ext cx="10105959" cy="2505411"/>
          </a:xfrm>
          <a:prstGeom prst="rect">
            <a:avLst/>
          </a:prstGeom>
        </p:spPr>
      </p:pic>
      <p:sp>
        <p:nvSpPr>
          <p:cNvPr id="5" name="TextBox 4">
            <a:extLst>
              <a:ext uri="{FF2B5EF4-FFF2-40B4-BE49-F238E27FC236}">
                <a16:creationId xmlns:a16="http://schemas.microsoft.com/office/drawing/2014/main" id="{F4B03FDE-6FA4-7F51-1547-52A99DD7FE13}"/>
              </a:ext>
            </a:extLst>
          </p:cNvPr>
          <p:cNvSpPr txBox="1"/>
          <p:nvPr/>
        </p:nvSpPr>
        <p:spPr>
          <a:xfrm>
            <a:off x="0" y="188640"/>
            <a:ext cx="12192000" cy="126876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000" dirty="0">
                <a:solidFill>
                  <a:srgbClr val="0432FF"/>
                </a:solidFill>
                <a:latin typeface="Calibri" panose="020F0502020204030204" pitchFamily="34" charset="0"/>
                <a:cs typeface="Calibri" panose="020F0502020204030204" pitchFamily="34" charset="0"/>
              </a:rPr>
              <a:t>ELEGANT Study Design</a:t>
            </a:r>
            <a:endPar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8" name="TextBox 7">
            <a:extLst>
              <a:ext uri="{FF2B5EF4-FFF2-40B4-BE49-F238E27FC236}">
                <a16:creationId xmlns:a16="http://schemas.microsoft.com/office/drawing/2014/main" id="{6BDCE356-6F4E-B009-4F9A-ECCF4B0E001C}"/>
              </a:ext>
            </a:extLst>
          </p:cNvPr>
          <p:cNvSpPr txBox="1"/>
          <p:nvPr/>
        </p:nvSpPr>
        <p:spPr>
          <a:xfrm>
            <a:off x="26806" y="6514511"/>
            <a:ext cx="6501071" cy="323165"/>
          </a:xfrm>
          <a:prstGeom prst="rect">
            <a:avLst/>
          </a:prstGeom>
          <a:noFill/>
        </p:spPr>
        <p:txBody>
          <a:bodyPr wrap="square">
            <a:spAutoFit/>
          </a:bodyPr>
          <a:lstStyle/>
          <a:p>
            <a:r>
              <a:rPr lang="en-US" sz="1500" b="0" dirty="0" err="1">
                <a:solidFill>
                  <a:schemeClr val="tx1"/>
                </a:solidFill>
                <a:latin typeface="Calibri" panose="020F0502020204030204" pitchFamily="34" charset="0"/>
                <a:cs typeface="Calibri" panose="020F0502020204030204" pitchFamily="34" charset="0"/>
              </a:rPr>
              <a:t>Bardia</a:t>
            </a:r>
            <a:r>
              <a:rPr lang="en-US" sz="1500" b="0" dirty="0">
                <a:solidFill>
                  <a:schemeClr val="tx1"/>
                </a:solidFill>
                <a:latin typeface="Calibri" panose="020F0502020204030204" pitchFamily="34" charset="0"/>
                <a:cs typeface="Calibri" panose="020F0502020204030204" pitchFamily="34" charset="0"/>
              </a:rPr>
              <a:t> A et al. SABCS 2024;Abstract P2-08-21.</a:t>
            </a:r>
          </a:p>
        </p:txBody>
      </p:sp>
      <p:sp>
        <p:nvSpPr>
          <p:cNvPr id="2" name="TextBox 1">
            <a:extLst>
              <a:ext uri="{FF2B5EF4-FFF2-40B4-BE49-F238E27FC236}">
                <a16:creationId xmlns:a16="http://schemas.microsoft.com/office/drawing/2014/main" id="{053E62ED-A129-5FF1-C631-BED9CB577D8D}"/>
              </a:ext>
            </a:extLst>
          </p:cNvPr>
          <p:cNvSpPr txBox="1"/>
          <p:nvPr/>
        </p:nvSpPr>
        <p:spPr>
          <a:xfrm>
            <a:off x="610971" y="4904976"/>
            <a:ext cx="10970055" cy="553998"/>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IBCFS = invasive breast cancer-free survival; DRFS = distant relapse-free survival; OS = overall survival; IDFS = invasive disease-free survival; PK = pharmacokinetics; </a:t>
            </a:r>
            <a:r>
              <a:rPr lang="en-US" sz="1500" b="0" dirty="0" err="1">
                <a:solidFill>
                  <a:schemeClr val="tx1"/>
                </a:solidFill>
                <a:latin typeface="Calibri" panose="020F0502020204030204" pitchFamily="34" charset="0"/>
                <a:cs typeface="Calibri" panose="020F0502020204030204" pitchFamily="34" charset="0"/>
              </a:rPr>
              <a:t>cfNA</a:t>
            </a:r>
            <a:r>
              <a:rPr lang="en-US" sz="1500" b="0" dirty="0">
                <a:solidFill>
                  <a:schemeClr val="tx1"/>
                </a:solidFill>
                <a:latin typeface="Calibri" panose="020F0502020204030204" pitchFamily="34" charset="0"/>
                <a:cs typeface="Calibri" panose="020F0502020204030204" pitchFamily="34" charset="0"/>
              </a:rPr>
              <a:t> = cell-free nucleic acid</a:t>
            </a:r>
          </a:p>
        </p:txBody>
      </p:sp>
    </p:spTree>
    <p:extLst>
      <p:ext uri="{BB962C8B-B14F-4D97-AF65-F5344CB8AC3E}">
        <p14:creationId xmlns:p14="http://schemas.microsoft.com/office/powerpoint/2010/main" val="65960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8B2C1-186B-65FD-42BA-7F56427B28B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DA99A3C-525C-91B3-4AE9-F048D27EE64B}"/>
              </a:ext>
            </a:extLst>
          </p:cNvPr>
          <p:cNvSpPr/>
          <p:nvPr/>
        </p:nvSpPr>
        <p:spPr bwMode="auto">
          <a:xfrm>
            <a:off x="1343472" y="1549771"/>
            <a:ext cx="9505056" cy="37584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grpSp>
        <p:nvGrpSpPr>
          <p:cNvPr id="11" name="Group 10">
            <a:extLst>
              <a:ext uri="{FF2B5EF4-FFF2-40B4-BE49-F238E27FC236}">
                <a16:creationId xmlns:a16="http://schemas.microsoft.com/office/drawing/2014/main" id="{6016D70A-8CE4-6598-33A9-1786CBFCE1B5}"/>
              </a:ext>
            </a:extLst>
          </p:cNvPr>
          <p:cNvGrpSpPr/>
          <p:nvPr/>
        </p:nvGrpSpPr>
        <p:grpSpPr>
          <a:xfrm>
            <a:off x="1542721" y="1758774"/>
            <a:ext cx="9305807" cy="3549454"/>
            <a:chOff x="565109" y="1491511"/>
            <a:chExt cx="11397358" cy="4385714"/>
          </a:xfrm>
        </p:grpSpPr>
        <p:pic>
          <p:nvPicPr>
            <p:cNvPr id="10" name="Picture 9">
              <a:extLst>
                <a:ext uri="{FF2B5EF4-FFF2-40B4-BE49-F238E27FC236}">
                  <a16:creationId xmlns:a16="http://schemas.microsoft.com/office/drawing/2014/main" id="{DCF91D9F-A40F-2772-D36D-AA0B779464C2}"/>
                </a:ext>
              </a:extLst>
            </p:cNvPr>
            <p:cNvPicPr>
              <a:picLocks noChangeAspect="1"/>
            </p:cNvPicPr>
            <p:nvPr/>
          </p:nvPicPr>
          <p:blipFill>
            <a:blip r:embed="rId2"/>
            <a:stretch>
              <a:fillRect/>
            </a:stretch>
          </p:blipFill>
          <p:spPr>
            <a:xfrm>
              <a:off x="565109" y="1491511"/>
              <a:ext cx="11053319" cy="4025721"/>
            </a:xfrm>
            <a:prstGeom prst="rect">
              <a:avLst/>
            </a:prstGeom>
          </p:spPr>
        </p:pic>
        <p:sp>
          <p:nvSpPr>
            <p:cNvPr id="7" name="Text Placeholder 1">
              <a:extLst>
                <a:ext uri="{FF2B5EF4-FFF2-40B4-BE49-F238E27FC236}">
                  <a16:creationId xmlns:a16="http://schemas.microsoft.com/office/drawing/2014/main" id="{8AF60742-A420-90B3-050C-CF16B540D06D}"/>
                </a:ext>
              </a:extLst>
            </p:cNvPr>
            <p:cNvSpPr txBox="1">
              <a:spLocks/>
            </p:cNvSpPr>
            <p:nvPr/>
          </p:nvSpPr>
          <p:spPr>
            <a:xfrm>
              <a:off x="5400990" y="5245153"/>
              <a:ext cx="6561477" cy="632072"/>
            </a:xfrm>
            <a:prstGeom prst="rect">
              <a:avLst/>
            </a:prstGeom>
          </p:spPr>
          <p:txBody>
            <a:bodyPr lIns="274320" tIns="137160" rIns="274320" bIns="137160" anchor="b"/>
            <a:lstStyle>
              <a:lvl1pPr marL="0" indent="0" algn="l" defTabSz="342900" rtl="0" eaLnBrk="1" latinLnBrk="0" hangingPunct="1">
                <a:lnSpc>
                  <a:spcPct val="85000"/>
                </a:lnSpc>
                <a:spcBef>
                  <a:spcPct val="20000"/>
                </a:spcBef>
                <a:buFont typeface="Arial"/>
                <a:buNone/>
                <a:defRPr sz="900" b="1" kern="1200" baseline="0">
                  <a:solidFill>
                    <a:schemeClr val="tx1"/>
                  </a:solidFill>
                  <a:latin typeface="+mn-lt"/>
                  <a:ea typeface="+mn-ea"/>
                  <a:cs typeface="Helvetica" panose="020B0604020202020204" pitchFamily="34" charset="0"/>
                </a:defRPr>
              </a:lvl1pPr>
              <a:lvl2pPr marL="2964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2pPr>
              <a:lvl3pPr marL="6012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3pPr>
              <a:lvl4pPr marL="897731"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4pPr>
              <a:lvl5pPr marL="1201340"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 typeface="Arial"/>
                <a:buNone/>
                <a:tabLst/>
                <a:defRPr/>
              </a:pPr>
              <a:r>
                <a:rPr kumimoji="0" lang="en-US" sz="1400" b="0" i="1" u="none" strike="noStrike" kern="1200" cap="none" spc="0" normalizeH="0" baseline="0" noProof="0" dirty="0">
                  <a:ln>
                    <a:noFill/>
                  </a:ln>
                  <a:solidFill>
                    <a:srgbClr val="1A1A1A"/>
                  </a:solidFill>
                  <a:effectLst/>
                  <a:uLnTx/>
                  <a:uFillTx/>
                  <a:latin typeface="Arial" panose="020B0604020202020204" pitchFamily="34" charset="0"/>
                  <a:ea typeface="+mn-ea"/>
                </a:rPr>
                <a:t>Clin Cancer Res</a:t>
              </a:r>
              <a:r>
                <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mn-ea"/>
                </a:rPr>
                <a:t> 2024;[Online ahead of print].</a:t>
              </a:r>
              <a:endParaRPr kumimoji="0" lang="en-US" alt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grpSp>
    </p:spTree>
    <p:extLst>
      <p:ext uri="{BB962C8B-B14F-4D97-AF65-F5344CB8AC3E}">
        <p14:creationId xmlns:p14="http://schemas.microsoft.com/office/powerpoint/2010/main" val="209480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3D3A3-ED7B-F8B7-5455-5770CDB85466}"/>
            </a:ext>
          </a:extLst>
        </p:cNvPr>
        <p:cNvGrpSpPr/>
        <p:nvPr/>
      </p:nvGrpSpPr>
      <p:grpSpPr>
        <a:xfrm>
          <a:off x="0" y="0"/>
          <a:ext cx="0" cy="0"/>
          <a:chOff x="0" y="0"/>
          <a:chExt cx="0" cy="0"/>
        </a:xfrm>
      </p:grpSpPr>
      <p:pic>
        <p:nvPicPr>
          <p:cNvPr id="15" name="Picture 14" descr="A poster with graphs and charts&#10;&#10;Description automatically generated with medium confidence">
            <a:extLst>
              <a:ext uri="{FF2B5EF4-FFF2-40B4-BE49-F238E27FC236}">
                <a16:creationId xmlns:a16="http://schemas.microsoft.com/office/drawing/2014/main" id="{BB608B28-45CE-3DA2-4879-869AEB2C92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580765" y="1189947"/>
            <a:ext cx="11030470" cy="4687325"/>
          </a:xfrm>
          <a:prstGeom prst="rect">
            <a:avLst/>
          </a:prstGeom>
        </p:spPr>
      </p:pic>
      <p:sp>
        <p:nvSpPr>
          <p:cNvPr id="3" name="TextBox 2">
            <a:extLst>
              <a:ext uri="{FF2B5EF4-FFF2-40B4-BE49-F238E27FC236}">
                <a16:creationId xmlns:a16="http://schemas.microsoft.com/office/drawing/2014/main" id="{55D2517C-CF6C-45E1-5C0D-74A718014166}"/>
              </a:ext>
            </a:extLst>
          </p:cNvPr>
          <p:cNvSpPr txBox="1"/>
          <p:nvPr/>
        </p:nvSpPr>
        <p:spPr>
          <a:xfrm>
            <a:off x="580765" y="6021288"/>
            <a:ext cx="3312368" cy="323165"/>
          </a:xfrm>
          <a:prstGeom prst="rect">
            <a:avLst/>
          </a:prstGeom>
          <a:noFill/>
        </p:spPr>
        <p:txBody>
          <a:bodyPr wrap="square">
            <a:spAutoFit/>
          </a:bodyPr>
          <a:lstStyle/>
          <a:p>
            <a:pPr marL="0" marR="0" lvl="0" indent="0"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EBC = early breast cancer</a:t>
            </a:r>
          </a:p>
        </p:txBody>
      </p:sp>
      <p:sp>
        <p:nvSpPr>
          <p:cNvPr id="2" name="Title 2">
            <a:extLst>
              <a:ext uri="{FF2B5EF4-FFF2-40B4-BE49-F238E27FC236}">
                <a16:creationId xmlns:a16="http://schemas.microsoft.com/office/drawing/2014/main" id="{235C7717-5799-2D65-1BA5-6BB069415A34}"/>
              </a:ext>
            </a:extLst>
          </p:cNvPr>
          <p:cNvSpPr>
            <a:spLocks noGrp="1"/>
          </p:cNvSpPr>
          <p:nvPr>
            <p:ph type="title"/>
          </p:nvPr>
        </p:nvSpPr>
        <p:spPr>
          <a:xfrm>
            <a:off x="912286" y="46947"/>
            <a:ext cx="10358967" cy="1143000"/>
          </a:xfrm>
        </p:spPr>
        <p:txBody>
          <a:bodyPr/>
          <a:lstStyle/>
          <a:p>
            <a:r>
              <a:rPr lang="en-US" dirty="0"/>
              <a:t>EMBER-2 Study Design</a:t>
            </a:r>
          </a:p>
        </p:txBody>
      </p:sp>
    </p:spTree>
    <p:extLst>
      <p:ext uri="{BB962C8B-B14F-4D97-AF65-F5344CB8AC3E}">
        <p14:creationId xmlns:p14="http://schemas.microsoft.com/office/powerpoint/2010/main" val="2626392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CA0E0-16B1-01AB-C842-38707EBEAF45}"/>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677DCE35-3FAA-7386-136F-165C29A0A59E}"/>
              </a:ext>
            </a:extLst>
          </p:cNvPr>
          <p:cNvSpPr txBox="1">
            <a:spLocks/>
          </p:cNvSpPr>
          <p:nvPr/>
        </p:nvSpPr>
        <p:spPr>
          <a:xfrm>
            <a:off x="0" y="6741368"/>
            <a:ext cx="6672064" cy="100690"/>
          </a:xfrm>
          <a:prstGeom prst="rect">
            <a:avLst/>
          </a:prstGeom>
        </p:spPr>
        <p:txBody>
          <a:bodyPr lIns="274320" tIns="137160" rIns="274320" bIns="137160" anchor="b"/>
          <a:lstStyle>
            <a:lvl1pPr marL="0" indent="0" algn="l" defTabSz="342900" rtl="0" eaLnBrk="1" latinLnBrk="0" hangingPunct="1">
              <a:lnSpc>
                <a:spcPct val="85000"/>
              </a:lnSpc>
              <a:spcBef>
                <a:spcPct val="20000"/>
              </a:spcBef>
              <a:buFont typeface="Arial"/>
              <a:buNone/>
              <a:defRPr sz="900" b="1" kern="1200" baseline="0">
                <a:solidFill>
                  <a:schemeClr val="tx1"/>
                </a:solidFill>
                <a:latin typeface="+mn-lt"/>
                <a:ea typeface="+mn-ea"/>
                <a:cs typeface="Helvetica" panose="020B0604020202020204" pitchFamily="34" charset="0"/>
              </a:defRPr>
            </a:lvl1pPr>
            <a:lvl2pPr marL="2964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2pPr>
            <a:lvl3pPr marL="6012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3pPr>
            <a:lvl4pPr marL="897731"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4pPr>
            <a:lvl5pPr marL="1201340"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1097280" rtl="0" eaLnBrk="1" fontAlgn="base" latinLnBrk="0" hangingPunct="1">
              <a:lnSpc>
                <a:spcPct val="100000"/>
              </a:lnSpc>
              <a:spcBef>
                <a:spcPct val="0"/>
              </a:spcBef>
              <a:spcAft>
                <a:spcPct val="0"/>
              </a:spcAft>
              <a:buClrTx/>
              <a:buSzTx/>
              <a:buFont typeface="Arial"/>
              <a:buNone/>
              <a:tabLst/>
              <a:defRPr/>
            </a:pPr>
            <a:r>
              <a:rPr kumimoji="0" lang="en-US" sz="1500" b="0" i="0"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Neven P et al. </a:t>
            </a:r>
            <a:r>
              <a:rPr kumimoji="0" lang="en-US" sz="1500" b="0" i="1"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Clin Cancer Res </a:t>
            </a:r>
            <a:r>
              <a:rPr kumimoji="0" lang="en-US" sz="1500" b="0" i="0"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2024;[Online ahead of print].</a:t>
            </a:r>
            <a:endParaRPr kumimoji="0" lang="en-US" alt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Title 8">
            <a:extLst>
              <a:ext uri="{FF2B5EF4-FFF2-40B4-BE49-F238E27FC236}">
                <a16:creationId xmlns:a16="http://schemas.microsoft.com/office/drawing/2014/main" id="{E81CD641-B5FA-D353-3F91-D8E719E57518}"/>
              </a:ext>
            </a:extLst>
          </p:cNvPr>
          <p:cNvSpPr>
            <a:spLocks noGrp="1"/>
          </p:cNvSpPr>
          <p:nvPr>
            <p:ph type="title"/>
          </p:nvPr>
        </p:nvSpPr>
        <p:spPr>
          <a:xfrm>
            <a:off x="0" y="199028"/>
            <a:ext cx="12192000" cy="961774"/>
          </a:xfrm>
        </p:spPr>
        <p:txBody>
          <a:bodyPr/>
          <a:lstStyle/>
          <a:p>
            <a:r>
              <a:rPr lang="en-US" dirty="0"/>
              <a:t>Primary Endpoint of EMBER-2: Relative Reduction of ER Expression</a:t>
            </a:r>
          </a:p>
        </p:txBody>
      </p:sp>
      <p:sp>
        <p:nvSpPr>
          <p:cNvPr id="15" name="TextBox 14">
            <a:extLst>
              <a:ext uri="{FF2B5EF4-FFF2-40B4-BE49-F238E27FC236}">
                <a16:creationId xmlns:a16="http://schemas.microsoft.com/office/drawing/2014/main" id="{BFBF1FD0-57C5-8E6A-9173-4C20585741A6}"/>
              </a:ext>
            </a:extLst>
          </p:cNvPr>
          <p:cNvSpPr txBox="1"/>
          <p:nvPr/>
        </p:nvSpPr>
        <p:spPr>
          <a:xfrm>
            <a:off x="3300046" y="5752503"/>
            <a:ext cx="5414572"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Recommended Phase II dose (RP2D): 400 mg </a:t>
            </a:r>
            <a:r>
              <a:rPr lang="en-US" sz="2000" dirty="0">
                <a:solidFill>
                  <a:srgbClr val="000000"/>
                </a:solidFill>
                <a:latin typeface="Calibri" panose="020F0502020204030204" pitchFamily="34" charset="0"/>
                <a:cs typeface="Calibri" panose="020F0502020204030204" pitchFamily="34" charset="0"/>
              </a:rPr>
              <a:t>QD</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17" name="Group 16">
            <a:extLst>
              <a:ext uri="{FF2B5EF4-FFF2-40B4-BE49-F238E27FC236}">
                <a16:creationId xmlns:a16="http://schemas.microsoft.com/office/drawing/2014/main" id="{6BBBEF97-6CFD-4088-19BE-A38DB42B8B48}"/>
              </a:ext>
            </a:extLst>
          </p:cNvPr>
          <p:cNvGrpSpPr/>
          <p:nvPr/>
        </p:nvGrpSpPr>
        <p:grpSpPr>
          <a:xfrm>
            <a:off x="986668" y="1331394"/>
            <a:ext cx="10365916" cy="4257079"/>
            <a:chOff x="6645966" y="2784279"/>
            <a:chExt cx="5414572" cy="2223659"/>
          </a:xfrm>
        </p:grpSpPr>
        <p:grpSp>
          <p:nvGrpSpPr>
            <p:cNvPr id="14" name="Group 13">
              <a:extLst>
                <a:ext uri="{FF2B5EF4-FFF2-40B4-BE49-F238E27FC236}">
                  <a16:creationId xmlns:a16="http://schemas.microsoft.com/office/drawing/2014/main" id="{B63E68BA-C682-5B89-876C-B102525F235B}"/>
                </a:ext>
              </a:extLst>
            </p:cNvPr>
            <p:cNvGrpSpPr/>
            <p:nvPr/>
          </p:nvGrpSpPr>
          <p:grpSpPr>
            <a:xfrm>
              <a:off x="6645966" y="2784279"/>
              <a:ext cx="5414572" cy="2223659"/>
              <a:chOff x="6645966" y="2784279"/>
              <a:chExt cx="5414572" cy="2223659"/>
            </a:xfrm>
          </p:grpSpPr>
          <p:pic>
            <p:nvPicPr>
              <p:cNvPr id="4" name="Picture 3" descr="A poster with graphs and charts&#10;&#10;Description automatically generated with medium confidence">
                <a:extLst>
                  <a:ext uri="{FF2B5EF4-FFF2-40B4-BE49-F238E27FC236}">
                    <a16:creationId xmlns:a16="http://schemas.microsoft.com/office/drawing/2014/main" id="{7010D920-8F93-BB30-38D6-603EB02978D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645966" y="2784279"/>
                <a:ext cx="5414572" cy="2223659"/>
              </a:xfrm>
              <a:prstGeom prst="rect">
                <a:avLst/>
              </a:prstGeom>
            </p:spPr>
          </p:pic>
          <p:sp>
            <p:nvSpPr>
              <p:cNvPr id="13" name="Rectangle 12">
                <a:extLst>
                  <a:ext uri="{FF2B5EF4-FFF2-40B4-BE49-F238E27FC236}">
                    <a16:creationId xmlns:a16="http://schemas.microsoft.com/office/drawing/2014/main" id="{CCD30622-11A1-1862-BF4E-9A9C87ABF9D9}"/>
                  </a:ext>
                </a:extLst>
              </p:cNvPr>
              <p:cNvSpPr/>
              <p:nvPr/>
            </p:nvSpPr>
            <p:spPr bwMode="auto">
              <a:xfrm>
                <a:off x="7464152" y="2785633"/>
                <a:ext cx="750700" cy="1050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
          <p:nvSpPr>
            <p:cNvPr id="16" name="Rectangle 15">
              <a:extLst>
                <a:ext uri="{FF2B5EF4-FFF2-40B4-BE49-F238E27FC236}">
                  <a16:creationId xmlns:a16="http://schemas.microsoft.com/office/drawing/2014/main" id="{65E482E0-63FE-157A-08BA-28E22F53F21B}"/>
                </a:ext>
              </a:extLst>
            </p:cNvPr>
            <p:cNvSpPr/>
            <p:nvPr/>
          </p:nvSpPr>
          <p:spPr bwMode="auto">
            <a:xfrm>
              <a:off x="6716806" y="3160058"/>
              <a:ext cx="5211842" cy="19693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26287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F1626-DA7E-5BB7-960D-045FCA1D7A8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365EA1D-5216-59A9-80DE-8AC2F66FC957}"/>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2022;Abstract OT1-01-02.</a:t>
            </a:r>
          </a:p>
        </p:txBody>
      </p:sp>
      <p:pic>
        <p:nvPicPr>
          <p:cNvPr id="3" name="Picture 2">
            <a:extLst>
              <a:ext uri="{FF2B5EF4-FFF2-40B4-BE49-F238E27FC236}">
                <a16:creationId xmlns:a16="http://schemas.microsoft.com/office/drawing/2014/main" id="{C0C1F4D7-20AF-25DC-988E-4A30A47F568F}"/>
              </a:ext>
            </a:extLst>
          </p:cNvPr>
          <p:cNvPicPr>
            <a:picLocks noChangeAspect="1"/>
          </p:cNvPicPr>
          <p:nvPr/>
        </p:nvPicPr>
        <p:blipFill>
          <a:blip r:embed="rId2"/>
          <a:stretch>
            <a:fillRect/>
          </a:stretch>
        </p:blipFill>
        <p:spPr>
          <a:xfrm>
            <a:off x="2532302" y="836712"/>
            <a:ext cx="7127396" cy="543595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548775A0-741F-F076-0360-B814D681D434}"/>
              </a:ext>
            </a:extLst>
          </p:cNvPr>
          <p:cNvSpPr txBox="1">
            <a:spLocks/>
          </p:cNvSpPr>
          <p:nvPr/>
        </p:nvSpPr>
        <p:spPr bwMode="auto">
          <a:xfrm>
            <a:off x="916516" y="339153"/>
            <a:ext cx="10358967" cy="32316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EMBER-4 Study Design</a:t>
            </a:r>
          </a:p>
        </p:txBody>
      </p:sp>
    </p:spTree>
    <p:extLst>
      <p:ext uri="{BB962C8B-B14F-4D97-AF65-F5344CB8AC3E}">
        <p14:creationId xmlns:p14="http://schemas.microsoft.com/office/powerpoint/2010/main" val="911712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71B3-D0E4-3439-7623-85940EDEDE1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7BBECAA-6D41-D19E-8240-8A0CC82A968A}"/>
              </a:ext>
            </a:extLst>
          </p:cNvPr>
          <p:cNvSpPr txBox="1"/>
          <p:nvPr/>
        </p:nvSpPr>
        <p:spPr>
          <a:xfrm>
            <a:off x="-6626" y="260648"/>
            <a:ext cx="12198626"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a:solidFill>
                  <a:srgbClr val="0432FF"/>
                </a:solidFill>
                <a:latin typeface="Calibri" panose="020F0502020204030204" pitchFamily="34" charset="0"/>
                <a:cs typeface="Calibri" panose="020F0502020204030204" pitchFamily="34" charset="0"/>
              </a:rPr>
              <a:t>CAMBRIA-1 Study Design</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pic>
        <p:nvPicPr>
          <p:cNvPr id="3" name="Picture 2">
            <a:extLst>
              <a:ext uri="{FF2B5EF4-FFF2-40B4-BE49-F238E27FC236}">
                <a16:creationId xmlns:a16="http://schemas.microsoft.com/office/drawing/2014/main" id="{7C716158-CDDC-90C0-0CF7-2E6DABDF62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8843" y="1304815"/>
            <a:ext cx="11654313" cy="4248370"/>
          </a:xfrm>
          <a:prstGeom prst="rect">
            <a:avLst/>
          </a:prstGeom>
        </p:spPr>
      </p:pic>
      <p:sp>
        <p:nvSpPr>
          <p:cNvPr id="6" name="TextBox 5">
            <a:extLst>
              <a:ext uri="{FF2B5EF4-FFF2-40B4-BE49-F238E27FC236}">
                <a16:creationId xmlns:a16="http://schemas.microsoft.com/office/drawing/2014/main" id="{1109E15F-EF7A-088E-81B4-C89CCA6CE4C4}"/>
              </a:ext>
            </a:extLst>
          </p:cNvPr>
          <p:cNvSpPr txBox="1"/>
          <p:nvPr/>
        </p:nvSpPr>
        <p:spPr>
          <a:xfrm>
            <a:off x="-6627" y="6519446"/>
            <a:ext cx="610262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Hamilton E et al. </a:t>
            </a:r>
            <a:r>
              <a:rPr lang="en-US" sz="1500" b="0" i="1" dirty="0">
                <a:solidFill>
                  <a:schemeClr val="tx1"/>
                </a:solidFill>
                <a:latin typeface="Calibri" panose="020F0502020204030204" pitchFamily="34" charset="0"/>
                <a:cs typeface="Calibri" panose="020F0502020204030204" pitchFamily="34" charset="0"/>
              </a:rPr>
              <a:t>Future Oncol </a:t>
            </a:r>
            <a:r>
              <a:rPr lang="en-US" sz="1500" b="0" dirty="0">
                <a:solidFill>
                  <a:schemeClr val="tx1"/>
                </a:solidFill>
                <a:latin typeface="Calibri" panose="020F0502020204030204" pitchFamily="34" charset="0"/>
                <a:cs typeface="Calibri" panose="020F0502020204030204" pitchFamily="34" charset="0"/>
              </a:rPr>
              <a:t>2025;21(7):795-806.</a:t>
            </a:r>
          </a:p>
        </p:txBody>
      </p:sp>
      <p:sp>
        <p:nvSpPr>
          <p:cNvPr id="2" name="TextBox 1">
            <a:extLst>
              <a:ext uri="{FF2B5EF4-FFF2-40B4-BE49-F238E27FC236}">
                <a16:creationId xmlns:a16="http://schemas.microsoft.com/office/drawing/2014/main" id="{03BB97C9-D9D5-D8FB-945F-831C410277D3}"/>
              </a:ext>
            </a:extLst>
          </p:cNvPr>
          <p:cNvSpPr txBox="1"/>
          <p:nvPr/>
        </p:nvSpPr>
        <p:spPr>
          <a:xfrm>
            <a:off x="277156" y="5553185"/>
            <a:ext cx="11435468"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IBCFS = invasive breast cancer-free survival; IDFS = invasive disease-free survival; DRFS = distant relapse-free survival; OS = overall survival</a:t>
            </a:r>
          </a:p>
        </p:txBody>
      </p:sp>
    </p:spTree>
    <p:extLst>
      <p:ext uri="{BB962C8B-B14F-4D97-AF65-F5344CB8AC3E}">
        <p14:creationId xmlns:p14="http://schemas.microsoft.com/office/powerpoint/2010/main" val="852349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68489-D42B-6C2B-3810-A4928F2098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331C1F-9E24-C12D-BF35-CC21DBF9E573}"/>
              </a:ext>
            </a:extLst>
          </p:cNvPr>
          <p:cNvSpPr txBox="1"/>
          <p:nvPr/>
        </p:nvSpPr>
        <p:spPr>
          <a:xfrm>
            <a:off x="0" y="144016"/>
            <a:ext cx="12192000" cy="9087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a:solidFill>
                  <a:srgbClr val="0432FF"/>
                </a:solidFill>
                <a:latin typeface="Calibri" panose="020F0502020204030204" pitchFamily="34" charset="0"/>
                <a:cs typeface="Calibri" panose="020F0502020204030204" pitchFamily="34" charset="0"/>
              </a:rPr>
              <a:t>CAMBRIA-2 Study Design</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D29961FC-A2F7-C6D5-CE5D-88CFAA9CA4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0451" y="1232756"/>
            <a:ext cx="11771097" cy="4392488"/>
          </a:xfrm>
          <a:prstGeom prst="rect">
            <a:avLst/>
          </a:prstGeom>
        </p:spPr>
      </p:pic>
      <p:sp>
        <p:nvSpPr>
          <p:cNvPr id="5" name="TextBox 4">
            <a:extLst>
              <a:ext uri="{FF2B5EF4-FFF2-40B4-BE49-F238E27FC236}">
                <a16:creationId xmlns:a16="http://schemas.microsoft.com/office/drawing/2014/main" id="{ACCA5B1C-EC5A-04C2-F8F8-5393527F203C}"/>
              </a:ext>
            </a:extLst>
          </p:cNvPr>
          <p:cNvSpPr txBox="1"/>
          <p:nvPr/>
        </p:nvSpPr>
        <p:spPr>
          <a:xfrm>
            <a:off x="-6627" y="6519446"/>
            <a:ext cx="610262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Hamilton E et al. </a:t>
            </a:r>
            <a:r>
              <a:rPr lang="en-US" sz="1500" b="0" i="1" dirty="0">
                <a:solidFill>
                  <a:schemeClr val="tx1"/>
                </a:solidFill>
                <a:latin typeface="Calibri" panose="020F0502020204030204" pitchFamily="34" charset="0"/>
                <a:cs typeface="Calibri" panose="020F0502020204030204" pitchFamily="34" charset="0"/>
              </a:rPr>
              <a:t>Future Oncol </a:t>
            </a:r>
            <a:r>
              <a:rPr lang="en-US" sz="1500" b="0" dirty="0">
                <a:solidFill>
                  <a:schemeClr val="tx1"/>
                </a:solidFill>
                <a:latin typeface="Calibri" panose="020F0502020204030204" pitchFamily="34" charset="0"/>
                <a:cs typeface="Calibri" panose="020F0502020204030204" pitchFamily="34" charset="0"/>
              </a:rPr>
              <a:t>2025;21(7):795-806.</a:t>
            </a:r>
          </a:p>
        </p:txBody>
      </p:sp>
    </p:spTree>
    <p:extLst>
      <p:ext uri="{BB962C8B-B14F-4D97-AF65-F5344CB8AC3E}">
        <p14:creationId xmlns:p14="http://schemas.microsoft.com/office/powerpoint/2010/main" val="2761537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35F2B-8FE6-385A-4849-9D4A27C5BE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97E94E-BB48-7B4B-90CE-CCA37CA8F8F0}"/>
              </a:ext>
            </a:extLst>
          </p:cNvPr>
          <p:cNvSpPr txBox="1"/>
          <p:nvPr/>
        </p:nvSpPr>
        <p:spPr>
          <a:xfrm>
            <a:off x="0" y="473526"/>
            <a:ext cx="12192000" cy="9087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err="1">
                <a:solidFill>
                  <a:srgbClr val="0432FF"/>
                </a:solidFill>
                <a:latin typeface="Calibri" panose="020F0502020204030204" pitchFamily="34" charset="0"/>
                <a:cs typeface="Calibri" panose="020F0502020204030204" pitchFamily="34" charset="0"/>
              </a:rPr>
              <a:t>persevERA</a:t>
            </a:r>
            <a:r>
              <a:rPr lang="en-US" sz="3200" dirty="0">
                <a:solidFill>
                  <a:srgbClr val="0432FF"/>
                </a:solidFill>
                <a:latin typeface="Calibri" panose="020F0502020204030204" pitchFamily="34" charset="0"/>
                <a:cs typeface="Calibri" panose="020F0502020204030204" pitchFamily="34" charset="0"/>
              </a:rPr>
              <a:t> Breast Cancer Study Design</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5" name="TextBox 4">
            <a:extLst>
              <a:ext uri="{FF2B5EF4-FFF2-40B4-BE49-F238E27FC236}">
                <a16:creationId xmlns:a16="http://schemas.microsoft.com/office/drawing/2014/main" id="{6B98C60E-4283-25DE-350A-003432F402E0}"/>
              </a:ext>
            </a:extLst>
          </p:cNvPr>
          <p:cNvSpPr txBox="1"/>
          <p:nvPr/>
        </p:nvSpPr>
        <p:spPr>
          <a:xfrm>
            <a:off x="-6627" y="6519446"/>
            <a:ext cx="610262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Turner NC et al. ASCO 2021;Abstract TPS1103. </a:t>
            </a:r>
          </a:p>
        </p:txBody>
      </p:sp>
      <p:sp>
        <p:nvSpPr>
          <p:cNvPr id="6" name="TextBox 5">
            <a:extLst>
              <a:ext uri="{FF2B5EF4-FFF2-40B4-BE49-F238E27FC236}">
                <a16:creationId xmlns:a16="http://schemas.microsoft.com/office/drawing/2014/main" id="{ED3BAD02-9EE5-CBD6-6913-EC3D30659899}"/>
              </a:ext>
            </a:extLst>
          </p:cNvPr>
          <p:cNvSpPr txBox="1"/>
          <p:nvPr/>
        </p:nvSpPr>
        <p:spPr>
          <a:xfrm>
            <a:off x="548184" y="2290541"/>
            <a:ext cx="3528392" cy="2536958"/>
          </a:xfrm>
          <a:prstGeom prst="rect">
            <a:avLst/>
          </a:prstGeom>
          <a:solidFill>
            <a:srgbClr val="002060"/>
          </a:solidFill>
          <a:ln>
            <a:noFill/>
          </a:ln>
        </p:spPr>
        <p:style>
          <a:lnRef idx="2">
            <a:schemeClr val="accent2"/>
          </a:lnRef>
          <a:fillRef idx="1">
            <a:schemeClr val="lt1"/>
          </a:fillRef>
          <a:effectRef idx="0">
            <a:schemeClr val="accent2"/>
          </a:effectRef>
          <a:fontRef idx="minor">
            <a:schemeClr val="dk1"/>
          </a:fontRef>
        </p:style>
        <p:txBody>
          <a:bodyPr wrap="square" anchor="ctr">
            <a:noAutofit/>
          </a:bodyPr>
          <a:lstStyle/>
          <a:p>
            <a:r>
              <a:rPr lang="en-US" sz="2000" u="sng" dirty="0">
                <a:solidFill>
                  <a:schemeClr val="bg1"/>
                </a:solidFill>
              </a:rPr>
              <a:t>Key inclusion criteria</a:t>
            </a:r>
          </a:p>
          <a:p>
            <a:pPr marL="295275" indent="-295275">
              <a:buFontTx/>
              <a:buChar char="-"/>
            </a:pPr>
            <a:r>
              <a:rPr lang="en-US" sz="2000" dirty="0">
                <a:solidFill>
                  <a:schemeClr val="bg1"/>
                </a:solidFill>
              </a:rPr>
              <a:t>Previously untreated ER+, HER2− locally advanced or metastatic breast cancer</a:t>
            </a:r>
          </a:p>
          <a:p>
            <a:pPr marL="295275" indent="-295275">
              <a:buFontTx/>
              <a:buChar char="-"/>
            </a:pPr>
            <a:r>
              <a:rPr lang="en-US" sz="2000" dirty="0">
                <a:solidFill>
                  <a:schemeClr val="bg1"/>
                </a:solidFill>
              </a:rPr>
              <a:t>Relapse during tamoxifen therapy but &gt;24 months after the start of tamoxifen therapy is allowed</a:t>
            </a:r>
          </a:p>
        </p:txBody>
      </p:sp>
      <p:cxnSp>
        <p:nvCxnSpPr>
          <p:cNvPr id="8" name="Straight Connector 7">
            <a:extLst>
              <a:ext uri="{FF2B5EF4-FFF2-40B4-BE49-F238E27FC236}">
                <a16:creationId xmlns:a16="http://schemas.microsoft.com/office/drawing/2014/main" id="{B2B7C928-8FFB-4494-1CF2-25F27BA006DD}"/>
              </a:ext>
            </a:extLst>
          </p:cNvPr>
          <p:cNvCxnSpPr>
            <a:cxnSpLocks/>
            <a:stCxn id="6" idx="3"/>
          </p:cNvCxnSpPr>
          <p:nvPr/>
        </p:nvCxnSpPr>
        <p:spPr bwMode="auto">
          <a:xfrm>
            <a:off x="4076576" y="3559020"/>
            <a:ext cx="1260139" cy="0"/>
          </a:xfrm>
          <a:prstGeom prst="line">
            <a:avLst/>
          </a:prstGeom>
          <a:solidFill>
            <a:srgbClr val="FFFF00"/>
          </a:solidFill>
          <a:ln w="19050" cap="flat" cmpd="sng" algn="ctr">
            <a:solidFill>
              <a:schemeClr val="tx1"/>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FE75A019-9DD4-2CD6-5868-914F683BA13A}"/>
              </a:ext>
            </a:extLst>
          </p:cNvPr>
          <p:cNvSpPr txBox="1"/>
          <p:nvPr/>
        </p:nvSpPr>
        <p:spPr>
          <a:xfrm>
            <a:off x="5051884" y="3063179"/>
            <a:ext cx="1260139" cy="1176214"/>
          </a:xfrm>
          <a:prstGeom prst="ellipse">
            <a:avLst/>
          </a:prstGeom>
          <a:solidFill>
            <a:srgbClr val="FF9300"/>
          </a:solidFill>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gn="ctr"/>
            <a:r>
              <a:rPr lang="en-US" sz="1800" dirty="0">
                <a:solidFill>
                  <a:schemeClr val="bg1"/>
                </a:solidFill>
              </a:rPr>
              <a:t>R</a:t>
            </a:r>
          </a:p>
          <a:p>
            <a:pPr algn="ctr"/>
            <a:r>
              <a:rPr lang="en-US" sz="1800" dirty="0">
                <a:solidFill>
                  <a:schemeClr val="bg1"/>
                </a:solidFill>
              </a:rPr>
              <a:t>1:1</a:t>
            </a:r>
          </a:p>
          <a:p>
            <a:pPr algn="ctr"/>
            <a:r>
              <a:rPr lang="en-US" sz="1800" dirty="0">
                <a:solidFill>
                  <a:schemeClr val="bg1"/>
                </a:solidFill>
              </a:rPr>
              <a:t>(N = 978)</a:t>
            </a:r>
          </a:p>
        </p:txBody>
      </p:sp>
      <p:cxnSp>
        <p:nvCxnSpPr>
          <p:cNvPr id="12" name="Elbow Connector 11">
            <a:extLst>
              <a:ext uri="{FF2B5EF4-FFF2-40B4-BE49-F238E27FC236}">
                <a16:creationId xmlns:a16="http://schemas.microsoft.com/office/drawing/2014/main" id="{EF0F3A59-0F7A-6065-EA8A-FB5D0AB7504B}"/>
              </a:ext>
            </a:extLst>
          </p:cNvPr>
          <p:cNvCxnSpPr>
            <a:cxnSpLocks/>
            <a:stCxn id="10" idx="0"/>
          </p:cNvCxnSpPr>
          <p:nvPr/>
        </p:nvCxnSpPr>
        <p:spPr bwMode="auto">
          <a:xfrm rot="5400000" flipH="1" flipV="1">
            <a:off x="6177338" y="1992389"/>
            <a:ext cx="575406" cy="1566174"/>
          </a:xfrm>
          <a:prstGeom prst="bentConnector2">
            <a:avLst/>
          </a:prstGeom>
          <a:solidFill>
            <a:srgbClr val="FFFF00"/>
          </a:solidFill>
          <a:ln w="19050" cap="flat" cmpd="sng" algn="ctr">
            <a:solidFill>
              <a:schemeClr val="tx1"/>
            </a:solidFill>
            <a:prstDash val="solid"/>
            <a:round/>
            <a:headEnd type="none" w="med" len="med"/>
            <a:tailEnd type="triangle"/>
          </a:ln>
          <a:effectLst/>
        </p:spPr>
      </p:cxnSp>
      <p:cxnSp>
        <p:nvCxnSpPr>
          <p:cNvPr id="17" name="Elbow Connector 16">
            <a:extLst>
              <a:ext uri="{FF2B5EF4-FFF2-40B4-BE49-F238E27FC236}">
                <a16:creationId xmlns:a16="http://schemas.microsoft.com/office/drawing/2014/main" id="{9AD2896E-52D1-5F73-2D0E-3AFD8097CD4B}"/>
              </a:ext>
            </a:extLst>
          </p:cNvPr>
          <p:cNvCxnSpPr>
            <a:cxnSpLocks/>
            <a:stCxn id="10" idx="4"/>
          </p:cNvCxnSpPr>
          <p:nvPr/>
        </p:nvCxnSpPr>
        <p:spPr bwMode="auto">
          <a:xfrm rot="16200000" flipH="1">
            <a:off x="6161987" y="3759360"/>
            <a:ext cx="588106" cy="1548172"/>
          </a:xfrm>
          <a:prstGeom prst="bentConnector2">
            <a:avLst/>
          </a:prstGeom>
          <a:solidFill>
            <a:srgbClr val="FFFF00"/>
          </a:solidFill>
          <a:ln w="19050" cap="flat" cmpd="sng" algn="ctr">
            <a:solidFill>
              <a:schemeClr val="tx1"/>
            </a:solidFill>
            <a:prstDash val="solid"/>
            <a:round/>
            <a:headEnd type="none" w="med" len="med"/>
            <a:tailEnd type="triangle"/>
          </a:ln>
          <a:effectLst/>
        </p:spPr>
      </p:cxnSp>
      <p:sp>
        <p:nvSpPr>
          <p:cNvPr id="23" name="TextBox 22">
            <a:extLst>
              <a:ext uri="{FF2B5EF4-FFF2-40B4-BE49-F238E27FC236}">
                <a16:creationId xmlns:a16="http://schemas.microsoft.com/office/drawing/2014/main" id="{7D3928C9-CA7D-6D32-67A5-006E68F94902}"/>
              </a:ext>
            </a:extLst>
          </p:cNvPr>
          <p:cNvSpPr txBox="1"/>
          <p:nvPr/>
        </p:nvSpPr>
        <p:spPr>
          <a:xfrm>
            <a:off x="7248128" y="2033514"/>
            <a:ext cx="4300210" cy="933910"/>
          </a:xfrm>
          <a:prstGeom prst="rect">
            <a:avLst/>
          </a:prstGeom>
          <a:solidFill>
            <a:srgbClr val="00B0F0"/>
          </a:solidFill>
          <a:ln>
            <a:noFill/>
          </a:ln>
        </p:spPr>
        <p:style>
          <a:lnRef idx="2">
            <a:schemeClr val="accent2">
              <a:shade val="15000"/>
            </a:schemeClr>
          </a:lnRef>
          <a:fillRef idx="1">
            <a:schemeClr val="accent2"/>
          </a:fillRef>
          <a:effectRef idx="0">
            <a:schemeClr val="accent2"/>
          </a:effectRef>
          <a:fontRef idx="minor">
            <a:schemeClr val="lt1"/>
          </a:fontRef>
        </p:style>
        <p:txBody>
          <a:bodyPr wrap="square" anchor="ctr">
            <a:noAutofit/>
          </a:bodyPr>
          <a:lstStyle/>
          <a:p>
            <a:pPr algn="ctr"/>
            <a:r>
              <a:rPr lang="en-US" sz="2400" dirty="0" err="1">
                <a:solidFill>
                  <a:schemeClr val="bg1"/>
                </a:solidFill>
              </a:rPr>
              <a:t>Giredestrant</a:t>
            </a:r>
            <a:r>
              <a:rPr lang="en-US" sz="2400" dirty="0">
                <a:solidFill>
                  <a:schemeClr val="bg1"/>
                </a:solidFill>
              </a:rPr>
              <a:t> (30 mg PO)</a:t>
            </a:r>
          </a:p>
          <a:p>
            <a:pPr algn="ctr"/>
            <a:r>
              <a:rPr lang="en-US" sz="2400" dirty="0">
                <a:solidFill>
                  <a:schemeClr val="bg1"/>
                </a:solidFill>
              </a:rPr>
              <a:t>+ palbociclib (125 mg PO </a:t>
            </a:r>
            <a:r>
              <a:rPr lang="en-US" sz="2400" dirty="0" err="1">
                <a:solidFill>
                  <a:schemeClr val="bg1"/>
                </a:solidFill>
              </a:rPr>
              <a:t>qd</a:t>
            </a:r>
            <a:r>
              <a:rPr lang="en-US" sz="2400" dirty="0">
                <a:solidFill>
                  <a:schemeClr val="bg1"/>
                </a:solidFill>
              </a:rPr>
              <a:t>)</a:t>
            </a:r>
          </a:p>
        </p:txBody>
      </p:sp>
      <p:sp>
        <p:nvSpPr>
          <p:cNvPr id="24" name="TextBox 23">
            <a:extLst>
              <a:ext uri="{FF2B5EF4-FFF2-40B4-BE49-F238E27FC236}">
                <a16:creationId xmlns:a16="http://schemas.microsoft.com/office/drawing/2014/main" id="{31624A7B-7085-30AF-ECFC-1DD9B6874BE3}"/>
              </a:ext>
            </a:extLst>
          </p:cNvPr>
          <p:cNvSpPr txBox="1"/>
          <p:nvPr/>
        </p:nvSpPr>
        <p:spPr>
          <a:xfrm>
            <a:off x="7253340" y="4365104"/>
            <a:ext cx="4300210" cy="908720"/>
          </a:xfrm>
          <a:prstGeom prst="rect">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wrap="square" anchor="ctr">
            <a:noAutofit/>
          </a:bodyPr>
          <a:lstStyle/>
          <a:p>
            <a:pPr algn="ctr"/>
            <a:r>
              <a:rPr lang="en-US" sz="2400" dirty="0">
                <a:solidFill>
                  <a:schemeClr val="bg1"/>
                </a:solidFill>
              </a:rPr>
              <a:t>Letrozole (2.5 mg PO) </a:t>
            </a:r>
          </a:p>
          <a:p>
            <a:pPr algn="ctr"/>
            <a:r>
              <a:rPr lang="en-US" sz="2400" dirty="0">
                <a:solidFill>
                  <a:schemeClr val="bg1"/>
                </a:solidFill>
              </a:rPr>
              <a:t>+ palbociclib (125 mg PO </a:t>
            </a:r>
            <a:r>
              <a:rPr lang="en-US" sz="2400" dirty="0" err="1">
                <a:solidFill>
                  <a:schemeClr val="bg1"/>
                </a:solidFill>
              </a:rPr>
              <a:t>qd</a:t>
            </a:r>
            <a:r>
              <a:rPr lang="en-US" sz="2400" dirty="0">
                <a:solidFill>
                  <a:schemeClr val="bg1"/>
                </a:solidFill>
              </a:rPr>
              <a:t>)</a:t>
            </a:r>
          </a:p>
        </p:txBody>
      </p:sp>
    </p:spTree>
    <p:extLst>
      <p:ext uri="{BB962C8B-B14F-4D97-AF65-F5344CB8AC3E}">
        <p14:creationId xmlns:p14="http://schemas.microsoft.com/office/powerpoint/2010/main" val="276772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DBCA1-3D06-09BE-13C6-D48F72BA717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A92839E-DD7D-6D93-A573-0C36D5FA39DE}"/>
              </a:ext>
            </a:extLst>
          </p:cNvPr>
          <p:cNvSpPr>
            <a:spLocks noGrp="1"/>
          </p:cNvSpPr>
          <p:nvPr>
            <p:ph idx="1"/>
          </p:nvPr>
        </p:nvSpPr>
        <p:spPr>
          <a:xfrm>
            <a:off x="912287" y="1700808"/>
            <a:ext cx="10584313" cy="4514258"/>
          </a:xfrm>
        </p:spPr>
        <p:txBody>
          <a:bodyPr/>
          <a:lstStyle/>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What is your opinion on the future role of oral SERDs in earlier-stage breast cancer settings (</a:t>
            </a:r>
            <a:r>
              <a:rPr lang="en-US" sz="2500" kern="100" dirty="0" err="1">
                <a:solidFill>
                  <a:srgbClr val="000000"/>
                </a:solidFill>
                <a:effectLst/>
                <a:latin typeface="+mn-lt"/>
                <a:ea typeface="Aptos" panose="020B0004020202020204" pitchFamily="34" charset="0"/>
                <a:cs typeface="Times New Roman" panose="02020603050405020304" pitchFamily="18" charset="0"/>
              </a:rPr>
              <a:t>eg</a:t>
            </a:r>
            <a:r>
              <a:rPr lang="en-US" sz="2500" kern="100" dirty="0">
                <a:solidFill>
                  <a:srgbClr val="000000"/>
                </a:solidFill>
                <a:effectLst/>
                <a:latin typeface="+mn-lt"/>
                <a:ea typeface="Aptos" panose="020B0004020202020204" pitchFamily="34" charset="0"/>
                <a:cs typeface="Times New Roman" panose="02020603050405020304" pitchFamily="18" charset="0"/>
              </a:rPr>
              <a:t>, adjuvant or neoadjuvant use)?</a:t>
            </a: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What strategies can I use to enhance adherence in patients on oral SERDs, especially in those with financial, cognitive, or logistical barriers?</a:t>
            </a: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I got burned by using alpelisib due to it was causing DKA in my patient, with other -</a:t>
            </a:r>
            <a:r>
              <a:rPr lang="en-US" sz="2500" kern="100" dirty="0" err="1">
                <a:solidFill>
                  <a:srgbClr val="000000"/>
                </a:solidFill>
                <a:effectLst/>
                <a:latin typeface="+mn-lt"/>
                <a:ea typeface="Aptos" panose="020B0004020202020204" pitchFamily="34" charset="0"/>
                <a:cs typeface="Times New Roman" panose="02020603050405020304" pitchFamily="18" charset="0"/>
              </a:rPr>
              <a:t>lisibs</a:t>
            </a:r>
            <a:r>
              <a:rPr lang="en-US" sz="2500" kern="100" dirty="0">
                <a:solidFill>
                  <a:srgbClr val="000000"/>
                </a:solidFill>
                <a:effectLst/>
                <a:latin typeface="+mn-lt"/>
                <a:ea typeface="Aptos" panose="020B0004020202020204" pitchFamily="34" charset="0"/>
                <a:cs typeface="Times New Roman" panose="02020603050405020304" pitchFamily="18" charset="0"/>
              </a:rPr>
              <a:t> now, is there any reason for trying to give alpelisib again?</a:t>
            </a:r>
          </a:p>
          <a:p>
            <a:pPr marL="22860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Re PATINA trial, would you add palbociclib to the HP/AI regimen if a patient has been stable for years?</a:t>
            </a:r>
          </a:p>
        </p:txBody>
      </p:sp>
      <p:sp>
        <p:nvSpPr>
          <p:cNvPr id="3" name="TextBox 2">
            <a:extLst>
              <a:ext uri="{FF2B5EF4-FFF2-40B4-BE49-F238E27FC236}">
                <a16:creationId xmlns:a16="http://schemas.microsoft.com/office/drawing/2014/main" id="{3F59FAAD-E605-523F-DE91-2819A2071D20}"/>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182160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DD578-95CA-9FBD-3A66-B65F334AF67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98B8BB-2AB1-0942-8D2C-346CA8981F69}"/>
              </a:ext>
            </a:extLst>
          </p:cNvPr>
          <p:cNvSpPr/>
          <p:nvPr/>
        </p:nvSpPr>
        <p:spPr bwMode="auto">
          <a:xfrm>
            <a:off x="659396" y="3501008"/>
            <a:ext cx="10765196" cy="64807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E45963E4-FEEF-DD88-E8F4-7DCD43F4341D}"/>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81EBE2F2-142A-B21D-FFD7-FF169A844C0E}"/>
              </a:ext>
            </a:extLst>
          </p:cNvPr>
          <p:cNvSpPr>
            <a:spLocks noGrp="1"/>
          </p:cNvSpPr>
          <p:nvPr>
            <p:ph idx="1"/>
          </p:nvPr>
        </p:nvSpPr>
        <p:spPr>
          <a:xfrm>
            <a:off x="983432" y="1700808"/>
            <a:ext cx="9865096" cy="4727456"/>
          </a:xfrm>
        </p:spPr>
        <p:txBody>
          <a:bodyPr/>
          <a:lstStyle/>
          <a:p>
            <a:pPr marL="98425" indent="0">
              <a:lnSpc>
                <a:spcPct val="100000"/>
              </a:lnSpc>
              <a:spcBef>
                <a:spcPts val="2400"/>
              </a:spcBef>
              <a:spcAft>
                <a:spcPts val="0"/>
              </a:spcAft>
              <a:buNone/>
            </a:pPr>
            <a:r>
              <a:rPr lang="en-US" sz="2800" dirty="0">
                <a:solidFill>
                  <a:schemeClr val="accent2"/>
                </a:solidFill>
              </a:rPr>
              <a:t>Introduction: </a:t>
            </a:r>
            <a:r>
              <a:rPr lang="en-US" sz="2800" dirty="0">
                <a:solidFill>
                  <a:schemeClr val="tx1"/>
                </a:solidFill>
              </a:rPr>
              <a:t>ER-Positive Metastatic Breast Cancer — Bringing Research Data into Practice</a:t>
            </a:r>
          </a:p>
          <a:p>
            <a:pPr marL="98425" indent="0">
              <a:lnSpc>
                <a:spcPct val="100000"/>
              </a:lnSpc>
              <a:spcBef>
                <a:spcPts val="2400"/>
              </a:spcBef>
              <a:spcAft>
                <a:spcPts val="0"/>
              </a:spcAft>
              <a:buNone/>
            </a:pPr>
            <a:r>
              <a:rPr lang="en-US" sz="2800" dirty="0">
                <a:solidFill>
                  <a:schemeClr val="accent2"/>
                </a:solidFill>
              </a:rPr>
              <a:t>Module 1: </a:t>
            </a:r>
            <a:r>
              <a:rPr lang="en-US" sz="2800" dirty="0">
                <a:solidFill>
                  <a:schemeClr val="tx1"/>
                </a:solidFill>
              </a:rPr>
              <a:t>Key Issues from GMO Survey</a:t>
            </a:r>
          </a:p>
          <a:p>
            <a:pPr marL="98425" indent="0">
              <a:lnSpc>
                <a:spcPct val="100000"/>
              </a:lnSpc>
              <a:spcBef>
                <a:spcPts val="2400"/>
              </a:spcBef>
              <a:spcAft>
                <a:spcPts val="0"/>
              </a:spcAft>
              <a:buNone/>
            </a:pPr>
            <a:r>
              <a:rPr lang="en-US" sz="2800" dirty="0">
                <a:solidFill>
                  <a:schemeClr val="bg1"/>
                </a:solidFill>
              </a:rPr>
              <a:t>Module 2: Faculty Cases and GMO Questions</a:t>
            </a:r>
          </a:p>
        </p:txBody>
      </p:sp>
    </p:spTree>
    <p:custDataLst>
      <p:tags r:id="rId1"/>
    </p:custDataLst>
    <p:extLst>
      <p:ext uri="{BB962C8B-B14F-4D97-AF65-F5344CB8AC3E}">
        <p14:creationId xmlns:p14="http://schemas.microsoft.com/office/powerpoint/2010/main" val="472973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6CDC1-6B84-C15B-499A-1A116F737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7647D-624B-AF05-D1DA-4D5AFFBA6DB6}"/>
              </a:ext>
            </a:extLst>
          </p:cNvPr>
          <p:cNvSpPr>
            <a:spLocks noGrp="1"/>
          </p:cNvSpPr>
          <p:nvPr>
            <p:ph type="title"/>
          </p:nvPr>
        </p:nvSpPr>
        <p:spPr/>
        <p:txBody>
          <a:bodyPr>
            <a:normAutofit/>
          </a:bodyPr>
          <a:lstStyle/>
          <a:p>
            <a:r>
              <a:rPr lang="en-US" dirty="0"/>
              <a:t>Dr Kaklamani – Case Presentation</a:t>
            </a:r>
          </a:p>
        </p:txBody>
      </p:sp>
      <p:sp>
        <p:nvSpPr>
          <p:cNvPr id="3" name="Content Placeholder 2">
            <a:extLst>
              <a:ext uri="{FF2B5EF4-FFF2-40B4-BE49-F238E27FC236}">
                <a16:creationId xmlns:a16="http://schemas.microsoft.com/office/drawing/2014/main" id="{01DD6908-7718-0F25-0EF8-ABD14D68786F}"/>
              </a:ext>
            </a:extLst>
          </p:cNvPr>
          <p:cNvSpPr>
            <a:spLocks noGrp="1"/>
          </p:cNvSpPr>
          <p:nvPr>
            <p:ph idx="1"/>
          </p:nvPr>
        </p:nvSpPr>
        <p:spPr/>
        <p:txBody>
          <a:bodyPr>
            <a:noAutofit/>
          </a:bodyPr>
          <a:lstStyle/>
          <a:p>
            <a:pPr marL="660400" indent="-457200" rtl="0" fontAlgn="base">
              <a:lnSpc>
                <a:spcPct val="100000"/>
              </a:lnSpc>
              <a:spcBef>
                <a:spcPts val="0"/>
              </a:spcBef>
              <a:spcAft>
                <a:spcPts val="600"/>
              </a:spcAft>
              <a:buFont typeface="Arial" panose="020B0604020202020204" pitchFamily="34" charset="0"/>
              <a:buChar char="•"/>
            </a:pPr>
            <a:r>
              <a:rPr lang="en-US" b="0" i="0" u="none" strike="noStrike" dirty="0">
                <a:solidFill>
                  <a:schemeClr val="tx1"/>
                </a:solidFill>
                <a:effectLst/>
              </a:rPr>
              <a:t>A 42-year-old premenopausal woman was diagnosed with invasive ductal carcinoma (IDC) of the left breast.</a:t>
            </a:r>
          </a:p>
          <a:p>
            <a:pPr marL="660400" indent="-457200" rtl="0" fontAlgn="base">
              <a:lnSpc>
                <a:spcPct val="150000"/>
              </a:lnSpc>
              <a:spcBef>
                <a:spcPts val="0"/>
              </a:spcBef>
              <a:spcAft>
                <a:spcPts val="600"/>
              </a:spcAft>
              <a:buFont typeface="Arial" panose="020B0604020202020204" pitchFamily="34" charset="0"/>
              <a:buChar char="•"/>
            </a:pPr>
            <a:r>
              <a:rPr lang="en-US" b="0" i="0" u="none" strike="noStrike" dirty="0">
                <a:solidFill>
                  <a:schemeClr val="tx1"/>
                </a:solidFill>
                <a:effectLst/>
              </a:rPr>
              <a:t>ER: 80%; PR: 60%; HER2: 1+.</a:t>
            </a:r>
          </a:p>
          <a:p>
            <a:pPr marL="660400" indent="-457200" rtl="0" fontAlgn="base">
              <a:lnSpc>
                <a:spcPct val="110000"/>
              </a:lnSpc>
              <a:spcBef>
                <a:spcPts val="0"/>
              </a:spcBef>
              <a:spcAft>
                <a:spcPts val="600"/>
              </a:spcAft>
              <a:buFont typeface="Arial" panose="020B0604020202020204" pitchFamily="34" charset="0"/>
              <a:buChar char="•"/>
            </a:pPr>
            <a:r>
              <a:rPr lang="en-US" b="0" i="0" u="none" strike="noStrike" dirty="0">
                <a:solidFill>
                  <a:schemeClr val="tx1"/>
                </a:solidFill>
                <a:effectLst/>
              </a:rPr>
              <a:t>She underwent breast-conserving surgery and was found</a:t>
            </a:r>
            <a:br>
              <a:rPr lang="en-US" b="0" i="0" u="none" strike="noStrike" dirty="0">
                <a:solidFill>
                  <a:schemeClr val="tx1"/>
                </a:solidFill>
                <a:effectLst/>
              </a:rPr>
            </a:br>
            <a:r>
              <a:rPr lang="en-US" b="0" i="0" u="none" strike="noStrike" dirty="0">
                <a:solidFill>
                  <a:schemeClr val="tx1"/>
                </a:solidFill>
                <a:effectLst/>
              </a:rPr>
              <a:t>to have a 2.5-cm IDC, grade 2, with 1+ axillary lymph nodes.</a:t>
            </a:r>
          </a:p>
          <a:p>
            <a:pPr marL="660400" indent="-457200" rtl="0" fontAlgn="base">
              <a:lnSpc>
                <a:spcPct val="100000"/>
              </a:lnSpc>
              <a:spcBef>
                <a:spcPts val="0"/>
              </a:spcBef>
              <a:spcAft>
                <a:spcPts val="600"/>
              </a:spcAft>
              <a:buFont typeface="Arial" panose="020B0604020202020204" pitchFamily="34" charset="0"/>
              <a:buChar char="•"/>
            </a:pPr>
            <a:r>
              <a:rPr lang="en-US" b="0" i="0" u="none" strike="noStrike" dirty="0">
                <a:solidFill>
                  <a:schemeClr val="tx1"/>
                </a:solidFill>
                <a:effectLst/>
              </a:rPr>
              <a:t>She was given adjuvant chemotherapy with ACT (doxorubicin, cyclophosphamide, paclitaxel) and then was put on ovarian function suppression (OFS) and anastrozole</a:t>
            </a:r>
            <a:r>
              <a:rPr lang="en-US" dirty="0">
                <a:solidFill>
                  <a:schemeClr val="tx1"/>
                </a:solidFill>
              </a:rPr>
              <a:t> for 5 years. </a:t>
            </a:r>
            <a:endParaRPr lang="en-US" dirty="0"/>
          </a:p>
        </p:txBody>
      </p:sp>
    </p:spTree>
    <p:extLst>
      <p:ext uri="{BB962C8B-B14F-4D97-AF65-F5344CB8AC3E}">
        <p14:creationId xmlns:p14="http://schemas.microsoft.com/office/powerpoint/2010/main" val="10348908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4A47D-694D-F470-6E3B-1C3919CEC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6B69E-D081-4024-2496-4F29E3DB7E95}"/>
              </a:ext>
            </a:extLst>
          </p:cNvPr>
          <p:cNvSpPr>
            <a:spLocks noGrp="1"/>
          </p:cNvSpPr>
          <p:nvPr>
            <p:ph type="title"/>
          </p:nvPr>
        </p:nvSpPr>
        <p:spPr/>
        <p:txBody>
          <a:bodyPr>
            <a:normAutofit/>
          </a:bodyPr>
          <a:lstStyle/>
          <a:p>
            <a:r>
              <a:rPr lang="en-US" dirty="0"/>
              <a:t>Dr Kaklamani – Case Presentation (cont’d) </a:t>
            </a:r>
          </a:p>
        </p:txBody>
      </p:sp>
      <p:sp>
        <p:nvSpPr>
          <p:cNvPr id="3" name="Content Placeholder 2">
            <a:extLst>
              <a:ext uri="{FF2B5EF4-FFF2-40B4-BE49-F238E27FC236}">
                <a16:creationId xmlns:a16="http://schemas.microsoft.com/office/drawing/2014/main" id="{62CF7D4D-598A-EAB5-BB3C-C360C900A90B}"/>
              </a:ext>
            </a:extLst>
          </p:cNvPr>
          <p:cNvSpPr>
            <a:spLocks noGrp="1"/>
          </p:cNvSpPr>
          <p:nvPr>
            <p:ph idx="1"/>
          </p:nvPr>
        </p:nvSpPr>
        <p:spPr/>
        <p:txBody>
          <a:bodyPr>
            <a:normAutofit/>
          </a:bodyPr>
          <a:lstStyle/>
          <a:p>
            <a:pPr marL="660400" indent="-457200" fontAlgn="base">
              <a:lnSpc>
                <a:spcPct val="100000"/>
              </a:lnSpc>
              <a:spcBef>
                <a:spcPts val="0"/>
              </a:spcBef>
              <a:spcAft>
                <a:spcPts val="600"/>
              </a:spcAft>
              <a:buFont typeface="Arial" panose="020B0604020202020204" pitchFamily="34" charset="0"/>
              <a:buChar char="•"/>
            </a:pPr>
            <a:r>
              <a:rPr lang="en-US" sz="2200" dirty="0">
                <a:solidFill>
                  <a:schemeClr val="tx1"/>
                </a:solidFill>
              </a:rPr>
              <a:t>At 15 </a:t>
            </a:r>
            <a:r>
              <a:rPr lang="en-US" sz="2200" dirty="0" err="1">
                <a:solidFill>
                  <a:schemeClr val="tx1"/>
                </a:solidFill>
              </a:rPr>
              <a:t>mo</a:t>
            </a:r>
            <a:r>
              <a:rPr lang="en-US" sz="2200" dirty="0">
                <a:solidFill>
                  <a:schemeClr val="tx1"/>
                </a:solidFill>
              </a:rPr>
              <a:t> after discontinuing adjuvant endocrine therapy, she was found to have bone metastases.</a:t>
            </a:r>
          </a:p>
          <a:p>
            <a:pPr marL="660400" indent="-457200" fontAlgn="base">
              <a:lnSpc>
                <a:spcPct val="100000"/>
              </a:lnSpc>
              <a:spcBef>
                <a:spcPts val="0"/>
              </a:spcBef>
              <a:spcAft>
                <a:spcPts val="600"/>
              </a:spcAft>
              <a:buFont typeface="Arial" panose="020B0604020202020204" pitchFamily="34" charset="0"/>
              <a:buChar char="•"/>
            </a:pPr>
            <a:r>
              <a:rPr lang="en-US" sz="2200" dirty="0">
                <a:solidFill>
                  <a:schemeClr val="tx1"/>
                </a:solidFill>
              </a:rPr>
              <a:t>Biopsy showed IDC, with ER: 60%; PR: 60%; HER2: 1+.</a:t>
            </a:r>
          </a:p>
          <a:p>
            <a:pPr marL="660400" indent="-457200" fontAlgn="base">
              <a:lnSpc>
                <a:spcPct val="110000"/>
              </a:lnSpc>
              <a:spcBef>
                <a:spcPts val="0"/>
              </a:spcBef>
              <a:spcAft>
                <a:spcPts val="600"/>
              </a:spcAft>
              <a:buFont typeface="Arial" panose="020B0604020202020204" pitchFamily="34" charset="0"/>
              <a:buChar char="•"/>
            </a:pPr>
            <a:r>
              <a:rPr lang="en-US" sz="2200" dirty="0">
                <a:solidFill>
                  <a:schemeClr val="tx1"/>
                </a:solidFill>
              </a:rPr>
              <a:t>She was started on OFS with letrozole and ribociclib.</a:t>
            </a:r>
          </a:p>
          <a:p>
            <a:pPr marL="660400" indent="-457200" fontAlgn="base">
              <a:lnSpc>
                <a:spcPct val="110000"/>
              </a:lnSpc>
              <a:spcBef>
                <a:spcPts val="0"/>
              </a:spcBef>
              <a:spcAft>
                <a:spcPts val="600"/>
              </a:spcAft>
              <a:buFont typeface="Arial" panose="020B0604020202020204" pitchFamily="34" charset="0"/>
              <a:buChar char="•"/>
            </a:pPr>
            <a:r>
              <a:rPr lang="en-US" sz="2200" dirty="0">
                <a:solidFill>
                  <a:schemeClr val="tx1"/>
                </a:solidFill>
              </a:rPr>
              <a:t>After 26 months of therapy, she was found to have progression of disease with liver metastases. </a:t>
            </a:r>
          </a:p>
          <a:p>
            <a:pPr marL="660400" indent="-457200" fontAlgn="base">
              <a:lnSpc>
                <a:spcPct val="110000"/>
              </a:lnSpc>
              <a:spcBef>
                <a:spcPts val="0"/>
              </a:spcBef>
              <a:spcAft>
                <a:spcPts val="600"/>
              </a:spcAft>
              <a:buFont typeface="Arial" panose="020B0604020202020204" pitchFamily="34" charset="0"/>
              <a:buChar char="•"/>
            </a:pPr>
            <a:r>
              <a:rPr lang="en-US" sz="2200" dirty="0">
                <a:solidFill>
                  <a:schemeClr val="tx1"/>
                </a:solidFill>
              </a:rPr>
              <a:t>A liquid biopsy showed an </a:t>
            </a:r>
            <a:r>
              <a:rPr lang="en-US" sz="2200" i="1" dirty="0">
                <a:solidFill>
                  <a:schemeClr val="tx1"/>
                </a:solidFill>
              </a:rPr>
              <a:t>ESR1</a:t>
            </a:r>
            <a:r>
              <a:rPr lang="en-US" sz="2200" dirty="0">
                <a:solidFill>
                  <a:schemeClr val="tx1"/>
                </a:solidFill>
              </a:rPr>
              <a:t> mutation and no other actionable mutations.</a:t>
            </a:r>
          </a:p>
          <a:p>
            <a:pPr marL="660400" indent="-457200" fontAlgn="base">
              <a:lnSpc>
                <a:spcPct val="110000"/>
              </a:lnSpc>
              <a:spcBef>
                <a:spcPts val="0"/>
              </a:spcBef>
              <a:spcAft>
                <a:spcPts val="600"/>
              </a:spcAft>
              <a:buFont typeface="Arial" panose="020B0604020202020204" pitchFamily="34" charset="0"/>
              <a:buChar char="•"/>
            </a:pPr>
            <a:r>
              <a:rPr lang="en-US" sz="2200" dirty="0">
                <a:solidFill>
                  <a:schemeClr val="tx1"/>
                </a:solidFill>
              </a:rPr>
              <a:t>She was put on elacestrant and continued on it for 12 </a:t>
            </a:r>
            <a:r>
              <a:rPr lang="en-US" sz="2200" dirty="0" err="1">
                <a:solidFill>
                  <a:schemeClr val="tx1"/>
                </a:solidFill>
              </a:rPr>
              <a:t>mo</a:t>
            </a:r>
            <a:r>
              <a:rPr lang="en-US" sz="2200" dirty="0">
                <a:solidFill>
                  <a:schemeClr val="tx1"/>
                </a:solidFill>
              </a:rPr>
              <a:t> until progression. </a:t>
            </a:r>
          </a:p>
          <a:p>
            <a:pPr marL="660400" indent="-457200" fontAlgn="base">
              <a:lnSpc>
                <a:spcPct val="110000"/>
              </a:lnSpc>
              <a:spcBef>
                <a:spcPts val="0"/>
              </a:spcBef>
              <a:spcAft>
                <a:spcPts val="600"/>
              </a:spcAft>
              <a:buFont typeface="Arial" panose="020B0604020202020204" pitchFamily="34" charset="0"/>
              <a:buChar char="•"/>
            </a:pPr>
            <a:r>
              <a:rPr lang="en-US" sz="2200" dirty="0">
                <a:solidFill>
                  <a:schemeClr val="tx1"/>
                </a:solidFill>
              </a:rPr>
              <a:t>During treatment she complained of nausea grade 1 and was given ondansetron which she took PRN. </a:t>
            </a:r>
          </a:p>
        </p:txBody>
      </p:sp>
    </p:spTree>
    <p:extLst>
      <p:ext uri="{BB962C8B-B14F-4D97-AF65-F5344CB8AC3E}">
        <p14:creationId xmlns:p14="http://schemas.microsoft.com/office/powerpoint/2010/main" val="2658704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6B75-88ED-3BDD-CC21-6A7C02812D29}"/>
              </a:ext>
            </a:extLst>
          </p:cNvPr>
          <p:cNvSpPr>
            <a:spLocks noGrp="1"/>
          </p:cNvSpPr>
          <p:nvPr>
            <p:ph type="title"/>
          </p:nvPr>
        </p:nvSpPr>
        <p:spPr>
          <a:xfrm>
            <a:off x="793156" y="0"/>
            <a:ext cx="10515600" cy="1325563"/>
          </a:xfrm>
        </p:spPr>
        <p:txBody>
          <a:bodyPr>
            <a:normAutofit/>
          </a:bodyPr>
          <a:lstStyle/>
          <a:p>
            <a:r>
              <a:rPr lang="en-US" b="1" dirty="0">
                <a:latin typeface="Arial" panose="020B0604020202020204" pitchFamily="34" charset="0"/>
                <a:cs typeface="Arial" panose="020B0604020202020204" pitchFamily="34" charset="0"/>
              </a:rPr>
              <a:t>Dr Jhaveri – Case Presentation</a:t>
            </a:r>
          </a:p>
        </p:txBody>
      </p:sp>
      <p:sp>
        <p:nvSpPr>
          <p:cNvPr id="3" name="Content Placeholder 2">
            <a:extLst>
              <a:ext uri="{FF2B5EF4-FFF2-40B4-BE49-F238E27FC236}">
                <a16:creationId xmlns:a16="http://schemas.microsoft.com/office/drawing/2014/main" id="{9A122D9B-C36D-F7C4-6E8C-BC050B2E3C6F}"/>
              </a:ext>
            </a:extLst>
          </p:cNvPr>
          <p:cNvSpPr>
            <a:spLocks noGrp="1"/>
          </p:cNvSpPr>
          <p:nvPr>
            <p:ph idx="1"/>
          </p:nvPr>
        </p:nvSpPr>
        <p:spPr>
          <a:xfrm>
            <a:off x="532113" y="1379225"/>
            <a:ext cx="11416872" cy="4351338"/>
          </a:xfrm>
        </p:spPr>
        <p:txBody>
          <a:bodyPr>
            <a:noAutofit/>
          </a:bodyPr>
          <a:lstStyle/>
          <a:p>
            <a:pPr>
              <a:lnSpc>
                <a:spcPct val="100000"/>
              </a:lnSpc>
            </a:pPr>
            <a:r>
              <a:rPr lang="en-US" sz="2200" dirty="0"/>
              <a:t>57 year old postmenopausal woman presented with de novo ER+/HER2 – (IHC 1+) metastatic breast cancer to the bones (biopsy proven) in late 2019.</a:t>
            </a:r>
          </a:p>
          <a:p>
            <a:pPr>
              <a:lnSpc>
                <a:spcPct val="100000"/>
              </a:lnSpc>
            </a:pPr>
            <a:r>
              <a:rPr lang="en-US" sz="2200" dirty="0"/>
              <a:t>She was started on Letrozole plus Palbociclib and after nearly 5 years progressed in the bones with 1 new liver metastases. LFTs were normal and she is asymptomatic. Guardant360® panel showed </a:t>
            </a:r>
            <a:r>
              <a:rPr lang="en-US" sz="2200" i="1" dirty="0"/>
              <a:t>ESR1</a:t>
            </a:r>
            <a:r>
              <a:rPr lang="en-US" sz="2200" dirty="0"/>
              <a:t>D538G mutation. Genetics testing was negative.</a:t>
            </a:r>
          </a:p>
          <a:p>
            <a:pPr>
              <a:lnSpc>
                <a:spcPct val="100000"/>
              </a:lnSpc>
            </a:pPr>
            <a:r>
              <a:rPr lang="en-US" sz="2200" dirty="0"/>
              <a:t>What is the next best treatment option?</a:t>
            </a:r>
          </a:p>
          <a:p>
            <a:pPr marL="914400" lvl="1" indent="-457200">
              <a:lnSpc>
                <a:spcPct val="100000"/>
              </a:lnSpc>
              <a:buAutoNum type="alphaUcPeriod"/>
            </a:pPr>
            <a:r>
              <a:rPr lang="en-US" sz="1800" dirty="0"/>
              <a:t>Trastuzumab Deruxtecan</a:t>
            </a:r>
          </a:p>
          <a:p>
            <a:pPr marL="914400" lvl="1" indent="-457200">
              <a:lnSpc>
                <a:spcPct val="100000"/>
              </a:lnSpc>
              <a:buAutoNum type="alphaUcPeriod"/>
            </a:pPr>
            <a:r>
              <a:rPr lang="en-US" sz="1800" dirty="0"/>
              <a:t>Capecitabine</a:t>
            </a:r>
          </a:p>
          <a:p>
            <a:pPr marL="914400" lvl="1" indent="-457200">
              <a:lnSpc>
                <a:spcPct val="100000"/>
              </a:lnSpc>
              <a:buAutoNum type="alphaUcPeriod"/>
            </a:pPr>
            <a:r>
              <a:rPr lang="en-US" sz="1800" dirty="0"/>
              <a:t>Everolimus + Fulvestrant</a:t>
            </a:r>
          </a:p>
          <a:p>
            <a:pPr marL="914400" lvl="1" indent="-457200">
              <a:lnSpc>
                <a:spcPct val="100000"/>
              </a:lnSpc>
              <a:buAutoNum type="alphaUcPeriod"/>
            </a:pPr>
            <a:r>
              <a:rPr lang="en-US" sz="1800" dirty="0"/>
              <a:t>Fulvestrant</a:t>
            </a:r>
          </a:p>
          <a:p>
            <a:pPr marL="914400" lvl="1" indent="-457200">
              <a:lnSpc>
                <a:spcPct val="100000"/>
              </a:lnSpc>
              <a:buAutoNum type="alphaUcPeriod"/>
            </a:pPr>
            <a:r>
              <a:rPr lang="en-US" sz="1800" dirty="0"/>
              <a:t>Elacestrant</a:t>
            </a:r>
            <a:endParaRPr lang="en-US" sz="2200" dirty="0"/>
          </a:p>
        </p:txBody>
      </p:sp>
    </p:spTree>
    <p:extLst>
      <p:ext uri="{BB962C8B-B14F-4D97-AF65-F5344CB8AC3E}">
        <p14:creationId xmlns:p14="http://schemas.microsoft.com/office/powerpoint/2010/main" val="14412487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92A7-7A63-C90E-F5C4-83AF1123B300}"/>
              </a:ext>
            </a:extLst>
          </p:cNvPr>
          <p:cNvSpPr>
            <a:spLocks noGrp="1"/>
          </p:cNvSpPr>
          <p:nvPr>
            <p:ph type="title"/>
          </p:nvPr>
        </p:nvSpPr>
        <p:spPr>
          <a:xfrm>
            <a:off x="838200" y="231229"/>
            <a:ext cx="10515600" cy="1325563"/>
          </a:xfrm>
        </p:spPr>
        <p:txBody>
          <a:bodyPr/>
          <a:lstStyle/>
          <a:p>
            <a:r>
              <a:rPr lang="en-US" b="1" dirty="0">
                <a:latin typeface="Arial" panose="020B0604020202020204" pitchFamily="34" charset="0"/>
                <a:cs typeface="Arial" panose="020B0604020202020204" pitchFamily="34" charset="0"/>
              </a:rPr>
              <a:t>Dr Jhaveri – Case Presentation continued</a:t>
            </a:r>
          </a:p>
        </p:txBody>
      </p:sp>
      <p:sp>
        <p:nvSpPr>
          <p:cNvPr id="3" name="Content Placeholder 2">
            <a:extLst>
              <a:ext uri="{FF2B5EF4-FFF2-40B4-BE49-F238E27FC236}">
                <a16:creationId xmlns:a16="http://schemas.microsoft.com/office/drawing/2014/main" id="{52C50AF0-C69A-1860-32FE-9AE757371942}"/>
              </a:ext>
            </a:extLst>
          </p:cNvPr>
          <p:cNvSpPr>
            <a:spLocks noGrp="1"/>
          </p:cNvSpPr>
          <p:nvPr>
            <p:ph idx="1"/>
          </p:nvPr>
        </p:nvSpPr>
        <p:spPr>
          <a:xfrm>
            <a:off x="838200" y="2029990"/>
            <a:ext cx="10515600" cy="4351338"/>
          </a:xfrm>
        </p:spPr>
        <p:txBody>
          <a:bodyPr/>
          <a:lstStyle/>
          <a:p>
            <a:r>
              <a:rPr lang="en-US" dirty="0"/>
              <a:t>She started on Elacestrant in October of 2024 and recent imaging in June 2025 showed stable disease. Tolerating elacestrant very well with some intermittent grade 1 nausea and fatigue</a:t>
            </a:r>
          </a:p>
        </p:txBody>
      </p:sp>
    </p:spTree>
    <p:extLst>
      <p:ext uri="{BB962C8B-B14F-4D97-AF65-F5344CB8AC3E}">
        <p14:creationId xmlns:p14="http://schemas.microsoft.com/office/powerpoint/2010/main" val="31928141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0C81F-3B28-F9F8-EF6B-CA6904DE3C9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283765D-AAE3-2FE1-EAA6-2A135DEB7D5D}"/>
              </a:ext>
            </a:extLst>
          </p:cNvPr>
          <p:cNvSpPr>
            <a:spLocks noGrp="1"/>
          </p:cNvSpPr>
          <p:nvPr>
            <p:ph idx="1"/>
          </p:nvPr>
        </p:nvSpPr>
        <p:spPr>
          <a:xfrm>
            <a:off x="912287" y="1690792"/>
            <a:ext cx="10584313" cy="4514258"/>
          </a:xfrm>
        </p:spPr>
        <p:txBody>
          <a:bodyPr/>
          <a:lstStyle/>
          <a:p>
            <a:pPr marL="285750" marR="0" indent="-274638">
              <a:lnSpc>
                <a:spcPct val="100000"/>
              </a:lnSpc>
              <a:spcBef>
                <a:spcPts val="1800"/>
              </a:spcBef>
              <a:spcAft>
                <a:spcPts val="0"/>
              </a:spcAft>
            </a:pPr>
            <a:r>
              <a:rPr lang="en-US" sz="26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Optimal assay for ESR1 mutation?</a:t>
            </a:r>
            <a:endParaRPr lang="en-US" sz="26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74638">
              <a:lnSpc>
                <a:spcPct val="100000"/>
              </a:lnSpc>
              <a:spcBef>
                <a:spcPts val="1800"/>
              </a:spcBef>
              <a:spcAft>
                <a:spcPts val="0"/>
              </a:spcAft>
            </a:pPr>
            <a:r>
              <a:rPr lang="en-US" sz="26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Tissue versus liquid genomic analysis?</a:t>
            </a:r>
            <a:endParaRPr lang="en-US" sz="26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74638">
              <a:lnSpc>
                <a:spcPct val="100000"/>
              </a:lnSpc>
              <a:spcBef>
                <a:spcPts val="1800"/>
              </a:spcBef>
              <a:spcAft>
                <a:spcPts val="0"/>
              </a:spcAft>
            </a:pPr>
            <a:r>
              <a:rPr lang="en-US" sz="26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How often should liquid biopsies be done in the management of </a:t>
            </a:r>
            <a:r>
              <a:rPr lang="en-US" sz="26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mBC</a:t>
            </a:r>
            <a:r>
              <a:rPr lang="en-US" sz="26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a:t>
            </a:r>
            <a:endParaRPr lang="en-US" sz="26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74638">
              <a:lnSpc>
                <a:spcPct val="100000"/>
              </a:lnSpc>
              <a:spcBef>
                <a:spcPts val="1800"/>
              </a:spcBef>
              <a:spcAft>
                <a:spcPts val="0"/>
              </a:spcAft>
            </a:pPr>
            <a:r>
              <a:rPr lang="en-US" sz="26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Should SERDs be considered in hormone-low tumors? </a:t>
            </a:r>
            <a:r>
              <a:rPr lang="en-US" sz="2600" kern="100" dirty="0">
                <a:latin typeface="Calibri" panose="020F0502020204030204" pitchFamily="34" charset="0"/>
                <a:ea typeface="Aptos" panose="020B0004020202020204" pitchFamily="34" charset="0"/>
                <a:cs typeface="Calibri" panose="020F0502020204030204" pitchFamily="34" charset="0"/>
              </a:rPr>
              <a:t>What</a:t>
            </a:r>
            <a:r>
              <a:rPr lang="en-US" sz="26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 about </a:t>
            </a:r>
            <a:br>
              <a:rPr lang="en-US" sz="26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br>
            <a:r>
              <a:rPr lang="en-US" sz="26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triple-positive cases?</a:t>
            </a:r>
            <a:endParaRPr lang="en-US" sz="26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74638">
              <a:lnSpc>
                <a:spcPct val="100000"/>
              </a:lnSpc>
              <a:spcBef>
                <a:spcPts val="1800"/>
              </a:spcBef>
              <a:spcAft>
                <a:spcPts val="0"/>
              </a:spcAft>
            </a:pPr>
            <a:r>
              <a:rPr lang="en-US" sz="26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Data for SERD in non-ESR patient?</a:t>
            </a:r>
            <a:endParaRPr lang="en-US" sz="26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8A9B9CE-7858-D344-EB02-D1243CAE475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8368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C2F79-A516-D0D2-4091-CEC90DF811A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EEDED90-83E3-B93D-5414-C0D829D73825}"/>
              </a:ext>
            </a:extLst>
          </p:cNvPr>
          <p:cNvSpPr>
            <a:spLocks noGrp="1"/>
          </p:cNvSpPr>
          <p:nvPr>
            <p:ph idx="1"/>
          </p:nvPr>
        </p:nvSpPr>
        <p:spPr>
          <a:xfrm>
            <a:off x="912287" y="1690792"/>
            <a:ext cx="10584313" cy="4514258"/>
          </a:xfrm>
        </p:spPr>
        <p:txBody>
          <a:bodyPr/>
          <a:lstStyle/>
          <a:p>
            <a:pPr marL="296863" marR="0" indent="-296863">
              <a:lnSpc>
                <a:spcPct val="100000"/>
              </a:lnSpc>
              <a:spcBef>
                <a:spcPts val="1800"/>
              </a:spcBef>
              <a:spcAft>
                <a:spcPts val="0"/>
              </a:spcAft>
            </a:pP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What advantages do oral SERDs offer over intramuscular fulvestrant?</a:t>
            </a:r>
          </a:p>
          <a:p>
            <a:pPr marL="296863" marR="0" indent="-296863">
              <a:lnSpc>
                <a:spcPct val="100000"/>
              </a:lnSpc>
              <a:spcBef>
                <a:spcPts val="1800"/>
              </a:spcBef>
              <a:spcAft>
                <a:spcPts val="0"/>
              </a:spcAft>
            </a:pP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How do oral SERDs like elacestrant, imlunestrant, camizestrant, and </a:t>
            </a:r>
            <a:r>
              <a:rPr lang="en-US" sz="25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giredestrant</a:t>
            </a: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 differ in their estrogen receptor degradation potency and selectivity?</a:t>
            </a:r>
          </a:p>
          <a:p>
            <a:pPr marL="296863" marR="0" indent="-296863">
              <a:lnSpc>
                <a:spcPct val="100000"/>
              </a:lnSpc>
              <a:spcBef>
                <a:spcPts val="1800"/>
              </a:spcBef>
              <a:spcAft>
                <a:spcPts val="0"/>
              </a:spcAft>
            </a:pP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Which oral SERD is best tolerated and used in combination with other agents?</a:t>
            </a:r>
          </a:p>
          <a:p>
            <a:pPr marL="296863" marR="0" indent="-296863">
              <a:lnSpc>
                <a:spcPct val="100000"/>
              </a:lnSpc>
              <a:spcBef>
                <a:spcPts val="1800"/>
              </a:spcBef>
              <a:spcAft>
                <a:spcPts val="0"/>
              </a:spcAft>
            </a:pP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What strategies should be used to mitigate/prevent nausea and vomiting that I have seen with my patients starting </a:t>
            </a:r>
            <a:r>
              <a:rPr lang="en-US" sz="25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elacestrant</a:t>
            </a: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a:t>
            </a:r>
          </a:p>
          <a:p>
            <a:pPr marL="296863" marR="0" indent="-296863">
              <a:lnSpc>
                <a:spcPct val="100000"/>
              </a:lnSpc>
              <a:spcBef>
                <a:spcPts val="1800"/>
              </a:spcBef>
              <a:spcAft>
                <a:spcPts val="0"/>
              </a:spcAft>
            </a:pPr>
            <a:r>
              <a:rPr lang="en-US" sz="2500" kern="100" dirty="0">
                <a:latin typeface="Calibri" panose="020F0502020204030204" pitchFamily="34" charset="0"/>
                <a:ea typeface="Aptos" panose="020B0004020202020204" pitchFamily="34" charset="0"/>
                <a:cs typeface="Calibri" panose="020F0502020204030204" pitchFamily="34" charset="0"/>
              </a:rPr>
              <a:t>U</a:t>
            </a: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nique side effects of oral SERDs and management strategies? </a:t>
            </a:r>
          </a:p>
        </p:txBody>
      </p:sp>
      <p:sp>
        <p:nvSpPr>
          <p:cNvPr id="3" name="TextBox 2">
            <a:extLst>
              <a:ext uri="{FF2B5EF4-FFF2-40B4-BE49-F238E27FC236}">
                <a16:creationId xmlns:a16="http://schemas.microsoft.com/office/drawing/2014/main" id="{AACCB4F8-6E5E-47E5-73CD-044412A4CB9A}"/>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198502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9F4A-FE6A-70A3-D092-A1ADE7F505C7}"/>
              </a:ext>
            </a:extLst>
          </p:cNvPr>
          <p:cNvSpPr>
            <a:spLocks noGrp="1"/>
          </p:cNvSpPr>
          <p:nvPr>
            <p:ph type="title"/>
          </p:nvPr>
        </p:nvSpPr>
        <p:spPr>
          <a:xfrm>
            <a:off x="838200" y="18255"/>
            <a:ext cx="10515600" cy="1056783"/>
          </a:xfrm>
        </p:spPr>
        <p:txBody>
          <a:bodyPr/>
          <a:lstStyle/>
          <a:p>
            <a:r>
              <a:rPr lang="en-US" b="1" dirty="0">
                <a:latin typeface="Arial" panose="020B0604020202020204" pitchFamily="34" charset="0"/>
                <a:cs typeface="Arial" panose="020B0604020202020204" pitchFamily="34" charset="0"/>
              </a:rPr>
              <a:t>Dr Jhaveri – </a:t>
            </a:r>
            <a:r>
              <a:rPr lang="en-US" b="1" dirty="0"/>
              <a:t>Case Presentation</a:t>
            </a:r>
          </a:p>
        </p:txBody>
      </p:sp>
      <p:sp>
        <p:nvSpPr>
          <p:cNvPr id="3" name="Content Placeholder 2">
            <a:extLst>
              <a:ext uri="{FF2B5EF4-FFF2-40B4-BE49-F238E27FC236}">
                <a16:creationId xmlns:a16="http://schemas.microsoft.com/office/drawing/2014/main" id="{872BCD68-0134-F2BF-7082-4B5CCE1CE6AF}"/>
              </a:ext>
            </a:extLst>
          </p:cNvPr>
          <p:cNvSpPr>
            <a:spLocks noGrp="1"/>
          </p:cNvSpPr>
          <p:nvPr>
            <p:ph idx="1"/>
          </p:nvPr>
        </p:nvSpPr>
        <p:spPr>
          <a:xfrm>
            <a:off x="838200" y="932056"/>
            <a:ext cx="10653584" cy="4351338"/>
          </a:xfrm>
        </p:spPr>
        <p:txBody>
          <a:bodyPr>
            <a:noAutofit/>
          </a:bodyPr>
          <a:lstStyle/>
          <a:p>
            <a:pPr>
              <a:lnSpc>
                <a:spcPct val="100000"/>
              </a:lnSpc>
            </a:pPr>
            <a:r>
              <a:rPr lang="en-US" sz="1800" dirty="0"/>
              <a:t>53 year old postmenopausal woman presented with Stage 2 breast cancer. She is s/p lumpectomy and SLND  and tumor size was 4.2 cm, grade 2, 0/3 LN ER80% PR 40% HER2 – (IHC 1+)  and Oncotype RS of 27. She completed TC chemotherapy and adjuvant radiation and started letrozole. After 1 year of completing letrozole she developed back pain and workup led to a diagnosis of metastatic breast cancer to the bones  and liver (biopsy proven; 3 lesions, largest 2.3 cm X 2.1 cm) ) in June 2021. Liver biopsy confirmed ER 65% PR 30% and HER 2 (IHC 1+). Tissue NGS showed no actionable alterations. PMH significant for hypothyroidism controlled on levothyroxine. </a:t>
            </a:r>
          </a:p>
          <a:p>
            <a:pPr>
              <a:lnSpc>
                <a:spcPct val="100000"/>
              </a:lnSpc>
            </a:pPr>
            <a:r>
              <a:rPr lang="en-US" sz="1800" dirty="0"/>
              <a:t>She was started on </a:t>
            </a:r>
            <a:r>
              <a:rPr lang="en-US" sz="1800" dirty="0" err="1"/>
              <a:t>anastrazole</a:t>
            </a:r>
            <a:r>
              <a:rPr lang="en-US" sz="1800" dirty="0"/>
              <a:t> plus palbociclib and tolerated it well without any need for dose modifications. In July of 2023, she was diagnosed with metastatic disease to the liver and bones (multiple </a:t>
            </a:r>
            <a:r>
              <a:rPr lang="en-US" sz="1800" dirty="0" err="1"/>
              <a:t>mets</a:t>
            </a:r>
            <a:r>
              <a:rPr lang="en-US" sz="1800" dirty="0"/>
              <a:t> in spine and ribs). Guardant360 panel was done and showed </a:t>
            </a:r>
            <a:r>
              <a:rPr lang="en-US" sz="1800" i="1" dirty="0"/>
              <a:t>ESR1Y537S  and ESR1 380Q mutation</a:t>
            </a:r>
            <a:r>
              <a:rPr lang="en-US" sz="1800" dirty="0"/>
              <a:t>. Genetics testing was negative.</a:t>
            </a:r>
          </a:p>
          <a:p>
            <a:pPr>
              <a:lnSpc>
                <a:spcPct val="100000"/>
              </a:lnSpc>
            </a:pPr>
            <a:r>
              <a:rPr lang="en-US" sz="1800" dirty="0"/>
              <a:t>What is the next best treatment option?</a:t>
            </a:r>
          </a:p>
          <a:p>
            <a:pPr marL="914400" lvl="1" indent="-457200">
              <a:lnSpc>
                <a:spcPct val="100000"/>
              </a:lnSpc>
              <a:spcBef>
                <a:spcPts val="200"/>
              </a:spcBef>
              <a:buAutoNum type="alphaUcPeriod"/>
            </a:pPr>
            <a:r>
              <a:rPr lang="en-US" sz="1500" dirty="0"/>
              <a:t>Fulvestrant plus ribociclib</a:t>
            </a:r>
          </a:p>
          <a:p>
            <a:pPr marL="914400" lvl="1" indent="-457200">
              <a:lnSpc>
                <a:spcPct val="100000"/>
              </a:lnSpc>
              <a:spcBef>
                <a:spcPts val="200"/>
              </a:spcBef>
              <a:buAutoNum type="alphaUcPeriod"/>
            </a:pPr>
            <a:r>
              <a:rPr lang="en-US" sz="1500" dirty="0"/>
              <a:t>Fulvestrant + Abemaciclib</a:t>
            </a:r>
          </a:p>
          <a:p>
            <a:pPr marL="914400" lvl="1" indent="-457200">
              <a:lnSpc>
                <a:spcPct val="100000"/>
              </a:lnSpc>
              <a:spcBef>
                <a:spcPts val="200"/>
              </a:spcBef>
              <a:buAutoNum type="alphaUcPeriod"/>
            </a:pPr>
            <a:r>
              <a:rPr lang="en-US" sz="1500" dirty="0"/>
              <a:t>Capecitabine</a:t>
            </a:r>
          </a:p>
          <a:p>
            <a:pPr marL="914400" lvl="1" indent="-457200">
              <a:lnSpc>
                <a:spcPct val="100000"/>
              </a:lnSpc>
              <a:spcBef>
                <a:spcPts val="200"/>
              </a:spcBef>
              <a:buAutoNum type="alphaUcPeriod"/>
            </a:pPr>
            <a:r>
              <a:rPr lang="en-US" sz="1500" dirty="0"/>
              <a:t>Everolimus + Fulvestrant</a:t>
            </a:r>
          </a:p>
          <a:p>
            <a:pPr marL="914400" lvl="1" indent="-457200">
              <a:lnSpc>
                <a:spcPct val="100000"/>
              </a:lnSpc>
              <a:spcBef>
                <a:spcPts val="200"/>
              </a:spcBef>
              <a:buAutoNum type="alphaUcPeriod"/>
            </a:pPr>
            <a:r>
              <a:rPr lang="en-US" sz="1500" dirty="0"/>
              <a:t>Fulvestrant</a:t>
            </a:r>
          </a:p>
          <a:p>
            <a:pPr marL="914400" lvl="1" indent="-457200">
              <a:lnSpc>
                <a:spcPct val="100000"/>
              </a:lnSpc>
              <a:spcBef>
                <a:spcPts val="200"/>
              </a:spcBef>
              <a:buAutoNum type="alphaUcPeriod"/>
            </a:pPr>
            <a:r>
              <a:rPr lang="en-US" sz="1500" dirty="0"/>
              <a:t>Elacestrant</a:t>
            </a:r>
          </a:p>
          <a:p>
            <a:pPr marL="914400" lvl="1" indent="-457200">
              <a:lnSpc>
                <a:spcPct val="100000"/>
              </a:lnSpc>
              <a:spcBef>
                <a:spcPts val="200"/>
              </a:spcBef>
              <a:buAutoNum type="alphaUcPeriod"/>
            </a:pPr>
            <a:r>
              <a:rPr lang="en-US" sz="1500" dirty="0"/>
              <a:t>EMBER-3 trial</a:t>
            </a:r>
          </a:p>
          <a:p>
            <a:pPr marL="0" indent="0">
              <a:lnSpc>
                <a:spcPct val="100000"/>
              </a:lnSpc>
              <a:buNone/>
            </a:pPr>
            <a:endParaRPr lang="en-US" sz="1800" b="1" dirty="0"/>
          </a:p>
          <a:p>
            <a:pPr>
              <a:lnSpc>
                <a:spcPct val="100000"/>
              </a:lnSpc>
            </a:pPr>
            <a:endParaRPr lang="en-US" sz="1800" dirty="0"/>
          </a:p>
        </p:txBody>
      </p:sp>
    </p:spTree>
    <p:extLst>
      <p:ext uri="{BB962C8B-B14F-4D97-AF65-F5344CB8AC3E}">
        <p14:creationId xmlns:p14="http://schemas.microsoft.com/office/powerpoint/2010/main" val="5373964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2B13-0087-F881-5B48-460E43891DB2}"/>
              </a:ext>
            </a:extLst>
          </p:cNvPr>
          <p:cNvSpPr>
            <a:spLocks noGrp="1"/>
          </p:cNvSpPr>
          <p:nvPr>
            <p:ph type="title"/>
          </p:nvPr>
        </p:nvSpPr>
        <p:spPr>
          <a:xfrm>
            <a:off x="916690" y="44075"/>
            <a:ext cx="10515600" cy="1325563"/>
          </a:xfrm>
        </p:spPr>
        <p:txBody>
          <a:bodyPr/>
          <a:lstStyle/>
          <a:p>
            <a:r>
              <a:rPr lang="en-US" b="1" dirty="0">
                <a:latin typeface="Arial" panose="020B0604020202020204" pitchFamily="34" charset="0"/>
                <a:cs typeface="Arial" panose="020B0604020202020204" pitchFamily="34" charset="0"/>
              </a:rPr>
              <a:t>Dr Jhaveri – </a:t>
            </a:r>
            <a:r>
              <a:rPr lang="en-US" b="1" dirty="0"/>
              <a:t>Case  Presentation continued</a:t>
            </a:r>
          </a:p>
        </p:txBody>
      </p:sp>
      <p:sp>
        <p:nvSpPr>
          <p:cNvPr id="3" name="Content Placeholder 2">
            <a:extLst>
              <a:ext uri="{FF2B5EF4-FFF2-40B4-BE49-F238E27FC236}">
                <a16:creationId xmlns:a16="http://schemas.microsoft.com/office/drawing/2014/main" id="{E4F584D5-06D2-9C90-DA35-79295E035B79}"/>
              </a:ext>
            </a:extLst>
          </p:cNvPr>
          <p:cNvSpPr>
            <a:spLocks noGrp="1"/>
          </p:cNvSpPr>
          <p:nvPr>
            <p:ph idx="1"/>
          </p:nvPr>
        </p:nvSpPr>
        <p:spPr>
          <a:xfrm>
            <a:off x="838200" y="1369638"/>
            <a:ext cx="10515600" cy="4807325"/>
          </a:xfrm>
        </p:spPr>
        <p:txBody>
          <a:bodyPr>
            <a:normAutofit lnSpcReduction="10000"/>
          </a:bodyPr>
          <a:lstStyle/>
          <a:p>
            <a:r>
              <a:rPr lang="en-US" dirty="0"/>
              <a:t>She was enrolled to EMBER-3 clinical trial and was randomized to Arm C- Imlunestrant + Abemaciclib</a:t>
            </a:r>
          </a:p>
          <a:p>
            <a:r>
              <a:rPr lang="en-US" dirty="0"/>
              <a:t>She developed grade 1 diarrhea and fatigue but didn’t require dose reductions. Diarrhea was managed with Imodium and dietary modifications</a:t>
            </a:r>
          </a:p>
          <a:p>
            <a:r>
              <a:rPr lang="en-US" dirty="0"/>
              <a:t>Remained on trial until July 2024; came off for progression in the bones and liver</a:t>
            </a:r>
          </a:p>
          <a:p>
            <a:r>
              <a:rPr lang="en-US" dirty="0"/>
              <a:t>No new alterations seen on Guardant</a:t>
            </a:r>
          </a:p>
          <a:p>
            <a:r>
              <a:rPr lang="en-US" dirty="0"/>
              <a:t>Started on capecitabine with progression in liver in Dec 2024</a:t>
            </a:r>
          </a:p>
          <a:p>
            <a:r>
              <a:rPr lang="en-US" dirty="0"/>
              <a:t>Remains on Trastuzumab deruxtecan. Has some fatigue but tolerating it well with responding disease</a:t>
            </a:r>
          </a:p>
          <a:p>
            <a:endParaRPr lang="en-US" dirty="0"/>
          </a:p>
        </p:txBody>
      </p:sp>
    </p:spTree>
    <p:extLst>
      <p:ext uri="{BB962C8B-B14F-4D97-AF65-F5344CB8AC3E}">
        <p14:creationId xmlns:p14="http://schemas.microsoft.com/office/powerpoint/2010/main" val="32217862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2D8C-BB4E-46F1-A0E2-D7DFF2DE607C}"/>
              </a:ext>
            </a:extLst>
          </p:cNvPr>
          <p:cNvSpPr>
            <a:spLocks noGrp="1"/>
          </p:cNvSpPr>
          <p:nvPr>
            <p:ph type="title"/>
          </p:nvPr>
        </p:nvSpPr>
        <p:spPr/>
        <p:txBody>
          <a:bodyPr/>
          <a:lstStyle/>
          <a:p>
            <a:r>
              <a:rPr lang="en-US" dirty="0"/>
              <a:t>Dr Kaklamani – Case Presentation</a:t>
            </a:r>
          </a:p>
        </p:txBody>
      </p:sp>
      <p:sp>
        <p:nvSpPr>
          <p:cNvPr id="3" name="Content Placeholder 2">
            <a:extLst>
              <a:ext uri="{FF2B5EF4-FFF2-40B4-BE49-F238E27FC236}">
                <a16:creationId xmlns:a16="http://schemas.microsoft.com/office/drawing/2014/main" id="{A076F454-66BB-4D25-89EA-C13DDE3FA71F}"/>
              </a:ext>
            </a:extLst>
          </p:cNvPr>
          <p:cNvSpPr>
            <a:spLocks noGrp="1"/>
          </p:cNvSpPr>
          <p:nvPr>
            <p:ph idx="1"/>
          </p:nvPr>
        </p:nvSpPr>
        <p:spPr>
          <a:xfrm>
            <a:off x="838200" y="1963271"/>
            <a:ext cx="10616514" cy="4213692"/>
          </a:xfrm>
        </p:spPr>
        <p:txBody>
          <a:bodyPr>
            <a:normAutofit/>
          </a:bodyPr>
          <a:lstStyle/>
          <a:p>
            <a:pPr marL="658368" lvl="1" indent="-457200" fontAlgn="base">
              <a:lnSpc>
                <a:spcPct val="100000"/>
              </a:lnSpc>
              <a:spcBef>
                <a:spcPts val="0"/>
              </a:spcBef>
              <a:spcAft>
                <a:spcPts val="600"/>
              </a:spcAft>
              <a:buFont typeface="Arial" panose="020B0604020202020204" pitchFamily="34" charset="0"/>
              <a:buChar char="•"/>
            </a:pPr>
            <a:r>
              <a:rPr lang="en-US" sz="2800" b="0" i="0" u="none" strike="noStrike" dirty="0">
                <a:solidFill>
                  <a:schemeClr val="tx1"/>
                </a:solidFill>
                <a:effectLst/>
              </a:rPr>
              <a:t>A 56-year-old postmenopausal woman was diagnosed with IDC of the right breast.</a:t>
            </a:r>
          </a:p>
          <a:p>
            <a:pPr marL="658368" lvl="1" indent="-457200" fontAlgn="base">
              <a:lnSpc>
                <a:spcPct val="100000"/>
              </a:lnSpc>
              <a:spcBef>
                <a:spcPts val="0"/>
              </a:spcBef>
              <a:spcAft>
                <a:spcPts val="600"/>
              </a:spcAft>
              <a:buFont typeface="Arial" panose="020B0604020202020204" pitchFamily="34" charset="0"/>
              <a:buChar char="•"/>
            </a:pPr>
            <a:r>
              <a:rPr lang="en-US" sz="2800" b="0" i="0" u="none" strike="noStrike" dirty="0">
                <a:solidFill>
                  <a:schemeClr val="tx1"/>
                </a:solidFill>
                <a:effectLst/>
              </a:rPr>
              <a:t>ER: </a:t>
            </a:r>
            <a:r>
              <a:rPr lang="en-US" sz="2800" dirty="0">
                <a:solidFill>
                  <a:schemeClr val="tx1"/>
                </a:solidFill>
              </a:rPr>
              <a:t>100</a:t>
            </a:r>
            <a:r>
              <a:rPr lang="en-US" sz="2800" b="0" i="0" u="none" strike="noStrike" dirty="0">
                <a:solidFill>
                  <a:schemeClr val="tx1"/>
                </a:solidFill>
                <a:effectLst/>
              </a:rPr>
              <a:t>%; PR: 80%; HER2: 2+ FISH-.</a:t>
            </a:r>
          </a:p>
          <a:p>
            <a:pPr marL="658368" lvl="1" indent="-457200" fontAlgn="base">
              <a:lnSpc>
                <a:spcPct val="100000"/>
              </a:lnSpc>
              <a:spcBef>
                <a:spcPts val="0"/>
              </a:spcBef>
              <a:spcAft>
                <a:spcPts val="600"/>
              </a:spcAft>
              <a:buFont typeface="Arial" panose="020B0604020202020204" pitchFamily="34" charset="0"/>
              <a:buChar char="•"/>
            </a:pPr>
            <a:r>
              <a:rPr lang="en-US" sz="2800" b="0" i="0" u="none" strike="noStrike" dirty="0">
                <a:solidFill>
                  <a:schemeClr val="tx1"/>
                </a:solidFill>
                <a:effectLst/>
              </a:rPr>
              <a:t>She underwent breast-conserving surgery and was found</a:t>
            </a:r>
            <a:br>
              <a:rPr lang="en-US" sz="2800" b="0" i="0" u="none" strike="noStrike" dirty="0">
                <a:solidFill>
                  <a:schemeClr val="tx1"/>
                </a:solidFill>
                <a:effectLst/>
              </a:rPr>
            </a:br>
            <a:r>
              <a:rPr lang="en-US" sz="2800" b="0" i="0" u="none" strike="noStrike" dirty="0">
                <a:solidFill>
                  <a:schemeClr val="tx1"/>
                </a:solidFill>
                <a:effectLst/>
              </a:rPr>
              <a:t>to have 3.2-cm IDC, grade 3, without any axillary lymph node involvement.</a:t>
            </a:r>
          </a:p>
          <a:p>
            <a:pPr marL="658368" lvl="1" indent="-457200" fontAlgn="base">
              <a:lnSpc>
                <a:spcPct val="100000"/>
              </a:lnSpc>
              <a:spcBef>
                <a:spcPts val="0"/>
              </a:spcBef>
              <a:spcAft>
                <a:spcPts val="600"/>
              </a:spcAft>
              <a:buFont typeface="Arial" panose="020B0604020202020204" pitchFamily="34" charset="0"/>
              <a:buChar char="•"/>
            </a:pPr>
            <a:r>
              <a:rPr lang="en-US" sz="2800" b="0" i="0" u="none" strike="noStrike" dirty="0">
                <a:solidFill>
                  <a:schemeClr val="tx1"/>
                </a:solidFill>
                <a:effectLst/>
              </a:rPr>
              <a:t>She had a 21-gene </a:t>
            </a:r>
            <a:r>
              <a:rPr lang="en-US" sz="2800" dirty="0">
                <a:solidFill>
                  <a:schemeClr val="tx1"/>
                </a:solidFill>
              </a:rPr>
              <a:t>Recurrence Score</a:t>
            </a:r>
            <a:r>
              <a:rPr lang="en-US" sz="2800" baseline="30000" dirty="0">
                <a:solidFill>
                  <a:schemeClr val="tx1"/>
                </a:solidFill>
              </a:rPr>
              <a:t>®</a:t>
            </a:r>
            <a:r>
              <a:rPr lang="en-US" sz="2800" dirty="0">
                <a:solidFill>
                  <a:schemeClr val="tx1"/>
                </a:solidFill>
              </a:rPr>
              <a:t> of 27 and </a:t>
            </a:r>
            <a:r>
              <a:rPr lang="en-US" sz="2800" b="0" i="0" u="none" strike="noStrike" dirty="0">
                <a:solidFill>
                  <a:schemeClr val="tx1"/>
                </a:solidFill>
                <a:effectLst/>
              </a:rPr>
              <a:t>was given</a:t>
            </a:r>
            <a:br>
              <a:rPr lang="en-US" sz="2800" b="0" i="0" u="none" strike="noStrike" dirty="0">
                <a:solidFill>
                  <a:schemeClr val="tx1"/>
                </a:solidFill>
                <a:effectLst/>
              </a:rPr>
            </a:br>
            <a:r>
              <a:rPr lang="en-US" sz="2800" b="0" i="0" u="none" strike="noStrike" dirty="0">
                <a:solidFill>
                  <a:schemeClr val="tx1"/>
                </a:solidFill>
                <a:effectLst/>
              </a:rPr>
              <a:t>adjuvant chemotherapy with docetaxel and cyclophosphamide (TC) </a:t>
            </a:r>
            <a:r>
              <a:rPr lang="en-US" sz="2800" dirty="0">
                <a:solidFill>
                  <a:schemeClr val="tx1"/>
                </a:solidFill>
              </a:rPr>
              <a:t>x</a:t>
            </a:r>
            <a:r>
              <a:rPr lang="en-US" sz="2800" b="0" i="0" u="none" strike="noStrike" dirty="0">
                <a:solidFill>
                  <a:schemeClr val="tx1"/>
                </a:solidFill>
                <a:effectLst/>
              </a:rPr>
              <a:t> 4 and then was put on anastrozole</a:t>
            </a:r>
            <a:r>
              <a:rPr lang="en-US" sz="2800" dirty="0">
                <a:solidFill>
                  <a:schemeClr val="tx1"/>
                </a:solidFill>
              </a:rPr>
              <a:t>.</a:t>
            </a:r>
          </a:p>
        </p:txBody>
      </p:sp>
    </p:spTree>
    <p:extLst>
      <p:ext uri="{BB962C8B-B14F-4D97-AF65-F5344CB8AC3E}">
        <p14:creationId xmlns:p14="http://schemas.microsoft.com/office/powerpoint/2010/main" val="35579969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2B38-1076-9CFF-DC86-B5789BD41CAD}"/>
              </a:ext>
            </a:extLst>
          </p:cNvPr>
          <p:cNvSpPr>
            <a:spLocks noGrp="1"/>
          </p:cNvSpPr>
          <p:nvPr>
            <p:ph type="title"/>
          </p:nvPr>
        </p:nvSpPr>
        <p:spPr>
          <a:xfrm>
            <a:off x="838200" y="188640"/>
            <a:ext cx="10515600" cy="1325563"/>
          </a:xfrm>
        </p:spPr>
        <p:txBody>
          <a:bodyPr/>
          <a:lstStyle/>
          <a:p>
            <a:r>
              <a:rPr lang="en-US" dirty="0"/>
              <a:t>Dr Kaklamani – Case Presentation (cont’d) </a:t>
            </a:r>
          </a:p>
        </p:txBody>
      </p:sp>
      <p:sp>
        <p:nvSpPr>
          <p:cNvPr id="3" name="Content Placeholder 2">
            <a:extLst>
              <a:ext uri="{FF2B5EF4-FFF2-40B4-BE49-F238E27FC236}">
                <a16:creationId xmlns:a16="http://schemas.microsoft.com/office/drawing/2014/main" id="{24C5FEC7-9710-047E-9614-D07795DD2BEC}"/>
              </a:ext>
            </a:extLst>
          </p:cNvPr>
          <p:cNvSpPr>
            <a:spLocks noGrp="1"/>
          </p:cNvSpPr>
          <p:nvPr>
            <p:ph idx="1"/>
          </p:nvPr>
        </p:nvSpPr>
        <p:spPr>
          <a:xfrm>
            <a:off x="838200" y="1608084"/>
            <a:ext cx="10442376" cy="5249916"/>
          </a:xfrm>
        </p:spPr>
        <p:txBody>
          <a:bodyPr>
            <a:noAutofit/>
          </a:bodyPr>
          <a:lstStyle/>
          <a:p>
            <a:pPr marL="658368" lvl="1" indent="-457200" fontAlgn="base">
              <a:lnSpc>
                <a:spcPct val="100000"/>
              </a:lnSpc>
              <a:spcBef>
                <a:spcPts val="800"/>
              </a:spcBef>
              <a:buFont typeface="Arial" panose="020B0604020202020204" pitchFamily="34" charset="0"/>
              <a:buChar char="•"/>
            </a:pPr>
            <a:r>
              <a:rPr lang="en-US" sz="2200" dirty="0">
                <a:solidFill>
                  <a:schemeClr val="tx1"/>
                </a:solidFill>
              </a:rPr>
              <a:t>At 4 years after initiation of adjuvant therapy, she was found to have bone and lung metastases.</a:t>
            </a:r>
          </a:p>
          <a:p>
            <a:pPr marL="658368" lvl="1" indent="-457200" fontAlgn="base">
              <a:lnSpc>
                <a:spcPct val="100000"/>
              </a:lnSpc>
              <a:spcBef>
                <a:spcPts val="800"/>
              </a:spcBef>
              <a:buFont typeface="Arial" panose="020B0604020202020204" pitchFamily="34" charset="0"/>
              <a:buChar char="•"/>
            </a:pPr>
            <a:r>
              <a:rPr lang="en-US" sz="2200" dirty="0">
                <a:solidFill>
                  <a:schemeClr val="tx1"/>
                </a:solidFill>
              </a:rPr>
              <a:t>A biopsy showed IDC, with ER: 80%; PR: 40%; HER2: 1+. </a:t>
            </a:r>
          </a:p>
          <a:p>
            <a:pPr marL="658368" lvl="1" indent="-457200" fontAlgn="base">
              <a:lnSpc>
                <a:spcPct val="100000"/>
              </a:lnSpc>
              <a:spcBef>
                <a:spcPts val="800"/>
              </a:spcBef>
              <a:buFont typeface="Arial" panose="020B0604020202020204" pitchFamily="34" charset="0"/>
              <a:buChar char="•"/>
            </a:pPr>
            <a:r>
              <a:rPr lang="en-US" sz="2200" dirty="0">
                <a:solidFill>
                  <a:schemeClr val="tx1"/>
                </a:solidFill>
              </a:rPr>
              <a:t>She was started on fulvestrant and palbociclib. </a:t>
            </a:r>
          </a:p>
          <a:p>
            <a:pPr marL="658368" lvl="1" indent="-457200" fontAlgn="base">
              <a:lnSpc>
                <a:spcPct val="100000"/>
              </a:lnSpc>
              <a:spcBef>
                <a:spcPts val="800"/>
              </a:spcBef>
              <a:buFont typeface="Arial" panose="020B0604020202020204" pitchFamily="34" charset="0"/>
              <a:buChar char="•"/>
            </a:pPr>
            <a:r>
              <a:rPr lang="en-US" sz="2200" dirty="0">
                <a:solidFill>
                  <a:schemeClr val="tx1"/>
                </a:solidFill>
              </a:rPr>
              <a:t>After 18 months of therapy, she was found to have progression of disease with liver metastases. </a:t>
            </a:r>
          </a:p>
          <a:p>
            <a:pPr marL="658368" lvl="1" indent="-457200" fontAlgn="base">
              <a:lnSpc>
                <a:spcPct val="100000"/>
              </a:lnSpc>
              <a:spcBef>
                <a:spcPts val="800"/>
              </a:spcBef>
              <a:buFont typeface="Arial" panose="020B0604020202020204" pitchFamily="34" charset="0"/>
              <a:buChar char="•"/>
            </a:pPr>
            <a:r>
              <a:rPr lang="en-US" sz="2200" dirty="0">
                <a:solidFill>
                  <a:schemeClr val="tx1"/>
                </a:solidFill>
              </a:rPr>
              <a:t>A liquid biopsy showed an </a:t>
            </a:r>
            <a:r>
              <a:rPr lang="en-US" sz="2200" i="1" dirty="0">
                <a:solidFill>
                  <a:schemeClr val="tx1"/>
                </a:solidFill>
              </a:rPr>
              <a:t>ESR1</a:t>
            </a:r>
            <a:r>
              <a:rPr lang="en-US" sz="2200" dirty="0">
                <a:solidFill>
                  <a:schemeClr val="tx1"/>
                </a:solidFill>
              </a:rPr>
              <a:t> mutation and no other actionable mutations. </a:t>
            </a:r>
          </a:p>
          <a:p>
            <a:pPr marL="658368" lvl="1" indent="-457200" fontAlgn="base">
              <a:lnSpc>
                <a:spcPct val="100000"/>
              </a:lnSpc>
              <a:spcBef>
                <a:spcPts val="800"/>
              </a:spcBef>
              <a:buFont typeface="Arial" panose="020B0604020202020204" pitchFamily="34" charset="0"/>
              <a:buChar char="•"/>
            </a:pPr>
            <a:r>
              <a:rPr lang="en-US" sz="2200" dirty="0">
                <a:solidFill>
                  <a:schemeClr val="tx1"/>
                </a:solidFill>
              </a:rPr>
              <a:t>She enrolled on the EMBER-3 clinical trial and was randomly assigned to imlunestrant and abemaciclib</a:t>
            </a:r>
          </a:p>
          <a:p>
            <a:pPr marL="658368" lvl="1" indent="-457200" fontAlgn="base">
              <a:lnSpc>
                <a:spcPct val="100000"/>
              </a:lnSpc>
              <a:spcBef>
                <a:spcPts val="800"/>
              </a:spcBef>
              <a:buFont typeface="Arial" panose="020B0604020202020204" pitchFamily="34" charset="0"/>
              <a:buChar char="•"/>
            </a:pPr>
            <a:r>
              <a:rPr lang="en-US" sz="2200" dirty="0">
                <a:solidFill>
                  <a:schemeClr val="tx1"/>
                </a:solidFill>
              </a:rPr>
              <a:t>During therapy she developed grade 2 diarrhea which required treatment with loperamide but no dose reduction. </a:t>
            </a:r>
          </a:p>
          <a:p>
            <a:pPr marL="658368" lvl="1" indent="-457200" fontAlgn="base">
              <a:lnSpc>
                <a:spcPct val="100000"/>
              </a:lnSpc>
              <a:spcBef>
                <a:spcPts val="800"/>
              </a:spcBef>
              <a:buFont typeface="Arial" panose="020B0604020202020204" pitchFamily="34" charset="0"/>
              <a:buChar char="•"/>
            </a:pPr>
            <a:r>
              <a:rPr lang="en-US" sz="2200" dirty="0">
                <a:solidFill>
                  <a:schemeClr val="tx1"/>
                </a:solidFill>
              </a:rPr>
              <a:t>She continued on therapy for 15 months until disease progression.</a:t>
            </a:r>
          </a:p>
        </p:txBody>
      </p:sp>
    </p:spTree>
    <p:extLst>
      <p:ext uri="{BB962C8B-B14F-4D97-AF65-F5344CB8AC3E}">
        <p14:creationId xmlns:p14="http://schemas.microsoft.com/office/powerpoint/2010/main" val="681968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27297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3F18F-A176-7228-2467-D105834C8B2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078B5F3-4EE5-FD4C-6BD5-D065EA56CDBC}"/>
              </a:ext>
            </a:extLst>
          </p:cNvPr>
          <p:cNvSpPr>
            <a:spLocks noGrp="1"/>
          </p:cNvSpPr>
          <p:nvPr>
            <p:ph idx="1"/>
          </p:nvPr>
        </p:nvSpPr>
        <p:spPr>
          <a:xfrm>
            <a:off x="912287" y="1700808"/>
            <a:ext cx="10584313" cy="4514258"/>
          </a:xfrm>
        </p:spPr>
        <p:txBody>
          <a:bodyPr/>
          <a:lstStyle/>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Sequencing strategy if both ESR1 mutation and AKT1/PIK3CA/PTEN mutation      are present?</a:t>
            </a:r>
            <a:endParaRPr lang="en-US" sz="2500" kern="100" dirty="0">
              <a:effectLst/>
              <a:latin typeface="+mn-lt"/>
              <a:ea typeface="Aptos" panose="020B0004020202020204" pitchFamily="34" charset="0"/>
              <a:cs typeface="Times New Roman" panose="02020603050405020304" pitchFamily="18" charset="0"/>
            </a:endParaRP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Why is imlunestrant still not available when the </a:t>
            </a:r>
            <a:r>
              <a:rPr lang="en-US" sz="2500" i="1" kern="100" dirty="0">
                <a:solidFill>
                  <a:srgbClr val="000000"/>
                </a:solidFill>
                <a:effectLst/>
                <a:latin typeface="+mn-lt"/>
                <a:ea typeface="Aptos" panose="020B0004020202020204" pitchFamily="34" charset="0"/>
                <a:cs typeface="Times New Roman" panose="02020603050405020304" pitchFamily="18" charset="0"/>
              </a:rPr>
              <a:t>NEJM</a:t>
            </a:r>
            <a:r>
              <a:rPr lang="en-US" sz="2500" kern="100" dirty="0">
                <a:solidFill>
                  <a:srgbClr val="000000"/>
                </a:solidFill>
                <a:effectLst/>
                <a:latin typeface="+mn-lt"/>
                <a:ea typeface="Aptos" panose="020B0004020202020204" pitchFamily="34" charset="0"/>
                <a:cs typeface="Times New Roman" panose="02020603050405020304" pitchFamily="18" charset="0"/>
              </a:rPr>
              <a:t> article was out in </a:t>
            </a:r>
            <a:br>
              <a:rPr lang="en-US" sz="2500" kern="100" dirty="0">
                <a:solidFill>
                  <a:srgbClr val="000000"/>
                </a:solidFill>
                <a:effectLst/>
                <a:latin typeface="+mn-lt"/>
                <a:ea typeface="Aptos" panose="020B0004020202020204" pitchFamily="34" charset="0"/>
                <a:cs typeface="Times New Roman" panose="02020603050405020304" pitchFamily="18" charset="0"/>
              </a:rPr>
            </a:br>
            <a:r>
              <a:rPr lang="en-US" sz="2500" kern="100" dirty="0">
                <a:solidFill>
                  <a:srgbClr val="000000"/>
                </a:solidFill>
                <a:effectLst/>
                <a:latin typeface="+mn-lt"/>
                <a:ea typeface="Aptos" panose="020B0004020202020204" pitchFamily="34" charset="0"/>
                <a:cs typeface="Times New Roman" panose="02020603050405020304" pitchFamily="18" charset="0"/>
              </a:rPr>
              <a:t>Dec 2024 showing impressive activity in combination with abemaciclib? </a:t>
            </a:r>
            <a:endParaRPr lang="en-US" sz="2500" kern="100" dirty="0">
              <a:effectLst/>
              <a:latin typeface="+mn-lt"/>
              <a:ea typeface="Aptos" panose="020B0004020202020204" pitchFamily="34" charset="0"/>
              <a:cs typeface="Times New Roman" panose="02020603050405020304" pitchFamily="18" charset="0"/>
            </a:endParaRP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Any situations where you would use imlunestrant/abemaciclib in first line   treatment?</a:t>
            </a:r>
            <a:endParaRPr lang="en-US" sz="2500" kern="100" dirty="0">
              <a:effectLst/>
              <a:latin typeface="+mn-lt"/>
              <a:ea typeface="Aptos" panose="020B0004020202020204" pitchFamily="34" charset="0"/>
              <a:cs typeface="Times New Roman" panose="02020603050405020304" pitchFamily="18" charset="0"/>
            </a:endParaRP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Does it matter what the first CDK4/6i was in considering</a:t>
            </a:r>
            <a:r>
              <a:rPr lang="en-US" sz="2500" kern="100" dirty="0">
                <a:latin typeface="+mn-lt"/>
                <a:ea typeface="Aptos" panose="020B0004020202020204" pitchFamily="34" charset="0"/>
                <a:cs typeface="Times New Roman" panose="02020603050405020304" pitchFamily="18" charset="0"/>
              </a:rPr>
              <a:t> </a:t>
            </a:r>
            <a:r>
              <a:rPr lang="en-US" sz="2500" kern="100" dirty="0" err="1">
                <a:solidFill>
                  <a:srgbClr val="000000"/>
                </a:solidFill>
                <a:effectLst/>
                <a:latin typeface="+mn-lt"/>
                <a:ea typeface="Aptos" panose="020B0004020202020204" pitchFamily="34" charset="0"/>
                <a:cs typeface="Times New Roman" panose="02020603050405020304" pitchFamily="18" charset="0"/>
              </a:rPr>
              <a:t>imlunestrant</a:t>
            </a:r>
            <a:r>
              <a:rPr lang="en-US" sz="2500" kern="100" dirty="0">
                <a:solidFill>
                  <a:srgbClr val="000000"/>
                </a:solidFill>
                <a:effectLst/>
                <a:latin typeface="+mn-lt"/>
                <a:ea typeface="Aptos" panose="020B0004020202020204" pitchFamily="34" charset="0"/>
                <a:cs typeface="Times New Roman" panose="02020603050405020304" pitchFamily="18" charset="0"/>
              </a:rPr>
              <a:t>/</a:t>
            </a:r>
            <a:br>
              <a:rPr lang="en-US" sz="2500" kern="100" dirty="0">
                <a:solidFill>
                  <a:srgbClr val="000000"/>
                </a:solidFill>
                <a:effectLst/>
                <a:latin typeface="+mn-lt"/>
                <a:ea typeface="Aptos" panose="020B0004020202020204" pitchFamily="34" charset="0"/>
                <a:cs typeface="Times New Roman" panose="02020603050405020304" pitchFamily="18" charset="0"/>
              </a:rPr>
            </a:br>
            <a:r>
              <a:rPr lang="en-US" sz="2500" kern="100" dirty="0" err="1">
                <a:solidFill>
                  <a:srgbClr val="000000"/>
                </a:solidFill>
                <a:effectLst/>
                <a:latin typeface="+mn-lt"/>
                <a:ea typeface="Aptos" panose="020B0004020202020204" pitchFamily="34" charset="0"/>
                <a:cs typeface="Times New Roman" panose="02020603050405020304" pitchFamily="18" charset="0"/>
              </a:rPr>
              <a:t>abemaciclib</a:t>
            </a:r>
            <a:r>
              <a:rPr lang="en-US" sz="2500" kern="100" dirty="0">
                <a:solidFill>
                  <a:srgbClr val="000000"/>
                </a:solidFill>
                <a:effectLst/>
                <a:latin typeface="+mn-lt"/>
                <a:ea typeface="Aptos" panose="020B0004020202020204" pitchFamily="34" charset="0"/>
                <a:cs typeface="Times New Roman" panose="02020603050405020304" pitchFamily="18" charset="0"/>
              </a:rPr>
              <a:t> second line?</a:t>
            </a:r>
            <a:endParaRPr lang="en-US" sz="2500" kern="100" dirty="0">
              <a:effectLst/>
              <a:latin typeface="+mn-lt"/>
              <a:ea typeface="Aptos" panose="020B0004020202020204" pitchFamily="34" charset="0"/>
              <a:cs typeface="Times New Roman" panose="02020603050405020304" pitchFamily="18" charset="0"/>
            </a:endParaRP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Male breast cancer patient treatment?</a:t>
            </a:r>
            <a:endParaRPr lang="en-US" sz="2500" kern="100" dirty="0">
              <a:effectLst/>
              <a:latin typeface="+mn-lt"/>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89603CA-F7C2-254B-D9E3-2249CC63E6A0}"/>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152844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2B73-3993-8B20-C21E-B38DA2BBCFB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2580055-0C34-5342-4939-87622C07D169}"/>
              </a:ext>
            </a:extLst>
          </p:cNvPr>
          <p:cNvSpPr>
            <a:spLocks noGrp="1"/>
          </p:cNvSpPr>
          <p:nvPr>
            <p:ph idx="1"/>
          </p:nvPr>
        </p:nvSpPr>
        <p:spPr>
          <a:xfrm>
            <a:off x="912287" y="1700808"/>
            <a:ext cx="10584313" cy="4514258"/>
          </a:xfrm>
        </p:spPr>
        <p:txBody>
          <a:bodyPr/>
          <a:lstStyle/>
          <a:p>
            <a:pPr marL="285750" marR="0" indent="-285750">
              <a:lnSpc>
                <a:spcPct val="100000"/>
              </a:lnSpc>
              <a:spcBef>
                <a:spcPts val="1800"/>
              </a:spcBef>
              <a:spcAft>
                <a:spcPts val="0"/>
              </a:spcAft>
            </a:pP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SERDs with visceral crisis or high disease burden? Do you feel comfortable initiating endocrine therapy?</a:t>
            </a:r>
            <a:endParaRPr lang="en-US" sz="25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85750">
              <a:lnSpc>
                <a:spcPct val="100000"/>
              </a:lnSpc>
              <a:spcBef>
                <a:spcPts val="1800"/>
              </a:spcBef>
              <a:spcAft>
                <a:spcPts val="0"/>
              </a:spcAft>
            </a:pP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Can you share a case where oral SERD therapy significantly altered</a:t>
            </a:r>
            <a:r>
              <a:rPr lang="en-US" sz="2500" kern="100" dirty="0">
                <a:latin typeface="Calibri" panose="020F0502020204030204" pitchFamily="34" charset="0"/>
                <a:ea typeface="Aptos" panose="020B0004020202020204" pitchFamily="34" charset="0"/>
                <a:cs typeface="Calibri" panose="020F0502020204030204" pitchFamily="34" charset="0"/>
              </a:rPr>
              <a:t> </a:t>
            </a: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the course of a patient’s treatment plan or prognosis?</a:t>
            </a:r>
            <a:endParaRPr lang="en-US" sz="25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85750">
              <a:lnSpc>
                <a:spcPct val="100000"/>
              </a:lnSpc>
              <a:spcBef>
                <a:spcPts val="1800"/>
              </a:spcBef>
              <a:spcAft>
                <a:spcPts val="0"/>
              </a:spcAft>
            </a:pP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How to pick between the PIK3CA/AKT meds?</a:t>
            </a:r>
            <a:endParaRPr lang="en-US" sz="2500" kern="100" dirty="0">
              <a:effectLst/>
              <a:latin typeface="Calibri" panose="020F0502020204030204" pitchFamily="34" charset="0"/>
              <a:ea typeface="Aptos" panose="020B0004020202020204" pitchFamily="34" charset="0"/>
              <a:cs typeface="Calibri" panose="020F0502020204030204" pitchFamily="34" charset="0"/>
            </a:endParaRPr>
          </a:p>
          <a:p>
            <a:pPr marL="285750" marR="0" indent="-285750">
              <a:lnSpc>
                <a:spcPct val="100000"/>
              </a:lnSpc>
              <a:spcBef>
                <a:spcPts val="1800"/>
              </a:spcBef>
              <a:spcAft>
                <a:spcPts val="0"/>
              </a:spcAft>
            </a:pPr>
            <a:r>
              <a:rPr lang="en-US" sz="25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How to monitor the development of resistance to oral SERDs?</a:t>
            </a:r>
            <a:endParaRPr lang="en-US" sz="25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FD5B77A-37FD-D434-4B77-03F2F66ADCC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575172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9AADC-70E0-7C2F-F0E5-3BE98A68881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D463754-2A1E-1B0A-14FB-E2134E672201}"/>
              </a:ext>
            </a:extLst>
          </p:cNvPr>
          <p:cNvSpPr>
            <a:spLocks noGrp="1"/>
          </p:cNvSpPr>
          <p:nvPr>
            <p:ph idx="1"/>
          </p:nvPr>
        </p:nvSpPr>
        <p:spPr>
          <a:xfrm>
            <a:off x="912287" y="1700808"/>
            <a:ext cx="10584313" cy="4514258"/>
          </a:xfrm>
        </p:spPr>
        <p:txBody>
          <a:bodyPr/>
          <a:lstStyle/>
          <a:p>
            <a:pPr marL="296863" marR="0" indent="-296863">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How often to watch A1c and lipids on PIK3CA drugs?</a:t>
            </a:r>
            <a:endParaRPr lang="en-US" sz="2500" kern="100" dirty="0">
              <a:effectLst/>
              <a:latin typeface="+mn-lt"/>
              <a:ea typeface="Aptos" panose="020B0004020202020204" pitchFamily="34" charset="0"/>
              <a:cs typeface="Times New Roman" panose="02020603050405020304" pitchFamily="18" charset="0"/>
            </a:endParaRPr>
          </a:p>
          <a:p>
            <a:pPr marL="296863" marR="0" indent="-296863">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Based on recent ASCO presentation is </a:t>
            </a:r>
            <a:r>
              <a:rPr lang="en-US" sz="2500" kern="100" dirty="0" err="1">
                <a:solidFill>
                  <a:srgbClr val="000000"/>
                </a:solidFill>
                <a:effectLst/>
                <a:latin typeface="+mn-lt"/>
                <a:ea typeface="Aptos" panose="020B0004020202020204" pitchFamily="34" charset="0"/>
                <a:cs typeface="Times New Roman" panose="02020603050405020304" pitchFamily="18" charset="0"/>
              </a:rPr>
              <a:t>vepdegestrant</a:t>
            </a:r>
            <a:r>
              <a:rPr lang="en-US" sz="2500" kern="100" dirty="0">
                <a:solidFill>
                  <a:srgbClr val="000000"/>
                </a:solidFill>
                <a:effectLst/>
                <a:latin typeface="+mn-lt"/>
                <a:ea typeface="Aptos" panose="020B0004020202020204" pitchFamily="34" charset="0"/>
                <a:cs typeface="Times New Roman" panose="02020603050405020304" pitchFamily="18" charset="0"/>
              </a:rPr>
              <a:t> still being deemed HOPEFUL to replace oral SERD?</a:t>
            </a:r>
            <a:endParaRPr lang="en-US" sz="2500" kern="100" dirty="0">
              <a:effectLst/>
              <a:latin typeface="+mn-lt"/>
              <a:ea typeface="Aptos" panose="020B0004020202020204" pitchFamily="34" charset="0"/>
              <a:cs typeface="Times New Roman" panose="02020603050405020304" pitchFamily="18" charset="0"/>
            </a:endParaRPr>
          </a:p>
          <a:p>
            <a:pPr marL="296863" marR="0" indent="-296863">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PROTAC may not be as effective as imlunestrant, am I wrong here?</a:t>
            </a:r>
            <a:endParaRPr lang="en-US" sz="2500" kern="100" dirty="0">
              <a:effectLst/>
              <a:latin typeface="+mn-lt"/>
              <a:ea typeface="Aptos" panose="020B0004020202020204" pitchFamily="34" charset="0"/>
              <a:cs typeface="Times New Roman" panose="02020603050405020304" pitchFamily="18" charset="0"/>
            </a:endParaRPr>
          </a:p>
          <a:p>
            <a:pPr marL="296863" marR="0" indent="-296863">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This may be a shot in the dark but a single drug that would combine both SERM and SERD activity?</a:t>
            </a:r>
            <a:endParaRPr lang="en-US" sz="2500" kern="100" dirty="0">
              <a:effectLst/>
              <a:latin typeface="+mn-lt"/>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FC86C61-3562-B770-14D3-92019EAB13B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2391310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2D8C-BB4E-46F1-A0E2-D7DFF2DE607C}"/>
              </a:ext>
            </a:extLst>
          </p:cNvPr>
          <p:cNvSpPr>
            <a:spLocks noGrp="1"/>
          </p:cNvSpPr>
          <p:nvPr>
            <p:ph type="title"/>
          </p:nvPr>
        </p:nvSpPr>
        <p:spPr>
          <a:xfrm>
            <a:off x="838200" y="605118"/>
            <a:ext cx="10515600" cy="1085570"/>
          </a:xfrm>
        </p:spPr>
        <p:txBody>
          <a:bodyPr>
            <a:normAutofit/>
          </a:bodyPr>
          <a:lstStyle/>
          <a:p>
            <a:r>
              <a:rPr lang="en-US" dirty="0"/>
              <a:t>Dr Kaklamani – Case Presentation</a:t>
            </a:r>
          </a:p>
        </p:txBody>
      </p:sp>
      <p:sp>
        <p:nvSpPr>
          <p:cNvPr id="3" name="Content Placeholder 2">
            <a:extLst>
              <a:ext uri="{FF2B5EF4-FFF2-40B4-BE49-F238E27FC236}">
                <a16:creationId xmlns:a16="http://schemas.microsoft.com/office/drawing/2014/main" id="{A076F454-66BB-4D25-89EA-C13DDE3FA71F}"/>
              </a:ext>
            </a:extLst>
          </p:cNvPr>
          <p:cNvSpPr>
            <a:spLocks noGrp="1"/>
          </p:cNvSpPr>
          <p:nvPr>
            <p:ph idx="1"/>
          </p:nvPr>
        </p:nvSpPr>
        <p:spPr>
          <a:xfrm>
            <a:off x="838200" y="2164976"/>
            <a:ext cx="10515600" cy="4494950"/>
          </a:xfrm>
        </p:spPr>
        <p:txBody>
          <a:bodyPr>
            <a:noAutofit/>
          </a:bodyPr>
          <a:lstStyle/>
          <a:p>
            <a:pPr marL="658368" lvl="1" indent="-457200" fontAlgn="base">
              <a:lnSpc>
                <a:spcPct val="100000"/>
              </a:lnSpc>
              <a:spcBef>
                <a:spcPts val="0"/>
              </a:spcBef>
              <a:spcAft>
                <a:spcPts val="600"/>
              </a:spcAft>
              <a:buFont typeface="Arial" panose="020B0604020202020204" pitchFamily="34" charset="0"/>
              <a:buChar char="•"/>
            </a:pPr>
            <a:r>
              <a:rPr lang="en-US" sz="2800" b="0" i="0" u="none" strike="noStrike" dirty="0">
                <a:solidFill>
                  <a:schemeClr val="tx1"/>
                </a:solidFill>
                <a:effectLst/>
              </a:rPr>
              <a:t>A 65-year-old postmenopausal woman </a:t>
            </a:r>
            <a:r>
              <a:rPr lang="en-US" sz="2800" dirty="0">
                <a:solidFill>
                  <a:schemeClr val="tx1"/>
                </a:solidFill>
              </a:rPr>
              <a:t>was </a:t>
            </a:r>
            <a:r>
              <a:rPr lang="en-US" sz="2800" b="0" i="0" u="none" strike="noStrike" dirty="0">
                <a:solidFill>
                  <a:schemeClr val="tx1"/>
                </a:solidFill>
                <a:effectLst/>
              </a:rPr>
              <a:t>diagnosed with IDC of the right breast.</a:t>
            </a:r>
          </a:p>
          <a:p>
            <a:pPr marL="658368" lvl="1" indent="-457200" fontAlgn="base">
              <a:lnSpc>
                <a:spcPct val="100000"/>
              </a:lnSpc>
              <a:spcBef>
                <a:spcPts val="0"/>
              </a:spcBef>
              <a:spcAft>
                <a:spcPts val="600"/>
              </a:spcAft>
              <a:buFont typeface="Arial" panose="020B0604020202020204" pitchFamily="34" charset="0"/>
              <a:buChar char="•"/>
            </a:pPr>
            <a:r>
              <a:rPr lang="en-US" sz="2800" b="0" i="0" u="none" strike="noStrike" dirty="0">
                <a:solidFill>
                  <a:schemeClr val="tx1"/>
                </a:solidFill>
                <a:effectLst/>
              </a:rPr>
              <a:t>ER: 80%; PR: 80%; HER2: 1+.</a:t>
            </a:r>
          </a:p>
          <a:p>
            <a:pPr marL="658368" lvl="1" indent="-457200" fontAlgn="base">
              <a:lnSpc>
                <a:spcPct val="100000"/>
              </a:lnSpc>
              <a:spcBef>
                <a:spcPts val="0"/>
              </a:spcBef>
              <a:spcAft>
                <a:spcPts val="600"/>
              </a:spcAft>
              <a:buFont typeface="Arial" panose="020B0604020202020204" pitchFamily="34" charset="0"/>
              <a:buChar char="•"/>
            </a:pPr>
            <a:r>
              <a:rPr lang="en-US" sz="2800" b="0" i="0" u="none" strike="noStrike" dirty="0">
                <a:solidFill>
                  <a:schemeClr val="tx1"/>
                </a:solidFill>
                <a:effectLst/>
              </a:rPr>
              <a:t>At the time of diagnosis, she complained of lower back pain.</a:t>
            </a:r>
          </a:p>
          <a:p>
            <a:pPr marL="658368" lvl="1" indent="-457200" fontAlgn="base">
              <a:lnSpc>
                <a:spcPct val="100000"/>
              </a:lnSpc>
              <a:spcBef>
                <a:spcPts val="0"/>
              </a:spcBef>
              <a:spcAft>
                <a:spcPts val="600"/>
              </a:spcAft>
              <a:buFont typeface="Arial" panose="020B0604020202020204" pitchFamily="34" charset="0"/>
              <a:buChar char="•"/>
            </a:pPr>
            <a:r>
              <a:rPr lang="en-US" sz="2800" b="0" i="0" u="none" strike="noStrike" dirty="0">
                <a:solidFill>
                  <a:schemeClr val="tx1"/>
                </a:solidFill>
                <a:effectLst/>
              </a:rPr>
              <a:t>Imaging revealed a lesion in her lumbar spine. </a:t>
            </a:r>
          </a:p>
          <a:p>
            <a:pPr marL="658368" lvl="1" indent="-457200" fontAlgn="base">
              <a:lnSpc>
                <a:spcPct val="100000"/>
              </a:lnSpc>
              <a:spcBef>
                <a:spcPts val="0"/>
              </a:spcBef>
              <a:spcAft>
                <a:spcPts val="600"/>
              </a:spcAft>
              <a:buFont typeface="Arial" panose="020B0604020202020204" pitchFamily="34" charset="0"/>
              <a:buChar char="•"/>
            </a:pPr>
            <a:r>
              <a:rPr lang="en-US" sz="2800" b="0" i="0" u="none" strike="noStrike" dirty="0">
                <a:solidFill>
                  <a:schemeClr val="tx1"/>
                </a:solidFill>
                <a:effectLst/>
              </a:rPr>
              <a:t>She had a biopsy showing IDC, with ER: 60%; PR: 20%; HER2: 2+ consistent with her primary disease</a:t>
            </a:r>
            <a:r>
              <a:rPr lang="en-US" sz="2800" dirty="0">
                <a:solidFill>
                  <a:schemeClr val="tx1"/>
                </a:solidFill>
              </a:rPr>
              <a:t>. </a:t>
            </a:r>
          </a:p>
        </p:txBody>
      </p:sp>
    </p:spTree>
    <p:extLst>
      <p:ext uri="{BB962C8B-B14F-4D97-AF65-F5344CB8AC3E}">
        <p14:creationId xmlns:p14="http://schemas.microsoft.com/office/powerpoint/2010/main" val="26400145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8612C-8956-687F-427E-F3D01EF93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85D3CE-5278-0503-3B8C-BAAF9414B590}"/>
              </a:ext>
            </a:extLst>
          </p:cNvPr>
          <p:cNvSpPr>
            <a:spLocks noGrp="1"/>
          </p:cNvSpPr>
          <p:nvPr>
            <p:ph type="title"/>
          </p:nvPr>
        </p:nvSpPr>
        <p:spPr>
          <a:xfrm>
            <a:off x="838200" y="364396"/>
            <a:ext cx="10515600" cy="991441"/>
          </a:xfrm>
        </p:spPr>
        <p:txBody>
          <a:bodyPr>
            <a:normAutofit fontScale="90000"/>
          </a:bodyPr>
          <a:lstStyle/>
          <a:p>
            <a:r>
              <a:rPr lang="en-US" dirty="0"/>
              <a:t>Dr Kaklamani – Case Presentation (cont’d)</a:t>
            </a:r>
          </a:p>
        </p:txBody>
      </p:sp>
      <p:sp>
        <p:nvSpPr>
          <p:cNvPr id="3" name="Content Placeholder 2">
            <a:extLst>
              <a:ext uri="{FF2B5EF4-FFF2-40B4-BE49-F238E27FC236}">
                <a16:creationId xmlns:a16="http://schemas.microsoft.com/office/drawing/2014/main" id="{EB65562B-9161-C414-D799-EA5194535D4B}"/>
              </a:ext>
            </a:extLst>
          </p:cNvPr>
          <p:cNvSpPr>
            <a:spLocks noGrp="1"/>
          </p:cNvSpPr>
          <p:nvPr>
            <p:ph idx="1"/>
          </p:nvPr>
        </p:nvSpPr>
        <p:spPr>
          <a:xfrm>
            <a:off x="838200" y="1576552"/>
            <a:ext cx="10302025" cy="5083374"/>
          </a:xfrm>
        </p:spPr>
        <p:txBody>
          <a:bodyPr>
            <a:noAutofit/>
          </a:bodyPr>
          <a:lstStyle/>
          <a:p>
            <a:pPr marL="658368" lvl="1" indent="-457200" fontAlgn="base">
              <a:lnSpc>
                <a:spcPct val="100000"/>
              </a:lnSpc>
              <a:spcBef>
                <a:spcPts val="0"/>
              </a:spcBef>
              <a:spcAft>
                <a:spcPts val="1200"/>
              </a:spcAft>
              <a:buFont typeface="Arial" panose="020B0604020202020204" pitchFamily="34" charset="0"/>
              <a:buChar char="•"/>
            </a:pPr>
            <a:r>
              <a:rPr lang="en-US" sz="2200" dirty="0">
                <a:solidFill>
                  <a:schemeClr val="tx1"/>
                </a:solidFill>
              </a:rPr>
              <a:t>The patient was started on the nonsteroidal aromatase inhibitor letrozole and the CDK4/6 inhibitor abemaciclib. </a:t>
            </a:r>
          </a:p>
          <a:p>
            <a:pPr marL="658368" lvl="1" indent="-457200" fontAlgn="base">
              <a:lnSpc>
                <a:spcPct val="100000"/>
              </a:lnSpc>
              <a:spcBef>
                <a:spcPts val="0"/>
              </a:spcBef>
              <a:spcAft>
                <a:spcPts val="1200"/>
              </a:spcAft>
              <a:buFont typeface="Arial" panose="020B0604020202020204" pitchFamily="34" charset="0"/>
              <a:buChar char="•"/>
            </a:pPr>
            <a:r>
              <a:rPr lang="en-US" sz="2200" dirty="0">
                <a:solidFill>
                  <a:schemeClr val="tx1"/>
                </a:solidFill>
              </a:rPr>
              <a:t>After 6 months of therapy, she enrolled on SERENA-6 and started having serial ctDNA testing. </a:t>
            </a:r>
          </a:p>
          <a:p>
            <a:pPr marL="658368" lvl="1" indent="-457200" fontAlgn="base">
              <a:lnSpc>
                <a:spcPct val="100000"/>
              </a:lnSpc>
              <a:spcBef>
                <a:spcPts val="0"/>
              </a:spcBef>
              <a:spcAft>
                <a:spcPts val="1200"/>
              </a:spcAft>
              <a:buFont typeface="Arial" panose="020B0604020202020204" pitchFamily="34" charset="0"/>
              <a:buChar char="•"/>
            </a:pPr>
            <a:r>
              <a:rPr lang="en-US" sz="2200" dirty="0">
                <a:solidFill>
                  <a:schemeClr val="tx1"/>
                </a:solidFill>
              </a:rPr>
              <a:t>After an additional 9 months her ctDNA revealed an </a:t>
            </a:r>
            <a:r>
              <a:rPr lang="en-US" sz="2200" i="1" dirty="0">
                <a:solidFill>
                  <a:schemeClr val="tx1"/>
                </a:solidFill>
              </a:rPr>
              <a:t>ESR1</a:t>
            </a:r>
            <a:r>
              <a:rPr lang="en-US" sz="2200" dirty="0">
                <a:solidFill>
                  <a:schemeClr val="tx1"/>
                </a:solidFill>
              </a:rPr>
              <a:t> mutation. At the time her staging scans showed stable disease.</a:t>
            </a:r>
          </a:p>
          <a:p>
            <a:pPr marL="658368" lvl="1" indent="-457200" fontAlgn="base">
              <a:lnSpc>
                <a:spcPct val="100000"/>
              </a:lnSpc>
              <a:spcBef>
                <a:spcPts val="0"/>
              </a:spcBef>
              <a:spcAft>
                <a:spcPts val="1200"/>
              </a:spcAft>
              <a:buFont typeface="Arial" panose="020B0604020202020204" pitchFamily="34" charset="0"/>
              <a:buChar char="•"/>
            </a:pPr>
            <a:r>
              <a:rPr lang="en-US" sz="2200" dirty="0">
                <a:solidFill>
                  <a:schemeClr val="tx1"/>
                </a:solidFill>
              </a:rPr>
              <a:t>She was randomly assigned to switch to camizestrant and continue abemaciclib. </a:t>
            </a:r>
          </a:p>
          <a:p>
            <a:pPr marL="658368" lvl="1" indent="-457200" fontAlgn="base">
              <a:lnSpc>
                <a:spcPct val="100000"/>
              </a:lnSpc>
              <a:spcBef>
                <a:spcPts val="0"/>
              </a:spcBef>
              <a:spcAft>
                <a:spcPts val="1200"/>
              </a:spcAft>
              <a:buFont typeface="Arial" panose="020B0604020202020204" pitchFamily="34" charset="0"/>
              <a:buChar char="•"/>
            </a:pPr>
            <a:r>
              <a:rPr lang="en-US" sz="2200" dirty="0">
                <a:solidFill>
                  <a:schemeClr val="tx1"/>
                </a:solidFill>
              </a:rPr>
              <a:t>During therapy she developed photopsia grade 1 which did not require any dose reductions and continued on therapy for 15 months until radiologic disease progression. </a:t>
            </a:r>
          </a:p>
        </p:txBody>
      </p:sp>
    </p:spTree>
    <p:extLst>
      <p:ext uri="{BB962C8B-B14F-4D97-AF65-F5344CB8AC3E}">
        <p14:creationId xmlns:p14="http://schemas.microsoft.com/office/powerpoint/2010/main" val="13815361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8D9C5-3067-2729-498B-89C8F9C11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235CD-F383-3601-90D8-84DBEEEA011A}"/>
              </a:ext>
            </a:extLst>
          </p:cNvPr>
          <p:cNvSpPr>
            <a:spLocks noGrp="1"/>
          </p:cNvSpPr>
          <p:nvPr>
            <p:ph type="title"/>
          </p:nvPr>
        </p:nvSpPr>
        <p:spPr>
          <a:xfrm>
            <a:off x="793156" y="0"/>
            <a:ext cx="10515600" cy="1325563"/>
          </a:xfrm>
        </p:spPr>
        <p:txBody>
          <a:bodyPr>
            <a:normAutofit/>
          </a:bodyPr>
          <a:lstStyle/>
          <a:p>
            <a:r>
              <a:rPr lang="en-US" b="1" dirty="0">
                <a:latin typeface="Arial" panose="020B0604020202020204" pitchFamily="34" charset="0"/>
                <a:cs typeface="Arial" panose="020B0604020202020204" pitchFamily="34" charset="0"/>
              </a:rPr>
              <a:t>Dr Jhaveri – Case Presentation</a:t>
            </a:r>
          </a:p>
        </p:txBody>
      </p:sp>
      <p:sp>
        <p:nvSpPr>
          <p:cNvPr id="3" name="Content Placeholder 2">
            <a:extLst>
              <a:ext uri="{FF2B5EF4-FFF2-40B4-BE49-F238E27FC236}">
                <a16:creationId xmlns:a16="http://schemas.microsoft.com/office/drawing/2014/main" id="{8E3AF1F7-E3C9-2B2B-D50B-EB86190BF74E}"/>
              </a:ext>
            </a:extLst>
          </p:cNvPr>
          <p:cNvSpPr>
            <a:spLocks noGrp="1"/>
          </p:cNvSpPr>
          <p:nvPr>
            <p:ph idx="1"/>
          </p:nvPr>
        </p:nvSpPr>
        <p:spPr>
          <a:xfrm>
            <a:off x="532113" y="1379225"/>
            <a:ext cx="11036495" cy="4351338"/>
          </a:xfrm>
        </p:spPr>
        <p:txBody>
          <a:bodyPr>
            <a:noAutofit/>
          </a:bodyPr>
          <a:lstStyle/>
          <a:p>
            <a:pPr>
              <a:lnSpc>
                <a:spcPct val="100000"/>
              </a:lnSpc>
            </a:pPr>
            <a:r>
              <a:rPr lang="en-US" sz="2200" dirty="0"/>
              <a:t>62 years old was diagnosed with stage IIA breast cancer s/p lumpectomy that revealed a 2.1 cm grade 2 node-negative tumor, ER 90% PR 90% and HER2 IHC 0, Onco</a:t>
            </a:r>
            <a:r>
              <a:rPr lang="en-US" sz="2200" i="1" dirty="0"/>
              <a:t>type</a:t>
            </a:r>
            <a:r>
              <a:rPr lang="en-US" sz="2200" dirty="0"/>
              <a:t> DX® RS 15, completed radiation and 5 years of adjuvant letrozole in 2021.</a:t>
            </a:r>
          </a:p>
          <a:p>
            <a:pPr>
              <a:lnSpc>
                <a:spcPct val="100000"/>
              </a:lnSpc>
            </a:pPr>
            <a:r>
              <a:rPr lang="en-US" sz="2200" dirty="0"/>
              <a:t>In late summer of 2022 was diagnosed with metastatic disease to the bones, biopsy proven, ER/PR 80% HER2 IHC 1+. She started treatment with anastrozole with ribociclib in September of 2022 and tolerated it well without any need for dose modifications. </a:t>
            </a:r>
          </a:p>
          <a:p>
            <a:pPr>
              <a:lnSpc>
                <a:spcPct val="100000"/>
              </a:lnSpc>
            </a:pPr>
            <a:r>
              <a:rPr lang="en-US" sz="2200" dirty="0"/>
              <a:t>After 8 months while on 1L therapy, she was enrolled to the SERENA-6 trial and started serial ctDNA monitoring. In April of ‘25, ESR1 mutation was detected. She remains asymptomatic and is continuing on the therapeutic portion of the trial.</a:t>
            </a:r>
          </a:p>
        </p:txBody>
      </p:sp>
    </p:spTree>
    <p:extLst>
      <p:ext uri="{BB962C8B-B14F-4D97-AF65-F5344CB8AC3E}">
        <p14:creationId xmlns:p14="http://schemas.microsoft.com/office/powerpoint/2010/main" val="22776034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1F014-7DE7-CEAE-C62D-D7AA451386B9}"/>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BEFE3A7-4D1E-CFA4-5A6C-2CAB413AD393}"/>
              </a:ext>
            </a:extLst>
          </p:cNvPr>
          <p:cNvSpPr>
            <a:spLocks noGrp="1"/>
          </p:cNvSpPr>
          <p:nvPr>
            <p:ph idx="1"/>
          </p:nvPr>
        </p:nvSpPr>
        <p:spPr>
          <a:xfrm>
            <a:off x="912287" y="1700808"/>
            <a:ext cx="10584313" cy="4514258"/>
          </a:xfrm>
        </p:spPr>
        <p:txBody>
          <a:bodyPr/>
          <a:lstStyle/>
          <a:p>
            <a:pPr marL="285750" marR="0" indent="-27463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Use of SERENA-6?</a:t>
            </a:r>
            <a:endParaRPr lang="en-US" sz="2500" kern="100" dirty="0">
              <a:effectLst/>
              <a:latin typeface="+mn-lt"/>
              <a:ea typeface="Aptos" panose="020B0004020202020204" pitchFamily="34" charset="0"/>
              <a:cs typeface="Times New Roman" panose="02020603050405020304" pitchFamily="18" charset="0"/>
            </a:endParaRPr>
          </a:p>
          <a:p>
            <a:pPr marL="285750" marR="0" indent="-27463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Re the SERENA-6 trial, how do we know that overall survival will be longer with this approach rather than just waiting to switch to camizestrant when there is actual progression? Did the trial go over that or are we waiting for PFS2 data?</a:t>
            </a:r>
            <a:endParaRPr lang="en-US" sz="2500" kern="100" dirty="0">
              <a:effectLst/>
              <a:latin typeface="+mn-lt"/>
              <a:ea typeface="Aptos" panose="020B0004020202020204" pitchFamily="34" charset="0"/>
              <a:cs typeface="Times New Roman" panose="02020603050405020304" pitchFamily="18" charset="0"/>
            </a:endParaRPr>
          </a:p>
          <a:p>
            <a:pPr marL="285750" marR="0" indent="-27463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Any CNS activity with SERDs?</a:t>
            </a:r>
          </a:p>
          <a:p>
            <a:pPr marL="285750" indent="-27463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Beyond ESR1 mutation status, what patient-specific clinical factors (</a:t>
            </a:r>
            <a:r>
              <a:rPr lang="en-US" sz="2500" kern="100" dirty="0" err="1">
                <a:solidFill>
                  <a:srgbClr val="000000"/>
                </a:solidFill>
                <a:effectLst/>
                <a:latin typeface="+mn-lt"/>
                <a:ea typeface="Aptos" panose="020B0004020202020204" pitchFamily="34" charset="0"/>
                <a:cs typeface="Times New Roman" panose="02020603050405020304" pitchFamily="18" charset="0"/>
              </a:rPr>
              <a:t>eg</a:t>
            </a:r>
            <a:r>
              <a:rPr lang="en-US" sz="2500" kern="100" dirty="0">
                <a:solidFill>
                  <a:srgbClr val="000000"/>
                </a:solidFill>
                <a:effectLst/>
                <a:latin typeface="+mn-lt"/>
                <a:ea typeface="Aptos" panose="020B0004020202020204" pitchFamily="34" charset="0"/>
                <a:cs typeface="Times New Roman" panose="02020603050405020304" pitchFamily="18" charset="0"/>
              </a:rPr>
              <a:t>, prior CDK4/6i duration, visceral crisis, burden of disease) should guide the choice between an oral SERD or an ADC/chemotherapy in the post-CDK4/6i setting?</a:t>
            </a:r>
            <a:endParaRPr lang="en-US" sz="2500" kern="100" dirty="0">
              <a:effectLst/>
              <a:latin typeface="+mn-lt"/>
              <a:ea typeface="Aptos" panose="020B0004020202020204" pitchFamily="34" charset="0"/>
              <a:cs typeface="Times New Roman" panose="02020603050405020304" pitchFamily="18" charset="0"/>
            </a:endParaRPr>
          </a:p>
          <a:p>
            <a:pPr marL="285750" marR="0" indent="-274638">
              <a:lnSpc>
                <a:spcPct val="100000"/>
              </a:lnSpc>
              <a:spcBef>
                <a:spcPts val="1800"/>
              </a:spcBef>
              <a:spcAft>
                <a:spcPts val="0"/>
              </a:spcAft>
            </a:pPr>
            <a:endParaRPr lang="en-US" sz="2500" kern="100" dirty="0">
              <a:effectLst/>
              <a:latin typeface="+mn-lt"/>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82519D6-A521-D7D1-239E-3C355F247DD6}"/>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1572455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7D805-4E61-FFDC-C85A-89057595207F}"/>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187D563-FB81-8B10-E45E-A3AAE67BAF0B}"/>
              </a:ext>
            </a:extLst>
          </p:cNvPr>
          <p:cNvSpPr>
            <a:spLocks noGrp="1"/>
          </p:cNvSpPr>
          <p:nvPr>
            <p:ph idx="1"/>
          </p:nvPr>
        </p:nvSpPr>
        <p:spPr>
          <a:xfrm>
            <a:off x="912287" y="1700808"/>
            <a:ext cx="9792225" cy="4514258"/>
          </a:xfrm>
        </p:spPr>
        <p:txBody>
          <a:bodyPr/>
          <a:lstStyle/>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How do you choose between the ADCs that attack TROP2?</a:t>
            </a:r>
            <a:endParaRPr lang="en-US" sz="2500" kern="100" dirty="0">
              <a:effectLst/>
              <a:latin typeface="+mn-lt"/>
              <a:ea typeface="Aptos" panose="020B0004020202020204" pitchFamily="34" charset="0"/>
              <a:cs typeface="Times New Roman" panose="02020603050405020304" pitchFamily="18" charset="0"/>
            </a:endParaRP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Should you go from ADC to ADC or something in between?</a:t>
            </a:r>
            <a:endParaRPr lang="en-US" sz="2500" kern="100" dirty="0">
              <a:effectLst/>
              <a:latin typeface="+mn-lt"/>
              <a:ea typeface="Aptos" panose="020B0004020202020204" pitchFamily="34" charset="0"/>
              <a:cs typeface="Times New Roman" panose="02020603050405020304" pitchFamily="18" charset="0"/>
            </a:endParaRP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T-DXd and Dato-DXd sequencing</a:t>
            </a:r>
            <a:endParaRPr lang="en-US" sz="2500" kern="100" dirty="0">
              <a:effectLst/>
              <a:latin typeface="+mn-lt"/>
              <a:ea typeface="Aptos" panose="020B0004020202020204" pitchFamily="34" charset="0"/>
              <a:cs typeface="Times New Roman" panose="02020603050405020304" pitchFamily="18" charset="0"/>
            </a:endParaRP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Sequencing in HR+, HER2 low metastatic disease </a:t>
            </a:r>
            <a:endParaRPr lang="en-US" sz="2500" kern="100" dirty="0">
              <a:effectLst/>
              <a:latin typeface="+mn-lt"/>
              <a:ea typeface="Aptos" panose="020B0004020202020204" pitchFamily="34" charset="0"/>
              <a:cs typeface="Times New Roman" panose="02020603050405020304" pitchFamily="18" charset="0"/>
            </a:endParaRP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When to use </a:t>
            </a:r>
            <a:r>
              <a:rPr lang="en-US" sz="2500" kern="100" dirty="0">
                <a:latin typeface="+mn-lt"/>
                <a:ea typeface="Aptos" panose="020B0004020202020204" pitchFamily="34" charset="0"/>
                <a:cs typeface="Times New Roman" panose="02020603050405020304" pitchFamily="18" charset="0"/>
              </a:rPr>
              <a:t>T-</a:t>
            </a:r>
            <a:r>
              <a:rPr lang="en-US" sz="2500" kern="100" dirty="0" err="1">
                <a:latin typeface="+mn-lt"/>
                <a:ea typeface="Aptos" panose="020B0004020202020204" pitchFamily="34" charset="0"/>
                <a:cs typeface="Times New Roman" panose="02020603050405020304" pitchFamily="18" charset="0"/>
              </a:rPr>
              <a:t>DXd</a:t>
            </a:r>
            <a:r>
              <a:rPr lang="en-US" sz="2500" kern="100" dirty="0">
                <a:latin typeface="+mn-lt"/>
                <a:ea typeface="Aptos" panose="020B0004020202020204" pitchFamily="34" charset="0"/>
                <a:cs typeface="Times New Roman" panose="02020603050405020304" pitchFamily="18" charset="0"/>
              </a:rPr>
              <a:t> </a:t>
            </a:r>
            <a:r>
              <a:rPr lang="en-US" sz="2500" kern="100" dirty="0">
                <a:solidFill>
                  <a:srgbClr val="000000"/>
                </a:solidFill>
                <a:effectLst/>
                <a:latin typeface="+mn-lt"/>
                <a:ea typeface="Aptos" panose="020B0004020202020204" pitchFamily="34" charset="0"/>
                <a:cs typeface="Times New Roman" panose="02020603050405020304" pitchFamily="18" charset="0"/>
              </a:rPr>
              <a:t>in HR+/HER2 </a:t>
            </a:r>
            <a:r>
              <a:rPr lang="en-US" sz="2500" u="sng" kern="100" dirty="0">
                <a:solidFill>
                  <a:srgbClr val="000000"/>
                </a:solidFill>
                <a:effectLst/>
                <a:latin typeface="+mn-lt"/>
                <a:ea typeface="Aptos" panose="020B0004020202020204" pitchFamily="34" charset="0"/>
                <a:cs typeface="Times New Roman" panose="02020603050405020304" pitchFamily="18" charset="0"/>
              </a:rPr>
              <a:t>ultralow</a:t>
            </a:r>
            <a:r>
              <a:rPr lang="en-US" sz="2500" kern="100" dirty="0">
                <a:solidFill>
                  <a:srgbClr val="000000"/>
                </a:solidFill>
                <a:effectLst/>
                <a:latin typeface="+mn-lt"/>
                <a:ea typeface="Aptos" panose="020B0004020202020204" pitchFamily="34" charset="0"/>
                <a:cs typeface="Times New Roman" panose="02020603050405020304" pitchFamily="18" charset="0"/>
              </a:rPr>
              <a:t> </a:t>
            </a:r>
            <a:endParaRPr lang="en-US" sz="2500" kern="100" dirty="0">
              <a:effectLst/>
              <a:latin typeface="+mn-lt"/>
              <a:ea typeface="Aptos" panose="020B0004020202020204" pitchFamily="34" charset="0"/>
              <a:cs typeface="Times New Roman" panose="02020603050405020304" pitchFamily="18" charset="0"/>
            </a:endParaRPr>
          </a:p>
          <a:p>
            <a:pPr marL="228600" marR="0" indent="-217488">
              <a:lnSpc>
                <a:spcPct val="100000"/>
              </a:lnSpc>
              <a:spcBef>
                <a:spcPts val="1800"/>
              </a:spcBef>
              <a:spcAft>
                <a:spcPts val="0"/>
              </a:spcAft>
            </a:pPr>
            <a:r>
              <a:rPr lang="en-US" sz="2500" kern="100" dirty="0">
                <a:solidFill>
                  <a:srgbClr val="000000"/>
                </a:solidFill>
                <a:effectLst/>
                <a:latin typeface="+mn-lt"/>
                <a:ea typeface="Aptos" panose="020B0004020202020204" pitchFamily="34" charset="0"/>
                <a:cs typeface="Times New Roman" panose="02020603050405020304" pitchFamily="18" charset="0"/>
              </a:rPr>
              <a:t>How much pulmonary toxicity are investigators seeing in the real world </a:t>
            </a:r>
            <a:r>
              <a:rPr lang="en-US" sz="2500" kern="100">
                <a:solidFill>
                  <a:srgbClr val="000000"/>
                </a:solidFill>
                <a:effectLst/>
                <a:latin typeface="+mn-lt"/>
                <a:ea typeface="Aptos" panose="020B0004020202020204" pitchFamily="34" charset="0"/>
                <a:cs typeface="Times New Roman" panose="02020603050405020304" pitchFamily="18" charset="0"/>
              </a:rPr>
              <a:t>with T-DXd</a:t>
            </a:r>
            <a:r>
              <a:rPr lang="en-US" sz="2500" kern="100" dirty="0">
                <a:solidFill>
                  <a:srgbClr val="000000"/>
                </a:solidFill>
                <a:effectLst/>
                <a:latin typeface="+mn-lt"/>
                <a:ea typeface="Aptos" panose="020B0004020202020204" pitchFamily="34" charset="0"/>
                <a:cs typeface="Times New Roman" panose="02020603050405020304" pitchFamily="18" charset="0"/>
              </a:rPr>
              <a:t>?</a:t>
            </a:r>
            <a:endParaRPr lang="en-US" sz="2500" kern="100" dirty="0">
              <a:effectLst/>
              <a:latin typeface="+mn-lt"/>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D5E4304-E810-2BE2-0940-AF0DA393AC14}"/>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a:t>
            </a:r>
          </a:p>
        </p:txBody>
      </p:sp>
    </p:spTree>
    <p:extLst>
      <p:ext uri="{BB962C8B-B14F-4D97-AF65-F5344CB8AC3E}">
        <p14:creationId xmlns:p14="http://schemas.microsoft.com/office/powerpoint/2010/main" val="1530109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A94CC-2120-D66A-14CE-9DDDD342F5B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084388D-D0D3-F690-1DD9-1DE7F8DA103C}"/>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CBE6C1BC-D9E5-5681-709C-40B0E5202AA6}"/>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A50F49E-1426-63C2-4EAA-860FC1F17910}"/>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E8B32C9-5F36-00C5-86FD-3D1272188ABE}"/>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96ED0025-ACB0-6E9D-E2E8-47D61AB8BBD8}"/>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3C5B796F-B540-22E3-C015-EA99E22C25D0}"/>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James J Harding, MD</a:t>
            </a:r>
          </a:p>
        </p:txBody>
      </p:sp>
    </p:spTree>
    <p:custDataLst>
      <p:tags r:id="rId1"/>
    </p:custDataLst>
    <p:extLst>
      <p:ext uri="{BB962C8B-B14F-4D97-AF65-F5344CB8AC3E}">
        <p14:creationId xmlns:p14="http://schemas.microsoft.com/office/powerpoint/2010/main" val="4162447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MOC </a:t>
            </a:r>
            <a:br>
              <a:rPr lang="en-US" sz="3600" i="1"/>
            </a:br>
            <a:r>
              <a:rPr lang="en-US" sz="3600" i="1"/>
              <a:t>and ABS credit </a:t>
            </a:r>
            <a:r>
              <a:rPr lang="en-US" sz="3600" i="1" dirty="0"/>
              <a:t>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205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James J Harding, MD</a:t>
            </a:r>
          </a:p>
        </p:txBody>
      </p:sp>
    </p:spTree>
    <p:custDataLst>
      <p:tags r:id="rId1"/>
    </p:custDataLst>
    <p:extLst>
      <p:ext uri="{BB962C8B-B14F-4D97-AF65-F5344CB8AC3E}">
        <p14:creationId xmlns:p14="http://schemas.microsoft.com/office/powerpoint/2010/main" val="1728408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2367271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2598781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164385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83607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3777228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56184"/>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Komal Jhaveri, MD, FACP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Patricia and James Cayne Chair for Junior Faculty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Attending Physician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Breast Medicine Service and Early Drug Development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Head, Endocrine Therapy Research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 Early Drug Development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College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438230"/>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Virginia </a:t>
            </a:r>
            <a:r>
              <a:rPr kumimoji="0" lang="en-US" sz="1600" b="1" i="0" u="none" strike="noStrike" kern="1200" cap="none" spc="0" normalizeH="0" baseline="0" noProof="0" dirty="0" err="1">
                <a:ln>
                  <a:noFill/>
                </a:ln>
                <a:solidFill>
                  <a:srgbClr val="000000"/>
                </a:solidFill>
                <a:effectLst/>
                <a:uLnTx/>
                <a:uFillTx/>
                <a:latin typeface="Calibri"/>
                <a:ea typeface="MS PGothic" charset="0"/>
              </a:rPr>
              <a:t>Kaklamani</a:t>
            </a:r>
            <a:r>
              <a:rPr kumimoji="0" lang="en-US" sz="1600" b="1" i="0" u="none" strike="noStrike" kern="1200" cap="none" spc="0" normalizeH="0" baseline="0" noProof="0" dirty="0">
                <a:ln>
                  <a:noFill/>
                </a:ln>
                <a:solidFill>
                  <a:srgbClr val="000000"/>
                </a:solidFill>
                <a:effectLst/>
                <a:uLnTx/>
                <a:uFillTx/>
                <a:latin typeface="Calibri"/>
                <a:ea typeface="MS PGothic" charset="0"/>
              </a:rPr>
              <a:t>, MD, DSc</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Ruth McLean Bowman Bowers Chair in Breast Cancer Research and Treatment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AB Alexander Distinguished Chair in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Breast Oncology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UT Health San Antonio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San Antonio, Texas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4438230"/>
            <a:ext cx="1371600" cy="1371600"/>
          </a:xfrm>
          <a:prstGeom prst="rect">
            <a:avLst/>
          </a:prstGeom>
        </p:spPr>
      </p:pic>
    </p:spTree>
    <p:extLst>
      <p:ext uri="{BB962C8B-B14F-4D97-AF65-F5344CB8AC3E}">
        <p14:creationId xmlns:p14="http://schemas.microsoft.com/office/powerpoint/2010/main" val="2484184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2468444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10FEB-8251-D7A9-555A-245341F309D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FEE440B-5450-C06B-50F9-5567AD876D27}"/>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Addressing Current Knowledge and Practice Gaps in the Community — Optimizing the Use of Oral Selective Estrogen Receptor Degraders for Metastatic Breast Cancer — Part 1</a:t>
            </a:r>
          </a:p>
        </p:txBody>
      </p:sp>
      <p:sp>
        <p:nvSpPr>
          <p:cNvPr id="12" name="Text Box 3">
            <a:extLst>
              <a:ext uri="{FF2B5EF4-FFF2-40B4-BE49-F238E27FC236}">
                <a16:creationId xmlns:a16="http://schemas.microsoft.com/office/drawing/2014/main" id="{119E7F0C-B4BE-64AF-BB45-9D7B36874FDC}"/>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15200B5-88B3-9709-7874-9C4081B79EC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85136E4-5D4F-6129-B75B-CC1D6143F8AF}"/>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97412A1C-A667-5DCC-5802-DA77A4AB7C4E}"/>
              </a:ext>
            </a:extLst>
          </p:cNvPr>
          <p:cNvSpPr txBox="1">
            <a:spLocks noChangeArrowheads="1"/>
          </p:cNvSpPr>
          <p:nvPr/>
        </p:nvSpPr>
        <p:spPr bwMode="auto">
          <a:xfrm>
            <a:off x="0" y="176976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64FD3F4-F940-F080-D806-5E4179A43EB0}"/>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Kaklamani, MD, DSc</a:t>
            </a:r>
          </a:p>
        </p:txBody>
      </p:sp>
    </p:spTree>
    <p:custDataLst>
      <p:tags r:id="rId1"/>
    </p:custDataLst>
    <p:extLst>
      <p:ext uri="{BB962C8B-B14F-4D97-AF65-F5344CB8AC3E}">
        <p14:creationId xmlns:p14="http://schemas.microsoft.com/office/powerpoint/2010/main" val="3823373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56184"/>
            <a:ext cx="5123267"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Komal Jhaveri, MD, FACP</a:t>
            </a:r>
          </a:p>
          <a:p>
            <a:pPr lvl="0">
              <a:lnSpc>
                <a:spcPts val="1850"/>
              </a:lnSpc>
              <a:defRPr/>
            </a:pPr>
            <a:r>
              <a:rPr lang="en-US" sz="1600" b="0" dirty="0">
                <a:solidFill>
                  <a:srgbClr val="000000"/>
                </a:solidFill>
                <a:latin typeface="Calibri"/>
              </a:rPr>
              <a:t>Patricia and James Cayne Chair for Junior Faculty</a:t>
            </a:r>
          </a:p>
          <a:p>
            <a:pPr lvl="0">
              <a:lnSpc>
                <a:spcPts val="1850"/>
              </a:lnSpc>
              <a:defRPr/>
            </a:pPr>
            <a:r>
              <a:rPr lang="en-US" sz="1600" b="0" dirty="0">
                <a:solidFill>
                  <a:srgbClr val="000000"/>
                </a:solidFill>
                <a:latin typeface="Calibri"/>
              </a:rPr>
              <a:t>Associate Attending Physician</a:t>
            </a:r>
          </a:p>
          <a:p>
            <a:pPr lvl="0">
              <a:lnSpc>
                <a:spcPts val="1850"/>
              </a:lnSpc>
              <a:defRPr/>
            </a:pPr>
            <a:r>
              <a:rPr lang="en-US" sz="1600" b="0" dirty="0">
                <a:solidFill>
                  <a:srgbClr val="000000"/>
                </a:solidFill>
                <a:latin typeface="Calibri"/>
              </a:rPr>
              <a:t>Breast Medicine Service and Early Drug Development Service</a:t>
            </a:r>
          </a:p>
          <a:p>
            <a:pPr lvl="0">
              <a:lnSpc>
                <a:spcPts val="1850"/>
              </a:lnSpc>
              <a:defRPr/>
            </a:pPr>
            <a:r>
              <a:rPr lang="en-US" sz="1600" b="0" dirty="0">
                <a:solidFill>
                  <a:srgbClr val="000000"/>
                </a:solidFill>
                <a:latin typeface="Calibri"/>
              </a:rPr>
              <a:t>Section Head, Endocrine Therapy Research Program</a:t>
            </a:r>
          </a:p>
          <a:p>
            <a:pPr lvl="0">
              <a:lnSpc>
                <a:spcPts val="1850"/>
              </a:lnSpc>
              <a:defRPr/>
            </a:pPr>
            <a:r>
              <a:rPr lang="en-US" sz="1600" b="0" dirty="0">
                <a:solidFill>
                  <a:srgbClr val="000000"/>
                </a:solidFill>
                <a:latin typeface="Calibri"/>
              </a:rPr>
              <a:t>Clinical Director, Early Drug Development Service</a:t>
            </a:r>
          </a:p>
          <a:p>
            <a:pPr lvl="0">
              <a:lnSpc>
                <a:spcPts val="1850"/>
              </a:lnSpc>
              <a:defRPr/>
            </a:pPr>
            <a:r>
              <a:rPr lang="en-US" sz="1600" b="0" dirty="0">
                <a:solidFill>
                  <a:srgbClr val="000000"/>
                </a:solidFill>
                <a:latin typeface="Calibri"/>
              </a:rPr>
              <a:t>Department of Medicine</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Associate Professor of Medicine</a:t>
            </a:r>
          </a:p>
          <a:p>
            <a:pPr lvl="0">
              <a:lnSpc>
                <a:spcPts val="1850"/>
              </a:lnSpc>
              <a:defRPr/>
            </a:pPr>
            <a:r>
              <a:rPr lang="en-US" sz="1600" b="0" dirty="0">
                <a:solidFill>
                  <a:srgbClr val="000000"/>
                </a:solidFill>
                <a:latin typeface="Calibri"/>
              </a:rPr>
              <a:t>Weill Cornell College of Medicine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438230"/>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Virginia </a:t>
            </a:r>
            <a:r>
              <a:rPr lang="en-US" sz="1600" dirty="0" err="1">
                <a:solidFill>
                  <a:srgbClr val="000000"/>
                </a:solidFill>
                <a:latin typeface="Calibri"/>
              </a:rPr>
              <a:t>Kaklamani</a:t>
            </a:r>
            <a:r>
              <a:rPr lang="en-US" sz="1600" dirty="0">
                <a:solidFill>
                  <a:srgbClr val="000000"/>
                </a:solidFill>
                <a:latin typeface="Calibri"/>
              </a:rPr>
              <a:t>, MD, DSc</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Ruth McLean Bowman Bowers Chair in Breast Cancer Research and Treatment</a:t>
            </a:r>
          </a:p>
          <a:p>
            <a:pPr lvl="0">
              <a:lnSpc>
                <a:spcPts val="1850"/>
              </a:lnSpc>
              <a:defRPr/>
            </a:pPr>
            <a:r>
              <a:rPr lang="en-US" sz="1600" b="0" dirty="0">
                <a:solidFill>
                  <a:srgbClr val="000000"/>
                </a:solidFill>
                <a:latin typeface="Calibri"/>
              </a:rPr>
              <a:t>AB Alexander Distinguished Chair in Oncology</a:t>
            </a:r>
          </a:p>
          <a:p>
            <a:pPr lvl="0">
              <a:lnSpc>
                <a:spcPts val="1850"/>
              </a:lnSpc>
              <a:defRPr/>
            </a:pPr>
            <a:r>
              <a:rPr lang="en-US" sz="1600" b="0" dirty="0">
                <a:solidFill>
                  <a:srgbClr val="000000"/>
                </a:solidFill>
                <a:latin typeface="Calibri"/>
              </a:rPr>
              <a:t>Leader, Breast Oncology Program</a:t>
            </a:r>
          </a:p>
          <a:p>
            <a:pPr lvl="0">
              <a:lnSpc>
                <a:spcPts val="1850"/>
              </a:lnSpc>
              <a:defRPr/>
            </a:pPr>
            <a:r>
              <a:rPr lang="en-US" sz="1600" b="0" dirty="0">
                <a:solidFill>
                  <a:srgbClr val="000000"/>
                </a:solidFill>
                <a:latin typeface="Calibri"/>
              </a:rPr>
              <a:t>UT Health San Antonio MD Anderson Cancer Center</a:t>
            </a:r>
          </a:p>
          <a:p>
            <a:pPr lvl="0">
              <a:lnSpc>
                <a:spcPts val="1850"/>
              </a:lnSpc>
              <a:defRPr/>
            </a:pPr>
            <a:r>
              <a:rPr lang="en-US" sz="1600" b="0" dirty="0">
                <a:solidFill>
                  <a:srgbClr val="000000"/>
                </a:solidFill>
                <a:latin typeface="Calibri"/>
              </a:rPr>
              <a:t>San Antonio,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4438230"/>
            <a:ext cx="1371600" cy="1371600"/>
          </a:xfrm>
          <a:prstGeom prst="rect">
            <a:avLst/>
          </a:prstGeom>
        </p:spPr>
      </p:pic>
    </p:spTree>
    <p:extLst>
      <p:ext uri="{BB962C8B-B14F-4D97-AF65-F5344CB8AC3E}">
        <p14:creationId xmlns:p14="http://schemas.microsoft.com/office/powerpoint/2010/main" val="199394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685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James J Harding, MD</a:t>
            </a:r>
          </a:p>
        </p:txBody>
      </p:sp>
    </p:spTree>
    <p:custDataLst>
      <p:tags r:id="rId1"/>
    </p:custDataLst>
    <p:extLst>
      <p:ext uri="{BB962C8B-B14F-4D97-AF65-F5344CB8AC3E}">
        <p14:creationId xmlns:p14="http://schemas.microsoft.com/office/powerpoint/2010/main" val="309081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47103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1360851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196347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277955"/>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38934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914926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1" y="1556792"/>
            <a:ext cx="9220824" cy="4799013"/>
          </a:xfrm>
        </p:spPr>
        <p:txBody>
          <a:bodyPr/>
          <a:lstStyle/>
          <a:p>
            <a:pPr marL="98425" indent="0">
              <a:buNone/>
            </a:pPr>
            <a:r>
              <a:rPr lang="en-US" sz="2500" b="0" dirty="0">
                <a:solidFill>
                  <a:schemeClr val="tx1"/>
                </a:solidFill>
              </a:rPr>
              <a:t>This activity is supported by an educational grant from Lilly.</a:t>
            </a:r>
          </a:p>
        </p:txBody>
      </p:sp>
    </p:spTree>
    <p:extLst>
      <p:ext uri="{BB962C8B-B14F-4D97-AF65-F5344CB8AC3E}">
        <p14:creationId xmlns:p14="http://schemas.microsoft.com/office/powerpoint/2010/main" val="3036469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85341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799588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412992"/>
            <a:ext cx="12192000" cy="1143000"/>
          </a:xfrm>
        </p:spPr>
        <p:txBody>
          <a:bodyPr wrap="square" anchor="ctr">
            <a:noAutofit/>
          </a:bodyPr>
          <a:lstStyle/>
          <a:p>
            <a:r>
              <a:rPr lang="en-US" sz="3200" dirty="0"/>
              <a:t>Striving for Consensus: Clinical Investigators Review the Current </a:t>
            </a:r>
            <a:br>
              <a:rPr lang="en-US" sz="3200" dirty="0"/>
            </a:br>
            <a:r>
              <a:rPr lang="en-US" sz="3200" dirty="0"/>
              <a:t>and Future Role of Oral Selective Estrogen Receptor Degraders </a:t>
            </a:r>
            <a:br>
              <a:rPr lang="en-US" sz="3200" dirty="0"/>
            </a:br>
            <a:r>
              <a:rPr lang="en-US" sz="3200" dirty="0"/>
              <a:t>in the Care of Patients with ER-Positive Metastatic Breast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35848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26978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Thursday, September 18,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12:00 PM – 3:00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5475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Clinical Investigator Think Tank and Enduring Audio/Video/Podcast Activity</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391300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Francois-Clement Bidard, MD, PhD</a:t>
            </a:r>
          </a:p>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Hope S Rugo, MD</a:t>
            </a:r>
          </a:p>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Rebecca </a:t>
            </a:r>
            <a:r>
              <a:rPr lang="en-US" sz="3100" dirty="0" err="1">
                <a:solidFill>
                  <a:srgbClr val="002060"/>
                </a:solidFill>
                <a:latin typeface="Calibri" panose="020F0502020204030204" pitchFamily="34" charset="0"/>
                <a:cs typeface="Calibri" panose="020F0502020204030204" pitchFamily="34" charset="0"/>
              </a:rPr>
              <a:t>Shatsky</a:t>
            </a:r>
            <a:r>
              <a:rPr lang="en-US" sz="3100" dirty="0">
                <a:solidFill>
                  <a:srgbClr val="002060"/>
                </a:solidFill>
                <a:latin typeface="Calibri" panose="020F0502020204030204" pitchFamily="34" charset="0"/>
                <a:cs typeface="Calibri" panose="020F0502020204030204" pitchFamily="34" charset="0"/>
              </a:rPr>
              <a:t>, MD</a:t>
            </a:r>
          </a:p>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Seth Wander, MD, PhD</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665811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412992"/>
            <a:ext cx="12192000" cy="1143000"/>
          </a:xfrm>
        </p:spPr>
        <p:txBody>
          <a:bodyPr wrap="square" anchor="ctr">
            <a:noAutofit/>
          </a:bodyPr>
          <a:lstStyle/>
          <a:p>
            <a:r>
              <a:rPr lang="en-US" sz="3200" dirty="0"/>
              <a:t>         Addressing Current Knowledge and Practice Gaps in the Community — Optimizing the Use of Oral Selective Estrogen </a:t>
            </a:r>
            <a:br>
              <a:rPr lang="en-US" sz="3200" dirty="0"/>
            </a:br>
            <a:r>
              <a:rPr lang="en-US" sz="3200" dirty="0"/>
              <a:t>Receptor Degraders for Metastatic </a:t>
            </a:r>
            <a:r>
              <a:rPr lang="en-US" sz="3200"/>
              <a:t>Breast Cancer — Part </a:t>
            </a:r>
            <a:r>
              <a:rPr lang="en-US" sz="3200" dirty="0"/>
              <a:t>2</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46648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69552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47599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a:t>
            </a:r>
            <a:r>
              <a:rPr lang="en-US" sz="3200" dirty="0">
                <a:solidFill>
                  <a:srgbClr val="002060"/>
                </a:solidFill>
                <a:latin typeface="Calibri" panose="020F0502020204030204" pitchFamily="34" charset="0"/>
                <a:cs typeface="Calibri" panose="020F0502020204030204" pitchFamily="34" charset="0"/>
              </a:rPr>
              <a:t>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5475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5003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240"/>
              </a:lnSpc>
              <a:defRPr/>
            </a:pPr>
            <a:r>
              <a:rPr lang="en-US" sz="3100" dirty="0" err="1">
                <a:solidFill>
                  <a:srgbClr val="002060"/>
                </a:solidFill>
                <a:latin typeface="Calibri" panose="020F0502020204030204" pitchFamily="34" charset="0"/>
                <a:cs typeface="Calibri" panose="020F0502020204030204" pitchFamily="34" charset="0"/>
              </a:rPr>
              <a:t>Rinath</a:t>
            </a:r>
            <a:r>
              <a:rPr lang="en-US" sz="3100" dirty="0">
                <a:solidFill>
                  <a:srgbClr val="002060"/>
                </a:solidFill>
                <a:latin typeface="Calibri" panose="020F0502020204030204" pitchFamily="34" charset="0"/>
                <a:cs typeface="Calibri" panose="020F0502020204030204" pitchFamily="34" charset="0"/>
              </a:rPr>
              <a:t> M </a:t>
            </a:r>
            <a:r>
              <a:rPr lang="en-US" sz="3100" dirty="0" err="1">
                <a:solidFill>
                  <a:srgbClr val="002060"/>
                </a:solidFill>
                <a:latin typeface="Calibri" panose="020F0502020204030204" pitchFamily="34" charset="0"/>
                <a:cs typeface="Calibri" panose="020F0502020204030204" pitchFamily="34" charset="0"/>
              </a:rPr>
              <a:t>Jeselsohn</a:t>
            </a:r>
            <a:r>
              <a:rPr lang="en-US" sz="3100" dirty="0">
                <a:solidFill>
                  <a:srgbClr val="002060"/>
                </a:solidFill>
                <a:latin typeface="Calibri" panose="020F0502020204030204" pitchFamily="34" charset="0"/>
                <a:cs typeface="Calibri" panose="020F0502020204030204" pitchFamily="34" charset="0"/>
              </a:rPr>
              <a:t>, MD</a:t>
            </a:r>
          </a:p>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Joyce O’Shaughnessy, MD</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35006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5703-A256-BD4A-607A-87BC6981F00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66ED24B-1823-920B-3269-3CE1899EB4A0}"/>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Addressing Current Knowledge and Practice Gaps in the Community — Optimizing the Use of Oral Selective Estrogen Receptor Degraders for Metastatic Breast Cancer — Part 1</a:t>
            </a:r>
          </a:p>
        </p:txBody>
      </p:sp>
      <p:sp>
        <p:nvSpPr>
          <p:cNvPr id="12" name="Text Box 3">
            <a:extLst>
              <a:ext uri="{FF2B5EF4-FFF2-40B4-BE49-F238E27FC236}">
                <a16:creationId xmlns:a16="http://schemas.microsoft.com/office/drawing/2014/main" id="{C0D2AD1D-D028-3A15-ACDC-65FCBAB557BC}"/>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B654D16-E8CF-FF8A-131D-AC0B6A3B13F2}"/>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EF8507A-34CB-EAD5-4953-4C917A86BDC8}"/>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AF722023-A5FD-77E4-076A-A7D0A16349CD}"/>
              </a:ext>
            </a:extLst>
          </p:cNvPr>
          <p:cNvSpPr txBox="1">
            <a:spLocks noChangeArrowheads="1"/>
          </p:cNvSpPr>
          <p:nvPr/>
        </p:nvSpPr>
        <p:spPr bwMode="auto">
          <a:xfrm>
            <a:off x="0" y="176976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B1B9AB2-48C3-5A2F-BB16-1090B5851679}"/>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Kaklamani, MD, DSc</a:t>
            </a:r>
          </a:p>
        </p:txBody>
      </p:sp>
    </p:spTree>
    <p:custDataLst>
      <p:tags r:id="rId1"/>
    </p:custDataLst>
    <p:extLst>
      <p:ext uri="{BB962C8B-B14F-4D97-AF65-F5344CB8AC3E}">
        <p14:creationId xmlns:p14="http://schemas.microsoft.com/office/powerpoint/2010/main" val="2097354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Jhaveri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717883192"/>
              </p:ext>
            </p:extLst>
          </p:nvPr>
        </p:nvGraphicFramePr>
        <p:xfrm>
          <a:off x="1595500" y="1665076"/>
          <a:ext cx="9253028" cy="3852156"/>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6344933">
                  <a:extLst>
                    <a:ext uri="{9D8B030D-6E8A-4147-A177-3AD203B41FA5}">
                      <a16:colId xmlns:a16="http://schemas.microsoft.com/office/drawing/2014/main" val="2117869244"/>
                    </a:ext>
                  </a:extLst>
                </a:gridCol>
              </a:tblGrid>
              <a:tr h="2234250">
                <a:tc>
                  <a:txBody>
                    <a:bodyPr/>
                    <a:lstStyle/>
                    <a:p>
                      <a:pPr algn="l"/>
                      <a:r>
                        <a:rPr lang="en-US" sz="1800" b="1" dirty="0">
                          <a:solidFill>
                            <a:schemeClr val="tx1"/>
                          </a:solidFill>
                        </a:rPr>
                        <a:t>Consultant/Advisory </a:t>
                      </a:r>
                      <a:br>
                        <a:rPr lang="en-US" sz="1800" b="1" dirty="0">
                          <a:solidFill>
                            <a:schemeClr val="tx1"/>
                          </a:solidFill>
                        </a:rPr>
                      </a:br>
                      <a:r>
                        <a:rPr lang="en-US" sz="1800" b="1" dirty="0">
                          <a:solidFill>
                            <a:schemeClr val="tx1"/>
                          </a:solidFill>
                        </a:rPr>
                        <a:t>Board Roles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Arvinas</a:t>
                      </a:r>
                      <a:r>
                        <a:rPr lang="en-US" sz="1800" b="0" dirty="0">
                          <a:solidFill>
                            <a:schemeClr val="tx1"/>
                          </a:solidFill>
                        </a:rPr>
                        <a:t>, AstraZeneca Pharmaceuticals LP, Bicycle Therapeutics, Blueprint Medicines, Daiichi Sankyo Inc, Eisai Inc, Genentech, a member of the Roche Group, Gilead Sciences Inc, Halda Therapeutics, </a:t>
                      </a:r>
                      <a:r>
                        <a:rPr lang="en-US" sz="1800" b="0" dirty="0" err="1">
                          <a:solidFill>
                            <a:schemeClr val="tx1"/>
                          </a:solidFill>
                        </a:rPr>
                        <a:t>Loxo</a:t>
                      </a:r>
                      <a:r>
                        <a:rPr lang="en-US" sz="1800" b="0" dirty="0">
                          <a:solidFill>
                            <a:schemeClr val="tx1"/>
                          </a:solidFill>
                        </a:rPr>
                        <a:t> Oncology Inc, a wholly owned subsidiary of Eli Lilly &amp; Company, Menarini Group, Merck, Novartis, Olema Oncology, Pfizer Inc, </a:t>
                      </a:r>
                      <a:r>
                        <a:rPr lang="en-US" sz="1800" b="0" dirty="0" err="1">
                          <a:solidFill>
                            <a:schemeClr val="tx1"/>
                          </a:solidFill>
                        </a:rPr>
                        <a:t>RayzeBio</a:t>
                      </a:r>
                      <a:r>
                        <a:rPr lang="en-US" sz="1800" b="0" dirty="0">
                          <a:solidFill>
                            <a:schemeClr val="tx1"/>
                          </a:solidFill>
                        </a:rPr>
                        <a:t> Inc, Scorpion Therapeutics,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17906">
                <a:tc>
                  <a:txBody>
                    <a:bodyPr/>
                    <a:lstStyle/>
                    <a:p>
                      <a:pPr algn="l"/>
                      <a:r>
                        <a:rPr lang="en-US" sz="1800" b="1" dirty="0">
                          <a:solidFill>
                            <a:schemeClr val="tx1"/>
                          </a:solidFill>
                        </a:rPr>
                        <a:t>Research Funding Support to the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Blueprint Medicines, Eisai Inc, Genentech, a member of the Roche Group, Gilead Sciences Inc, </a:t>
                      </a:r>
                      <a:r>
                        <a:rPr lang="en-US" sz="1800" b="0" dirty="0" err="1">
                          <a:solidFill>
                            <a:schemeClr val="tx1"/>
                          </a:solidFill>
                        </a:rPr>
                        <a:t>Loxo</a:t>
                      </a:r>
                      <a:r>
                        <a:rPr lang="en-US" sz="1800" b="0" dirty="0">
                          <a:solidFill>
                            <a:schemeClr val="tx1"/>
                          </a:solidFill>
                        </a:rPr>
                        <a:t> Oncology Inc, a wholly owned subsidiary of Eli Lilly &amp; Company, Merck, Novartis, Pfizer Inc, Puma Biotechnology Inc, </a:t>
                      </a:r>
                      <a:r>
                        <a:rPr lang="en-US" sz="1800" b="0" dirty="0" err="1">
                          <a:solidFill>
                            <a:schemeClr val="tx1"/>
                          </a:solidFill>
                        </a:rPr>
                        <a:t>RayzeBio</a:t>
                      </a:r>
                      <a:r>
                        <a:rPr lang="en-US" sz="1800" b="0" dirty="0">
                          <a:solidFill>
                            <a:schemeClr val="tx1"/>
                          </a:solidFill>
                        </a:rPr>
                        <a:t> Inc, Scorpion Therapeutics,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Kaklamani</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389065040"/>
              </p:ext>
            </p:extLst>
          </p:nvPr>
        </p:nvGraphicFramePr>
        <p:xfrm>
          <a:off x="1595500" y="2060848"/>
          <a:ext cx="8820980" cy="2447909"/>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900009">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Lilly, Menarini Group,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4789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Eisai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900009">
                <a:tc>
                  <a:txBody>
                    <a:bodyPr/>
                    <a:lstStyle/>
                    <a:p>
                      <a:pPr algn="l"/>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1749891"/>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454"/>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94494"/>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122015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076808" cy="1323951"/>
          </a:xfrm>
        </p:spPr>
        <p:txBody>
          <a:bodyPr/>
          <a:lstStyle/>
          <a:p>
            <a:pPr marL="98425" indent="0">
              <a:buNone/>
            </a:pPr>
            <a:r>
              <a:rPr lang="en-US" sz="2500" b="0" dirty="0">
                <a:solidFill>
                  <a:schemeClr val="tx1"/>
                </a:solidFill>
              </a:rPr>
              <a:t>This activity is supported by an educational grant from Lilly.</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2931694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83432" y="1700808"/>
            <a:ext cx="9649072" cy="4727456"/>
          </a:xfrm>
        </p:spPr>
        <p:txBody>
          <a:bodyPr/>
          <a:lstStyle/>
          <a:p>
            <a:pPr marL="98425" indent="0">
              <a:lnSpc>
                <a:spcPct val="100000"/>
              </a:lnSpc>
              <a:spcBef>
                <a:spcPts val="2400"/>
              </a:spcBef>
              <a:spcAft>
                <a:spcPts val="0"/>
              </a:spcAft>
              <a:buNone/>
            </a:pPr>
            <a:r>
              <a:rPr lang="en-US" sz="2800" dirty="0">
                <a:solidFill>
                  <a:schemeClr val="accent2"/>
                </a:solidFill>
              </a:rPr>
              <a:t>Introduction: </a:t>
            </a:r>
            <a:r>
              <a:rPr lang="en-US" sz="2800" dirty="0">
                <a:solidFill>
                  <a:schemeClr val="tx1"/>
                </a:solidFill>
              </a:rPr>
              <a:t>ER-Positive Metastatic Breast Cancer — Bringing Research Data into Practice</a:t>
            </a:r>
          </a:p>
          <a:p>
            <a:pPr marL="98425" indent="0">
              <a:lnSpc>
                <a:spcPct val="100000"/>
              </a:lnSpc>
              <a:spcBef>
                <a:spcPts val="2400"/>
              </a:spcBef>
              <a:spcAft>
                <a:spcPts val="0"/>
              </a:spcAft>
              <a:buNone/>
            </a:pPr>
            <a:r>
              <a:rPr lang="en-US" sz="2800" dirty="0">
                <a:solidFill>
                  <a:schemeClr val="accent2"/>
                </a:solidFill>
              </a:rPr>
              <a:t>Module 1: </a:t>
            </a:r>
            <a:r>
              <a:rPr lang="en-US" sz="2800" dirty="0">
                <a:solidFill>
                  <a:schemeClr val="tx1"/>
                </a:solidFill>
              </a:rPr>
              <a:t>Key Issues from the General Medical Oncologists (GMO) Survey</a:t>
            </a:r>
          </a:p>
          <a:p>
            <a:pPr marL="98425" indent="0">
              <a:lnSpc>
                <a:spcPct val="100000"/>
              </a:lnSpc>
              <a:spcBef>
                <a:spcPts val="2400"/>
              </a:spcBef>
              <a:spcAft>
                <a:spcPts val="0"/>
              </a:spcAft>
              <a:buNone/>
            </a:pPr>
            <a:r>
              <a:rPr lang="en-US" sz="2800" dirty="0">
                <a:solidFill>
                  <a:schemeClr val="accent2"/>
                </a:solidFill>
              </a:rPr>
              <a:t>Module 2: </a:t>
            </a:r>
            <a:r>
              <a:rPr lang="en-US" sz="2800" dirty="0">
                <a:solidFill>
                  <a:schemeClr val="tx1"/>
                </a:solidFill>
              </a:rPr>
              <a:t>Faculty Cases and GMO Questions</a:t>
            </a:r>
            <a:endParaRPr lang="en-US" sz="2800" dirty="0">
              <a:solidFill>
                <a:schemeClr val="accent2"/>
              </a:solidFill>
            </a:endParaRPr>
          </a:p>
          <a:p>
            <a:pPr marL="98425" indent="0">
              <a:lnSpc>
                <a:spcPct val="100000"/>
              </a:lnSpc>
              <a:spcBef>
                <a:spcPts val="2400"/>
              </a:spcBef>
              <a:spcAft>
                <a:spcPts val="0"/>
              </a:spcAft>
              <a:buNone/>
            </a:pPr>
            <a:endParaRPr lang="en-US" sz="2800" dirty="0">
              <a:solidFill>
                <a:schemeClr val="accent2"/>
              </a:solidFill>
            </a:endParaRP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2204864"/>
            <a:ext cx="10972800" cy="1075556"/>
          </a:xfrm>
        </p:spPr>
        <p:txBody>
          <a:bodyPr/>
          <a:lstStyle/>
          <a:p>
            <a:r>
              <a:rPr lang="en-US" sz="4600" dirty="0"/>
              <a:t>Survey of 50 General </a:t>
            </a:r>
            <a:br>
              <a:rPr lang="en-US" sz="4600" dirty="0"/>
            </a:br>
            <a:r>
              <a:rPr lang="en-US" sz="4600" dirty="0"/>
              <a:t>Medical Oncologists: </a:t>
            </a:r>
            <a:br>
              <a:rPr lang="en-US" sz="4600" dirty="0"/>
            </a:br>
            <a:r>
              <a:rPr lang="en-US" sz="4600" dirty="0"/>
              <a:t>Breast Cancer</a:t>
            </a:r>
            <a:endParaRPr lang="en-US" sz="4600" b="0" dirty="0">
              <a:solidFill>
                <a:schemeClr val="tx1"/>
              </a:solidFill>
            </a:endParaRPr>
          </a:p>
        </p:txBody>
      </p:sp>
      <p:sp>
        <p:nvSpPr>
          <p:cNvPr id="2" name="Title 9">
            <a:extLst>
              <a:ext uri="{FF2B5EF4-FFF2-40B4-BE49-F238E27FC236}">
                <a16:creationId xmlns:a16="http://schemas.microsoft.com/office/drawing/2014/main" id="{F53CA438-ABD2-2869-ECE2-7F935F49EBA3}"/>
              </a:ext>
            </a:extLst>
          </p:cNvPr>
          <p:cNvSpPr txBox="1">
            <a:spLocks/>
          </p:cNvSpPr>
          <p:nvPr/>
        </p:nvSpPr>
        <p:spPr bwMode="auto">
          <a:xfrm>
            <a:off x="609600" y="4149080"/>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200" dirty="0">
                <a:solidFill>
                  <a:schemeClr val="tx1"/>
                </a:solidFill>
              </a:rPr>
              <a:t>Survey Dates: 7/22/25 to 7/25/25</a:t>
            </a:r>
            <a:endParaRPr lang="en-US" sz="3200" kern="0" dirty="0">
              <a:solidFill>
                <a:schemeClr val="tx1"/>
              </a:solidFill>
            </a:endParaRPr>
          </a:p>
        </p:txBody>
      </p:sp>
    </p:spTree>
    <p:extLst>
      <p:ext uri="{BB962C8B-B14F-4D97-AF65-F5344CB8AC3E}">
        <p14:creationId xmlns:p14="http://schemas.microsoft.com/office/powerpoint/2010/main" val="128348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61333C-6784-1BAC-AAB2-C6A00C60D816}"/>
              </a:ext>
            </a:extLst>
          </p:cNvPr>
          <p:cNvSpPr/>
          <p:nvPr/>
        </p:nvSpPr>
        <p:spPr bwMode="auto">
          <a:xfrm>
            <a:off x="659396" y="1628800"/>
            <a:ext cx="10765196" cy="100811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83432" y="1700808"/>
            <a:ext cx="9865096" cy="4727456"/>
          </a:xfrm>
        </p:spPr>
        <p:txBody>
          <a:bodyPr/>
          <a:lstStyle/>
          <a:p>
            <a:pPr marL="98425" indent="0">
              <a:lnSpc>
                <a:spcPct val="100000"/>
              </a:lnSpc>
              <a:spcBef>
                <a:spcPts val="2400"/>
              </a:spcBef>
              <a:spcAft>
                <a:spcPts val="0"/>
              </a:spcAft>
              <a:buNone/>
            </a:pPr>
            <a:r>
              <a:rPr lang="en-US" sz="2800" dirty="0">
                <a:solidFill>
                  <a:schemeClr val="bg1"/>
                </a:solidFill>
              </a:rPr>
              <a:t>Introduction: ER-Positive Metastatic Breast Cancer — Bringing Research Data into Practice</a:t>
            </a:r>
          </a:p>
          <a:p>
            <a:pPr marL="98425" indent="0">
              <a:lnSpc>
                <a:spcPct val="100000"/>
              </a:lnSpc>
              <a:spcBef>
                <a:spcPts val="2400"/>
              </a:spcBef>
              <a:spcAft>
                <a:spcPts val="0"/>
              </a:spcAft>
              <a:buNone/>
            </a:pPr>
            <a:r>
              <a:rPr lang="en-US" sz="2800" dirty="0">
                <a:solidFill>
                  <a:schemeClr val="accent2"/>
                </a:solidFill>
              </a:rPr>
              <a:t>Module 1: </a:t>
            </a:r>
            <a:r>
              <a:rPr lang="en-US" sz="2800" dirty="0">
                <a:solidFill>
                  <a:schemeClr val="tx1"/>
                </a:solidFill>
              </a:rPr>
              <a:t>Key Issues from GMO Survey</a:t>
            </a:r>
          </a:p>
          <a:p>
            <a:pPr marL="98425" indent="0">
              <a:lnSpc>
                <a:spcPct val="100000"/>
              </a:lnSpc>
              <a:spcBef>
                <a:spcPts val="2400"/>
              </a:spcBef>
              <a:spcAft>
                <a:spcPts val="0"/>
              </a:spcAft>
              <a:buNone/>
            </a:pPr>
            <a:r>
              <a:rPr lang="en-US" sz="2800" dirty="0">
                <a:solidFill>
                  <a:schemeClr val="accent2"/>
                </a:solidFill>
              </a:rPr>
              <a:t>Module 2: </a:t>
            </a:r>
            <a:r>
              <a:rPr lang="en-US" sz="2800" dirty="0">
                <a:solidFill>
                  <a:schemeClr val="tx1"/>
                </a:solidFill>
              </a:rPr>
              <a:t>Faculty Cases and GMO Questions</a:t>
            </a:r>
            <a:endParaRPr lang="en-US" sz="2800" dirty="0">
              <a:solidFill>
                <a:schemeClr val="accent2"/>
              </a:solidFill>
            </a:endParaRPr>
          </a:p>
        </p:txBody>
      </p:sp>
    </p:spTree>
    <p:custDataLst>
      <p:tags r:id="rId1"/>
    </p:custDataLst>
    <p:extLst>
      <p:ext uri="{BB962C8B-B14F-4D97-AF65-F5344CB8AC3E}">
        <p14:creationId xmlns:p14="http://schemas.microsoft.com/office/powerpoint/2010/main" val="1528673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0F2E1-3ECF-6AAD-4898-DA6483B2DC5B}"/>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524637DE-68D5-754D-3383-228C539AB5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84282" y="776023"/>
            <a:ext cx="10740310" cy="4885225"/>
          </a:xfrm>
          <a:prstGeom prst="rect">
            <a:avLst/>
          </a:prstGeom>
        </p:spPr>
      </p:pic>
      <p:sp>
        <p:nvSpPr>
          <p:cNvPr id="3" name="Rectangle 2">
            <a:extLst>
              <a:ext uri="{FF2B5EF4-FFF2-40B4-BE49-F238E27FC236}">
                <a16:creationId xmlns:a16="http://schemas.microsoft.com/office/drawing/2014/main" id="{F85B2BF3-DF65-AAC9-B860-C5573AFBBDD6}"/>
              </a:ext>
            </a:extLst>
          </p:cNvPr>
          <p:cNvSpPr/>
          <p:nvPr/>
        </p:nvSpPr>
        <p:spPr bwMode="auto">
          <a:xfrm>
            <a:off x="9264352" y="1628800"/>
            <a:ext cx="1944216"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extBox 1">
            <a:extLst>
              <a:ext uri="{FF2B5EF4-FFF2-40B4-BE49-F238E27FC236}">
                <a16:creationId xmlns:a16="http://schemas.microsoft.com/office/drawing/2014/main" id="{AF89B25B-7B00-7D2E-4B77-AB9C50DB62F6}"/>
              </a:ext>
            </a:extLst>
          </p:cNvPr>
          <p:cNvSpPr txBox="1"/>
          <p:nvPr/>
        </p:nvSpPr>
        <p:spPr>
          <a:xfrm>
            <a:off x="5328592" y="5261138"/>
            <a:ext cx="6096000" cy="400110"/>
          </a:xfrm>
          <a:prstGeom prst="rect">
            <a:avLst/>
          </a:prstGeom>
          <a:noFill/>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2024;21(10):743-61.</a:t>
            </a:r>
          </a:p>
        </p:txBody>
      </p:sp>
    </p:spTree>
    <p:extLst>
      <p:ext uri="{BB962C8B-B14F-4D97-AF65-F5344CB8AC3E}">
        <p14:creationId xmlns:p14="http://schemas.microsoft.com/office/powerpoint/2010/main" val="251469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5A255-27A1-0808-0598-235EFF4119E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09DD9F5-72B9-4BEE-64F5-6CC3E42418BD}"/>
              </a:ext>
            </a:extLst>
          </p:cNvPr>
          <p:cNvSpPr txBox="1"/>
          <p:nvPr/>
        </p:nvSpPr>
        <p:spPr>
          <a:xfrm>
            <a:off x="47328" y="651790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Lloyd MR et al. </a:t>
            </a:r>
            <a:r>
              <a:rPr kumimoji="0" lang="en-US" sz="1500" b="0" i="1"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Nat Rev Clin Oncol </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2024;21(10):743-61.</a:t>
            </a:r>
          </a:p>
        </p:txBody>
      </p:sp>
      <p:pic>
        <p:nvPicPr>
          <p:cNvPr id="2" name="Picture 1">
            <a:extLst>
              <a:ext uri="{FF2B5EF4-FFF2-40B4-BE49-F238E27FC236}">
                <a16:creationId xmlns:a16="http://schemas.microsoft.com/office/drawing/2014/main" id="{A31562B0-A85D-28C6-22EF-53405BC543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3359" y="1052736"/>
            <a:ext cx="11765282" cy="4752528"/>
          </a:xfrm>
          <a:prstGeom prst="rect">
            <a:avLst/>
          </a:prstGeom>
        </p:spPr>
      </p:pic>
      <p:sp>
        <p:nvSpPr>
          <p:cNvPr id="3" name="TextBox 2">
            <a:extLst>
              <a:ext uri="{FF2B5EF4-FFF2-40B4-BE49-F238E27FC236}">
                <a16:creationId xmlns:a16="http://schemas.microsoft.com/office/drawing/2014/main" id="{5D0AE724-A065-325E-03F1-6B390A954854}"/>
              </a:ext>
            </a:extLst>
          </p:cNvPr>
          <p:cNvSpPr txBox="1"/>
          <p:nvPr/>
        </p:nvSpPr>
        <p:spPr>
          <a:xfrm>
            <a:off x="929424" y="315164"/>
            <a:ext cx="10333148" cy="553998"/>
          </a:xfrm>
          <a:prstGeom prst="rect">
            <a:avLst/>
          </a:prstGeom>
          <a:noFill/>
        </p:spPr>
        <p:txBody>
          <a:bodyPr wrap="square" rtlCol="0">
            <a:spAutoFit/>
          </a:bodyPr>
          <a:lstStyle/>
          <a:p>
            <a:pPr lvl="0" algn="ctr">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Overview of Biological Signaling in </a:t>
            </a:r>
            <a:r>
              <a:rPr lang="en-US" sz="3000" dirty="0">
                <a:solidFill>
                  <a:srgbClr val="0432FF"/>
                </a:solidFill>
                <a:latin typeface="Calibri" panose="020F0502020204030204" pitchFamily="34" charset="0"/>
                <a:cs typeface="Calibri" panose="020F0502020204030204" pitchFamily="34" charset="0"/>
              </a:rPr>
              <a:t>HR-Positive </a:t>
            </a: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Breast Cancer </a:t>
            </a:r>
          </a:p>
        </p:txBody>
      </p:sp>
    </p:spTree>
    <p:extLst>
      <p:ext uri="{BB962C8B-B14F-4D97-AF65-F5344CB8AC3E}">
        <p14:creationId xmlns:p14="http://schemas.microsoft.com/office/powerpoint/2010/main" val="656897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3C7B7-2C44-1308-0684-DC457419FA0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E1505C4-8231-9493-F2AF-6E20D862EFEB}"/>
              </a:ext>
            </a:extLst>
          </p:cNvPr>
          <p:cNvSpPr txBox="1">
            <a:spLocks/>
          </p:cNvSpPr>
          <p:nvPr/>
        </p:nvSpPr>
        <p:spPr bwMode="auto">
          <a:xfrm>
            <a:off x="911424" y="328060"/>
            <a:ext cx="9696226" cy="90872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100000"/>
              </a:lnSpc>
              <a:spcBef>
                <a:spcPct val="0"/>
              </a:spcBef>
              <a:spcAft>
                <a:spcPct val="0"/>
              </a:spcAft>
              <a:buClr>
                <a:srgbClr val="000000"/>
              </a:buClr>
              <a:buSzPct val="45000"/>
              <a:buFont typeface="Wingdings" pitchFamily="-72" charset="2"/>
              <a:buNone/>
              <a:tabLst/>
              <a:defRPr/>
            </a:pPr>
            <a:r>
              <a:rPr kumimoji="0" lang="en-US"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Targeted Selection of Second-Line or Later-Line Therapies for Patients with Metastatic ER-Positive Breast Cancer</a:t>
            </a:r>
          </a:p>
        </p:txBody>
      </p:sp>
      <p:pic>
        <p:nvPicPr>
          <p:cNvPr id="3" name="Picture 2">
            <a:extLst>
              <a:ext uri="{FF2B5EF4-FFF2-40B4-BE49-F238E27FC236}">
                <a16:creationId xmlns:a16="http://schemas.microsoft.com/office/drawing/2014/main" id="{079521EB-FCAF-24C7-AFD1-DDCEBF2F59C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96565" y="1628800"/>
            <a:ext cx="10998870" cy="4104456"/>
          </a:xfrm>
          <a:prstGeom prst="rect">
            <a:avLst/>
          </a:prstGeom>
        </p:spPr>
      </p:pic>
      <p:sp>
        <p:nvSpPr>
          <p:cNvPr id="2" name="TextBox 1">
            <a:extLst>
              <a:ext uri="{FF2B5EF4-FFF2-40B4-BE49-F238E27FC236}">
                <a16:creationId xmlns:a16="http://schemas.microsoft.com/office/drawing/2014/main" id="{31AC9C5F-AB75-BF5B-48EE-753B4B3EE711}"/>
              </a:ext>
            </a:extLst>
          </p:cNvPr>
          <p:cNvSpPr txBox="1"/>
          <p:nvPr/>
        </p:nvSpPr>
        <p:spPr>
          <a:xfrm>
            <a:off x="47328" y="651790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Lloyd MR et al. </a:t>
            </a:r>
            <a:r>
              <a:rPr kumimoji="0" lang="en-US" sz="1500" b="0" i="1"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Nat Rev Clin Oncol </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2024;21(10):743-61.</a:t>
            </a:r>
          </a:p>
        </p:txBody>
      </p:sp>
    </p:spTree>
    <p:extLst>
      <p:ext uri="{BB962C8B-B14F-4D97-AF65-F5344CB8AC3E}">
        <p14:creationId xmlns:p14="http://schemas.microsoft.com/office/powerpoint/2010/main" val="33655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1FF02-7E23-F519-0C8E-952F31ED0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45B04-ED6F-1268-9559-EB251992E059}"/>
              </a:ext>
            </a:extLst>
          </p:cNvPr>
          <p:cNvSpPr>
            <a:spLocks noGrp="1"/>
          </p:cNvSpPr>
          <p:nvPr>
            <p:ph type="title"/>
          </p:nvPr>
        </p:nvSpPr>
        <p:spPr>
          <a:xfrm>
            <a:off x="507043" y="331079"/>
            <a:ext cx="10557510" cy="1141412"/>
          </a:xfrm>
        </p:spPr>
        <p:txBody>
          <a:bodyPr/>
          <a:lstStyle/>
          <a:p>
            <a:pPr algn="l"/>
            <a:r>
              <a:rPr lang="en-US" dirty="0"/>
              <a:t>Clinically Meaningful Improvement in Both </a:t>
            </a:r>
            <a:r>
              <a:rPr lang="en-US" dirty="0" err="1"/>
              <a:t>Progession</a:t>
            </a:r>
            <a:r>
              <a:rPr lang="en-US" dirty="0"/>
              <a:t>-Free Survival (PFS) Primary Endpoints in the PIK3CA Wild-Type Cohort of the Phase III VIKTORIA-1 Trial</a:t>
            </a:r>
            <a:br>
              <a:rPr lang="en-US" dirty="0"/>
            </a:br>
            <a:r>
              <a:rPr lang="en-US" sz="2400" dirty="0"/>
              <a:t>Press Release: July 28, 2025</a:t>
            </a:r>
          </a:p>
        </p:txBody>
      </p:sp>
      <p:sp>
        <p:nvSpPr>
          <p:cNvPr id="3" name="Content Placeholder 2">
            <a:extLst>
              <a:ext uri="{FF2B5EF4-FFF2-40B4-BE49-F238E27FC236}">
                <a16:creationId xmlns:a16="http://schemas.microsoft.com/office/drawing/2014/main" id="{D4DF28F4-B591-722F-877B-B5F9533E206A}"/>
              </a:ext>
            </a:extLst>
          </p:cNvPr>
          <p:cNvSpPr>
            <a:spLocks noGrp="1"/>
          </p:cNvSpPr>
          <p:nvPr>
            <p:ph idx="1"/>
          </p:nvPr>
        </p:nvSpPr>
        <p:spPr>
          <a:xfrm>
            <a:off x="507043" y="1916832"/>
            <a:ext cx="10701526" cy="4316412"/>
          </a:xfrm>
        </p:spPr>
        <p:txBody>
          <a:bodyPr/>
          <a:lstStyle/>
          <a:p>
            <a:pPr marL="99718" indent="0">
              <a:lnSpc>
                <a:spcPct val="100000"/>
              </a:lnSpc>
              <a:spcBef>
                <a:spcPts val="1200"/>
              </a:spcBef>
              <a:spcAft>
                <a:spcPts val="0"/>
              </a:spcAft>
              <a:buNone/>
            </a:pPr>
            <a:r>
              <a:rPr lang="en-US" sz="1800" b="0" dirty="0">
                <a:latin typeface="Calibri" panose="020F0502020204030204" pitchFamily="34" charset="0"/>
                <a:cs typeface="Calibri" panose="020F0502020204030204" pitchFamily="34" charset="0"/>
              </a:rPr>
              <a:t>“[The manufacturer] today announced positive topline results from the </a:t>
            </a:r>
            <a:r>
              <a:rPr lang="en-US" sz="1800" b="0" i="1" dirty="0">
                <a:latin typeface="Calibri" panose="020F0502020204030204" pitchFamily="34" charset="0"/>
                <a:cs typeface="Calibri" panose="020F0502020204030204" pitchFamily="34" charset="0"/>
              </a:rPr>
              <a:t>PIK3CA</a:t>
            </a:r>
            <a:r>
              <a:rPr lang="en-US" sz="1800" b="0" dirty="0">
                <a:latin typeface="Calibri" panose="020F0502020204030204" pitchFamily="34" charset="0"/>
                <a:cs typeface="Calibri" panose="020F0502020204030204" pitchFamily="34" charset="0"/>
              </a:rPr>
              <a:t> wild-type cohort of the Phase 3 VIKTORIA-1 clinical trial evaluating </a:t>
            </a:r>
            <a:r>
              <a:rPr lang="en-US" sz="1800" b="0" dirty="0" err="1">
                <a:latin typeface="Calibri" panose="020F0502020204030204" pitchFamily="34" charset="0"/>
                <a:cs typeface="Calibri" panose="020F0502020204030204" pitchFamily="34" charset="0"/>
              </a:rPr>
              <a:t>gedatolisib</a:t>
            </a:r>
            <a:r>
              <a:rPr lang="en-US" sz="1800" b="0" dirty="0">
                <a:latin typeface="Calibri" panose="020F0502020204030204" pitchFamily="34" charset="0"/>
                <a:cs typeface="Calibri" panose="020F0502020204030204" pitchFamily="34" charset="0"/>
              </a:rPr>
              <a:t> plus fulvestrant with and without palbociclib versus fulvestrant in adults with hormone receptor (HR)-positive, human epidermal growth factor receptor 2 (HER2)-negative, </a:t>
            </a:r>
            <a:r>
              <a:rPr lang="en-US" sz="1800" b="0" i="1" dirty="0">
                <a:latin typeface="Calibri" panose="020F0502020204030204" pitchFamily="34" charset="0"/>
                <a:cs typeface="Calibri" panose="020F0502020204030204" pitchFamily="34" charset="0"/>
              </a:rPr>
              <a:t>PIK3CA</a:t>
            </a:r>
            <a:r>
              <a:rPr lang="en-US" sz="1800" b="0" dirty="0">
                <a:latin typeface="Calibri" panose="020F0502020204030204" pitchFamily="34" charset="0"/>
                <a:cs typeface="Calibri" panose="020F0502020204030204" pitchFamily="34" charset="0"/>
              </a:rPr>
              <a:t> wild-type, locally advanced or metastatic breast cancer, following progression on, or after, treatment with a CDK4/6 inhibitor and an aromatase inhibitor.</a:t>
            </a:r>
          </a:p>
          <a:p>
            <a:pPr marL="99718" indent="0">
              <a:lnSpc>
                <a:spcPct val="100000"/>
              </a:lnSpc>
              <a:spcBef>
                <a:spcPts val="1200"/>
              </a:spcBef>
              <a:spcAft>
                <a:spcPts val="0"/>
              </a:spcAft>
              <a:buNone/>
            </a:pPr>
            <a:r>
              <a:rPr lang="en-US" sz="1800" b="0" dirty="0">
                <a:latin typeface="Calibri" panose="020F0502020204030204" pitchFamily="34" charset="0"/>
                <a:cs typeface="Calibri" panose="020F0502020204030204" pitchFamily="34" charset="0"/>
              </a:rPr>
              <a:t>In the trial, the </a:t>
            </a:r>
            <a:r>
              <a:rPr lang="en-US" sz="1800" b="0" dirty="0" err="1">
                <a:latin typeface="Calibri" panose="020F0502020204030204" pitchFamily="34" charset="0"/>
                <a:cs typeface="Calibri" panose="020F0502020204030204" pitchFamily="34" charset="0"/>
              </a:rPr>
              <a:t>gedatolisib</a:t>
            </a:r>
            <a:r>
              <a:rPr lang="en-US" sz="1800" b="0" dirty="0">
                <a:latin typeface="Calibri" panose="020F0502020204030204" pitchFamily="34" charset="0"/>
                <a:cs typeface="Calibri" panose="020F0502020204030204" pitchFamily="34" charset="0"/>
              </a:rPr>
              <a:t> triplet demonstrated a statistically significant and clinically meaningful improvement in PFS among patients, reducing the risk of disease progression or death by 76% compared to fulvestrant (based on a hazard ratio [HR] of 0.24, 95% confidence interval [CI] 0.17-0.35; </a:t>
            </a:r>
            <a:r>
              <a:rPr lang="en-US" sz="1800" b="0" i="1" dirty="0">
                <a:latin typeface="Calibri" panose="020F0502020204030204" pitchFamily="34" charset="0"/>
                <a:cs typeface="Calibri" panose="020F0502020204030204" pitchFamily="34" charset="0"/>
              </a:rPr>
              <a:t>p</a:t>
            </a:r>
            <a:r>
              <a:rPr lang="en-US" sz="1800" b="0" dirty="0">
                <a:latin typeface="Calibri" panose="020F0502020204030204" pitchFamily="34" charset="0"/>
                <a:cs typeface="Calibri" panose="020F0502020204030204" pitchFamily="34" charset="0"/>
              </a:rPr>
              <a:t> &lt; 0.0001). The mPFS, as assessed by blinded independent central review (‘BICR’), was 9.3 months with the </a:t>
            </a:r>
            <a:r>
              <a:rPr lang="en-US" sz="1800" b="0" dirty="0" err="1">
                <a:latin typeface="Calibri" panose="020F0502020204030204" pitchFamily="34" charset="0"/>
                <a:cs typeface="Calibri" panose="020F0502020204030204" pitchFamily="34" charset="0"/>
              </a:rPr>
              <a:t>gedatolisib</a:t>
            </a:r>
            <a:r>
              <a:rPr lang="en-US" sz="1800" b="0" dirty="0">
                <a:latin typeface="Calibri" panose="020F0502020204030204" pitchFamily="34" charset="0"/>
                <a:cs typeface="Calibri" panose="020F0502020204030204" pitchFamily="34" charset="0"/>
              </a:rPr>
              <a:t> triplet versus 2.0 months with fulvestrant, an incremental improvement of 7.3 months.</a:t>
            </a:r>
          </a:p>
          <a:p>
            <a:pPr marL="99718" indent="0">
              <a:lnSpc>
                <a:spcPct val="100000"/>
              </a:lnSpc>
              <a:spcBef>
                <a:spcPts val="1200"/>
              </a:spcBef>
              <a:spcAft>
                <a:spcPts val="0"/>
              </a:spcAft>
              <a:buNone/>
            </a:pPr>
            <a:r>
              <a:rPr lang="en-US" sz="1800" b="0" dirty="0">
                <a:latin typeface="Calibri" panose="020F0502020204030204" pitchFamily="34" charset="0"/>
                <a:cs typeface="Calibri" panose="020F0502020204030204" pitchFamily="34" charset="0"/>
              </a:rPr>
              <a:t>The </a:t>
            </a:r>
            <a:r>
              <a:rPr lang="en-US" sz="1800" b="0" dirty="0" err="1">
                <a:latin typeface="Calibri" panose="020F0502020204030204" pitchFamily="34" charset="0"/>
                <a:cs typeface="Calibri" panose="020F0502020204030204" pitchFamily="34" charset="0"/>
              </a:rPr>
              <a:t>gedatolisib</a:t>
            </a:r>
            <a:r>
              <a:rPr lang="en-US" sz="1800" b="0" dirty="0">
                <a:latin typeface="Calibri" panose="020F0502020204030204" pitchFamily="34" charset="0"/>
                <a:cs typeface="Calibri" panose="020F0502020204030204" pitchFamily="34" charset="0"/>
              </a:rPr>
              <a:t> doublet also demonstrated a statistically significant and clinically meaningful improvement in PFS among patients, reducing the risk of disease progression or death by 67% compared to fulvestrant (HR of 0.33, 95% CI 0.24-0.48; </a:t>
            </a:r>
            <a:r>
              <a:rPr lang="en-US" sz="1800" b="0" i="1" dirty="0">
                <a:latin typeface="Calibri" panose="020F0502020204030204" pitchFamily="34" charset="0"/>
                <a:cs typeface="Calibri" panose="020F0502020204030204" pitchFamily="34" charset="0"/>
              </a:rPr>
              <a:t>p</a:t>
            </a:r>
            <a:r>
              <a:rPr lang="en-US" sz="1800" b="0" dirty="0">
                <a:latin typeface="Calibri" panose="020F0502020204030204" pitchFamily="34" charset="0"/>
                <a:cs typeface="Calibri" panose="020F0502020204030204" pitchFamily="34" charset="0"/>
              </a:rPr>
              <a:t> &lt; 0.0001). The mPFS, as assessed by BICR, was 7.4 months with the </a:t>
            </a:r>
            <a:r>
              <a:rPr lang="en-US" sz="1800" b="0" dirty="0" err="1">
                <a:latin typeface="Calibri" panose="020F0502020204030204" pitchFamily="34" charset="0"/>
                <a:cs typeface="Calibri" panose="020F0502020204030204" pitchFamily="34" charset="0"/>
              </a:rPr>
              <a:t>gedatolisib</a:t>
            </a:r>
            <a:r>
              <a:rPr lang="en-US" sz="1800" b="0" dirty="0">
                <a:latin typeface="Calibri" panose="020F0502020204030204" pitchFamily="34" charset="0"/>
                <a:cs typeface="Calibri" panose="020F0502020204030204" pitchFamily="34" charset="0"/>
              </a:rPr>
              <a:t> doublet versus 2.0 months with fulvestrant, an incremental improvement of 5.4 months.”</a:t>
            </a:r>
          </a:p>
        </p:txBody>
      </p:sp>
      <p:sp>
        <p:nvSpPr>
          <p:cNvPr id="5" name="TextBox 4">
            <a:extLst>
              <a:ext uri="{FF2B5EF4-FFF2-40B4-BE49-F238E27FC236}">
                <a16:creationId xmlns:a16="http://schemas.microsoft.com/office/drawing/2014/main" id="{4C584E12-DAAC-AE47-6E94-87F5EF9A572A}"/>
              </a:ext>
            </a:extLst>
          </p:cNvPr>
          <p:cNvSpPr txBox="1"/>
          <p:nvPr/>
        </p:nvSpPr>
        <p:spPr>
          <a:xfrm>
            <a:off x="7153" y="6526921"/>
            <a:ext cx="11342395"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finance.yahoo.com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/news/celcuity-announces-clinically-meaningful-improvement-110000421.html</a:t>
            </a:r>
          </a:p>
        </p:txBody>
      </p:sp>
    </p:spTree>
    <p:extLst>
      <p:ext uri="{BB962C8B-B14F-4D97-AF65-F5344CB8AC3E}">
        <p14:creationId xmlns:p14="http://schemas.microsoft.com/office/powerpoint/2010/main" val="121084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6F8DB-3306-DE26-B4DE-6FABDC25687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CBAD645-A784-6FA3-280B-CF41EBEF4386}"/>
              </a:ext>
            </a:extLst>
          </p:cNvPr>
          <p:cNvSpPr/>
          <p:nvPr/>
        </p:nvSpPr>
        <p:spPr bwMode="auto">
          <a:xfrm>
            <a:off x="659396" y="2780928"/>
            <a:ext cx="10693188" cy="64807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AF5636D7-2222-60C1-1CA8-7164D911F139}"/>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E3B5AC47-435C-19B6-757B-6566278F11D8}"/>
              </a:ext>
            </a:extLst>
          </p:cNvPr>
          <p:cNvSpPr>
            <a:spLocks noGrp="1"/>
          </p:cNvSpPr>
          <p:nvPr>
            <p:ph idx="1"/>
          </p:nvPr>
        </p:nvSpPr>
        <p:spPr>
          <a:xfrm>
            <a:off x="983432" y="1700808"/>
            <a:ext cx="9649072" cy="4727456"/>
          </a:xfrm>
        </p:spPr>
        <p:txBody>
          <a:bodyPr/>
          <a:lstStyle/>
          <a:p>
            <a:pPr marL="98425" indent="0">
              <a:lnSpc>
                <a:spcPct val="100000"/>
              </a:lnSpc>
              <a:spcBef>
                <a:spcPts val="2400"/>
              </a:spcBef>
              <a:spcAft>
                <a:spcPts val="0"/>
              </a:spcAft>
              <a:buNone/>
            </a:pPr>
            <a:r>
              <a:rPr lang="en-US" sz="2800" dirty="0">
                <a:solidFill>
                  <a:schemeClr val="accent2"/>
                </a:solidFill>
              </a:rPr>
              <a:t>Introduction: </a:t>
            </a:r>
            <a:r>
              <a:rPr lang="en-US" sz="2800" dirty="0">
                <a:solidFill>
                  <a:schemeClr val="tx1"/>
                </a:solidFill>
              </a:rPr>
              <a:t>ER-Positive Metastatic Breast Cancer — Bringing Research Data into Practice</a:t>
            </a:r>
          </a:p>
          <a:p>
            <a:pPr marL="98425" indent="0">
              <a:lnSpc>
                <a:spcPct val="100000"/>
              </a:lnSpc>
              <a:spcBef>
                <a:spcPts val="2400"/>
              </a:spcBef>
              <a:spcAft>
                <a:spcPts val="0"/>
              </a:spcAft>
              <a:buNone/>
            </a:pPr>
            <a:r>
              <a:rPr lang="en-US" sz="2800" dirty="0">
                <a:solidFill>
                  <a:schemeClr val="bg1"/>
                </a:solidFill>
              </a:rPr>
              <a:t>Module 1: Key Issues from GMO Survey</a:t>
            </a:r>
          </a:p>
          <a:p>
            <a:pPr marL="98425" indent="0">
              <a:lnSpc>
                <a:spcPct val="100000"/>
              </a:lnSpc>
              <a:spcBef>
                <a:spcPts val="2400"/>
              </a:spcBef>
              <a:spcAft>
                <a:spcPts val="0"/>
              </a:spcAft>
              <a:buNone/>
            </a:pPr>
            <a:r>
              <a:rPr lang="en-US" sz="2800" dirty="0">
                <a:solidFill>
                  <a:schemeClr val="accent2"/>
                </a:solidFill>
              </a:rPr>
              <a:t>Module 2: </a:t>
            </a:r>
            <a:r>
              <a:rPr lang="en-US" sz="2800" dirty="0">
                <a:solidFill>
                  <a:schemeClr val="tx1"/>
                </a:solidFill>
              </a:rPr>
              <a:t>Faculty Cases and GMO Questions</a:t>
            </a:r>
            <a:endParaRPr lang="en-US" sz="2800" dirty="0">
              <a:solidFill>
                <a:schemeClr val="accent2"/>
              </a:solidFill>
            </a:endParaRPr>
          </a:p>
        </p:txBody>
      </p:sp>
    </p:spTree>
    <p:custDataLst>
      <p:tags r:id="rId1"/>
    </p:custDataLst>
    <p:extLst>
      <p:ext uri="{BB962C8B-B14F-4D97-AF65-F5344CB8AC3E}">
        <p14:creationId xmlns:p14="http://schemas.microsoft.com/office/powerpoint/2010/main" val="362664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41B98-7093-14E1-BD21-3A2977D8D92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AC5D869-2288-B876-024C-D1D7DC8B59E4}"/>
              </a:ext>
            </a:extLst>
          </p:cNvPr>
          <p:cNvSpPr txBox="1">
            <a:spLocks/>
          </p:cNvSpPr>
          <p:nvPr/>
        </p:nvSpPr>
        <p:spPr bwMode="auto">
          <a:xfrm>
            <a:off x="1295215" y="259221"/>
            <a:ext cx="9696226" cy="508652"/>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ct val="100000"/>
              </a:lnSpc>
              <a:defRPr/>
            </a:pPr>
            <a:r>
              <a:rPr lang="en-US" kern="100" dirty="0">
                <a:latin typeface="Calibri" panose="020F0502020204030204" pitchFamily="34" charset="0"/>
                <a:ea typeface="Calibri" panose="020F0502020204030204" pitchFamily="34" charset="0"/>
                <a:cs typeface="Calibri" panose="020F0502020204030204" pitchFamily="34" charset="0"/>
              </a:rPr>
              <a:t>Eleven </a:t>
            </a:r>
            <a:r>
              <a:rPr kumimoji="0" lang="en-US"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Key </a:t>
            </a:r>
            <a:r>
              <a:rPr lang="en-US" kern="100" dirty="0">
                <a:latin typeface="Calibri" panose="020F0502020204030204" pitchFamily="34" charset="0"/>
                <a:ea typeface="Calibri" panose="020F0502020204030204" pitchFamily="34" charset="0"/>
                <a:cs typeface="Calibri" panose="020F0502020204030204" pitchFamily="34" charset="0"/>
              </a:rPr>
              <a:t>Agents/Regimens for ER-Positive </a:t>
            </a:r>
            <a:r>
              <a:rPr kumimoji="0" lang="en-US" b="1" i="0" u="none" strike="noStrike" kern="1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Calibri" panose="020F0502020204030204" pitchFamily="34" charset="0"/>
              </a:rPr>
              <a:t>Breast Cancer</a:t>
            </a:r>
          </a:p>
        </p:txBody>
      </p:sp>
      <p:graphicFrame>
        <p:nvGraphicFramePr>
          <p:cNvPr id="4" name="Table 3">
            <a:extLst>
              <a:ext uri="{FF2B5EF4-FFF2-40B4-BE49-F238E27FC236}">
                <a16:creationId xmlns:a16="http://schemas.microsoft.com/office/drawing/2014/main" id="{CB627B27-9ED2-E64A-EB58-768225DE7ED9}"/>
              </a:ext>
            </a:extLst>
          </p:cNvPr>
          <p:cNvGraphicFramePr>
            <a:graphicFrameLocks noGrp="1"/>
          </p:cNvGraphicFramePr>
          <p:nvPr>
            <p:extLst>
              <p:ext uri="{D42A27DB-BD31-4B8C-83A1-F6EECF244321}">
                <p14:modId xmlns:p14="http://schemas.microsoft.com/office/powerpoint/2010/main" val="447291964"/>
              </p:ext>
            </p:extLst>
          </p:nvPr>
        </p:nvGraphicFramePr>
        <p:xfrm>
          <a:off x="571837" y="980728"/>
          <a:ext cx="10394384" cy="5400596"/>
        </p:xfrm>
        <a:graphic>
          <a:graphicData uri="http://schemas.openxmlformats.org/drawingml/2006/table">
            <a:tbl>
              <a:tblPr firstRow="1" firstCol="1" bandRow="1">
                <a:tableStyleId>{21E4AEA4-8DFA-4A89-87EB-49C32662AFE0}</a:tableStyleId>
              </a:tblPr>
              <a:tblGrid>
                <a:gridCol w="3672408">
                  <a:extLst>
                    <a:ext uri="{9D8B030D-6E8A-4147-A177-3AD203B41FA5}">
                      <a16:colId xmlns:a16="http://schemas.microsoft.com/office/drawing/2014/main" val="2955244705"/>
                    </a:ext>
                  </a:extLst>
                </a:gridCol>
                <a:gridCol w="4777760">
                  <a:extLst>
                    <a:ext uri="{9D8B030D-6E8A-4147-A177-3AD203B41FA5}">
                      <a16:colId xmlns:a16="http://schemas.microsoft.com/office/drawing/2014/main" val="1449545450"/>
                    </a:ext>
                  </a:extLst>
                </a:gridCol>
                <a:gridCol w="1944216">
                  <a:extLst>
                    <a:ext uri="{9D8B030D-6E8A-4147-A177-3AD203B41FA5}">
                      <a16:colId xmlns:a16="http://schemas.microsoft.com/office/drawing/2014/main" val="1493691269"/>
                    </a:ext>
                  </a:extLst>
                </a:gridCol>
              </a:tblGrid>
              <a:tr h="530557">
                <a:tc>
                  <a:txBody>
                    <a:bodyPr/>
                    <a:lstStyle/>
                    <a:p>
                      <a:pPr marL="0" marR="0" algn="ctr">
                        <a:lnSpc>
                          <a:spcPct val="115000"/>
                        </a:lnSpc>
                        <a:spcAft>
                          <a:spcPts val="800"/>
                        </a:spcAft>
                        <a:buNone/>
                      </a:pPr>
                      <a:r>
                        <a:rPr lang="en-US" sz="1800" kern="100" dirty="0">
                          <a:effectLst/>
                        </a:rPr>
                        <a:t>Agent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lnSpc>
                          <a:spcPct val="115000"/>
                        </a:lnSpc>
                        <a:spcAft>
                          <a:spcPts val="800"/>
                        </a:spcAft>
                        <a:buNone/>
                      </a:pPr>
                      <a:r>
                        <a:rPr lang="en-US" sz="1800" kern="100" dirty="0">
                          <a:effectLst/>
                        </a:rPr>
                        <a:t>FDA status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15000"/>
                        </a:lnSpc>
                        <a:spcAft>
                          <a:spcPts val="800"/>
                        </a:spcAft>
                        <a:buNone/>
                      </a:pPr>
                      <a:r>
                        <a:rPr lang="en-US" sz="1800" kern="100" dirty="0">
                          <a:effectLst/>
                        </a:rPr>
                        <a:t>Pivotal trial</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655062480"/>
                  </a:ext>
                </a:extLst>
              </a:tr>
              <a:tr h="348536">
                <a:tc>
                  <a:txBody>
                    <a:bodyPr/>
                    <a:lstStyle/>
                    <a:p>
                      <a:pPr marL="0" marR="0">
                        <a:lnSpc>
                          <a:spcPct val="115000"/>
                        </a:lnSpc>
                        <a:spcAft>
                          <a:spcPts val="800"/>
                        </a:spcAft>
                        <a:buNone/>
                      </a:pPr>
                      <a:r>
                        <a:rPr lang="en-US" sz="1800" kern="100" dirty="0">
                          <a:effectLst/>
                        </a:rPr>
                        <a:t>Elacestrant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Approved (1/27/23)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marR="0">
                        <a:lnSpc>
                          <a:spcPct val="115000"/>
                        </a:lnSpc>
                        <a:spcAft>
                          <a:spcPts val="800"/>
                        </a:spcAft>
                        <a:buNone/>
                      </a:pPr>
                      <a:r>
                        <a:rPr lang="en-US" sz="1800" kern="100">
                          <a:effectLst/>
                        </a:rPr>
                        <a:t>EMERALD </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3730665926"/>
                  </a:ext>
                </a:extLst>
              </a:tr>
              <a:tr h="348536">
                <a:tc>
                  <a:txBody>
                    <a:bodyPr/>
                    <a:lstStyle/>
                    <a:p>
                      <a:pPr marL="0" marR="0">
                        <a:lnSpc>
                          <a:spcPct val="115000"/>
                        </a:lnSpc>
                        <a:spcAft>
                          <a:spcPts val="800"/>
                        </a:spcAft>
                        <a:buNone/>
                      </a:pPr>
                      <a:r>
                        <a:rPr lang="en-US" sz="1800" kern="100" dirty="0">
                          <a:effectLst/>
                        </a:rPr>
                        <a:t>Camizestrant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Investigational</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800" kern="100" dirty="0">
                          <a:effectLst/>
                        </a:rPr>
                        <a:t>SERENA-6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701493"/>
                  </a:ext>
                </a:extLst>
              </a:tr>
              <a:tr h="348536">
                <a:tc>
                  <a:txBody>
                    <a:bodyPr/>
                    <a:lstStyle/>
                    <a:p>
                      <a:pPr marL="0" marR="0">
                        <a:lnSpc>
                          <a:spcPct val="115000"/>
                        </a:lnSpc>
                        <a:spcAft>
                          <a:spcPts val="800"/>
                        </a:spcAft>
                        <a:buNone/>
                      </a:pPr>
                      <a:r>
                        <a:rPr lang="en-US" sz="1800" kern="100" dirty="0">
                          <a:effectLst/>
                        </a:rPr>
                        <a:t>Imlunestrant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Investigational</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marR="0">
                        <a:lnSpc>
                          <a:spcPct val="115000"/>
                        </a:lnSpc>
                        <a:spcAft>
                          <a:spcPts val="800"/>
                        </a:spcAft>
                        <a:buNone/>
                      </a:pPr>
                      <a:r>
                        <a:rPr lang="en-US" sz="1800" kern="100" dirty="0">
                          <a:effectLst/>
                        </a:rPr>
                        <a:t>EMBER-3</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771861376"/>
                  </a:ext>
                </a:extLst>
              </a:tr>
              <a:tr h="348536">
                <a:tc>
                  <a:txBody>
                    <a:bodyPr/>
                    <a:lstStyle/>
                    <a:p>
                      <a:pPr marL="0" marR="0">
                        <a:lnSpc>
                          <a:spcPct val="115000"/>
                        </a:lnSpc>
                        <a:spcAft>
                          <a:spcPts val="800"/>
                        </a:spcAft>
                        <a:buNone/>
                      </a:pPr>
                      <a:r>
                        <a:rPr lang="en-US" sz="1800" kern="100" dirty="0">
                          <a:effectLst/>
                        </a:rPr>
                        <a:t>Alpelisib</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Approved (5/24/2019)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800" kern="100" dirty="0">
                          <a:effectLst/>
                        </a:rPr>
                        <a:t>SOLAR-1</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7943640"/>
                  </a:ext>
                </a:extLst>
              </a:tr>
              <a:tr h="348536">
                <a:tc>
                  <a:txBody>
                    <a:bodyPr/>
                    <a:lstStyle/>
                    <a:p>
                      <a:pPr marL="0" marR="0">
                        <a:lnSpc>
                          <a:spcPct val="115000"/>
                        </a:lnSpc>
                        <a:spcAft>
                          <a:spcPts val="800"/>
                        </a:spcAft>
                        <a:buNone/>
                      </a:pPr>
                      <a:r>
                        <a:rPr lang="en-US" sz="1800" kern="100" dirty="0">
                          <a:effectLst/>
                        </a:rPr>
                        <a:t>Capivasertib</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Approved (11/16/2023)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marR="0">
                        <a:lnSpc>
                          <a:spcPct val="115000"/>
                        </a:lnSpc>
                        <a:spcAft>
                          <a:spcPts val="800"/>
                        </a:spcAft>
                        <a:buNone/>
                      </a:pPr>
                      <a:r>
                        <a:rPr lang="en-US" sz="1800" kern="100">
                          <a:effectLst/>
                        </a:rPr>
                        <a:t>CAPItello-291 </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20555704"/>
                  </a:ext>
                </a:extLst>
              </a:tr>
              <a:tr h="348536">
                <a:tc>
                  <a:txBody>
                    <a:bodyPr/>
                    <a:lstStyle/>
                    <a:p>
                      <a:pPr marL="0" marR="0">
                        <a:lnSpc>
                          <a:spcPct val="115000"/>
                        </a:lnSpc>
                        <a:spcAft>
                          <a:spcPts val="800"/>
                        </a:spcAft>
                        <a:buNone/>
                      </a:pPr>
                      <a:r>
                        <a:rPr lang="en-US" sz="1800" kern="100" dirty="0">
                          <a:effectLst/>
                        </a:rPr>
                        <a:t>Inavolisib</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Approved (10/10/2024)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800" kern="100" dirty="0">
                          <a:effectLst/>
                        </a:rPr>
                        <a:t>INAVO120</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0272298"/>
                  </a:ext>
                </a:extLst>
              </a:tr>
              <a:tr h="348536">
                <a:tc rowSpan="2">
                  <a:txBody>
                    <a:bodyPr/>
                    <a:lstStyle/>
                    <a:p>
                      <a:pPr marL="0" marR="0">
                        <a:lnSpc>
                          <a:spcPct val="115000"/>
                        </a:lnSpc>
                        <a:spcAft>
                          <a:spcPts val="800"/>
                        </a:spcAft>
                        <a:buNone/>
                      </a:pPr>
                      <a:r>
                        <a:rPr lang="en-US" sz="1800" kern="100" dirty="0">
                          <a:effectLst/>
                        </a:rPr>
                        <a:t>Trastuzumab deruxtecan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Approved: HER2 low (8/5/2022)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marR="0">
                        <a:lnSpc>
                          <a:spcPct val="115000"/>
                        </a:lnSpc>
                        <a:spcAft>
                          <a:spcPts val="800"/>
                        </a:spcAft>
                        <a:buNone/>
                      </a:pPr>
                      <a:r>
                        <a:rPr lang="en-US" sz="1800" kern="100">
                          <a:effectLst/>
                        </a:rPr>
                        <a:t>DESTINY-Breast04</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1511035340"/>
                  </a:ext>
                </a:extLst>
              </a:tr>
              <a:tr h="348536">
                <a:tc vMerge="1">
                  <a:txBody>
                    <a:bodyPr/>
                    <a:lstStyle/>
                    <a:p>
                      <a:endParaRPr lang="en-US"/>
                    </a:p>
                  </a:txBody>
                  <a:tcPr/>
                </a:tc>
                <a:tc>
                  <a:txBody>
                    <a:bodyPr/>
                    <a:lstStyle/>
                    <a:p>
                      <a:pPr marL="0" marR="0">
                        <a:lnSpc>
                          <a:spcPct val="115000"/>
                        </a:lnSpc>
                        <a:spcAft>
                          <a:spcPts val="800"/>
                        </a:spcAft>
                        <a:buNone/>
                      </a:pPr>
                      <a:r>
                        <a:rPr lang="en-US" sz="1800" kern="100" dirty="0">
                          <a:effectLst/>
                        </a:rPr>
                        <a:t>Approved: HER2 ultralow/low (1/27/2025)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800" kern="100" dirty="0">
                          <a:effectLst/>
                        </a:rPr>
                        <a:t>DESTINY-Breast06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1362917"/>
                  </a:ext>
                </a:extLst>
              </a:tr>
              <a:tr h="348536">
                <a:tc>
                  <a:txBody>
                    <a:bodyPr/>
                    <a:lstStyle/>
                    <a:p>
                      <a:pPr marL="0" marR="0">
                        <a:lnSpc>
                          <a:spcPct val="115000"/>
                        </a:lnSpc>
                        <a:spcAft>
                          <a:spcPts val="800"/>
                        </a:spcAft>
                        <a:buNone/>
                      </a:pPr>
                      <a:r>
                        <a:rPr lang="en-US" sz="1800" kern="100" dirty="0">
                          <a:effectLst/>
                        </a:rPr>
                        <a:t>Datopotamab deruxtecan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Approved (1/17/2025)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marR="0">
                        <a:lnSpc>
                          <a:spcPct val="115000"/>
                        </a:lnSpc>
                        <a:spcAft>
                          <a:spcPts val="800"/>
                        </a:spcAft>
                        <a:buNone/>
                      </a:pPr>
                      <a:r>
                        <a:rPr lang="en-US" sz="1800" kern="100">
                          <a:effectLst/>
                        </a:rPr>
                        <a:t>TROPION-Breast01 </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966392720"/>
                  </a:ext>
                </a:extLst>
              </a:tr>
              <a:tr h="42605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00" dirty="0">
                          <a:effectLst/>
                        </a:rPr>
                        <a:t>Sacituzumab govitecan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Approved: HR-positive, HER2-negative (2/3/2023)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800" kern="100" dirty="0">
                          <a:effectLst/>
                        </a:rPr>
                        <a:t>TROPiCS-02</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450108"/>
                  </a:ext>
                </a:extLst>
              </a:tr>
              <a:tr h="958624">
                <a:tc>
                  <a:txBody>
                    <a:bodyPr/>
                    <a:lstStyle/>
                    <a:p>
                      <a:pPr marL="0" marR="0">
                        <a:lnSpc>
                          <a:spcPct val="100000"/>
                        </a:lnSpc>
                        <a:spcAft>
                          <a:spcPts val="800"/>
                        </a:spcAft>
                        <a:buNone/>
                      </a:pPr>
                      <a:r>
                        <a:rPr lang="en-US" sz="1800" kern="100" dirty="0">
                          <a:effectLst/>
                        </a:rPr>
                        <a:t>PATINA regimen (palbociclib + trastuzumab ± pertuzumab + endocrine therapy)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Investigational</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marL="0" marR="0">
                        <a:lnSpc>
                          <a:spcPct val="115000"/>
                        </a:lnSpc>
                        <a:spcAft>
                          <a:spcPts val="800"/>
                        </a:spcAft>
                        <a:buNone/>
                      </a:pPr>
                      <a:r>
                        <a:rPr lang="en-US" sz="1800" kern="100" dirty="0">
                          <a:effectLst/>
                        </a:rPr>
                        <a:t>PATINA</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2552413750"/>
                  </a:ext>
                </a:extLst>
              </a:tr>
              <a:tr h="348536">
                <a:tc>
                  <a:txBody>
                    <a:bodyPr/>
                    <a:lstStyle/>
                    <a:p>
                      <a:pPr marL="0" marR="0">
                        <a:lnSpc>
                          <a:spcPct val="115000"/>
                        </a:lnSpc>
                        <a:spcAft>
                          <a:spcPts val="800"/>
                        </a:spcAft>
                        <a:buNone/>
                      </a:pPr>
                      <a:r>
                        <a:rPr lang="en-US" sz="1800" kern="100" dirty="0">
                          <a:effectLst/>
                        </a:rPr>
                        <a:t>Vepdegestrant</a:t>
                      </a: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nSpc>
                          <a:spcPct val="115000"/>
                        </a:lnSpc>
                        <a:spcAft>
                          <a:spcPts val="800"/>
                        </a:spcAft>
                        <a:buNone/>
                      </a:pPr>
                      <a:r>
                        <a:rPr lang="en-US" sz="1800" kern="100" dirty="0">
                          <a:effectLst/>
                        </a:rPr>
                        <a:t>Investigational</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800" kern="100" dirty="0">
                          <a:effectLst/>
                        </a:rPr>
                        <a:t>VERITAC-2</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877" marR="638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5570470"/>
                  </a:ext>
                </a:extLst>
              </a:tr>
            </a:tbl>
          </a:graphicData>
        </a:graphic>
      </p:graphicFrame>
    </p:spTree>
    <p:extLst>
      <p:ext uri="{BB962C8B-B14F-4D97-AF65-F5344CB8AC3E}">
        <p14:creationId xmlns:p14="http://schemas.microsoft.com/office/powerpoint/2010/main" val="405823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0F29F-1CFD-48A4-65C6-3988C6010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28A84-4451-FE27-A46D-15A4EC6D7865}"/>
              </a:ext>
            </a:extLst>
          </p:cNvPr>
          <p:cNvSpPr>
            <a:spLocks noGrp="1"/>
          </p:cNvSpPr>
          <p:nvPr>
            <p:ph type="title"/>
          </p:nvPr>
        </p:nvSpPr>
        <p:spPr>
          <a:xfrm>
            <a:off x="912286" y="0"/>
            <a:ext cx="10358967" cy="1143000"/>
          </a:xfrm>
        </p:spPr>
        <p:txBody>
          <a:bodyPr/>
          <a:lstStyle/>
          <a:p>
            <a:r>
              <a:rPr lang="en-US" dirty="0"/>
              <a:t>Clinical Trials in ER-Positive Metastatic Breast Cancer</a:t>
            </a:r>
          </a:p>
        </p:txBody>
      </p:sp>
      <p:graphicFrame>
        <p:nvGraphicFramePr>
          <p:cNvPr id="4" name="Table 7">
            <a:extLst>
              <a:ext uri="{FF2B5EF4-FFF2-40B4-BE49-F238E27FC236}">
                <a16:creationId xmlns:a16="http://schemas.microsoft.com/office/drawing/2014/main" id="{0AA49754-EA56-3460-1A7A-96FEB49291F9}"/>
              </a:ext>
            </a:extLst>
          </p:cNvPr>
          <p:cNvGraphicFramePr>
            <a:graphicFrameLocks noGrp="1"/>
          </p:cNvGraphicFramePr>
          <p:nvPr>
            <p:ph idx="1"/>
            <p:extLst>
              <p:ext uri="{D42A27DB-BD31-4B8C-83A1-F6EECF244321}">
                <p14:modId xmlns:p14="http://schemas.microsoft.com/office/powerpoint/2010/main" val="602015466"/>
              </p:ext>
            </p:extLst>
          </p:nvPr>
        </p:nvGraphicFramePr>
        <p:xfrm>
          <a:off x="1627271" y="980728"/>
          <a:ext cx="8928993" cy="5382349"/>
        </p:xfrm>
        <a:graphic>
          <a:graphicData uri="http://schemas.openxmlformats.org/drawingml/2006/table">
            <a:tbl>
              <a:tblPr firstRow="1" bandRow="1">
                <a:tableStyleId>{21E4AEA4-8DFA-4A89-87EB-49C32662AFE0}</a:tableStyleId>
              </a:tblPr>
              <a:tblGrid>
                <a:gridCol w="2322990">
                  <a:extLst>
                    <a:ext uri="{9D8B030D-6E8A-4147-A177-3AD203B41FA5}">
                      <a16:colId xmlns:a16="http://schemas.microsoft.com/office/drawing/2014/main" val="2701083839"/>
                    </a:ext>
                  </a:extLst>
                </a:gridCol>
                <a:gridCol w="2811180">
                  <a:extLst>
                    <a:ext uri="{9D8B030D-6E8A-4147-A177-3AD203B41FA5}">
                      <a16:colId xmlns:a16="http://schemas.microsoft.com/office/drawing/2014/main" val="908599085"/>
                    </a:ext>
                  </a:extLst>
                </a:gridCol>
                <a:gridCol w="3794823">
                  <a:extLst>
                    <a:ext uri="{9D8B030D-6E8A-4147-A177-3AD203B41FA5}">
                      <a16:colId xmlns:a16="http://schemas.microsoft.com/office/drawing/2014/main" val="668150650"/>
                    </a:ext>
                  </a:extLst>
                </a:gridCol>
              </a:tblGrid>
              <a:tr h="501073">
                <a:tc>
                  <a:txBody>
                    <a:bodyPr/>
                    <a:lstStyle/>
                    <a:p>
                      <a:pPr>
                        <a:lnSpc>
                          <a:spcPct val="100000"/>
                        </a:lnSpc>
                      </a:pPr>
                      <a:r>
                        <a:rPr lang="en-US" sz="2000" b="1" dirty="0">
                          <a:solidFill>
                            <a:schemeClr val="bg1"/>
                          </a:solidFill>
                          <a:latin typeface="Calibri" panose="020F0502020204030204" pitchFamily="34" charset="0"/>
                          <a:cs typeface="Calibri" panose="020F0502020204030204" pitchFamily="34" charset="0"/>
                        </a:rPr>
                        <a:t>Clinical trial</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0000"/>
                        </a:lnSpc>
                      </a:pPr>
                      <a:r>
                        <a:rPr lang="en-US" sz="2000" b="1" dirty="0">
                          <a:solidFill>
                            <a:schemeClr val="bg1"/>
                          </a:solidFill>
                          <a:latin typeface="Calibri" panose="020F0502020204030204" pitchFamily="34" charset="0"/>
                          <a:cs typeface="Calibri" panose="020F0502020204030204" pitchFamily="34" charset="0"/>
                        </a:rPr>
                        <a:t>Very familiar with</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0000"/>
                        </a:lnSpc>
                      </a:pPr>
                      <a:r>
                        <a:rPr lang="en-US" sz="2000" b="1" dirty="0">
                          <a:solidFill>
                            <a:schemeClr val="bg1"/>
                          </a:solidFill>
                          <a:latin typeface="Calibri" panose="020F0502020204030204" pitchFamily="34" charset="0"/>
                          <a:cs typeface="Calibri" panose="020F0502020204030204" pitchFamily="34" charset="0"/>
                        </a:rPr>
                        <a:t>Very interested in learning about </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406773">
                <a:tc>
                  <a:txBody>
                    <a:bodyPr/>
                    <a:lstStyle/>
                    <a:p>
                      <a:pPr marL="0" marR="0">
                        <a:lnSpc>
                          <a:spcPct val="115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EMERALD</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156766"/>
                  </a:ext>
                </a:extLst>
              </a:tr>
              <a:tr h="406773">
                <a:tc>
                  <a:txBody>
                    <a:bodyPr/>
                    <a:lstStyle/>
                    <a:p>
                      <a:pPr marL="0" marR="0">
                        <a:lnSpc>
                          <a:spcPct val="115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SERENA-6</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28%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72%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2208283869"/>
                  </a:ext>
                </a:extLst>
              </a:tr>
              <a:tr h="406773">
                <a:tc>
                  <a:txBody>
                    <a:bodyPr/>
                    <a:lstStyle/>
                    <a:p>
                      <a:pPr marL="0" marR="0">
                        <a:lnSpc>
                          <a:spcPct val="115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EMBER-3</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4155477"/>
                  </a:ext>
                </a:extLst>
              </a:tr>
              <a:tr h="406773">
                <a:tc>
                  <a:txBody>
                    <a:bodyPr/>
                    <a:lstStyle/>
                    <a:p>
                      <a:pPr marL="0" marR="0">
                        <a:lnSpc>
                          <a:spcPct val="115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SOLAR-1</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42%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064124632"/>
                  </a:ext>
                </a:extLst>
              </a:tr>
              <a:tr h="406773">
                <a:tc>
                  <a:txBody>
                    <a:bodyPr/>
                    <a:lstStyle/>
                    <a:p>
                      <a:pPr marL="0" marR="0">
                        <a:lnSpc>
                          <a:spcPct val="115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CAPItello-291</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28%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1497947"/>
                  </a:ext>
                </a:extLst>
              </a:tr>
              <a:tr h="406773">
                <a:tc>
                  <a:txBody>
                    <a:bodyPr/>
                    <a:lstStyle/>
                    <a:p>
                      <a:pPr marL="0" marR="0">
                        <a:lnSpc>
                          <a:spcPct val="115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INAVO120</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24184145"/>
                  </a:ext>
                </a:extLst>
              </a:tr>
              <a:tr h="406773">
                <a:tc>
                  <a:txBody>
                    <a:bodyPr/>
                    <a:lstStyle/>
                    <a:p>
                      <a:pPr marL="0" marR="0">
                        <a:lnSpc>
                          <a:spcPct val="115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DESTINY-Breast04</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58%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3037976"/>
                  </a:ext>
                </a:extLst>
              </a:tr>
              <a:tr h="406773">
                <a:tc>
                  <a:txBody>
                    <a:bodyPr/>
                    <a:lstStyle/>
                    <a:p>
                      <a:pPr marL="0" marR="0">
                        <a:lnSpc>
                          <a:spcPct val="115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DESTINY-Breast06</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64%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extLst>
                  <a:ext uri="{0D108BD9-81ED-4DB2-BD59-A6C34878D82A}">
                    <a16:rowId xmlns:a16="http://schemas.microsoft.com/office/drawing/2014/main" val="2516664859"/>
                  </a:ext>
                </a:extLst>
              </a:tr>
              <a:tr h="406773">
                <a:tc>
                  <a:txBody>
                    <a:bodyPr/>
                    <a:lstStyle/>
                    <a:p>
                      <a:pPr marL="0" marR="0">
                        <a:lnSpc>
                          <a:spcPct val="115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TROPION-Breast01</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788496"/>
                  </a:ext>
                </a:extLst>
              </a:tr>
              <a:tr h="406773">
                <a:tc>
                  <a:txBody>
                    <a:bodyPr/>
                    <a:lstStyle/>
                    <a:p>
                      <a:pPr marL="0" marR="0">
                        <a:lnSpc>
                          <a:spcPct val="115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TROPiCS-02</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algn="ctr">
                        <a:lnSpc>
                          <a:spcPct val="115000"/>
                        </a:lnSpc>
                        <a:spcAft>
                          <a:spcPts val="800"/>
                        </a:spcAft>
                        <a:buNone/>
                      </a:pPr>
                      <a:r>
                        <a:rPr lang="en-US" sz="2000" kern="100">
                          <a:effectLst/>
                          <a:latin typeface="Calibri" panose="020F0502020204030204" pitchFamily="34" charset="0"/>
                          <a:ea typeface="Aptos" panose="020B0004020202020204" pitchFamily="34" charset="0"/>
                          <a:cs typeface="Calibri" panose="020F0502020204030204" pitchFamily="34" charset="0"/>
                        </a:rPr>
                        <a:t>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extLst>
                  <a:ext uri="{0D108BD9-81ED-4DB2-BD59-A6C34878D82A}">
                    <a16:rowId xmlns:a16="http://schemas.microsoft.com/office/drawing/2014/main" val="2365207957"/>
                  </a:ext>
                </a:extLst>
              </a:tr>
              <a:tr h="406773">
                <a:tc>
                  <a:txBody>
                    <a:bodyPr/>
                    <a:lstStyle/>
                    <a:p>
                      <a:pPr marL="0" marR="0">
                        <a:lnSpc>
                          <a:spcPct val="115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PATINA</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2748592"/>
                  </a:ext>
                </a:extLst>
              </a:tr>
              <a:tr h="406773">
                <a:tc>
                  <a:txBody>
                    <a:bodyPr/>
                    <a:lstStyle/>
                    <a:p>
                      <a:pPr marL="0" marR="0">
                        <a:lnSpc>
                          <a:spcPct val="115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VERITAC-2</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algn="ctr">
                        <a:lnSpc>
                          <a:spcPct val="115000"/>
                        </a:lnSpc>
                        <a:spcAft>
                          <a:spcPts val="800"/>
                        </a:spcAft>
                        <a:buNone/>
                      </a:pPr>
                      <a:r>
                        <a:rPr lang="en-US" sz="2000" kern="100" dirty="0">
                          <a:effectLst/>
                          <a:latin typeface="Calibri" panose="020F0502020204030204" pitchFamily="34" charset="0"/>
                          <a:ea typeface="Aptos" panose="020B0004020202020204" pitchFamily="34" charset="0"/>
                          <a:cs typeface="Calibri" panose="020F0502020204030204" pitchFamily="34" charset="0"/>
                        </a:rPr>
                        <a:t>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extLst>
                  <a:ext uri="{0D108BD9-81ED-4DB2-BD59-A6C34878D82A}">
                    <a16:rowId xmlns:a16="http://schemas.microsoft.com/office/drawing/2014/main" val="3172118384"/>
                  </a:ext>
                </a:extLst>
              </a:tr>
            </a:tbl>
          </a:graphicData>
        </a:graphic>
      </p:graphicFrame>
      <p:sp>
        <p:nvSpPr>
          <p:cNvPr id="5" name="TextBox 4">
            <a:extLst>
              <a:ext uri="{FF2B5EF4-FFF2-40B4-BE49-F238E27FC236}">
                <a16:creationId xmlns:a16="http://schemas.microsoft.com/office/drawing/2014/main" id="{1E78C857-774E-62EB-E41A-C0B51CE51A57}"/>
              </a:ext>
            </a:extLst>
          </p:cNvPr>
          <p:cNvSpPr txBox="1"/>
          <p:nvPr/>
        </p:nvSpPr>
        <p:spPr>
          <a:xfrm>
            <a:off x="-5836" y="6519446"/>
            <a:ext cx="6097604" cy="338554"/>
          </a:xfrm>
          <a:prstGeom prst="rect">
            <a:avLst/>
          </a:prstGeom>
          <a:noFill/>
        </p:spPr>
        <p:txBody>
          <a:bodyPr wrap="square">
            <a:spAutoFit/>
          </a:bodyPr>
          <a:lstStyle/>
          <a:p>
            <a:r>
              <a:rPr lang="en-US" sz="1600" b="0" i="0" dirty="0">
                <a:solidFill>
                  <a:schemeClr val="tx1"/>
                </a:solidFill>
                <a:effectLst/>
                <a:latin typeface="Slack-Lato"/>
              </a:rPr>
              <a:t>Survey of 50 General Medical Oncologists July 2025</a:t>
            </a:r>
            <a:endParaRPr lang="en-US" sz="1600" dirty="0">
              <a:solidFill>
                <a:schemeClr val="tx1"/>
              </a:solidFill>
            </a:endParaRPr>
          </a:p>
        </p:txBody>
      </p:sp>
    </p:spTree>
    <p:extLst>
      <p:ext uri="{BB962C8B-B14F-4D97-AF65-F5344CB8AC3E}">
        <p14:creationId xmlns:p14="http://schemas.microsoft.com/office/powerpoint/2010/main" val="1308251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0F29F-1CFD-48A4-65C6-3988C6010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28A84-4451-FE27-A46D-15A4EC6D7865}"/>
              </a:ext>
            </a:extLst>
          </p:cNvPr>
          <p:cNvSpPr>
            <a:spLocks noGrp="1"/>
          </p:cNvSpPr>
          <p:nvPr>
            <p:ph type="title"/>
          </p:nvPr>
        </p:nvSpPr>
        <p:spPr>
          <a:xfrm>
            <a:off x="912286" y="0"/>
            <a:ext cx="10358967" cy="1143000"/>
          </a:xfrm>
        </p:spPr>
        <p:txBody>
          <a:bodyPr/>
          <a:lstStyle/>
          <a:p>
            <a:r>
              <a:rPr lang="en-US" dirty="0"/>
              <a:t>Educational Topics</a:t>
            </a:r>
          </a:p>
        </p:txBody>
      </p:sp>
      <p:graphicFrame>
        <p:nvGraphicFramePr>
          <p:cNvPr id="4" name="Table 7">
            <a:extLst>
              <a:ext uri="{FF2B5EF4-FFF2-40B4-BE49-F238E27FC236}">
                <a16:creationId xmlns:a16="http://schemas.microsoft.com/office/drawing/2014/main" id="{0AA49754-EA56-3460-1A7A-96FEB49291F9}"/>
              </a:ext>
            </a:extLst>
          </p:cNvPr>
          <p:cNvGraphicFramePr>
            <a:graphicFrameLocks noGrp="1"/>
          </p:cNvGraphicFramePr>
          <p:nvPr>
            <p:ph idx="1"/>
            <p:extLst>
              <p:ext uri="{D42A27DB-BD31-4B8C-83A1-F6EECF244321}">
                <p14:modId xmlns:p14="http://schemas.microsoft.com/office/powerpoint/2010/main" val="2563534848"/>
              </p:ext>
            </p:extLst>
          </p:nvPr>
        </p:nvGraphicFramePr>
        <p:xfrm>
          <a:off x="912286" y="980728"/>
          <a:ext cx="10224274" cy="5402750"/>
        </p:xfrm>
        <a:graphic>
          <a:graphicData uri="http://schemas.openxmlformats.org/drawingml/2006/table">
            <a:tbl>
              <a:tblPr firstRow="1" bandRow="1">
                <a:tableStyleId>{21E4AEA4-8DFA-4A89-87EB-49C32662AFE0}</a:tableStyleId>
              </a:tblPr>
              <a:tblGrid>
                <a:gridCol w="4607650">
                  <a:extLst>
                    <a:ext uri="{9D8B030D-6E8A-4147-A177-3AD203B41FA5}">
                      <a16:colId xmlns:a16="http://schemas.microsoft.com/office/drawing/2014/main" val="2701083839"/>
                    </a:ext>
                  </a:extLst>
                </a:gridCol>
                <a:gridCol w="2304256">
                  <a:extLst>
                    <a:ext uri="{9D8B030D-6E8A-4147-A177-3AD203B41FA5}">
                      <a16:colId xmlns:a16="http://schemas.microsoft.com/office/drawing/2014/main" val="908599085"/>
                    </a:ext>
                  </a:extLst>
                </a:gridCol>
                <a:gridCol w="3312368">
                  <a:extLst>
                    <a:ext uri="{9D8B030D-6E8A-4147-A177-3AD203B41FA5}">
                      <a16:colId xmlns:a16="http://schemas.microsoft.com/office/drawing/2014/main" val="668150650"/>
                    </a:ext>
                  </a:extLst>
                </a:gridCol>
              </a:tblGrid>
              <a:tr h="467475">
                <a:tc>
                  <a:txBody>
                    <a:bodyPr/>
                    <a:lstStyle/>
                    <a:p>
                      <a:pPr marL="0" marR="0" algn="ctr">
                        <a:lnSpc>
                          <a:spcPct val="100000"/>
                        </a:lnSpc>
                        <a:spcAft>
                          <a:spcPts val="800"/>
                        </a:spcAft>
                        <a:buNone/>
                      </a:pPr>
                      <a:r>
                        <a:rPr lang="en-US" sz="18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Educational topics</a:t>
                      </a:r>
                      <a:endParaRPr lang="en-US" sz="18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00000"/>
                        </a:lnSpc>
                        <a:spcAft>
                          <a:spcPts val="800"/>
                        </a:spcAft>
                        <a:buNone/>
                      </a:pPr>
                      <a:r>
                        <a:rPr lang="en-US" sz="18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Well informed about</a:t>
                      </a:r>
                      <a:endParaRPr lang="en-US" sz="18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00000"/>
                        </a:lnSpc>
                        <a:spcAft>
                          <a:spcPts val="800"/>
                        </a:spcAft>
                        <a:buNone/>
                      </a:pPr>
                      <a:r>
                        <a:rPr lang="en-US" sz="18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Very interested in learning about</a:t>
                      </a:r>
                      <a:endParaRPr lang="en-US" sz="18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1019414">
                <a:tc>
                  <a:txBody>
                    <a:bodyPr/>
                    <a:lstStyle/>
                    <a:p>
                      <a:pPr marL="0" marR="0">
                        <a:lnSpc>
                          <a:spcPct val="100000"/>
                        </a:lnSpc>
                        <a:spcAft>
                          <a:spcPts val="800"/>
                        </a:spcAft>
                        <a:buNone/>
                      </a:pPr>
                      <a: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Incidence and clinical implications of </a:t>
                      </a:r>
                      <a:b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br>
                      <a: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ESR1 mutations in ER-positive metastatic breast cancer (</a:t>
                      </a:r>
                      <a:r>
                        <a:rPr lang="en-US" sz="18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mBC</a:t>
                      </a:r>
                      <a: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a:t>
                      </a:r>
                      <a:endParaRPr lang="en-US" sz="18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1800" kern="100" dirty="0">
                          <a:effectLst/>
                          <a:latin typeface="Calibri" panose="020F0502020204030204" pitchFamily="34" charset="0"/>
                          <a:ea typeface="Aptos" panose="020B0004020202020204" pitchFamily="34" charset="0"/>
                          <a:cs typeface="Calibri" panose="020F0502020204030204" pitchFamily="34" charset="0"/>
                        </a:rPr>
                        <a:t>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1800" kern="100">
                          <a:effectLst/>
                          <a:latin typeface="Calibri" panose="020F0502020204030204" pitchFamily="34" charset="0"/>
                          <a:ea typeface="Aptos" panose="020B0004020202020204" pitchFamily="34" charset="0"/>
                          <a:cs typeface="Calibri" panose="020F0502020204030204" pitchFamily="34" charset="0"/>
                        </a:rPr>
                        <a:t>78%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156766"/>
                  </a:ext>
                </a:extLst>
              </a:tr>
              <a:tr h="707532">
                <a:tc>
                  <a:txBody>
                    <a:bodyPr/>
                    <a:lstStyle/>
                    <a:p>
                      <a:pPr marL="0" marR="0">
                        <a:lnSpc>
                          <a:spcPct val="100000"/>
                        </a:lnSpc>
                        <a:spcAft>
                          <a:spcPts val="800"/>
                        </a:spcAft>
                        <a:buNone/>
                      </a:pPr>
                      <a: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Best practices for detection of and monitoring for ESR1 mutations in patients with </a:t>
                      </a:r>
                      <a:r>
                        <a:rPr lang="en-US" sz="18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mBC</a:t>
                      </a:r>
                      <a:endParaRPr lang="en-US" sz="18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1800" kern="100" dirty="0">
                          <a:effectLst/>
                          <a:latin typeface="Calibri" panose="020F0502020204030204" pitchFamily="34" charset="0"/>
                          <a:ea typeface="Aptos" panose="020B0004020202020204" pitchFamily="34" charset="0"/>
                          <a:cs typeface="Calibri" panose="020F0502020204030204" pitchFamily="34" charset="0"/>
                        </a:rPr>
                        <a:t>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1800" kern="100">
                          <a:effectLst/>
                          <a:latin typeface="Calibri" panose="020F0502020204030204" pitchFamily="34" charset="0"/>
                          <a:ea typeface="Aptos" panose="020B0004020202020204" pitchFamily="34" charset="0"/>
                          <a:cs typeface="Calibri" panose="020F0502020204030204" pitchFamily="34" charset="0"/>
                        </a:rPr>
                        <a:t>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2208283869"/>
                  </a:ext>
                </a:extLst>
              </a:tr>
              <a:tr h="625010">
                <a:tc>
                  <a:txBody>
                    <a:bodyPr/>
                    <a:lstStyle/>
                    <a:p>
                      <a:pPr marL="0" marR="0">
                        <a:lnSpc>
                          <a:spcPct val="100000"/>
                        </a:lnSpc>
                        <a:spcAft>
                          <a:spcPts val="800"/>
                        </a:spcAft>
                        <a:buNone/>
                      </a:pPr>
                      <a: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Comparison of available and investigational oral SERDs</a:t>
                      </a:r>
                      <a:endParaRPr lang="en-US" sz="18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1800" kern="100" dirty="0">
                          <a:effectLst/>
                          <a:latin typeface="Calibri" panose="020F0502020204030204" pitchFamily="34" charset="0"/>
                          <a:ea typeface="Aptos" panose="020B0004020202020204" pitchFamily="34" charset="0"/>
                          <a:cs typeface="Calibri" panose="020F0502020204030204" pitchFamily="34" charset="0"/>
                        </a:rPr>
                        <a:t>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1800" kern="100">
                          <a:effectLst/>
                          <a:latin typeface="Calibri" panose="020F0502020204030204" pitchFamily="34" charset="0"/>
                          <a:ea typeface="Aptos" panose="020B0004020202020204" pitchFamily="34" charset="0"/>
                          <a:cs typeface="Calibri" panose="020F0502020204030204" pitchFamily="34" charset="0"/>
                        </a:rPr>
                        <a:t>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4155477"/>
                  </a:ext>
                </a:extLst>
              </a:tr>
              <a:tr h="937515">
                <a:tc>
                  <a:txBody>
                    <a:bodyPr/>
                    <a:lstStyle/>
                    <a:p>
                      <a:pPr marL="0" marR="0">
                        <a:lnSpc>
                          <a:spcPct val="100000"/>
                        </a:lnSpc>
                        <a:spcAft>
                          <a:spcPts val="800"/>
                        </a:spcAft>
                        <a:buNone/>
                      </a:pPr>
                      <a: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Efficacy of available and investigational oral SERDs in patients with ER-positive, HER2-negative, ESR1-mutated </a:t>
                      </a:r>
                      <a:r>
                        <a:rPr lang="en-US" sz="1800" kern="100" dirty="0" err="1">
                          <a:solidFill>
                            <a:srgbClr val="000000"/>
                          </a:solidFill>
                          <a:effectLst/>
                          <a:latin typeface="Calibri" panose="020F0502020204030204" pitchFamily="34" charset="0"/>
                          <a:ea typeface="Aptos" panose="020B0004020202020204" pitchFamily="34" charset="0"/>
                          <a:cs typeface="Calibri" panose="020F0502020204030204" pitchFamily="34" charset="0"/>
                        </a:rPr>
                        <a:t>mBC</a:t>
                      </a:r>
                      <a:endParaRPr lang="en-US" sz="18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1800" kern="100" dirty="0">
                          <a:effectLst/>
                          <a:latin typeface="Calibri" panose="020F0502020204030204" pitchFamily="34" charset="0"/>
                          <a:ea typeface="Aptos" panose="020B0004020202020204" pitchFamily="34" charset="0"/>
                          <a:cs typeface="Calibri" panose="020F0502020204030204" pitchFamily="34" charset="0"/>
                        </a:rPr>
                        <a:t>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1800" kern="100">
                          <a:effectLst/>
                          <a:latin typeface="Calibri" panose="020F0502020204030204" pitchFamily="34" charset="0"/>
                          <a:ea typeface="Aptos" panose="020B0004020202020204" pitchFamily="34" charset="0"/>
                          <a:cs typeface="Calibri" panose="020F0502020204030204" pitchFamily="34" charset="0"/>
                        </a:rPr>
                        <a:t>72%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064124632"/>
                  </a:ext>
                </a:extLst>
              </a:tr>
              <a:tr h="937515">
                <a:tc>
                  <a:txBody>
                    <a:bodyPr/>
                    <a:lstStyle/>
                    <a:p>
                      <a:pPr marL="0" marR="0">
                        <a:lnSpc>
                          <a:spcPct val="100000"/>
                        </a:lnSpc>
                        <a:spcAft>
                          <a:spcPts val="800"/>
                        </a:spcAft>
                        <a:buNone/>
                      </a:pPr>
                      <a: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Available trial data with oral SERDs-based combinations for patients with and without </a:t>
                      </a:r>
                      <a:b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br>
                      <a: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ESR1 mutations</a:t>
                      </a:r>
                      <a:endParaRPr lang="en-US" sz="18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1800" kern="100">
                          <a:effectLst/>
                          <a:latin typeface="Calibri" panose="020F0502020204030204" pitchFamily="34" charset="0"/>
                          <a:ea typeface="Aptos" panose="020B0004020202020204" pitchFamily="34" charset="0"/>
                          <a:cs typeface="Calibri" panose="020F0502020204030204" pitchFamily="34" charset="0"/>
                        </a:rPr>
                        <a:t>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1800" kern="100" dirty="0">
                          <a:effectLst/>
                          <a:latin typeface="Calibri" panose="020F0502020204030204" pitchFamily="34" charset="0"/>
                          <a:ea typeface="Aptos" panose="020B0004020202020204" pitchFamily="34" charset="0"/>
                          <a:cs typeface="Calibri" panose="020F0502020204030204" pitchFamily="34" charset="0"/>
                        </a:rPr>
                        <a:t>74%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1497947"/>
                  </a:ext>
                </a:extLst>
              </a:tr>
              <a:tr h="708289">
                <a:tc>
                  <a:txBody>
                    <a:bodyPr/>
                    <a:lstStyle/>
                    <a:p>
                      <a:pPr marL="0" marR="0">
                        <a:lnSpc>
                          <a:spcPct val="100000"/>
                        </a:lnSpc>
                        <a:spcAft>
                          <a:spcPts val="800"/>
                        </a:spcAft>
                        <a:buNone/>
                      </a:pPr>
                      <a:r>
                        <a:rPr lang="en-US" sz="18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Adverse effects of oral SERDs and strategies for prevention and management</a:t>
                      </a:r>
                      <a:endParaRPr lang="en-US" sz="18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1800" kern="100">
                          <a:effectLst/>
                          <a:latin typeface="Calibri" panose="020F0502020204030204" pitchFamily="34" charset="0"/>
                          <a:ea typeface="Aptos" panose="020B0004020202020204" pitchFamily="34" charset="0"/>
                          <a:cs typeface="Calibri" panose="020F0502020204030204" pitchFamily="34" charset="0"/>
                        </a:rPr>
                        <a:t>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1800" kern="100" dirty="0">
                          <a:effectLst/>
                          <a:latin typeface="Calibri" panose="020F0502020204030204" pitchFamily="34" charset="0"/>
                          <a:ea typeface="Aptos" panose="020B0004020202020204" pitchFamily="34" charset="0"/>
                          <a:cs typeface="Calibri" panose="020F0502020204030204" pitchFamily="34" charset="0"/>
                        </a:rPr>
                        <a:t>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24184145"/>
                  </a:ext>
                </a:extLst>
              </a:tr>
            </a:tbl>
          </a:graphicData>
        </a:graphic>
      </p:graphicFrame>
      <p:sp>
        <p:nvSpPr>
          <p:cNvPr id="3" name="TextBox 2">
            <a:extLst>
              <a:ext uri="{FF2B5EF4-FFF2-40B4-BE49-F238E27FC236}">
                <a16:creationId xmlns:a16="http://schemas.microsoft.com/office/drawing/2014/main" id="{4EE6B6D9-39BF-CE33-B1EB-4908E2B52AEF}"/>
              </a:ext>
            </a:extLst>
          </p:cNvPr>
          <p:cNvSpPr txBox="1"/>
          <p:nvPr/>
        </p:nvSpPr>
        <p:spPr>
          <a:xfrm>
            <a:off x="-5836" y="6519446"/>
            <a:ext cx="6097604" cy="338554"/>
          </a:xfrm>
          <a:prstGeom prst="rect">
            <a:avLst/>
          </a:prstGeom>
          <a:noFill/>
        </p:spPr>
        <p:txBody>
          <a:bodyPr wrap="square">
            <a:spAutoFit/>
          </a:bodyPr>
          <a:lstStyle/>
          <a:p>
            <a:r>
              <a:rPr lang="en-US" sz="1600" b="0" i="0" dirty="0">
                <a:solidFill>
                  <a:schemeClr val="tx1"/>
                </a:solidFill>
                <a:effectLst/>
                <a:latin typeface="Slack-Lato"/>
              </a:rPr>
              <a:t>Survey of 50 General Medical Oncologists July 2025</a:t>
            </a:r>
            <a:endParaRPr lang="en-US" sz="1600" dirty="0">
              <a:solidFill>
                <a:schemeClr val="tx1"/>
              </a:solidFill>
            </a:endParaRPr>
          </a:p>
        </p:txBody>
      </p:sp>
    </p:spTree>
    <p:extLst>
      <p:ext uri="{BB962C8B-B14F-4D97-AF65-F5344CB8AC3E}">
        <p14:creationId xmlns:p14="http://schemas.microsoft.com/office/powerpoint/2010/main" val="1763656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0F29F-1CFD-48A4-65C6-3988C6010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28A84-4451-FE27-A46D-15A4EC6D7865}"/>
              </a:ext>
            </a:extLst>
          </p:cNvPr>
          <p:cNvSpPr>
            <a:spLocks noGrp="1"/>
          </p:cNvSpPr>
          <p:nvPr>
            <p:ph type="title"/>
          </p:nvPr>
        </p:nvSpPr>
        <p:spPr/>
        <p:txBody>
          <a:bodyPr/>
          <a:lstStyle/>
          <a:p>
            <a:r>
              <a:rPr lang="en-US" dirty="0"/>
              <a:t>For approximately how many patients with breast cancer </a:t>
            </a:r>
            <a:br>
              <a:rPr lang="en-US" dirty="0"/>
            </a:br>
            <a:r>
              <a:rPr lang="en-US" dirty="0"/>
              <a:t>have you prescribed the following agents?</a:t>
            </a:r>
          </a:p>
        </p:txBody>
      </p:sp>
      <p:graphicFrame>
        <p:nvGraphicFramePr>
          <p:cNvPr id="4" name="Table 7">
            <a:extLst>
              <a:ext uri="{FF2B5EF4-FFF2-40B4-BE49-F238E27FC236}">
                <a16:creationId xmlns:a16="http://schemas.microsoft.com/office/drawing/2014/main" id="{0AA49754-EA56-3460-1A7A-96FEB49291F9}"/>
              </a:ext>
            </a:extLst>
          </p:cNvPr>
          <p:cNvGraphicFramePr>
            <a:graphicFrameLocks noGrp="1"/>
          </p:cNvGraphicFramePr>
          <p:nvPr>
            <p:ph idx="1"/>
          </p:nvPr>
        </p:nvGraphicFramePr>
        <p:xfrm>
          <a:off x="1775520" y="1628800"/>
          <a:ext cx="8856984" cy="4176464"/>
        </p:xfrm>
        <a:graphic>
          <a:graphicData uri="http://schemas.openxmlformats.org/drawingml/2006/table">
            <a:tbl>
              <a:tblPr firstRow="1" bandRow="1">
                <a:tableStyleId>{21E4AEA4-8DFA-4A89-87EB-49C32662AFE0}</a:tableStyleId>
              </a:tblPr>
              <a:tblGrid>
                <a:gridCol w="4824536">
                  <a:extLst>
                    <a:ext uri="{9D8B030D-6E8A-4147-A177-3AD203B41FA5}">
                      <a16:colId xmlns:a16="http://schemas.microsoft.com/office/drawing/2014/main" val="2701083839"/>
                    </a:ext>
                  </a:extLst>
                </a:gridCol>
                <a:gridCol w="2016224">
                  <a:extLst>
                    <a:ext uri="{9D8B030D-6E8A-4147-A177-3AD203B41FA5}">
                      <a16:colId xmlns:a16="http://schemas.microsoft.com/office/drawing/2014/main" val="908599085"/>
                    </a:ext>
                  </a:extLst>
                </a:gridCol>
                <a:gridCol w="2016224">
                  <a:extLst>
                    <a:ext uri="{9D8B030D-6E8A-4147-A177-3AD203B41FA5}">
                      <a16:colId xmlns:a16="http://schemas.microsoft.com/office/drawing/2014/main" val="668150650"/>
                    </a:ext>
                  </a:extLst>
                </a:gridCol>
              </a:tblGrid>
              <a:tr h="527126">
                <a:tc>
                  <a:txBody>
                    <a:bodyPr/>
                    <a:lstStyle/>
                    <a:p>
                      <a:pPr>
                        <a:lnSpc>
                          <a:spcPct val="100000"/>
                        </a:lnSpc>
                      </a:pPr>
                      <a:r>
                        <a:rPr lang="en-US" sz="2000" b="1" dirty="0">
                          <a:solidFill>
                            <a:schemeClr val="bg1"/>
                          </a:solidFill>
                          <a:latin typeface="Calibri" panose="020F0502020204030204" pitchFamily="34" charset="0"/>
                          <a:cs typeface="Calibri" panose="020F0502020204030204" pitchFamily="34" charset="0"/>
                        </a:rPr>
                        <a:t>Agent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0000"/>
                        </a:lnSpc>
                      </a:pPr>
                      <a:r>
                        <a:rPr lang="en-US" sz="2000" b="1" dirty="0">
                          <a:solidFill>
                            <a:schemeClr val="bg1"/>
                          </a:solidFill>
                          <a:latin typeface="Calibri" panose="020F0502020204030204" pitchFamily="34" charset="0"/>
                          <a:cs typeface="Calibri" panose="020F0502020204030204" pitchFamily="34" charset="0"/>
                        </a:rPr>
                        <a:t>Median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0000"/>
                        </a:lnSpc>
                      </a:pPr>
                      <a:r>
                        <a:rPr lang="en-US" sz="2000" b="1" dirty="0">
                          <a:solidFill>
                            <a:schemeClr val="bg1"/>
                          </a:solidFill>
                          <a:latin typeface="Calibri" panose="020F0502020204030204" pitchFamily="34" charset="0"/>
                          <a:cs typeface="Calibri" panose="020F0502020204030204" pitchFamily="34" charset="0"/>
                        </a:rPr>
                        <a:t>Mean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405482">
                <a:tc>
                  <a:txBody>
                    <a:bodyPr/>
                    <a:lstStyle/>
                    <a:p>
                      <a:pPr marL="0" marR="0">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Elacestrant</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5</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7</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156766"/>
                  </a:ext>
                </a:extLst>
              </a:tr>
              <a:tr h="405482">
                <a:tc>
                  <a:txBody>
                    <a:bodyPr/>
                    <a:lstStyle/>
                    <a:p>
                      <a:pPr marL="0" marR="0">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Alpelisib</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2</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6</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2208283869"/>
                  </a:ext>
                </a:extLst>
              </a:tr>
              <a:tr h="405482">
                <a:tc>
                  <a:txBody>
                    <a:bodyPr/>
                    <a:lstStyle/>
                    <a:p>
                      <a:pPr marL="0" marR="0">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Capivasertib</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2</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5</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4155477"/>
                  </a:ext>
                </a:extLst>
              </a:tr>
              <a:tr h="405482">
                <a:tc>
                  <a:txBody>
                    <a:bodyPr/>
                    <a:lstStyle/>
                    <a:p>
                      <a:pPr marL="0" marR="0">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Inavolisib</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0</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2</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064124632"/>
                  </a:ext>
                </a:extLst>
              </a:tr>
              <a:tr h="810964">
                <a:tc>
                  <a:txBody>
                    <a:bodyPr/>
                    <a:lstStyle/>
                    <a:p>
                      <a:pPr marL="0" marR="0">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Trastuzumab deruxtecan (for HER2-low or ultralow disease only)</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5</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1497947"/>
                  </a:ext>
                </a:extLst>
              </a:tr>
              <a:tr h="405482">
                <a:tc>
                  <a:txBody>
                    <a:bodyPr/>
                    <a:lstStyle/>
                    <a:p>
                      <a:pPr marL="0" marR="0">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Datopotamab deruxtecan</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0</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marL="0" marR="0" algn="ctr">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2</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24184145"/>
                  </a:ext>
                </a:extLst>
              </a:tr>
              <a:tr h="405482">
                <a:tc>
                  <a:txBody>
                    <a:bodyPr/>
                    <a:lstStyle/>
                    <a:p>
                      <a:pPr marL="0" marR="0">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Sacituzumab govitecan</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5</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8</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3037976"/>
                  </a:ext>
                </a:extLst>
              </a:tr>
              <a:tr h="405482">
                <a:tc>
                  <a:txBody>
                    <a:bodyPr/>
                    <a:lstStyle/>
                    <a:p>
                      <a:pPr marL="0" marR="0">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Palbociclib + anti-HER2 therapy + ET</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algn="ctr">
                        <a:lnSpc>
                          <a:spcPct val="100000"/>
                        </a:lnSpc>
                        <a:spcAft>
                          <a:spcPts val="800"/>
                        </a:spcAft>
                        <a:buNone/>
                      </a:pPr>
                      <a:r>
                        <a:rPr lang="en-US" sz="2000" kern="100">
                          <a:solidFill>
                            <a:srgbClr val="000000"/>
                          </a:solidFill>
                          <a:effectLst/>
                          <a:latin typeface="Calibri" panose="020F0502020204030204" pitchFamily="34" charset="0"/>
                          <a:ea typeface="Aptos" panose="020B0004020202020204" pitchFamily="34" charset="0"/>
                          <a:cs typeface="Calibri" panose="020F0502020204030204" pitchFamily="34" charset="0"/>
                        </a:rPr>
                        <a:t>1</a:t>
                      </a:r>
                      <a:endParaRPr lang="en-US" sz="2000" kern="10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algn="ctr">
                        <a:lnSpc>
                          <a:spcPct val="100000"/>
                        </a:lnSpc>
                        <a:spcAft>
                          <a:spcPts val="800"/>
                        </a:spcAft>
                        <a:buNone/>
                      </a:pPr>
                      <a:r>
                        <a:rPr lang="en-US" sz="2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extLst>
                  <a:ext uri="{0D108BD9-81ED-4DB2-BD59-A6C34878D82A}">
                    <a16:rowId xmlns:a16="http://schemas.microsoft.com/office/drawing/2014/main" val="2516664859"/>
                  </a:ext>
                </a:extLst>
              </a:tr>
            </a:tbl>
          </a:graphicData>
        </a:graphic>
      </p:graphicFrame>
      <p:sp>
        <p:nvSpPr>
          <p:cNvPr id="5" name="TextBox 4">
            <a:extLst>
              <a:ext uri="{FF2B5EF4-FFF2-40B4-BE49-F238E27FC236}">
                <a16:creationId xmlns:a16="http://schemas.microsoft.com/office/drawing/2014/main" id="{3D428B37-C97F-CA76-A344-8887E30CF3A5}"/>
              </a:ext>
            </a:extLst>
          </p:cNvPr>
          <p:cNvSpPr txBox="1"/>
          <p:nvPr/>
        </p:nvSpPr>
        <p:spPr>
          <a:xfrm>
            <a:off x="1703512" y="5902468"/>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 endocrine therapy</a:t>
            </a:r>
          </a:p>
        </p:txBody>
      </p:sp>
      <p:sp>
        <p:nvSpPr>
          <p:cNvPr id="3" name="TextBox 2">
            <a:extLst>
              <a:ext uri="{FF2B5EF4-FFF2-40B4-BE49-F238E27FC236}">
                <a16:creationId xmlns:a16="http://schemas.microsoft.com/office/drawing/2014/main" id="{3823CCDA-2FF7-6260-5344-F4D88899674C}"/>
              </a:ext>
            </a:extLst>
          </p:cNvPr>
          <p:cNvSpPr txBox="1"/>
          <p:nvPr/>
        </p:nvSpPr>
        <p:spPr>
          <a:xfrm>
            <a:off x="-5836" y="6519446"/>
            <a:ext cx="6097604" cy="338554"/>
          </a:xfrm>
          <a:prstGeom prst="rect">
            <a:avLst/>
          </a:prstGeom>
          <a:noFill/>
        </p:spPr>
        <p:txBody>
          <a:bodyPr wrap="square">
            <a:spAutoFit/>
          </a:bodyPr>
          <a:lstStyle/>
          <a:p>
            <a:r>
              <a:rPr lang="en-US" sz="1600" b="0" i="0" dirty="0">
                <a:solidFill>
                  <a:schemeClr val="tx1"/>
                </a:solidFill>
                <a:effectLst/>
                <a:latin typeface="Slack-Lato"/>
              </a:rPr>
              <a:t>Survey of 50 General Medical Oncologists July 2025</a:t>
            </a:r>
            <a:endParaRPr lang="en-US" sz="1600" dirty="0">
              <a:solidFill>
                <a:schemeClr val="tx1"/>
              </a:solidFill>
            </a:endParaRPr>
          </a:p>
        </p:txBody>
      </p:sp>
    </p:spTree>
    <p:extLst>
      <p:ext uri="{BB962C8B-B14F-4D97-AF65-F5344CB8AC3E}">
        <p14:creationId xmlns:p14="http://schemas.microsoft.com/office/powerpoint/2010/main" val="1657482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815DA-99E7-BFFD-0D3E-1661B646F4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AD906AA-5B9F-B998-0D53-348BFE61FE8F}"/>
              </a:ext>
            </a:extLst>
          </p:cNvPr>
          <p:cNvSpPr txBox="1"/>
          <p:nvPr/>
        </p:nvSpPr>
        <p:spPr>
          <a:xfrm>
            <a:off x="1643844" y="404664"/>
            <a:ext cx="8904312" cy="476672"/>
          </a:xfrm>
          <a:prstGeom prst="rect">
            <a:avLst/>
          </a:prstGeom>
          <a:noFill/>
        </p:spPr>
        <p:txBody>
          <a:bodyPr wrap="square" anchor="ctr">
            <a:noAutofit/>
          </a:bodyPr>
          <a:lstStyle/>
          <a:p>
            <a:pPr lvl="0" algn="ctr">
              <a:defRPr/>
            </a:pPr>
            <a:r>
              <a:rPr lang="en-US" sz="3200" dirty="0">
                <a:solidFill>
                  <a:srgbClr val="0432FF"/>
                </a:solidFill>
                <a:latin typeface="Calibri" panose="020F0502020204030204" pitchFamily="34" charset="0"/>
                <a:cs typeface="Calibri" panose="020F0502020204030204" pitchFamily="34" charset="0"/>
              </a:rPr>
              <a:t>Key Issues in Metastatic ER-Positive Breast Cancer</a:t>
            </a:r>
          </a:p>
        </p:txBody>
      </p:sp>
      <p:sp>
        <p:nvSpPr>
          <p:cNvPr id="7" name="TextBox 6">
            <a:extLst>
              <a:ext uri="{FF2B5EF4-FFF2-40B4-BE49-F238E27FC236}">
                <a16:creationId xmlns:a16="http://schemas.microsoft.com/office/drawing/2014/main" id="{EE9FF7D7-15ED-C951-1B18-37BB8AE69814}"/>
              </a:ext>
            </a:extLst>
          </p:cNvPr>
          <p:cNvSpPr txBox="1"/>
          <p:nvPr/>
        </p:nvSpPr>
        <p:spPr>
          <a:xfrm>
            <a:off x="1055440" y="1484784"/>
            <a:ext cx="9492716" cy="4401205"/>
          </a:xfrm>
          <a:prstGeom prst="rect">
            <a:avLst/>
          </a:prstGeom>
          <a:noFill/>
        </p:spPr>
        <p:txBody>
          <a:bodyPr wrap="square">
            <a:spAutoFit/>
          </a:bodyPr>
          <a:lstStyle/>
          <a:p>
            <a:r>
              <a:rPr lang="en-US" sz="2800" dirty="0">
                <a:solidFill>
                  <a:srgbClr val="0432FF"/>
                </a:solidFill>
                <a:latin typeface="Calibri" panose="020F0502020204030204" pitchFamily="34" charset="0"/>
                <a:cs typeface="Calibri" panose="020F0502020204030204" pitchFamily="34" charset="0"/>
              </a:rPr>
              <a:t>New Endocrine Agents </a:t>
            </a:r>
            <a:endParaRPr lang="en-US" sz="28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err="1">
                <a:solidFill>
                  <a:schemeClr val="tx1"/>
                </a:solidFill>
                <a:latin typeface="Calibri" panose="020F0502020204030204" pitchFamily="34" charset="0"/>
                <a:cs typeface="Calibri" panose="020F0502020204030204" pitchFamily="34" charset="0"/>
              </a:rPr>
              <a:t>Elacestrant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imlunestrant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camizestrant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vepdegestrant</a:t>
            </a:r>
            <a:r>
              <a:rPr lang="en-US" sz="2800" dirty="0">
                <a:solidFill>
                  <a:schemeClr val="tx1"/>
                </a:solidFill>
                <a:latin typeface="Calibri" panose="020F0502020204030204" pitchFamily="34" charset="0"/>
                <a:cs typeface="Calibri" panose="020F0502020204030204" pitchFamily="34" charset="0"/>
              </a:rPr>
              <a:t>,</a:t>
            </a:r>
            <a:br>
              <a:rPr lang="en-US" sz="2800" dirty="0">
                <a:solidFill>
                  <a:schemeClr val="tx1"/>
                </a:solidFill>
                <a:latin typeface="Calibri" panose="020F0502020204030204" pitchFamily="34" charset="0"/>
                <a:cs typeface="Calibri" panose="020F0502020204030204" pitchFamily="34" charset="0"/>
              </a:rPr>
            </a:br>
            <a:r>
              <a:rPr lang="en-US" sz="2800" dirty="0" err="1">
                <a:solidFill>
                  <a:schemeClr val="tx1"/>
                </a:solidFill>
                <a:latin typeface="Calibri" panose="020F0502020204030204" pitchFamily="34" charset="0"/>
                <a:cs typeface="Calibri" panose="020F0502020204030204" pitchFamily="34" charset="0"/>
              </a:rPr>
              <a:t>alpelisib</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inavolisib</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capivasertib</a:t>
            </a:r>
            <a:endParaRPr lang="en-US" sz="2800" dirty="0">
              <a:solidFill>
                <a:schemeClr val="tx1"/>
              </a:solidFill>
              <a:latin typeface="Calibri" panose="020F0502020204030204" pitchFamily="34" charset="0"/>
              <a:cs typeface="Calibri" panose="020F0502020204030204" pitchFamily="34" charset="0"/>
            </a:endParaRPr>
          </a:p>
          <a:p>
            <a:pPr marL="11113" indent="-11113">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r>
              <a:rPr lang="en-US" sz="2800" dirty="0">
                <a:solidFill>
                  <a:srgbClr val="0432FF"/>
                </a:solidFill>
                <a:latin typeface="Calibri" panose="020F0502020204030204" pitchFamily="34" charset="0"/>
                <a:cs typeface="Calibri" panose="020F0502020204030204" pitchFamily="34" charset="0"/>
              </a:rPr>
              <a:t>New Antibody-Drug Conjugates (ADCs) </a:t>
            </a:r>
            <a:endParaRPr lang="en-US" sz="28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Sacituzumab </a:t>
            </a:r>
            <a:r>
              <a:rPr lang="en-US" sz="2800" dirty="0" err="1">
                <a:solidFill>
                  <a:schemeClr val="tx1"/>
                </a:solidFill>
                <a:latin typeface="Calibri" panose="020F0502020204030204" pitchFamily="34" charset="0"/>
                <a:cs typeface="Calibri" panose="020F0502020204030204" pitchFamily="34" charset="0"/>
              </a:rPr>
              <a:t>govitecan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datopotamab</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deruxtecan</a:t>
            </a:r>
            <a:r>
              <a:rPr lang="en-US" sz="2800" dirty="0">
                <a:solidFill>
                  <a:schemeClr val="tx1"/>
                </a:solidFill>
                <a:latin typeface="Calibri" panose="020F0502020204030204" pitchFamily="34" charset="0"/>
                <a:cs typeface="Calibri" panose="020F0502020204030204" pitchFamily="34" charset="0"/>
              </a:rPr>
              <a:t>, trastuzumab </a:t>
            </a:r>
            <a:r>
              <a:rPr lang="en-US" sz="2800" dirty="0" err="1">
                <a:solidFill>
                  <a:schemeClr val="tx1"/>
                </a:solidFill>
                <a:latin typeface="Calibri" panose="020F0502020204030204" pitchFamily="34" charset="0"/>
                <a:cs typeface="Calibri" panose="020F0502020204030204" pitchFamily="34" charset="0"/>
              </a:rPr>
              <a:t>deruxtecan</a:t>
            </a:r>
            <a:endParaRPr lang="en-US" sz="28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r>
              <a:rPr lang="en-US" sz="2800" dirty="0">
                <a:solidFill>
                  <a:srgbClr val="0432FF"/>
                </a:solidFill>
                <a:latin typeface="Calibri" panose="020F0502020204030204" pitchFamily="34" charset="0"/>
                <a:cs typeface="Calibri" panose="020F0502020204030204" pitchFamily="34" charset="0"/>
              </a:rPr>
              <a:t>Endocrine Treatment for HER2-Positive Disease </a:t>
            </a:r>
            <a:endParaRPr lang="en-US" sz="28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Palbociclib</a:t>
            </a:r>
          </a:p>
        </p:txBody>
      </p:sp>
    </p:spTree>
    <p:extLst>
      <p:ext uri="{BB962C8B-B14F-4D97-AF65-F5344CB8AC3E}">
        <p14:creationId xmlns:p14="http://schemas.microsoft.com/office/powerpoint/2010/main" val="24611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92DD8-7230-83BF-C6CF-68CD267865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48D1EA-7EA7-BFC3-6C2F-4D3799B3F5DB}"/>
              </a:ext>
            </a:extLst>
          </p:cNvPr>
          <p:cNvSpPr txBox="1"/>
          <p:nvPr/>
        </p:nvSpPr>
        <p:spPr>
          <a:xfrm>
            <a:off x="839416" y="484120"/>
            <a:ext cx="11352583" cy="476672"/>
          </a:xfrm>
          <a:prstGeom prst="rect">
            <a:avLst/>
          </a:prstGeom>
          <a:noFill/>
        </p:spPr>
        <p:txBody>
          <a:bodyPr wrap="square" anchor="ctr">
            <a:noAutofit/>
          </a:bodyPr>
          <a:lstStyle/>
          <a:p>
            <a:pPr lvl="0" algn="ctr">
              <a:defRPr/>
            </a:pPr>
            <a:r>
              <a:rPr lang="en-US" sz="3200" dirty="0">
                <a:solidFill>
                  <a:srgbClr val="0432FF"/>
                </a:solidFill>
                <a:latin typeface="Calibri" panose="020F0502020204030204" pitchFamily="34" charset="0"/>
                <a:cs typeface="Calibri" panose="020F0502020204030204" pitchFamily="34" charset="0"/>
              </a:rPr>
              <a:t>Clinical Decision-Making in ER-Positive, </a:t>
            </a:r>
          </a:p>
          <a:p>
            <a:pPr lvl="0" algn="ctr">
              <a:defRPr/>
            </a:pPr>
            <a:r>
              <a:rPr lang="en-US" sz="3200" dirty="0">
                <a:solidFill>
                  <a:srgbClr val="0432FF"/>
                </a:solidFill>
                <a:latin typeface="Calibri" panose="020F0502020204030204" pitchFamily="34" charset="0"/>
                <a:cs typeface="Calibri" panose="020F0502020204030204" pitchFamily="34" charset="0"/>
              </a:rPr>
              <a:t>HER2-Low/IHC 0 Metastatic Disease</a:t>
            </a:r>
          </a:p>
        </p:txBody>
      </p:sp>
      <p:sp>
        <p:nvSpPr>
          <p:cNvPr id="4" name="TextBox 3">
            <a:extLst>
              <a:ext uri="{FF2B5EF4-FFF2-40B4-BE49-F238E27FC236}">
                <a16:creationId xmlns:a16="http://schemas.microsoft.com/office/drawing/2014/main" id="{6573A2CC-F753-6C48-9410-B5D521D3CD58}"/>
              </a:ext>
            </a:extLst>
          </p:cNvPr>
          <p:cNvSpPr txBox="1"/>
          <p:nvPr/>
        </p:nvSpPr>
        <p:spPr>
          <a:xfrm>
            <a:off x="983432" y="1700808"/>
            <a:ext cx="10009112" cy="4832092"/>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First-line treatment: </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Selective estrogen receptor degrader (SERD) and CDK inhibitor? (</a:t>
            </a:r>
            <a:r>
              <a:rPr lang="en-US" sz="2800" dirty="0" err="1">
                <a:solidFill>
                  <a:schemeClr val="tx1"/>
                </a:solidFill>
                <a:latin typeface="Calibri" panose="020F0502020204030204" pitchFamily="34" charset="0"/>
                <a:cs typeface="Calibri" panose="020F0502020204030204" pitchFamily="34" charset="0"/>
              </a:rPr>
              <a:t>Imlunestrant</a:t>
            </a:r>
            <a:r>
              <a:rPr lang="en-US" sz="2800" dirty="0">
                <a:solidFill>
                  <a:schemeClr val="tx1"/>
                </a:solidFill>
                <a:latin typeface="Calibri" panose="020F0502020204030204" pitchFamily="34" charset="0"/>
                <a:cs typeface="Calibri" panose="020F0502020204030204" pitchFamily="34" charset="0"/>
              </a:rPr>
              <a:t> and </a:t>
            </a:r>
            <a:r>
              <a:rPr lang="en-US" sz="2800" dirty="0" err="1">
                <a:solidFill>
                  <a:schemeClr val="tx1"/>
                </a:solidFill>
                <a:latin typeface="Calibri" panose="020F0502020204030204" pitchFamily="34" charset="0"/>
                <a:cs typeface="Calibri" panose="020F0502020204030204" pitchFamily="34" charset="0"/>
              </a:rPr>
              <a:t>abemaciclib</a:t>
            </a:r>
            <a:r>
              <a:rPr lang="en-US" sz="2800" dirty="0">
                <a:solidFill>
                  <a:schemeClr val="tx1"/>
                </a:solidFill>
                <a:latin typeface="Calibri" panose="020F0502020204030204" pitchFamily="34" charset="0"/>
                <a:cs typeface="Calibri" panose="020F0502020204030204" pitchFamily="34" charset="0"/>
              </a:rPr>
              <a:t>)</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Inavolisib/palbociclib/fulvestrant?</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Monitor for ESR1 and treat? Camizestrant?</a:t>
            </a:r>
          </a:p>
          <a:p>
            <a:pPr marL="457200" indent="-45720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Second-line treatment: </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Endocrine versus ADC? (Time on CDK inhibitor?)</a:t>
            </a:r>
            <a:br>
              <a:rPr lang="en-US" sz="2800" dirty="0">
                <a:solidFill>
                  <a:schemeClr val="tx1"/>
                </a:solidFill>
                <a:latin typeface="Calibri" panose="020F0502020204030204" pitchFamily="34" charset="0"/>
                <a:cs typeface="Calibri" panose="020F0502020204030204" pitchFamily="34" charset="0"/>
              </a:rPr>
            </a:br>
            <a:r>
              <a:rPr lang="en-US" sz="2800" dirty="0">
                <a:solidFill>
                  <a:schemeClr val="tx1"/>
                </a:solidFill>
                <a:latin typeface="Calibri" panose="020F0502020204030204" pitchFamily="34" charset="0"/>
                <a:cs typeface="Calibri" panose="020F0502020204030204" pitchFamily="34" charset="0"/>
              </a:rPr>
              <a:t>	– Choice of agent: </a:t>
            </a:r>
            <a:r>
              <a:rPr lang="en-US" sz="2800" dirty="0" err="1">
                <a:solidFill>
                  <a:schemeClr val="tx1"/>
                </a:solidFill>
                <a:latin typeface="Calibri" panose="020F0502020204030204" pitchFamily="34" charset="0"/>
                <a:cs typeface="Calibri" panose="020F0502020204030204" pitchFamily="34" charset="0"/>
              </a:rPr>
              <a:t>elacestrant</a:t>
            </a:r>
            <a:r>
              <a:rPr lang="en-US" sz="2800" dirty="0">
                <a:solidFill>
                  <a:schemeClr val="tx1"/>
                </a:solidFill>
                <a:latin typeface="Calibri" panose="020F0502020204030204" pitchFamily="34" charset="0"/>
                <a:cs typeface="Calibri" panose="020F0502020204030204" pitchFamily="34" charset="0"/>
              </a:rPr>
              <a:t>, imlunestrant, camizestrant, </a:t>
            </a:r>
            <a:r>
              <a:rPr lang="en-US" sz="2800" dirty="0" err="1">
                <a:solidFill>
                  <a:schemeClr val="tx1"/>
                </a:solidFill>
                <a:latin typeface="Calibri" panose="020F0502020204030204" pitchFamily="34" charset="0"/>
                <a:cs typeface="Calibri" panose="020F0502020204030204" pitchFamily="34" charset="0"/>
              </a:rPr>
              <a:t>vepdegestrant</a:t>
            </a:r>
            <a:r>
              <a:rPr lang="en-US" sz="2800" dirty="0">
                <a:solidFill>
                  <a:schemeClr val="tx1"/>
                </a:solidFill>
                <a:latin typeface="Calibri" panose="020F0502020204030204" pitchFamily="34" charset="0"/>
                <a:cs typeface="Calibri" panose="020F0502020204030204" pitchFamily="34" charset="0"/>
              </a:rPr>
              <a:t>, alpelisib, capivasertib or repeat CDK inhibitor?</a:t>
            </a:r>
            <a:br>
              <a:rPr lang="en-US" sz="2800" dirty="0">
                <a:solidFill>
                  <a:schemeClr val="tx1"/>
                </a:solidFill>
                <a:latin typeface="Calibri" panose="020F0502020204030204" pitchFamily="34" charset="0"/>
                <a:cs typeface="Calibri" panose="020F0502020204030204" pitchFamily="34" charset="0"/>
              </a:rPr>
            </a:br>
            <a:r>
              <a:rPr lang="en-US" sz="2800" dirty="0">
                <a:solidFill>
                  <a:schemeClr val="tx1"/>
                </a:solidFill>
                <a:latin typeface="Calibri" panose="020F0502020204030204" pitchFamily="34" charset="0"/>
                <a:cs typeface="Calibri" panose="020F0502020204030204" pitchFamily="34" charset="0"/>
              </a:rPr>
              <a:t>	– SERD and repeat CDK inhibitor (imlunestrant, abemaciclib)</a:t>
            </a:r>
          </a:p>
        </p:txBody>
      </p:sp>
    </p:spTree>
    <p:extLst>
      <p:ext uri="{BB962C8B-B14F-4D97-AF65-F5344CB8AC3E}">
        <p14:creationId xmlns:p14="http://schemas.microsoft.com/office/powerpoint/2010/main" val="2168977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E602E-4FE3-8198-EEAD-8F6F64C386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CBB896-3FC7-AB90-E5FD-7A4B8456036A}"/>
              </a:ext>
            </a:extLst>
          </p:cNvPr>
          <p:cNvSpPr txBox="1"/>
          <p:nvPr/>
        </p:nvSpPr>
        <p:spPr>
          <a:xfrm>
            <a:off x="911424" y="478186"/>
            <a:ext cx="10369152" cy="476672"/>
          </a:xfrm>
          <a:prstGeom prst="rect">
            <a:avLst/>
          </a:prstGeom>
          <a:noFill/>
        </p:spPr>
        <p:txBody>
          <a:bodyPr wrap="square" anchor="ctr">
            <a:noAutofit/>
          </a:bodyPr>
          <a:lstStyle/>
          <a:p>
            <a:pPr lvl="0" algn="ctr">
              <a:defRPr/>
            </a:pPr>
            <a:r>
              <a:rPr lang="en-US" sz="3000" dirty="0">
                <a:solidFill>
                  <a:srgbClr val="0432FF"/>
                </a:solidFill>
                <a:latin typeface="Calibri" panose="020F0502020204030204" pitchFamily="34" charset="0"/>
                <a:cs typeface="Calibri" panose="020F0502020204030204" pitchFamily="34" charset="0"/>
              </a:rPr>
              <a:t>Key Endocrine and SERD Questions in 2025 for ER-Positive, HER2-Low or HER2-Negative Disease</a:t>
            </a:r>
          </a:p>
        </p:txBody>
      </p:sp>
      <p:sp>
        <p:nvSpPr>
          <p:cNvPr id="5" name="TextBox 4">
            <a:extLst>
              <a:ext uri="{FF2B5EF4-FFF2-40B4-BE49-F238E27FC236}">
                <a16:creationId xmlns:a16="http://schemas.microsoft.com/office/drawing/2014/main" id="{C8B2E454-13E7-3E5A-F720-CDB4B3F499F5}"/>
              </a:ext>
            </a:extLst>
          </p:cNvPr>
          <p:cNvSpPr txBox="1"/>
          <p:nvPr/>
        </p:nvSpPr>
        <p:spPr>
          <a:xfrm>
            <a:off x="2135560" y="1340768"/>
            <a:ext cx="8352928" cy="523220"/>
          </a:xfrm>
          <a:prstGeom prst="rect">
            <a:avLst/>
          </a:prstGeom>
          <a:noFill/>
        </p:spPr>
        <p:txBody>
          <a:bodyPr wrap="square">
            <a:spAutoFit/>
          </a:bodyPr>
          <a:lstStyle/>
          <a:p>
            <a:pPr algn="ctr"/>
            <a:r>
              <a:rPr lang="en-US" sz="2800" u="sng" dirty="0">
                <a:solidFill>
                  <a:srgbClr val="0432FF"/>
                </a:solidFill>
                <a:latin typeface="Calibri" panose="020F0502020204030204" pitchFamily="34" charset="0"/>
                <a:cs typeface="Calibri" panose="020F0502020204030204" pitchFamily="34" charset="0"/>
              </a:rPr>
              <a:t>4 mutation subsets: ESR+/- or PIK3CA+/- (like ER/HER2)</a:t>
            </a:r>
            <a:endParaRPr lang="en-US" sz="2800" dirty="0">
              <a:solidFill>
                <a:srgbClr val="0432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1C7494B-3493-7E60-354B-FA85B9779726}"/>
              </a:ext>
            </a:extLst>
          </p:cNvPr>
          <p:cNvSpPr txBox="1"/>
          <p:nvPr/>
        </p:nvSpPr>
        <p:spPr>
          <a:xfrm>
            <a:off x="371364" y="1978609"/>
            <a:ext cx="11881320" cy="4401205"/>
          </a:xfrm>
          <a:prstGeom prst="rect">
            <a:avLst/>
          </a:prstGeom>
          <a:noFill/>
        </p:spPr>
        <p:txBody>
          <a:bodyPr wrap="square" rtlCol="0">
            <a:spAutoFit/>
          </a:bodyPr>
          <a:lstStyle/>
          <a:p>
            <a:pPr marL="571500" indent="-5715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Mechanism of action of SERDs</a:t>
            </a:r>
          </a:p>
          <a:p>
            <a:pPr marL="571500" indent="-5715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Endocrine treatment versus chemotherapy/ADC</a:t>
            </a:r>
          </a:p>
          <a:p>
            <a:pPr marL="571500" indent="-5715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Optimal SERD choice</a:t>
            </a:r>
          </a:p>
          <a:p>
            <a:pPr marL="571500" indent="-5715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PROTACs, SERMs, others?</a:t>
            </a:r>
          </a:p>
          <a:p>
            <a:pPr marL="571500" indent="-5715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Treating “molecular progression”</a:t>
            </a:r>
          </a:p>
          <a:p>
            <a:pPr marL="571500" indent="-5715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Eligibility for up-front inavolisib/palbociclib/fulvestrant (de novo? HbA1c?)</a:t>
            </a:r>
          </a:p>
          <a:p>
            <a:pPr marL="571500" indent="-5715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Role of </a:t>
            </a:r>
            <a:r>
              <a:rPr lang="en-US" sz="2800" dirty="0" err="1">
                <a:solidFill>
                  <a:schemeClr val="tx1"/>
                </a:solidFill>
                <a:latin typeface="Calibri" panose="020F0502020204030204" pitchFamily="34" charset="0"/>
                <a:cs typeface="Calibri" panose="020F0502020204030204" pitchFamily="34" charset="0"/>
              </a:rPr>
              <a:t>CDKi</a:t>
            </a:r>
            <a:r>
              <a:rPr lang="en-US" sz="2800" dirty="0">
                <a:solidFill>
                  <a:schemeClr val="tx1"/>
                </a:solidFill>
                <a:latin typeface="Calibri" panose="020F0502020204030204" pitchFamily="34" charset="0"/>
                <a:cs typeface="Calibri" panose="020F0502020204030204" pitchFamily="34" charset="0"/>
              </a:rPr>
              <a:t> after </a:t>
            </a:r>
            <a:r>
              <a:rPr lang="en-US" sz="2800" dirty="0" err="1">
                <a:solidFill>
                  <a:schemeClr val="tx1"/>
                </a:solidFill>
                <a:latin typeface="Calibri" panose="020F0502020204030204" pitchFamily="34" charset="0"/>
                <a:cs typeface="Calibri" panose="020F0502020204030204" pitchFamily="34" charset="0"/>
              </a:rPr>
              <a:t>CDKi</a:t>
            </a:r>
            <a:r>
              <a:rPr lang="en-US" sz="2800" dirty="0">
                <a:solidFill>
                  <a:schemeClr val="tx1"/>
                </a:solidFill>
                <a:latin typeface="Calibri" panose="020F0502020204030204" pitchFamily="34" charset="0"/>
                <a:cs typeface="Calibri" panose="020F0502020204030204" pitchFamily="34" charset="0"/>
              </a:rPr>
              <a:t>? (abemaciclib)</a:t>
            </a:r>
          </a:p>
          <a:p>
            <a:pPr marL="571500" indent="-5715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Role of </a:t>
            </a:r>
            <a:r>
              <a:rPr lang="en-US" sz="2800" dirty="0" err="1">
                <a:solidFill>
                  <a:schemeClr val="tx1"/>
                </a:solidFill>
                <a:latin typeface="Calibri" panose="020F0502020204030204" pitchFamily="34" charset="0"/>
                <a:cs typeface="Calibri" panose="020F0502020204030204" pitchFamily="34" charset="0"/>
              </a:rPr>
              <a:t>CDKi</a:t>
            </a:r>
            <a:r>
              <a:rPr lang="en-US" sz="2800" dirty="0">
                <a:solidFill>
                  <a:schemeClr val="tx1"/>
                </a:solidFill>
                <a:latin typeface="Calibri" panose="020F0502020204030204" pitchFamily="34" charset="0"/>
                <a:cs typeface="Calibri" panose="020F0502020204030204" pitchFamily="34" charset="0"/>
              </a:rPr>
              <a:t> with SERD (abemaciclib/imlunestrant)</a:t>
            </a:r>
          </a:p>
          <a:p>
            <a:pPr marL="571500" indent="-5715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SERD after </a:t>
            </a:r>
            <a:r>
              <a:rPr lang="en-US" sz="2800" dirty="0" err="1">
                <a:solidFill>
                  <a:schemeClr val="tx1"/>
                </a:solidFill>
                <a:latin typeface="Calibri" panose="020F0502020204030204" pitchFamily="34" charset="0"/>
                <a:cs typeface="Calibri" panose="020F0502020204030204" pitchFamily="34" charset="0"/>
              </a:rPr>
              <a:t>AKTi</a:t>
            </a:r>
            <a:r>
              <a:rPr lang="en-US" sz="2800" dirty="0">
                <a:solidFill>
                  <a:schemeClr val="tx1"/>
                </a:solidFill>
                <a:latin typeface="Calibri" panose="020F0502020204030204" pitchFamily="34" charset="0"/>
                <a:cs typeface="Calibri" panose="020F0502020204030204" pitchFamily="34" charset="0"/>
              </a:rPr>
              <a:t> and reverse?</a:t>
            </a:r>
          </a:p>
          <a:p>
            <a:pPr marL="571500" indent="-571500">
              <a:buFont typeface="Arial" panose="020B0604020202020204" pitchFamily="34" charset="0"/>
              <a:buChar char="•"/>
            </a:pPr>
            <a:r>
              <a:rPr lang="en-US" sz="2800" dirty="0" err="1">
                <a:solidFill>
                  <a:schemeClr val="tx1"/>
                </a:solidFill>
                <a:latin typeface="Calibri" panose="020F0502020204030204" pitchFamily="34" charset="0"/>
                <a:cs typeface="Calibri" panose="020F0502020204030204" pitchFamily="34" charset="0"/>
              </a:rPr>
              <a:t>CDKi</a:t>
            </a:r>
            <a:r>
              <a:rPr lang="en-US" sz="2800" dirty="0">
                <a:solidFill>
                  <a:schemeClr val="tx1"/>
                </a:solidFill>
                <a:latin typeface="Calibri" panose="020F0502020204030204" pitchFamily="34" charset="0"/>
                <a:cs typeface="Calibri" panose="020F0502020204030204" pitchFamily="34" charset="0"/>
              </a:rPr>
              <a:t> (palbociclib) after first-line T-DXd (ESR1+, HER2+)?</a:t>
            </a:r>
          </a:p>
        </p:txBody>
      </p:sp>
    </p:spTree>
    <p:extLst>
      <p:ext uri="{BB962C8B-B14F-4D97-AF65-F5344CB8AC3E}">
        <p14:creationId xmlns:p14="http://schemas.microsoft.com/office/powerpoint/2010/main" val="2103244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41AE1-C231-C811-B61C-93C83087D2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6A0442-A978-E1F3-4115-1717E766B239}"/>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F3006394-C570-F10D-A153-DF72EE003BEB}"/>
              </a:ext>
            </a:extLst>
          </p:cNvPr>
          <p:cNvSpPr txBox="1"/>
          <p:nvPr/>
        </p:nvSpPr>
        <p:spPr>
          <a:xfrm>
            <a:off x="2347465" y="3075057"/>
            <a:ext cx="7497059" cy="707886"/>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Mechanism of action of SERDs</a:t>
            </a:r>
          </a:p>
        </p:txBody>
      </p:sp>
    </p:spTree>
    <p:extLst>
      <p:ext uri="{BB962C8B-B14F-4D97-AF65-F5344CB8AC3E}">
        <p14:creationId xmlns:p14="http://schemas.microsoft.com/office/powerpoint/2010/main" val="400739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2B4D-76CB-C4B7-4FDC-8F2DB3B71D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6F6138-117B-6976-2A78-CCFE85D8C69C}"/>
              </a:ext>
            </a:extLst>
          </p:cNvPr>
          <p:cNvSpPr txBox="1"/>
          <p:nvPr/>
        </p:nvSpPr>
        <p:spPr>
          <a:xfrm>
            <a:off x="-973" y="6534835"/>
            <a:ext cx="8653138"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cs typeface="+mn-cs"/>
              </a:rPr>
              <a:t>Bidard F-C et al. </a:t>
            </a:r>
            <a:r>
              <a:rPr lang="en-US" sz="1500" b="0" i="1" dirty="0">
                <a:solidFill>
                  <a:srgbClr val="000000"/>
                </a:solidFill>
                <a:latin typeface="Calibri"/>
                <a:cs typeface="+mn-cs"/>
              </a:rPr>
              <a:t>N Engl J Med </a:t>
            </a:r>
            <a:r>
              <a:rPr lang="en-US" sz="1500" b="0" dirty="0">
                <a:solidFill>
                  <a:srgbClr val="000000"/>
                </a:solidFill>
                <a:latin typeface="Calibri"/>
                <a:cs typeface="+mn-cs"/>
              </a:rPr>
              <a:t>June 1, 2025;[Online ahead of print].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Turner N et al. ASCO 2025;Abstract LBA4. </a:t>
            </a:r>
          </a:p>
        </p:txBody>
      </p:sp>
      <p:sp>
        <p:nvSpPr>
          <p:cNvPr id="4" name="TextBox 3">
            <a:extLst>
              <a:ext uri="{FF2B5EF4-FFF2-40B4-BE49-F238E27FC236}">
                <a16:creationId xmlns:a16="http://schemas.microsoft.com/office/drawing/2014/main" id="{8D73913F-35DD-4D64-CBFB-8669E6F02EB2}"/>
              </a:ext>
            </a:extLst>
          </p:cNvPr>
          <p:cNvSpPr txBox="1"/>
          <p:nvPr/>
        </p:nvSpPr>
        <p:spPr>
          <a:xfrm>
            <a:off x="0" y="144016"/>
            <a:ext cx="12192000"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a:solidFill>
                  <a:srgbClr val="0432FF"/>
                </a:solidFill>
                <a:latin typeface="Calibri" panose="020F0502020204030204" pitchFamily="34" charset="0"/>
                <a:cs typeface="Calibri" panose="020F0502020204030204" pitchFamily="34" charset="0"/>
              </a:rPr>
              <a:t>Mechanism of Action of Oral SERDs</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0865E899-332E-72A5-20C0-F21F6AB6A066}"/>
              </a:ext>
            </a:extLst>
          </p:cNvPr>
          <p:cNvPicPr>
            <a:picLocks noChangeAspect="1"/>
          </p:cNvPicPr>
          <p:nvPr/>
        </p:nvPicPr>
        <p:blipFill>
          <a:blip r:embed="rId3"/>
          <a:stretch>
            <a:fillRect/>
          </a:stretch>
        </p:blipFill>
        <p:spPr>
          <a:xfrm>
            <a:off x="3035660" y="764704"/>
            <a:ext cx="6120680" cy="5657494"/>
          </a:xfrm>
          <a:prstGeom prst="rect">
            <a:avLst/>
          </a:prstGeom>
        </p:spPr>
      </p:pic>
    </p:spTree>
    <p:extLst>
      <p:ext uri="{BB962C8B-B14F-4D97-AF65-F5344CB8AC3E}">
        <p14:creationId xmlns:p14="http://schemas.microsoft.com/office/powerpoint/2010/main" val="2337687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with headsets&#10;&#10;Description automatically generated">
            <a:extLst>
              <a:ext uri="{FF2B5EF4-FFF2-40B4-BE49-F238E27FC236}">
                <a16:creationId xmlns:a16="http://schemas.microsoft.com/office/drawing/2014/main" id="{5619C313-BA60-3420-2239-B266821CA1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111610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0C67F-BF77-2B69-B477-12AE35A3C6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BCCCC2-76C0-7B81-2B45-286FE223BB4B}"/>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8D214794-4FEA-F6B4-C1B9-2445A09F844B}"/>
              </a:ext>
            </a:extLst>
          </p:cNvPr>
          <p:cNvSpPr txBox="1"/>
          <p:nvPr/>
        </p:nvSpPr>
        <p:spPr>
          <a:xfrm>
            <a:off x="2907587" y="2767280"/>
            <a:ext cx="6376816" cy="1323439"/>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Endocrine treatment versus chemotherapy/ADC</a:t>
            </a:r>
          </a:p>
        </p:txBody>
      </p:sp>
    </p:spTree>
    <p:extLst>
      <p:ext uri="{BB962C8B-B14F-4D97-AF65-F5344CB8AC3E}">
        <p14:creationId xmlns:p14="http://schemas.microsoft.com/office/powerpoint/2010/main" val="1783009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610D1-9713-D82A-9C27-8CF95A1DD37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428038-364B-5412-3FD3-1B3B55CCC1BA}"/>
              </a:ext>
            </a:extLst>
          </p:cNvPr>
          <p:cNvSpPr/>
          <p:nvPr/>
        </p:nvSpPr>
        <p:spPr bwMode="auto">
          <a:xfrm>
            <a:off x="1127448" y="1412776"/>
            <a:ext cx="9865096" cy="45365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2" name="Picture 1">
            <a:extLst>
              <a:ext uri="{FF2B5EF4-FFF2-40B4-BE49-F238E27FC236}">
                <a16:creationId xmlns:a16="http://schemas.microsoft.com/office/drawing/2014/main" id="{0BAB09A7-7154-6908-3C1B-9A07700FC0F7}"/>
              </a:ext>
            </a:extLst>
          </p:cNvPr>
          <p:cNvPicPr>
            <a:picLocks noChangeAspect="1"/>
          </p:cNvPicPr>
          <p:nvPr/>
        </p:nvPicPr>
        <p:blipFill>
          <a:blip r:embed="rId2"/>
          <a:stretch>
            <a:fillRect/>
          </a:stretch>
        </p:blipFill>
        <p:spPr>
          <a:xfrm>
            <a:off x="1257961" y="1628800"/>
            <a:ext cx="9676078" cy="3600400"/>
          </a:xfrm>
          <a:prstGeom prst="rect">
            <a:avLst/>
          </a:prstGeom>
        </p:spPr>
      </p:pic>
      <p:sp>
        <p:nvSpPr>
          <p:cNvPr id="4" name="TextBox 3">
            <a:extLst>
              <a:ext uri="{FF2B5EF4-FFF2-40B4-BE49-F238E27FC236}">
                <a16:creationId xmlns:a16="http://schemas.microsoft.com/office/drawing/2014/main" id="{4BE8ED7A-8B0F-9AA1-F5F1-3C991151F365}"/>
              </a:ext>
            </a:extLst>
          </p:cNvPr>
          <p:cNvSpPr txBox="1"/>
          <p:nvPr/>
        </p:nvSpPr>
        <p:spPr>
          <a:xfrm>
            <a:off x="4815579" y="5445224"/>
            <a:ext cx="6096000" cy="400110"/>
          </a:xfrm>
          <a:prstGeom prst="rect">
            <a:avLst/>
          </a:prstGeom>
          <a:noFill/>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 August 1;[Online ahead of print].</a:t>
            </a:r>
          </a:p>
        </p:txBody>
      </p:sp>
    </p:spTree>
    <p:extLst>
      <p:ext uri="{BB962C8B-B14F-4D97-AF65-F5344CB8AC3E}">
        <p14:creationId xmlns:p14="http://schemas.microsoft.com/office/powerpoint/2010/main" val="1594270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Jhaveri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595500" y="1665076"/>
          <a:ext cx="9253028" cy="3852156"/>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6344933">
                  <a:extLst>
                    <a:ext uri="{9D8B030D-6E8A-4147-A177-3AD203B41FA5}">
                      <a16:colId xmlns:a16="http://schemas.microsoft.com/office/drawing/2014/main" val="2117869244"/>
                    </a:ext>
                  </a:extLst>
                </a:gridCol>
              </a:tblGrid>
              <a:tr h="2234250">
                <a:tc>
                  <a:txBody>
                    <a:bodyPr/>
                    <a:lstStyle/>
                    <a:p>
                      <a:pPr algn="l"/>
                      <a:r>
                        <a:rPr lang="en-US" sz="1800" b="1" dirty="0">
                          <a:solidFill>
                            <a:schemeClr val="tx1"/>
                          </a:solidFill>
                        </a:rPr>
                        <a:t>Consultant/Advisory </a:t>
                      </a:r>
                      <a:br>
                        <a:rPr lang="en-US" sz="1800" b="1" dirty="0">
                          <a:solidFill>
                            <a:schemeClr val="tx1"/>
                          </a:solidFill>
                        </a:rPr>
                      </a:br>
                      <a:r>
                        <a:rPr lang="en-US" sz="1800" b="1" dirty="0">
                          <a:solidFill>
                            <a:schemeClr val="tx1"/>
                          </a:solidFill>
                        </a:rPr>
                        <a:t>Board Roles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Arvinas</a:t>
                      </a:r>
                      <a:r>
                        <a:rPr lang="en-US" sz="1800" b="0" dirty="0">
                          <a:solidFill>
                            <a:schemeClr val="tx1"/>
                          </a:solidFill>
                        </a:rPr>
                        <a:t>, AstraZeneca Pharmaceuticals LP, Bicycle Therapeutics, Blueprint Medicines, Daiichi Sankyo Inc, Eisai Inc, Genentech, a member of the Roche Group, Gilead Sciences Inc, Halda Therapeutics, </a:t>
                      </a:r>
                      <a:r>
                        <a:rPr lang="en-US" sz="1800" b="0" dirty="0" err="1">
                          <a:solidFill>
                            <a:schemeClr val="tx1"/>
                          </a:solidFill>
                        </a:rPr>
                        <a:t>Loxo</a:t>
                      </a:r>
                      <a:r>
                        <a:rPr lang="en-US" sz="1800" b="0" dirty="0">
                          <a:solidFill>
                            <a:schemeClr val="tx1"/>
                          </a:solidFill>
                        </a:rPr>
                        <a:t> Oncology Inc, a wholly owned subsidiary of Eli Lilly &amp; Company, Menarini Group, Merck, Novartis, Olema Oncology, Pfizer Inc, </a:t>
                      </a:r>
                      <a:r>
                        <a:rPr lang="en-US" sz="1800" b="0" dirty="0" err="1">
                          <a:solidFill>
                            <a:schemeClr val="tx1"/>
                          </a:solidFill>
                        </a:rPr>
                        <a:t>RayzeBio</a:t>
                      </a:r>
                      <a:r>
                        <a:rPr lang="en-US" sz="1800" b="0" dirty="0">
                          <a:solidFill>
                            <a:schemeClr val="tx1"/>
                          </a:solidFill>
                        </a:rPr>
                        <a:t> Inc, Scorpion Therapeutics,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17906">
                <a:tc>
                  <a:txBody>
                    <a:bodyPr/>
                    <a:lstStyle/>
                    <a:p>
                      <a:pPr algn="l"/>
                      <a:r>
                        <a:rPr lang="en-US" sz="1800" b="1" dirty="0">
                          <a:solidFill>
                            <a:schemeClr val="tx1"/>
                          </a:solidFill>
                        </a:rPr>
                        <a:t>Research Funding Support to the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Blueprint Medicines, Eisai Inc, Genentech, a member of the Roche Group, Gilead Sciences Inc, </a:t>
                      </a:r>
                      <a:r>
                        <a:rPr lang="en-US" sz="1800" b="0" dirty="0" err="1">
                          <a:solidFill>
                            <a:schemeClr val="tx1"/>
                          </a:solidFill>
                        </a:rPr>
                        <a:t>Loxo</a:t>
                      </a:r>
                      <a:r>
                        <a:rPr lang="en-US" sz="1800" b="0" dirty="0">
                          <a:solidFill>
                            <a:schemeClr val="tx1"/>
                          </a:solidFill>
                        </a:rPr>
                        <a:t> Oncology Inc, a wholly owned subsidiary of Eli Lilly &amp; Company, Merck, Novartis, Pfizer Inc, Puma Biotechnology Inc, </a:t>
                      </a:r>
                      <a:r>
                        <a:rPr lang="en-US" sz="1800" b="0" dirty="0" err="1">
                          <a:solidFill>
                            <a:schemeClr val="tx1"/>
                          </a:solidFill>
                        </a:rPr>
                        <a:t>RayzeBio</a:t>
                      </a:r>
                      <a:r>
                        <a:rPr lang="en-US" sz="1800" b="0" dirty="0">
                          <a:solidFill>
                            <a:schemeClr val="tx1"/>
                          </a:solidFill>
                        </a:rPr>
                        <a:t> Inc, Scorpion Therapeutics,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bl>
          </a:graphicData>
        </a:graphic>
      </p:graphicFrame>
    </p:spTree>
    <p:custDataLst>
      <p:tags r:id="rId1"/>
    </p:custDataLst>
    <p:extLst>
      <p:ext uri="{BB962C8B-B14F-4D97-AF65-F5344CB8AC3E}">
        <p14:creationId xmlns:p14="http://schemas.microsoft.com/office/powerpoint/2010/main" val="481971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24FBF-EB7D-C9CA-9A33-12F2293837C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BE19C3E-C631-B46D-3507-3BF003EC06C6}"/>
              </a:ext>
            </a:extLst>
          </p:cNvPr>
          <p:cNvSpPr txBox="1"/>
          <p:nvPr/>
        </p:nvSpPr>
        <p:spPr>
          <a:xfrm>
            <a:off x="11542" y="6545814"/>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a:t>
            </a:r>
            <a:r>
              <a:rPr kumimoji="0" lang="en-US" sz="1500" b="0" i="1"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 Cancer Res </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 August 1;[Online ahead of print].</a:t>
            </a:r>
          </a:p>
        </p:txBody>
      </p:sp>
      <p:pic>
        <p:nvPicPr>
          <p:cNvPr id="2" name="Picture 1">
            <a:extLst>
              <a:ext uri="{FF2B5EF4-FFF2-40B4-BE49-F238E27FC236}">
                <a16:creationId xmlns:a16="http://schemas.microsoft.com/office/drawing/2014/main" id="{37923ABD-0D16-1847-C7D1-D566ED63C6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79348" y="813771"/>
            <a:ext cx="6033300" cy="5682155"/>
          </a:xfrm>
          <a:prstGeom prst="rect">
            <a:avLst/>
          </a:prstGeom>
        </p:spPr>
      </p:pic>
      <p:sp>
        <p:nvSpPr>
          <p:cNvPr id="3" name="TextBox 2">
            <a:extLst>
              <a:ext uri="{FF2B5EF4-FFF2-40B4-BE49-F238E27FC236}">
                <a16:creationId xmlns:a16="http://schemas.microsoft.com/office/drawing/2014/main" id="{EAF6E999-3384-20F8-89E8-8E240FF205E1}"/>
              </a:ext>
            </a:extLst>
          </p:cNvPr>
          <p:cNvSpPr txBox="1"/>
          <p:nvPr/>
        </p:nvSpPr>
        <p:spPr>
          <a:xfrm>
            <a:off x="11542" y="188640"/>
            <a:ext cx="12180458" cy="55399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Elacestrant After ≥12 Months of Endocrine Therapy and CDK4/6 Inhibition</a:t>
            </a:r>
          </a:p>
        </p:txBody>
      </p:sp>
      <p:sp>
        <p:nvSpPr>
          <p:cNvPr id="4" name="TextBox 3">
            <a:extLst>
              <a:ext uri="{FF2B5EF4-FFF2-40B4-BE49-F238E27FC236}">
                <a16:creationId xmlns:a16="http://schemas.microsoft.com/office/drawing/2014/main" id="{814EAEFC-BBBE-71FD-06B7-06E9743EA3A0}"/>
              </a:ext>
            </a:extLst>
          </p:cNvPr>
          <p:cNvSpPr txBox="1"/>
          <p:nvPr/>
        </p:nvSpPr>
        <p:spPr>
          <a:xfrm>
            <a:off x="3067258" y="6545814"/>
            <a:ext cx="6096000" cy="323165"/>
          </a:xfrm>
          <a:prstGeom prst="rect">
            <a:avLst/>
          </a:prstGeom>
          <a:noFill/>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mPFS</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 median progression-free survival</a:t>
            </a:r>
          </a:p>
        </p:txBody>
      </p:sp>
    </p:spTree>
    <p:extLst>
      <p:ext uri="{BB962C8B-B14F-4D97-AF65-F5344CB8AC3E}">
        <p14:creationId xmlns:p14="http://schemas.microsoft.com/office/powerpoint/2010/main" val="773900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006A-E4D0-D940-5933-C3472E683C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8E91B2-11E7-FA96-C00C-C6ADAF42B33C}"/>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0C2EBEC2-35D2-F15A-2F85-BFAC77855B56}"/>
              </a:ext>
            </a:extLst>
          </p:cNvPr>
          <p:cNvSpPr txBox="1"/>
          <p:nvPr/>
        </p:nvSpPr>
        <p:spPr>
          <a:xfrm>
            <a:off x="3535593" y="3075057"/>
            <a:ext cx="5120803" cy="707886"/>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Optimal SERD choice</a:t>
            </a:r>
          </a:p>
        </p:txBody>
      </p:sp>
    </p:spTree>
    <p:extLst>
      <p:ext uri="{BB962C8B-B14F-4D97-AF65-F5344CB8AC3E}">
        <p14:creationId xmlns:p14="http://schemas.microsoft.com/office/powerpoint/2010/main" val="88558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D67CE-58D4-168D-7A77-12687F29517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7D1F316-F320-0B67-E2A4-FAFDF5019EEF}"/>
              </a:ext>
            </a:extLst>
          </p:cNvPr>
          <p:cNvSpPr txBox="1"/>
          <p:nvPr/>
        </p:nvSpPr>
        <p:spPr>
          <a:xfrm>
            <a:off x="11542" y="6545814"/>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 et al. </a:t>
            </a: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SABCS 2021;Abstract GS2-02.</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E108B63-D43F-42ED-3F8C-09B47E0BF18D}"/>
              </a:ext>
            </a:extLst>
          </p:cNvPr>
          <p:cNvSpPr txBox="1"/>
          <p:nvPr/>
        </p:nvSpPr>
        <p:spPr>
          <a:xfrm>
            <a:off x="929426" y="299482"/>
            <a:ext cx="10333148" cy="553998"/>
          </a:xfrm>
          <a:prstGeom prst="rect">
            <a:avLst/>
          </a:prstGeom>
          <a:noFill/>
        </p:spPr>
        <p:txBody>
          <a:bodyPr wrap="square" rtlCol="0">
            <a:spAutoFit/>
          </a:bodyPr>
          <a:lstStyle/>
          <a:p>
            <a:pPr algn="ctr"/>
            <a:r>
              <a:rPr lang="en-US" sz="3000" dirty="0">
                <a:solidFill>
                  <a:srgbClr val="0432FF"/>
                </a:solidFill>
                <a:latin typeface="Calibri" panose="020F0502020204030204" pitchFamily="34" charset="0"/>
                <a:cs typeface="Calibri" panose="020F0502020204030204" pitchFamily="34" charset="0"/>
              </a:rPr>
              <a:t>EMERALD Study Design</a:t>
            </a:r>
          </a:p>
        </p:txBody>
      </p:sp>
      <p:pic>
        <p:nvPicPr>
          <p:cNvPr id="4" name="Picture 3">
            <a:extLst>
              <a:ext uri="{FF2B5EF4-FFF2-40B4-BE49-F238E27FC236}">
                <a16:creationId xmlns:a16="http://schemas.microsoft.com/office/drawing/2014/main" id="{B9F6530E-41BB-931E-C2B1-425E6714E00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4802" y="1394774"/>
            <a:ext cx="11645480" cy="4068452"/>
          </a:xfrm>
          <a:prstGeom prst="rect">
            <a:avLst/>
          </a:prstGeom>
        </p:spPr>
      </p:pic>
      <p:sp>
        <p:nvSpPr>
          <p:cNvPr id="2" name="TextBox 1">
            <a:extLst>
              <a:ext uri="{FF2B5EF4-FFF2-40B4-BE49-F238E27FC236}">
                <a16:creationId xmlns:a16="http://schemas.microsoft.com/office/drawing/2014/main" id="{EE85F13D-7155-8178-9767-78D4E74E418A}"/>
              </a:ext>
            </a:extLst>
          </p:cNvPr>
          <p:cNvSpPr txBox="1"/>
          <p:nvPr/>
        </p:nvSpPr>
        <p:spPr>
          <a:xfrm>
            <a:off x="312483" y="5515667"/>
            <a:ext cx="6096000" cy="323165"/>
          </a:xfrm>
          <a:prstGeom prst="rect">
            <a:avLst/>
          </a:prstGeom>
          <a:noFill/>
        </p:spPr>
        <p:txBody>
          <a:bodyPr wrap="square">
            <a:spAutoFit/>
          </a:bodyPr>
          <a:lstStyle/>
          <a:p>
            <a:pPr lvl="0">
              <a:defRPr/>
            </a:pP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SOC = standard of care; PD = disease progression</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880523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589C9-755A-2062-C620-3565986289F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4683697-8A91-A6D8-582D-FCE6DC4039E3}"/>
              </a:ext>
            </a:extLst>
          </p:cNvPr>
          <p:cNvSpPr txBox="1"/>
          <p:nvPr/>
        </p:nvSpPr>
        <p:spPr>
          <a:xfrm>
            <a:off x="11542" y="6545814"/>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 et al. SABCS 2021;Abstract GS2-02.</a:t>
            </a:r>
          </a:p>
        </p:txBody>
      </p:sp>
      <p:sp>
        <p:nvSpPr>
          <p:cNvPr id="3" name="TextBox 2">
            <a:extLst>
              <a:ext uri="{FF2B5EF4-FFF2-40B4-BE49-F238E27FC236}">
                <a16:creationId xmlns:a16="http://schemas.microsoft.com/office/drawing/2014/main" id="{EF41DB93-ED82-6419-236E-DFF8CF66123F}"/>
              </a:ext>
            </a:extLst>
          </p:cNvPr>
          <p:cNvSpPr txBox="1"/>
          <p:nvPr/>
        </p:nvSpPr>
        <p:spPr>
          <a:xfrm>
            <a:off x="929426" y="299482"/>
            <a:ext cx="10333148" cy="553998"/>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EMERALD: PFS for Patients with ESR1 Mutations (mESR1)</a:t>
            </a:r>
          </a:p>
        </p:txBody>
      </p:sp>
      <p:pic>
        <p:nvPicPr>
          <p:cNvPr id="4" name="Picture 3">
            <a:extLst>
              <a:ext uri="{FF2B5EF4-FFF2-40B4-BE49-F238E27FC236}">
                <a16:creationId xmlns:a16="http://schemas.microsoft.com/office/drawing/2014/main" id="{D39FEA6C-4A96-3C08-22E9-EF78D47BDCB4}"/>
              </a:ext>
            </a:extLst>
          </p:cNvPr>
          <p:cNvPicPr>
            <a:picLocks noChangeAspect="1"/>
          </p:cNvPicPr>
          <p:nvPr/>
        </p:nvPicPr>
        <p:blipFill>
          <a:blip r:embed="rId2"/>
          <a:stretch>
            <a:fillRect/>
          </a:stretch>
        </p:blipFill>
        <p:spPr>
          <a:xfrm>
            <a:off x="272237" y="1232756"/>
            <a:ext cx="11670609" cy="4392488"/>
          </a:xfrm>
          <a:prstGeom prst="rect">
            <a:avLst/>
          </a:prstGeom>
        </p:spPr>
      </p:pic>
    </p:spTree>
    <p:extLst>
      <p:ext uri="{BB962C8B-B14F-4D97-AF65-F5344CB8AC3E}">
        <p14:creationId xmlns:p14="http://schemas.microsoft.com/office/powerpoint/2010/main" val="1332801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2181F-4FCF-0700-28CD-FF7B797E972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7B94305-C20F-BFCF-4780-1F04BBF10C06}"/>
              </a:ext>
            </a:extLst>
          </p:cNvPr>
          <p:cNvSpPr txBox="1"/>
          <p:nvPr/>
        </p:nvSpPr>
        <p:spPr>
          <a:xfrm>
            <a:off x="11542" y="6545814"/>
            <a:ext cx="1148505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Oliveira M et al. </a:t>
            </a:r>
            <a:r>
              <a:rPr kumimoji="0" lang="en-US" sz="1500" b="0" i="1"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Lancet Oncol</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2024;25(11):1424-39</a:t>
            </a: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San Antonio Breast Cancer Symposium 2022;Abstract GS3-02. </a:t>
            </a:r>
          </a:p>
        </p:txBody>
      </p:sp>
      <p:sp>
        <p:nvSpPr>
          <p:cNvPr id="5" name="Title 1">
            <a:extLst>
              <a:ext uri="{FF2B5EF4-FFF2-40B4-BE49-F238E27FC236}">
                <a16:creationId xmlns:a16="http://schemas.microsoft.com/office/drawing/2014/main" id="{0BD5152D-FB65-C374-23A9-8087E9161747}"/>
              </a:ext>
            </a:extLst>
          </p:cNvPr>
          <p:cNvSpPr txBox="1">
            <a:spLocks/>
          </p:cNvSpPr>
          <p:nvPr/>
        </p:nvSpPr>
        <p:spPr bwMode="auto">
          <a:xfrm>
            <a:off x="916516" y="339650"/>
            <a:ext cx="10358967" cy="69300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SERENA-2 Study Design</a:t>
            </a:r>
          </a:p>
        </p:txBody>
      </p:sp>
      <p:pic>
        <p:nvPicPr>
          <p:cNvPr id="6" name="Picture 5">
            <a:extLst>
              <a:ext uri="{FF2B5EF4-FFF2-40B4-BE49-F238E27FC236}">
                <a16:creationId xmlns:a16="http://schemas.microsoft.com/office/drawing/2014/main" id="{AFC3A976-93BE-7ABE-20A0-0A6AF25332B0}"/>
              </a:ext>
            </a:extLst>
          </p:cNvPr>
          <p:cNvPicPr>
            <a:picLocks noChangeAspect="1"/>
          </p:cNvPicPr>
          <p:nvPr/>
        </p:nvPicPr>
        <p:blipFill>
          <a:blip r:embed="rId2"/>
          <a:stretch>
            <a:fillRect/>
          </a:stretch>
        </p:blipFill>
        <p:spPr>
          <a:xfrm>
            <a:off x="351360" y="1196752"/>
            <a:ext cx="11489280" cy="4320480"/>
          </a:xfrm>
          <a:prstGeom prst="rect">
            <a:avLst/>
          </a:prstGeom>
        </p:spPr>
      </p:pic>
    </p:spTree>
    <p:extLst>
      <p:ext uri="{BB962C8B-B14F-4D97-AF65-F5344CB8AC3E}">
        <p14:creationId xmlns:p14="http://schemas.microsoft.com/office/powerpoint/2010/main" val="421688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9929A-8F7C-A3DB-2D35-D3D824CE5AC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E23C46A-F867-3E06-6BB2-76D7B26E15D2}"/>
              </a:ext>
            </a:extLst>
          </p:cNvPr>
          <p:cNvSpPr txBox="1"/>
          <p:nvPr/>
        </p:nvSpPr>
        <p:spPr>
          <a:xfrm>
            <a:off x="11542" y="6545814"/>
            <a:ext cx="831670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Oliveira M et al. </a:t>
            </a:r>
            <a:r>
              <a:rPr kumimoji="0" lang="en-US" sz="1500" b="0" i="1"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Lancet Oncol</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2024;25(11):1424-39.   </a:t>
            </a:r>
          </a:p>
        </p:txBody>
      </p:sp>
      <p:pic>
        <p:nvPicPr>
          <p:cNvPr id="5" name="Picture 4">
            <a:extLst>
              <a:ext uri="{FF2B5EF4-FFF2-40B4-BE49-F238E27FC236}">
                <a16:creationId xmlns:a16="http://schemas.microsoft.com/office/drawing/2014/main" id="{39E5D584-6BDA-6AE6-9E93-40DB232B52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16514" y="916508"/>
            <a:ext cx="10209811" cy="5207620"/>
          </a:xfrm>
          <a:prstGeom prst="rect">
            <a:avLst/>
          </a:prstGeom>
        </p:spPr>
      </p:pic>
      <p:sp>
        <p:nvSpPr>
          <p:cNvPr id="2" name="Title 1">
            <a:extLst>
              <a:ext uri="{FF2B5EF4-FFF2-40B4-BE49-F238E27FC236}">
                <a16:creationId xmlns:a16="http://schemas.microsoft.com/office/drawing/2014/main" id="{34744AC0-2B2B-725C-C920-8A2CE9D5670E}"/>
              </a:ext>
            </a:extLst>
          </p:cNvPr>
          <p:cNvSpPr txBox="1">
            <a:spLocks/>
          </p:cNvSpPr>
          <p:nvPr/>
        </p:nvSpPr>
        <p:spPr bwMode="auto">
          <a:xfrm>
            <a:off x="916514" y="192672"/>
            <a:ext cx="10358967" cy="69300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SERENA-2: PFS Outcomes</a:t>
            </a:r>
          </a:p>
        </p:txBody>
      </p:sp>
    </p:spTree>
    <p:extLst>
      <p:ext uri="{BB962C8B-B14F-4D97-AF65-F5344CB8AC3E}">
        <p14:creationId xmlns:p14="http://schemas.microsoft.com/office/powerpoint/2010/main" val="1356393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AFA3D-3E1D-391F-5C94-02C8DB4C95B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CFB0067-0CA1-215E-6162-9C07F47B55E8}"/>
              </a:ext>
            </a:extLst>
          </p:cNvPr>
          <p:cNvGrpSpPr/>
          <p:nvPr/>
        </p:nvGrpSpPr>
        <p:grpSpPr>
          <a:xfrm>
            <a:off x="2266950" y="421863"/>
            <a:ext cx="7658100" cy="6057900"/>
            <a:chOff x="2266950" y="421863"/>
            <a:chExt cx="7658100" cy="6057900"/>
          </a:xfrm>
        </p:grpSpPr>
        <p:pic>
          <p:nvPicPr>
            <p:cNvPr id="2" name="Picture 1">
              <a:extLst>
                <a:ext uri="{FF2B5EF4-FFF2-40B4-BE49-F238E27FC236}">
                  <a16:creationId xmlns:a16="http://schemas.microsoft.com/office/drawing/2014/main" id="{7FD95B1F-7500-3E47-06E7-CEF0251D75B8}"/>
                </a:ext>
              </a:extLst>
            </p:cNvPr>
            <p:cNvPicPr>
              <a:picLocks noChangeAspect="1"/>
            </p:cNvPicPr>
            <p:nvPr/>
          </p:nvPicPr>
          <p:blipFill>
            <a:blip r:embed="rId2"/>
            <a:stretch>
              <a:fillRect/>
            </a:stretch>
          </p:blipFill>
          <p:spPr>
            <a:xfrm>
              <a:off x="2266950" y="421863"/>
              <a:ext cx="7658100" cy="6057900"/>
            </a:xfrm>
            <a:prstGeom prst="rect">
              <a:avLst/>
            </a:prstGeom>
          </p:spPr>
        </p:pic>
        <p:sp>
          <p:nvSpPr>
            <p:cNvPr id="7" name="Text Placeholder 1">
              <a:extLst>
                <a:ext uri="{FF2B5EF4-FFF2-40B4-BE49-F238E27FC236}">
                  <a16:creationId xmlns:a16="http://schemas.microsoft.com/office/drawing/2014/main" id="{DC02B38F-2EF3-79C2-504B-84107E3484AC}"/>
                </a:ext>
              </a:extLst>
            </p:cNvPr>
            <p:cNvSpPr txBox="1">
              <a:spLocks/>
            </p:cNvSpPr>
            <p:nvPr/>
          </p:nvSpPr>
          <p:spPr>
            <a:xfrm>
              <a:off x="5303912" y="3078064"/>
              <a:ext cx="4568385" cy="460672"/>
            </a:xfrm>
            <a:prstGeom prst="rect">
              <a:avLst/>
            </a:prstGeom>
          </p:spPr>
          <p:txBody>
            <a:bodyPr lIns="274320" tIns="137160" rIns="274320" bIns="137160" anchor="b"/>
            <a:lstStyle>
              <a:lvl1pPr marL="0" indent="0" algn="l" defTabSz="342900" rtl="0" eaLnBrk="1" latinLnBrk="0" hangingPunct="1">
                <a:lnSpc>
                  <a:spcPct val="85000"/>
                </a:lnSpc>
                <a:spcBef>
                  <a:spcPct val="20000"/>
                </a:spcBef>
                <a:buFont typeface="Arial"/>
                <a:buNone/>
                <a:defRPr sz="900" b="1" kern="1200" baseline="0">
                  <a:solidFill>
                    <a:schemeClr val="tx1"/>
                  </a:solidFill>
                  <a:latin typeface="+mn-lt"/>
                  <a:ea typeface="+mn-ea"/>
                  <a:cs typeface="Helvetica" panose="020B0604020202020204" pitchFamily="34" charset="0"/>
                </a:defRPr>
              </a:lvl1pPr>
              <a:lvl2pPr marL="2964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2pPr>
              <a:lvl3pPr marL="6012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3pPr>
              <a:lvl4pPr marL="897731"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4pPr>
              <a:lvl5pPr marL="1201340"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 typeface="Arial"/>
                <a:buNone/>
                <a:tabLst/>
                <a:defRPr/>
              </a:pPr>
              <a:r>
                <a:rPr kumimoji="0" lang="en-US" sz="1800" b="0" i="1" u="none" strike="noStrike" kern="1200" cap="none" spc="0" normalizeH="0" baseline="0" noProof="0" dirty="0">
                  <a:ln>
                    <a:noFill/>
                  </a:ln>
                  <a:solidFill>
                    <a:srgbClr val="000000"/>
                  </a:solidFill>
                  <a:effectLst/>
                  <a:uLnTx/>
                  <a:uFillTx/>
                  <a:latin typeface="-apple-system"/>
                  <a:ea typeface="+mn-ea"/>
                </a:rPr>
                <a:t>J Clin Oncol </a:t>
              </a:r>
              <a:r>
                <a:rPr kumimoji="0" lang="en-US" sz="1800" b="0" i="0" u="none" strike="noStrike" kern="1200" cap="none" spc="0" normalizeH="0" baseline="0" noProof="0" dirty="0">
                  <a:ln>
                    <a:noFill/>
                  </a:ln>
                  <a:solidFill>
                    <a:srgbClr val="000000"/>
                  </a:solidFill>
                  <a:effectLst/>
                  <a:uLnTx/>
                  <a:uFillTx/>
                  <a:latin typeface="-apple-system"/>
                  <a:ea typeface="+mn-ea"/>
                </a:rPr>
                <a:t>2024;[Online ahead of print].</a:t>
              </a:r>
              <a:endParaRPr kumimoji="0" lang="en-US" alt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grpSp>
    </p:spTree>
    <p:extLst>
      <p:ext uri="{BB962C8B-B14F-4D97-AF65-F5344CB8AC3E}">
        <p14:creationId xmlns:p14="http://schemas.microsoft.com/office/powerpoint/2010/main" val="2365414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F8E70-E323-8803-1B20-BFF250B2B7F9}"/>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F299114A-6A23-2426-6BDA-2A78CA6586CD}"/>
              </a:ext>
            </a:extLst>
          </p:cNvPr>
          <p:cNvSpPr txBox="1">
            <a:spLocks/>
          </p:cNvSpPr>
          <p:nvPr/>
        </p:nvSpPr>
        <p:spPr>
          <a:xfrm>
            <a:off x="10416480" y="5517232"/>
            <a:ext cx="1809009" cy="460672"/>
          </a:xfrm>
          <a:prstGeom prst="rect">
            <a:avLst/>
          </a:prstGeom>
        </p:spPr>
        <p:txBody>
          <a:bodyPr lIns="274320" tIns="137160" rIns="274320" bIns="137160" anchor="b"/>
          <a:lstStyle>
            <a:lvl1pPr marL="0" indent="0" algn="l" defTabSz="342900" rtl="0" eaLnBrk="1" latinLnBrk="0" hangingPunct="1">
              <a:lnSpc>
                <a:spcPct val="85000"/>
              </a:lnSpc>
              <a:spcBef>
                <a:spcPct val="20000"/>
              </a:spcBef>
              <a:buFont typeface="Arial"/>
              <a:buNone/>
              <a:defRPr sz="900" b="1" kern="1200" baseline="0">
                <a:solidFill>
                  <a:schemeClr val="tx1"/>
                </a:solidFill>
                <a:latin typeface="+mn-lt"/>
                <a:ea typeface="+mn-ea"/>
                <a:cs typeface="Helvetica" panose="020B0604020202020204" pitchFamily="34" charset="0"/>
              </a:defRPr>
            </a:lvl1pPr>
            <a:lvl2pPr marL="2964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2pPr>
            <a:lvl3pPr marL="6012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3pPr>
            <a:lvl4pPr marL="897731"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4pPr>
            <a:lvl5pPr marL="1201340"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0" defTabSz="1097280">
              <a:lnSpc>
                <a:spcPct val="100000"/>
              </a:lnSpc>
              <a:spcBef>
                <a:spcPct val="0"/>
              </a:spcBef>
              <a:defRPr/>
            </a:pPr>
            <a:r>
              <a:rPr lang="en-US" sz="1400" b="0" dirty="0">
                <a:solidFill>
                  <a:srgbClr val="000000"/>
                </a:solidFill>
                <a:latin typeface="-apple-system"/>
              </a:rPr>
              <a:t>RP2D = recommended Phase II dose; </a:t>
            </a:r>
            <a:br>
              <a:rPr lang="en-US" sz="1400" b="0" dirty="0">
                <a:solidFill>
                  <a:srgbClr val="000000"/>
                </a:solidFill>
                <a:latin typeface="-apple-system"/>
              </a:rPr>
            </a:br>
            <a:r>
              <a:rPr lang="en-US" sz="1400" b="0" dirty="0">
                <a:solidFill>
                  <a:srgbClr val="000000"/>
                </a:solidFill>
                <a:latin typeface="-apple-system"/>
              </a:rPr>
              <a:t>AI </a:t>
            </a:r>
            <a:r>
              <a:rPr kumimoji="0" lang="en-US" sz="1400" b="0" i="0" u="none" strike="noStrike" kern="1200" cap="none" spc="0" normalizeH="0" baseline="0" noProof="0" dirty="0">
                <a:ln>
                  <a:noFill/>
                </a:ln>
                <a:solidFill>
                  <a:srgbClr val="000000"/>
                </a:solidFill>
                <a:effectLst/>
                <a:uLnTx/>
                <a:uFillTx/>
                <a:latin typeface="-apple-system"/>
                <a:ea typeface="+mn-ea"/>
              </a:rPr>
              <a:t>= aromatase inhibitor; ORR = overall response rate; CBR = clinical benefit rate; TTR = time to response</a:t>
            </a:r>
            <a:endParaRPr kumimoji="0" lang="en-US" alt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3" name="Title 2">
            <a:extLst>
              <a:ext uri="{FF2B5EF4-FFF2-40B4-BE49-F238E27FC236}">
                <a16:creationId xmlns:a16="http://schemas.microsoft.com/office/drawing/2014/main" id="{06E5A2D7-A4D7-B865-CDDC-1A0D836E1C06}"/>
              </a:ext>
            </a:extLst>
          </p:cNvPr>
          <p:cNvSpPr>
            <a:spLocks noGrp="1"/>
          </p:cNvSpPr>
          <p:nvPr>
            <p:ph type="title"/>
          </p:nvPr>
        </p:nvSpPr>
        <p:spPr>
          <a:xfrm>
            <a:off x="912286" y="18874"/>
            <a:ext cx="10358967" cy="601814"/>
          </a:xfrm>
        </p:spPr>
        <p:txBody>
          <a:bodyPr/>
          <a:lstStyle/>
          <a:p>
            <a:r>
              <a:rPr lang="en-US" dirty="0"/>
              <a:t>Phase </a:t>
            </a:r>
            <a:r>
              <a:rPr lang="en-US" dirty="0" err="1"/>
              <a:t>Ia</a:t>
            </a:r>
            <a:r>
              <a:rPr lang="en-US" dirty="0"/>
              <a:t>/</a:t>
            </a:r>
            <a:r>
              <a:rPr lang="en-US" dirty="0" err="1"/>
              <a:t>Ib</a:t>
            </a:r>
            <a:r>
              <a:rPr lang="en-US" dirty="0"/>
              <a:t> EMBER: Tumor Responses</a:t>
            </a:r>
          </a:p>
        </p:txBody>
      </p:sp>
      <p:pic>
        <p:nvPicPr>
          <p:cNvPr id="3080" name="Picture 8">
            <a:extLst>
              <a:ext uri="{FF2B5EF4-FFF2-40B4-BE49-F238E27FC236}">
                <a16:creationId xmlns:a16="http://schemas.microsoft.com/office/drawing/2014/main" id="{E82B206C-07B8-9999-1C62-9F86726073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b="40269"/>
          <a:stretch/>
        </p:blipFill>
        <p:spPr bwMode="auto">
          <a:xfrm>
            <a:off x="1608289" y="548680"/>
            <a:ext cx="8976813" cy="30963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7C9BE24-68B9-74EB-3A1F-ADFCDBC6502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616752" y="3645024"/>
            <a:ext cx="8966959" cy="3118017"/>
          </a:xfrm>
          <a:prstGeom prst="rect">
            <a:avLst/>
          </a:prstGeom>
          <a:ln>
            <a:solidFill>
              <a:schemeClr val="accent2"/>
            </a:solidFill>
          </a:ln>
        </p:spPr>
      </p:pic>
      <p:sp>
        <p:nvSpPr>
          <p:cNvPr id="2" name="Text Placeholder 1">
            <a:extLst>
              <a:ext uri="{FF2B5EF4-FFF2-40B4-BE49-F238E27FC236}">
                <a16:creationId xmlns:a16="http://schemas.microsoft.com/office/drawing/2014/main" id="{9FD2AD20-0EB8-8DA6-8BE5-DA96761727CE}"/>
              </a:ext>
            </a:extLst>
          </p:cNvPr>
          <p:cNvSpPr txBox="1">
            <a:spLocks/>
          </p:cNvSpPr>
          <p:nvPr/>
        </p:nvSpPr>
        <p:spPr>
          <a:xfrm>
            <a:off x="-10220" y="6418932"/>
            <a:ext cx="1809009" cy="460672"/>
          </a:xfrm>
          <a:prstGeom prst="rect">
            <a:avLst/>
          </a:prstGeom>
        </p:spPr>
        <p:txBody>
          <a:bodyPr lIns="274320" tIns="137160" rIns="274320" bIns="137160" anchor="b"/>
          <a:lstStyle>
            <a:lvl1pPr marL="0" indent="0" algn="l" defTabSz="342900" rtl="0" eaLnBrk="1" latinLnBrk="0" hangingPunct="1">
              <a:lnSpc>
                <a:spcPct val="85000"/>
              </a:lnSpc>
              <a:spcBef>
                <a:spcPct val="20000"/>
              </a:spcBef>
              <a:buFont typeface="Arial"/>
              <a:buNone/>
              <a:defRPr sz="900" b="1" kern="1200" baseline="0">
                <a:solidFill>
                  <a:schemeClr val="tx1"/>
                </a:solidFill>
                <a:latin typeface="+mn-lt"/>
                <a:ea typeface="+mn-ea"/>
                <a:cs typeface="Helvetica" panose="020B0604020202020204" pitchFamily="34" charset="0"/>
              </a:defRPr>
            </a:lvl1pPr>
            <a:lvl2pPr marL="2964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2pPr>
            <a:lvl3pPr marL="6012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3pPr>
            <a:lvl4pPr marL="897731"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4pPr>
            <a:lvl5pPr marL="1201340"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1097280"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pple-system"/>
                <a:ea typeface="+mn-ea"/>
              </a:rPr>
              <a:t>Jhaveri KL et al. </a:t>
            </a:r>
            <a:br>
              <a:rPr kumimoji="0" lang="en-US" sz="1400" b="0" i="0" u="none" strike="noStrike" kern="1200" cap="none" spc="0" normalizeH="0" baseline="0" noProof="0" dirty="0">
                <a:ln>
                  <a:noFill/>
                </a:ln>
                <a:solidFill>
                  <a:srgbClr val="000000"/>
                </a:solidFill>
                <a:effectLst/>
                <a:uLnTx/>
                <a:uFillTx/>
                <a:latin typeface="-apple-system"/>
                <a:ea typeface="+mn-ea"/>
              </a:rPr>
            </a:br>
            <a:r>
              <a:rPr kumimoji="0" lang="en-US" sz="1400" b="0" i="1" u="none" strike="noStrike" kern="1200" cap="none" spc="0" normalizeH="0" baseline="0" noProof="0" dirty="0">
                <a:ln>
                  <a:noFill/>
                </a:ln>
                <a:solidFill>
                  <a:srgbClr val="000000"/>
                </a:solidFill>
                <a:effectLst/>
                <a:uLnTx/>
                <a:uFillTx/>
                <a:latin typeface="-apple-system"/>
                <a:ea typeface="+mn-ea"/>
              </a:rPr>
              <a:t>J Clin Oncol </a:t>
            </a:r>
            <a:r>
              <a:rPr kumimoji="0" lang="en-US" sz="1400" b="0" i="0" u="none" strike="noStrike" kern="1200" cap="none" spc="0" normalizeH="0" baseline="0" noProof="0" dirty="0">
                <a:ln>
                  <a:noFill/>
                </a:ln>
                <a:solidFill>
                  <a:srgbClr val="000000"/>
                </a:solidFill>
                <a:effectLst/>
                <a:uLnTx/>
                <a:uFillTx/>
                <a:latin typeface="-apple-system"/>
                <a:ea typeface="+mn-ea"/>
              </a:rPr>
              <a:t>2024;[Online ahead of print].</a:t>
            </a:r>
            <a:endParaRPr kumimoji="0" lang="en-US" alt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83686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758DD-D223-7D0A-391C-7C3CDEA4BDC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52C6F8F-CFA4-5D21-D084-D4A113B53809}"/>
              </a:ext>
            </a:extLst>
          </p:cNvPr>
          <p:cNvPicPr>
            <a:picLocks noChangeAspect="1"/>
          </p:cNvPicPr>
          <p:nvPr/>
        </p:nvPicPr>
        <p:blipFill>
          <a:blip r:embed="rId2"/>
          <a:stretch>
            <a:fillRect/>
          </a:stretch>
        </p:blipFill>
        <p:spPr>
          <a:xfrm>
            <a:off x="3615559" y="3429000"/>
            <a:ext cx="7620000" cy="3323911"/>
          </a:xfrm>
          <a:prstGeom prst="rect">
            <a:avLst/>
          </a:prstGeom>
        </p:spPr>
      </p:pic>
      <p:pic>
        <p:nvPicPr>
          <p:cNvPr id="5" name="Picture 4" descr="A close-up of a medical report&#10;&#10;Description automatically generated">
            <a:extLst>
              <a:ext uri="{FF2B5EF4-FFF2-40B4-BE49-F238E27FC236}">
                <a16:creationId xmlns:a16="http://schemas.microsoft.com/office/drawing/2014/main" id="{EC844D6B-D1FD-7A56-F830-40D4043BC5DC}"/>
              </a:ext>
            </a:extLst>
          </p:cNvPr>
          <p:cNvPicPr>
            <a:picLocks noChangeAspect="1"/>
          </p:cNvPicPr>
          <p:nvPr/>
        </p:nvPicPr>
        <p:blipFill>
          <a:blip r:embed="rId3">
            <a:extLst>
              <a:ext uri="{28A0092B-C50C-407E-A947-70E740481C1C}">
                <a14:useLocalDpi xmlns:a14="http://schemas.microsoft.com/office/drawing/2010/main" val="0"/>
              </a:ext>
            </a:extLst>
          </a:blip>
          <a:srcRect l="2780" t="1647" r="1795" b="22590"/>
          <a:stretch/>
        </p:blipFill>
        <p:spPr>
          <a:xfrm>
            <a:off x="134475" y="189185"/>
            <a:ext cx="7705426" cy="344125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BDAA726-4332-503D-3638-D719F12AB90C}"/>
              </a:ext>
            </a:extLst>
          </p:cNvPr>
          <p:cNvSpPr txBox="1"/>
          <p:nvPr/>
        </p:nvSpPr>
        <p:spPr>
          <a:xfrm>
            <a:off x="4088082" y="2353376"/>
            <a:ext cx="3456384" cy="400110"/>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pitchFamily="-72" charset="0"/>
                <a:ea typeface="MS PGothic" charset="0"/>
                <a:cs typeface="+mn-cs"/>
              </a:rPr>
              <a:t>Abstract GS1-01</a:t>
            </a:r>
          </a:p>
        </p:txBody>
      </p:sp>
    </p:spTree>
    <p:extLst>
      <p:ext uri="{BB962C8B-B14F-4D97-AF65-F5344CB8AC3E}">
        <p14:creationId xmlns:p14="http://schemas.microsoft.com/office/powerpoint/2010/main" val="3504255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9B014-449F-CF7B-2F2B-1647010026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455C9F6-06FE-76D1-753F-417A4D0E97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9879"/>
          <a:stretch>
            <a:fillRect/>
          </a:stretch>
        </p:blipFill>
        <p:spPr>
          <a:xfrm>
            <a:off x="228659" y="836712"/>
            <a:ext cx="11734681" cy="5184576"/>
          </a:xfrm>
          <a:prstGeom prst="rect">
            <a:avLst/>
          </a:prstGeom>
        </p:spPr>
      </p:pic>
      <p:sp>
        <p:nvSpPr>
          <p:cNvPr id="8" name="TextBox 7">
            <a:extLst>
              <a:ext uri="{FF2B5EF4-FFF2-40B4-BE49-F238E27FC236}">
                <a16:creationId xmlns:a16="http://schemas.microsoft.com/office/drawing/2014/main" id="{1A6D250E-875D-10E3-43D2-2B4D49C85ABD}"/>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2024;Abstract GS1-01. </a:t>
            </a:r>
          </a:p>
        </p:txBody>
      </p:sp>
      <p:sp>
        <p:nvSpPr>
          <p:cNvPr id="3" name="TextBox 2">
            <a:extLst>
              <a:ext uri="{FF2B5EF4-FFF2-40B4-BE49-F238E27FC236}">
                <a16:creationId xmlns:a16="http://schemas.microsoft.com/office/drawing/2014/main" id="{7F811F57-0506-4BDF-DC03-53BBC0D432F4}"/>
              </a:ext>
            </a:extLst>
          </p:cNvPr>
          <p:cNvSpPr txBox="1"/>
          <p:nvPr/>
        </p:nvSpPr>
        <p:spPr>
          <a:xfrm>
            <a:off x="2747628" y="179058"/>
            <a:ext cx="6696744" cy="553998"/>
          </a:xfrm>
          <a:prstGeom prst="rect">
            <a:avLst/>
          </a:prstGeom>
          <a:noFill/>
        </p:spPr>
        <p:txBody>
          <a:bodyPr wrap="square" rtlCol="0">
            <a:spAutoFit/>
          </a:bodyPr>
          <a:lstStyle/>
          <a:p>
            <a:pPr algn="ctr"/>
            <a:r>
              <a:rPr lang="en-US" sz="3000" dirty="0">
                <a:solidFill>
                  <a:srgbClr val="0432FF"/>
                </a:solidFill>
                <a:latin typeface="Calibri" panose="020F0502020204030204" pitchFamily="34" charset="0"/>
                <a:cs typeface="Calibri" panose="020F0502020204030204" pitchFamily="34" charset="0"/>
              </a:rPr>
              <a:t>EMBER-3 Study Design</a:t>
            </a:r>
          </a:p>
        </p:txBody>
      </p:sp>
    </p:spTree>
    <p:extLst>
      <p:ext uri="{BB962C8B-B14F-4D97-AF65-F5344CB8AC3E}">
        <p14:creationId xmlns:p14="http://schemas.microsoft.com/office/powerpoint/2010/main" val="2521258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Kaklamani</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2060848"/>
          <a:ext cx="8820980" cy="2447909"/>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900009">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Lilly, Menarini Group,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4789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Eisai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900009">
                <a:tc>
                  <a:txBody>
                    <a:bodyPr/>
                    <a:lstStyle/>
                    <a:p>
                      <a:pPr algn="l"/>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1749891"/>
                  </a:ext>
                </a:extLst>
              </a:tr>
            </a:tbl>
          </a:graphicData>
        </a:graphic>
      </p:graphicFrame>
    </p:spTree>
    <p:custDataLst>
      <p:tags r:id="rId1"/>
    </p:custDataLst>
    <p:extLst>
      <p:ext uri="{BB962C8B-B14F-4D97-AF65-F5344CB8AC3E}">
        <p14:creationId xmlns:p14="http://schemas.microsoft.com/office/powerpoint/2010/main" val="582595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52D12-AEFF-30B1-B54D-5516639BB77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A644F0D-9518-20E2-618A-C6995D0F860D}"/>
              </a:ext>
            </a:extLst>
          </p:cNvPr>
          <p:cNvSpPr txBox="1"/>
          <p:nvPr/>
        </p:nvSpPr>
        <p:spPr>
          <a:xfrm>
            <a:off x="11542" y="6545814"/>
            <a:ext cx="7380602"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2024;Abstract GS1-01. </a:t>
            </a:r>
          </a:p>
        </p:txBody>
      </p:sp>
      <p:pic>
        <p:nvPicPr>
          <p:cNvPr id="3" name="Picture 2">
            <a:extLst>
              <a:ext uri="{FF2B5EF4-FFF2-40B4-BE49-F238E27FC236}">
                <a16:creationId xmlns:a16="http://schemas.microsoft.com/office/drawing/2014/main" id="{66815E74-3C3F-13E7-4302-D539DBAE576E}"/>
              </a:ext>
            </a:extLst>
          </p:cNvPr>
          <p:cNvPicPr>
            <a:picLocks noChangeAspect="1"/>
          </p:cNvPicPr>
          <p:nvPr/>
        </p:nvPicPr>
        <p:blipFill>
          <a:blip r:embed="rId2"/>
          <a:srcRect t="18765"/>
          <a:stretch>
            <a:fillRect/>
          </a:stretch>
        </p:blipFill>
        <p:spPr>
          <a:xfrm>
            <a:off x="731404" y="1089118"/>
            <a:ext cx="10729192" cy="4935360"/>
          </a:xfrm>
          <a:prstGeom prst="rect">
            <a:avLst/>
          </a:prstGeom>
        </p:spPr>
      </p:pic>
      <p:sp>
        <p:nvSpPr>
          <p:cNvPr id="4" name="Rectangle 3">
            <a:extLst>
              <a:ext uri="{FF2B5EF4-FFF2-40B4-BE49-F238E27FC236}">
                <a16:creationId xmlns:a16="http://schemas.microsoft.com/office/drawing/2014/main" id="{C92E29D0-25B0-AC05-6EC3-97C93184EEAA}"/>
              </a:ext>
            </a:extLst>
          </p:cNvPr>
          <p:cNvSpPr/>
          <p:nvPr/>
        </p:nvSpPr>
        <p:spPr bwMode="auto">
          <a:xfrm>
            <a:off x="4979876" y="5850510"/>
            <a:ext cx="6480720" cy="173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extBox 1">
            <a:extLst>
              <a:ext uri="{FF2B5EF4-FFF2-40B4-BE49-F238E27FC236}">
                <a16:creationId xmlns:a16="http://schemas.microsoft.com/office/drawing/2014/main" id="{F7C0A9D1-39C6-10AB-E5DE-A5720FFFFC63}"/>
              </a:ext>
            </a:extLst>
          </p:cNvPr>
          <p:cNvSpPr txBox="1"/>
          <p:nvPr/>
        </p:nvSpPr>
        <p:spPr>
          <a:xfrm>
            <a:off x="983432" y="116632"/>
            <a:ext cx="9865096" cy="964367"/>
          </a:xfrm>
          <a:prstGeom prst="rect">
            <a:avLst/>
          </a:prstGeom>
          <a:noFill/>
        </p:spPr>
        <p:txBody>
          <a:bodyPr wrap="square" rtlCol="0">
            <a:spAutoFit/>
          </a:bodyPr>
          <a:lstStyle/>
          <a:p>
            <a:pPr marL="0" marR="0" lvl="0" indent="0" algn="l" defTabSz="455613" rtl="0" eaLnBrk="1" fontAlgn="base" latinLnBrk="0" hangingPunct="1">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EMBER-3: PFS with Imlunestrant Monotherapy for Patients with ESR1 Mutations</a:t>
            </a:r>
          </a:p>
        </p:txBody>
      </p:sp>
    </p:spTree>
    <p:extLst>
      <p:ext uri="{BB962C8B-B14F-4D97-AF65-F5344CB8AC3E}">
        <p14:creationId xmlns:p14="http://schemas.microsoft.com/office/powerpoint/2010/main" val="2315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6613E-F03F-0C2A-880D-0EF27DEDC84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A9CD8A-0D79-6F48-2F0B-A73DB146637F}"/>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8AA9D4E8-1C8A-65AC-1B41-99FA1F067742}"/>
              </a:ext>
            </a:extLst>
          </p:cNvPr>
          <p:cNvSpPr txBox="1"/>
          <p:nvPr/>
        </p:nvSpPr>
        <p:spPr>
          <a:xfrm>
            <a:off x="3139549" y="3075057"/>
            <a:ext cx="5912891" cy="707886"/>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PROTACs, SERMs, others?</a:t>
            </a:r>
          </a:p>
        </p:txBody>
      </p:sp>
    </p:spTree>
    <p:extLst>
      <p:ext uri="{BB962C8B-B14F-4D97-AF65-F5344CB8AC3E}">
        <p14:creationId xmlns:p14="http://schemas.microsoft.com/office/powerpoint/2010/main" val="1848030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5E020-0E3D-B5E6-F1C2-B7066EAA3EA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65BCE71-4E82-9F69-2A3F-85B42BEC00E2}"/>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Hamilton E et al. ASCO 2025;Abstract LBA1000.</a:t>
            </a:r>
          </a:p>
        </p:txBody>
      </p:sp>
      <p:sp>
        <p:nvSpPr>
          <p:cNvPr id="3" name="TextBox 2">
            <a:extLst>
              <a:ext uri="{FF2B5EF4-FFF2-40B4-BE49-F238E27FC236}">
                <a16:creationId xmlns:a16="http://schemas.microsoft.com/office/drawing/2014/main" id="{1E76C40F-D99C-BBD5-5C3C-07238E5920E2}"/>
              </a:ext>
            </a:extLst>
          </p:cNvPr>
          <p:cNvSpPr txBox="1"/>
          <p:nvPr/>
        </p:nvSpPr>
        <p:spPr>
          <a:xfrm>
            <a:off x="1469486" y="292370"/>
            <a:ext cx="9253028" cy="584775"/>
          </a:xfrm>
          <a:prstGeom prst="rect">
            <a:avLst/>
          </a:prstGeom>
          <a:noFill/>
        </p:spPr>
        <p:txBody>
          <a:bodyPr wrap="square" rtlCol="0">
            <a:spAutoFit/>
          </a:bodyPr>
          <a:lstStyle/>
          <a:p>
            <a:pPr algn="ctr"/>
            <a:r>
              <a:rPr lang="en-US" sz="3200" dirty="0">
                <a:solidFill>
                  <a:srgbClr val="0432FF"/>
                </a:solidFill>
                <a:latin typeface="Calibri" panose="020F0502020204030204" pitchFamily="34" charset="0"/>
                <a:cs typeface="Calibri" panose="020F0502020204030204" pitchFamily="34" charset="0"/>
              </a:rPr>
              <a:t>Background and Vepdegestrant Mechanism of Action</a:t>
            </a:r>
          </a:p>
        </p:txBody>
      </p:sp>
      <p:pic>
        <p:nvPicPr>
          <p:cNvPr id="5" name="Picture 4">
            <a:extLst>
              <a:ext uri="{FF2B5EF4-FFF2-40B4-BE49-F238E27FC236}">
                <a16:creationId xmlns:a16="http://schemas.microsoft.com/office/drawing/2014/main" id="{4D630CD9-A283-5416-AA50-370D3895C4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7348" y="901721"/>
            <a:ext cx="11737304" cy="5119567"/>
          </a:xfrm>
          <a:prstGeom prst="rect">
            <a:avLst/>
          </a:prstGeom>
        </p:spPr>
      </p:pic>
      <p:sp>
        <p:nvSpPr>
          <p:cNvPr id="6" name="Rectangle 5">
            <a:extLst>
              <a:ext uri="{FF2B5EF4-FFF2-40B4-BE49-F238E27FC236}">
                <a16:creationId xmlns:a16="http://schemas.microsoft.com/office/drawing/2014/main" id="{78F1394F-24A7-6787-2B66-CC5A692713FC}"/>
              </a:ext>
            </a:extLst>
          </p:cNvPr>
          <p:cNvSpPr/>
          <p:nvPr/>
        </p:nvSpPr>
        <p:spPr bwMode="auto">
          <a:xfrm>
            <a:off x="227348" y="901721"/>
            <a:ext cx="2844316" cy="3196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extBox 1">
            <a:extLst>
              <a:ext uri="{FF2B5EF4-FFF2-40B4-BE49-F238E27FC236}">
                <a16:creationId xmlns:a16="http://schemas.microsoft.com/office/drawing/2014/main" id="{B90B9EB1-0349-A7C9-A70E-641028F70D8E}"/>
              </a:ext>
            </a:extLst>
          </p:cNvPr>
          <p:cNvSpPr txBox="1"/>
          <p:nvPr/>
        </p:nvSpPr>
        <p:spPr>
          <a:xfrm>
            <a:off x="208311" y="6048103"/>
            <a:ext cx="7668634" cy="323165"/>
          </a:xfrm>
          <a:prstGeom prst="rect">
            <a:avLst/>
          </a:prstGeom>
          <a:noFill/>
        </p:spPr>
        <p:txBody>
          <a:bodyPr wrap="square">
            <a:spAutoFit/>
          </a:bodyPr>
          <a:lstStyle/>
          <a:p>
            <a:pPr lvl="0">
              <a:defRPr/>
            </a:pPr>
            <a:r>
              <a:rPr lang="en-US" sz="1500" b="0" kern="100">
                <a:solidFill>
                  <a:srgbClr val="000000"/>
                </a:solidFill>
                <a:latin typeface="Calibri" panose="020F0502020204030204" pitchFamily="34" charset="0"/>
                <a:ea typeface="Aptos" panose="020B0004020202020204" pitchFamily="34" charset="0"/>
                <a:cs typeface="Calibri" panose="020F0502020204030204" pitchFamily="34" charset="0"/>
              </a:rPr>
              <a:t>IM = intramuscularly; WT = wild type</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79305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D02F0-9C04-5FEF-2A17-3ED60A15CFF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6BDF34D-C8C5-F4DF-7035-963F5B9D7452}"/>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Hamilton E et al. ASCO 2025;Abstract LBA1000.</a:t>
            </a:r>
          </a:p>
        </p:txBody>
      </p:sp>
      <p:sp>
        <p:nvSpPr>
          <p:cNvPr id="3" name="TextBox 2">
            <a:extLst>
              <a:ext uri="{FF2B5EF4-FFF2-40B4-BE49-F238E27FC236}">
                <a16:creationId xmlns:a16="http://schemas.microsoft.com/office/drawing/2014/main" id="{241B6735-A304-FEBF-2E51-B08BBF549807}"/>
              </a:ext>
            </a:extLst>
          </p:cNvPr>
          <p:cNvSpPr txBox="1"/>
          <p:nvPr/>
        </p:nvSpPr>
        <p:spPr>
          <a:xfrm>
            <a:off x="2747628" y="507738"/>
            <a:ext cx="6696744" cy="584775"/>
          </a:xfrm>
          <a:prstGeom prst="rect">
            <a:avLst/>
          </a:prstGeom>
          <a:noFill/>
        </p:spPr>
        <p:txBody>
          <a:bodyPr wrap="square" rtlCol="0">
            <a:spAutoFit/>
          </a:bodyPr>
          <a:lstStyle/>
          <a:p>
            <a:pPr algn="ctr"/>
            <a:r>
              <a:rPr lang="en-US" sz="3200" dirty="0">
                <a:solidFill>
                  <a:srgbClr val="0432FF"/>
                </a:solidFill>
                <a:latin typeface="Calibri" panose="020F0502020204030204" pitchFamily="34" charset="0"/>
                <a:cs typeface="Calibri" panose="020F0502020204030204" pitchFamily="34" charset="0"/>
              </a:rPr>
              <a:t>VERITAC-2 Study Design</a:t>
            </a:r>
          </a:p>
        </p:txBody>
      </p:sp>
      <p:pic>
        <p:nvPicPr>
          <p:cNvPr id="2" name="Picture 1">
            <a:extLst>
              <a:ext uri="{FF2B5EF4-FFF2-40B4-BE49-F238E27FC236}">
                <a16:creationId xmlns:a16="http://schemas.microsoft.com/office/drawing/2014/main" id="{A096C7C5-B1DD-DE21-68F8-9F5A9D48D0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6873" y="1424163"/>
            <a:ext cx="11818253" cy="4381101"/>
          </a:xfrm>
          <a:prstGeom prst="rect">
            <a:avLst/>
          </a:prstGeom>
        </p:spPr>
      </p:pic>
    </p:spTree>
    <p:extLst>
      <p:ext uri="{BB962C8B-B14F-4D97-AF65-F5344CB8AC3E}">
        <p14:creationId xmlns:p14="http://schemas.microsoft.com/office/powerpoint/2010/main" val="3110134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DDD94-6769-BCEE-1F4F-5FB010E36BB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600E198-5BA6-C4E0-B6A5-39AAFCE2FEC0}"/>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Hamilton E et al. ASCO 2025;Abstract LBA1000.</a:t>
            </a:r>
          </a:p>
        </p:txBody>
      </p:sp>
      <p:sp>
        <p:nvSpPr>
          <p:cNvPr id="3" name="TextBox 2">
            <a:extLst>
              <a:ext uri="{FF2B5EF4-FFF2-40B4-BE49-F238E27FC236}">
                <a16:creationId xmlns:a16="http://schemas.microsoft.com/office/drawing/2014/main" id="{A3E61733-8B36-1F20-3780-211892183516}"/>
              </a:ext>
            </a:extLst>
          </p:cNvPr>
          <p:cNvSpPr txBox="1"/>
          <p:nvPr/>
        </p:nvSpPr>
        <p:spPr>
          <a:xfrm>
            <a:off x="1469486" y="292370"/>
            <a:ext cx="9253028" cy="584775"/>
          </a:xfrm>
          <a:prstGeom prst="rect">
            <a:avLst/>
          </a:prstGeom>
          <a:noFill/>
        </p:spPr>
        <p:txBody>
          <a:bodyPr wrap="square" rtlCol="0">
            <a:spAutoFit/>
          </a:bodyPr>
          <a:lstStyle/>
          <a:p>
            <a:pPr algn="ctr"/>
            <a:r>
              <a:rPr lang="en-US" sz="3200" dirty="0">
                <a:solidFill>
                  <a:srgbClr val="0432FF"/>
                </a:solidFill>
                <a:latin typeface="Calibri" panose="020F0502020204030204" pitchFamily="34" charset="0"/>
                <a:cs typeface="Calibri" panose="020F0502020204030204" pitchFamily="34" charset="0"/>
              </a:rPr>
              <a:t>VERITAC-2: Response Data</a:t>
            </a:r>
          </a:p>
        </p:txBody>
      </p:sp>
      <p:pic>
        <p:nvPicPr>
          <p:cNvPr id="4" name="Picture 3">
            <a:extLst>
              <a:ext uri="{FF2B5EF4-FFF2-40B4-BE49-F238E27FC236}">
                <a16:creationId xmlns:a16="http://schemas.microsoft.com/office/drawing/2014/main" id="{9953FCFD-CAF2-8649-5509-4A07DF7FDA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3272" y="1232756"/>
            <a:ext cx="11805456" cy="4392488"/>
          </a:xfrm>
          <a:prstGeom prst="rect">
            <a:avLst/>
          </a:prstGeom>
        </p:spPr>
      </p:pic>
    </p:spTree>
    <p:extLst>
      <p:ext uri="{BB962C8B-B14F-4D97-AF65-F5344CB8AC3E}">
        <p14:creationId xmlns:p14="http://schemas.microsoft.com/office/powerpoint/2010/main" val="3336117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73AAC-0232-29A5-BE0F-802A314B23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D63B70-BC08-BCAC-C3D5-536E622463F4}"/>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DECE2541-CC4F-1465-B568-5372FF302DC6}"/>
              </a:ext>
            </a:extLst>
          </p:cNvPr>
          <p:cNvSpPr txBox="1"/>
          <p:nvPr/>
        </p:nvSpPr>
        <p:spPr>
          <a:xfrm>
            <a:off x="2275453" y="3075057"/>
            <a:ext cx="7641083" cy="707886"/>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Treating “molecular progression”</a:t>
            </a:r>
          </a:p>
        </p:txBody>
      </p:sp>
    </p:spTree>
    <p:extLst>
      <p:ext uri="{BB962C8B-B14F-4D97-AF65-F5344CB8AC3E}">
        <p14:creationId xmlns:p14="http://schemas.microsoft.com/office/powerpoint/2010/main" val="1020438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CD1FB-843F-923C-318D-6EA4C3D8495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3CD8C89-A06F-0530-D23A-B6A67164DD6C}"/>
              </a:ext>
            </a:extLst>
          </p:cNvPr>
          <p:cNvPicPr>
            <a:picLocks noChangeAspect="1"/>
          </p:cNvPicPr>
          <p:nvPr/>
        </p:nvPicPr>
        <p:blipFill>
          <a:blip r:embed="rId3"/>
          <a:stretch>
            <a:fillRect/>
          </a:stretch>
        </p:blipFill>
        <p:spPr>
          <a:xfrm>
            <a:off x="335360" y="188640"/>
            <a:ext cx="6264696" cy="3037747"/>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DB8188A3-5013-B657-483A-F2E03DD01255}"/>
              </a:ext>
            </a:extLst>
          </p:cNvPr>
          <p:cNvSpPr txBox="1"/>
          <p:nvPr/>
        </p:nvSpPr>
        <p:spPr>
          <a:xfrm>
            <a:off x="2747809" y="2918610"/>
            <a:ext cx="3818674" cy="307777"/>
          </a:xfrm>
          <a:prstGeom prst="rect">
            <a:avLst/>
          </a:prstGeom>
          <a:noFill/>
        </p:spPr>
        <p:txBody>
          <a:bodyPr wrap="none" rtlCol="0">
            <a:spAutoFit/>
          </a:bodyPr>
          <a:lstStyle/>
          <a:p>
            <a:pPr lvl="0" defTabSz="914400" fontAlgn="auto">
              <a:spcBef>
                <a:spcPts val="0"/>
              </a:spcBef>
              <a:spcAft>
                <a:spcPts val="0"/>
              </a:spcAft>
              <a:defRPr/>
            </a:pPr>
            <a:r>
              <a:rPr lang="en-US" sz="1400" b="0" i="1" dirty="0">
                <a:solidFill>
                  <a:srgbClr val="000000"/>
                </a:solidFill>
                <a:latin typeface="Calibri"/>
                <a:cs typeface="+mn-cs"/>
              </a:rPr>
              <a:t>N Engl J Med </a:t>
            </a:r>
            <a:r>
              <a:rPr lang="en-US" sz="1400" b="0" dirty="0">
                <a:solidFill>
                  <a:srgbClr val="000000"/>
                </a:solidFill>
                <a:latin typeface="Calibri"/>
                <a:cs typeface="+mn-cs"/>
              </a:rPr>
              <a:t>June 1, 2025;[Online ahead of print].</a:t>
            </a:r>
            <a:endParaRPr kumimoji="0" lang="en-US" sz="1400" b="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7" name="Picture 6">
            <a:extLst>
              <a:ext uri="{FF2B5EF4-FFF2-40B4-BE49-F238E27FC236}">
                <a16:creationId xmlns:a16="http://schemas.microsoft.com/office/drawing/2014/main" id="{B3F4B847-8264-47A0-9A97-367C348AAA02}"/>
              </a:ext>
            </a:extLst>
          </p:cNvPr>
          <p:cNvPicPr>
            <a:picLocks noChangeAspect="1"/>
          </p:cNvPicPr>
          <p:nvPr/>
        </p:nvPicPr>
        <p:blipFill>
          <a:blip r:embed="rId4"/>
          <a:stretch>
            <a:fillRect/>
          </a:stretch>
        </p:blipFill>
        <p:spPr>
          <a:xfrm>
            <a:off x="3359696" y="3387583"/>
            <a:ext cx="7772400" cy="3274834"/>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9B24495F-FB83-0C6F-1B86-27DC3F2F1EDA}"/>
              </a:ext>
            </a:extLst>
          </p:cNvPr>
          <p:cNvSpPr txBox="1"/>
          <p:nvPr/>
        </p:nvSpPr>
        <p:spPr>
          <a:xfrm>
            <a:off x="8940294" y="6320912"/>
            <a:ext cx="2160240"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ASCO 2025;Abstract LBA4.</a:t>
            </a:r>
            <a:endParaRPr lang="en-US" sz="1400" dirty="0"/>
          </a:p>
        </p:txBody>
      </p:sp>
    </p:spTree>
    <p:extLst>
      <p:ext uri="{BB962C8B-B14F-4D97-AF65-F5344CB8AC3E}">
        <p14:creationId xmlns:p14="http://schemas.microsoft.com/office/powerpoint/2010/main" val="3597578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9E945-4792-9E60-FDEF-6C4B72DEB8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69DC02-47D1-26A0-B894-382C23BE4D01}"/>
              </a:ext>
            </a:extLst>
          </p:cNvPr>
          <p:cNvSpPr txBox="1"/>
          <p:nvPr/>
        </p:nvSpPr>
        <p:spPr>
          <a:xfrm>
            <a:off x="-973" y="6534835"/>
            <a:ext cx="8653138"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cs typeface="+mn-cs"/>
              </a:rPr>
              <a:t>Bidard F-C et al. </a:t>
            </a:r>
            <a:r>
              <a:rPr lang="en-US" sz="1500" b="0" i="1" dirty="0">
                <a:solidFill>
                  <a:srgbClr val="000000"/>
                </a:solidFill>
                <a:latin typeface="Calibri"/>
                <a:cs typeface="+mn-cs"/>
              </a:rPr>
              <a:t>N Engl J Med </a:t>
            </a:r>
            <a:r>
              <a:rPr lang="en-US" sz="1500" b="0" dirty="0">
                <a:solidFill>
                  <a:srgbClr val="000000"/>
                </a:solidFill>
                <a:latin typeface="Calibri"/>
                <a:cs typeface="+mn-cs"/>
              </a:rPr>
              <a:t>June 1, 2025;[Online ahead of print].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Turner N et al. ASCO 2025;Abstract LBA4. </a:t>
            </a:r>
          </a:p>
        </p:txBody>
      </p:sp>
      <p:pic>
        <p:nvPicPr>
          <p:cNvPr id="2" name="Picture 1">
            <a:extLst>
              <a:ext uri="{FF2B5EF4-FFF2-40B4-BE49-F238E27FC236}">
                <a16:creationId xmlns:a16="http://schemas.microsoft.com/office/drawing/2014/main" id="{A2D9216E-A2B7-73FA-1EC8-8A2BF87B3B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0896" y="1268760"/>
            <a:ext cx="11450208" cy="4568444"/>
          </a:xfrm>
          <a:prstGeom prst="rect">
            <a:avLst/>
          </a:prstGeom>
        </p:spPr>
      </p:pic>
      <p:sp>
        <p:nvSpPr>
          <p:cNvPr id="4" name="TextBox 3">
            <a:extLst>
              <a:ext uri="{FF2B5EF4-FFF2-40B4-BE49-F238E27FC236}">
                <a16:creationId xmlns:a16="http://schemas.microsoft.com/office/drawing/2014/main" id="{67392124-F6EA-52CF-1350-82557A98C21C}"/>
              </a:ext>
            </a:extLst>
          </p:cNvPr>
          <p:cNvSpPr txBox="1"/>
          <p:nvPr/>
        </p:nvSpPr>
        <p:spPr>
          <a:xfrm>
            <a:off x="0" y="144016"/>
            <a:ext cx="12192000" cy="9087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a:solidFill>
                  <a:srgbClr val="0432FF"/>
                </a:solidFill>
                <a:latin typeface="Calibri" panose="020F0502020204030204" pitchFamily="34" charset="0"/>
                <a:cs typeface="Calibri" panose="020F0502020204030204" pitchFamily="34" charset="0"/>
              </a:rPr>
              <a:t>SERENA-6 Study Design</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735542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E207F-44D3-60F8-DD8D-3AA8FFFA16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4AC1C1-F4E5-15E7-D615-30508AFC1C64}"/>
              </a:ext>
            </a:extLst>
          </p:cNvPr>
          <p:cNvSpPr txBox="1"/>
          <p:nvPr/>
        </p:nvSpPr>
        <p:spPr>
          <a:xfrm>
            <a:off x="-973" y="6534835"/>
            <a:ext cx="8660576"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cs typeface="+mn-cs"/>
              </a:rPr>
              <a:t>Bidard F-C et al. </a:t>
            </a:r>
            <a:r>
              <a:rPr lang="en-US" sz="1500" b="0" i="1" dirty="0">
                <a:solidFill>
                  <a:srgbClr val="000000"/>
                </a:solidFill>
                <a:latin typeface="Calibri"/>
                <a:cs typeface="+mn-cs"/>
              </a:rPr>
              <a:t>N Engl J Med </a:t>
            </a:r>
            <a:r>
              <a:rPr lang="en-US" sz="1500" b="0" dirty="0">
                <a:solidFill>
                  <a:srgbClr val="000000"/>
                </a:solidFill>
                <a:latin typeface="Calibri"/>
                <a:cs typeface="+mn-cs"/>
              </a:rPr>
              <a:t>June 1, 2025;[Online ahead of print].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Turner N et al. ASCO 2025;Abstract LBA4. </a:t>
            </a:r>
          </a:p>
        </p:txBody>
      </p:sp>
      <p:sp>
        <p:nvSpPr>
          <p:cNvPr id="4" name="TextBox 3">
            <a:extLst>
              <a:ext uri="{FF2B5EF4-FFF2-40B4-BE49-F238E27FC236}">
                <a16:creationId xmlns:a16="http://schemas.microsoft.com/office/drawing/2014/main" id="{301597FD-4309-4353-CAFA-B99DCD7CBC38}"/>
              </a:ext>
            </a:extLst>
          </p:cNvPr>
          <p:cNvSpPr txBox="1"/>
          <p:nvPr/>
        </p:nvSpPr>
        <p:spPr>
          <a:xfrm>
            <a:off x="0" y="0"/>
            <a:ext cx="12192000" cy="9087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a:solidFill>
                  <a:srgbClr val="0432FF"/>
                </a:solidFill>
                <a:latin typeface="Calibri" panose="020F0502020204030204" pitchFamily="34" charset="0"/>
                <a:cs typeface="Calibri" panose="020F0502020204030204" pitchFamily="34" charset="0"/>
              </a:rPr>
              <a:t>SERENA-6: PFS Outcomes</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a:extLst>
              <a:ext uri="{FF2B5EF4-FFF2-40B4-BE49-F238E27FC236}">
                <a16:creationId xmlns:a16="http://schemas.microsoft.com/office/drawing/2014/main" id="{D914A25E-0316-ECC5-65BD-AD18307E7253}"/>
              </a:ext>
            </a:extLst>
          </p:cNvPr>
          <p:cNvPicPr>
            <a:picLocks noChangeAspect="1"/>
          </p:cNvPicPr>
          <p:nvPr/>
        </p:nvPicPr>
        <p:blipFill>
          <a:blip r:embed="rId3"/>
          <a:stretch>
            <a:fillRect/>
          </a:stretch>
        </p:blipFill>
        <p:spPr>
          <a:xfrm>
            <a:off x="229256" y="904522"/>
            <a:ext cx="11733488" cy="5048955"/>
          </a:xfrm>
          <a:prstGeom prst="rect">
            <a:avLst/>
          </a:prstGeom>
        </p:spPr>
      </p:pic>
    </p:spTree>
    <p:extLst>
      <p:ext uri="{BB962C8B-B14F-4D97-AF65-F5344CB8AC3E}">
        <p14:creationId xmlns:p14="http://schemas.microsoft.com/office/powerpoint/2010/main" val="305843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30C03-F20E-C6F8-2D87-B3103D21D7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9E1353-2074-E06B-A7CD-0CB26BCF874C}"/>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F55EA7FC-7FDF-2BAF-7364-407618A0A301}"/>
              </a:ext>
            </a:extLst>
          </p:cNvPr>
          <p:cNvSpPr txBox="1"/>
          <p:nvPr/>
        </p:nvSpPr>
        <p:spPr>
          <a:xfrm>
            <a:off x="887755" y="2767280"/>
            <a:ext cx="10416480" cy="1938992"/>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Eligibility for up-front inavolisib/palbociclib/fulvestrant </a:t>
            </a:r>
          </a:p>
          <a:p>
            <a:pPr algn="ctr"/>
            <a:r>
              <a:rPr lang="en-US" sz="4000" dirty="0">
                <a:solidFill>
                  <a:schemeClr val="tx1"/>
                </a:solidFill>
                <a:latin typeface="Calibri" panose="020F0502020204030204" pitchFamily="34" charset="0"/>
                <a:cs typeface="Calibri" panose="020F0502020204030204" pitchFamily="34" charset="0"/>
              </a:rPr>
              <a:t>(de novo? HbA1c?)</a:t>
            </a:r>
          </a:p>
        </p:txBody>
      </p:sp>
    </p:spTree>
    <p:extLst>
      <p:ext uri="{BB962C8B-B14F-4D97-AF65-F5344CB8AC3E}">
        <p14:creationId xmlns:p14="http://schemas.microsoft.com/office/powerpoint/2010/main" val="253104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1BC46-22A3-3B72-BD38-A55BF9DAEFC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0E474A4-2C6A-C0CC-B5BC-EAAEEC840DDC}"/>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Turner N et al. ASCO 2025;Abstract 1003.</a:t>
            </a:r>
          </a:p>
        </p:txBody>
      </p:sp>
      <p:sp>
        <p:nvSpPr>
          <p:cNvPr id="3" name="TextBox 2">
            <a:extLst>
              <a:ext uri="{FF2B5EF4-FFF2-40B4-BE49-F238E27FC236}">
                <a16:creationId xmlns:a16="http://schemas.microsoft.com/office/drawing/2014/main" id="{18CF1E62-99EE-D16D-F721-0641A8F90D83}"/>
              </a:ext>
            </a:extLst>
          </p:cNvPr>
          <p:cNvSpPr txBox="1"/>
          <p:nvPr/>
        </p:nvSpPr>
        <p:spPr>
          <a:xfrm>
            <a:off x="2747628" y="507738"/>
            <a:ext cx="6696744" cy="58477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INAVO120 Study Design</a:t>
            </a:r>
          </a:p>
        </p:txBody>
      </p:sp>
      <p:pic>
        <p:nvPicPr>
          <p:cNvPr id="2" name="Picture 1">
            <a:extLst>
              <a:ext uri="{FF2B5EF4-FFF2-40B4-BE49-F238E27FC236}">
                <a16:creationId xmlns:a16="http://schemas.microsoft.com/office/drawing/2014/main" id="{E9FE5125-88D7-7A69-8DE3-4CF72BF74C22}"/>
              </a:ext>
            </a:extLst>
          </p:cNvPr>
          <p:cNvPicPr>
            <a:picLocks noChangeAspect="1"/>
          </p:cNvPicPr>
          <p:nvPr/>
        </p:nvPicPr>
        <p:blipFill>
          <a:blip r:embed="rId2"/>
          <a:stretch>
            <a:fillRect/>
          </a:stretch>
        </p:blipFill>
        <p:spPr>
          <a:xfrm>
            <a:off x="131335" y="1628800"/>
            <a:ext cx="11929329" cy="3600400"/>
          </a:xfrm>
          <a:prstGeom prst="rect">
            <a:avLst/>
          </a:prstGeom>
        </p:spPr>
      </p:pic>
      <p:sp>
        <p:nvSpPr>
          <p:cNvPr id="4" name="TextBox 3">
            <a:extLst>
              <a:ext uri="{FF2B5EF4-FFF2-40B4-BE49-F238E27FC236}">
                <a16:creationId xmlns:a16="http://schemas.microsoft.com/office/drawing/2014/main" id="{0FDC3CEB-03A4-7B6A-9325-A73A05FF5150}"/>
              </a:ext>
            </a:extLst>
          </p:cNvPr>
          <p:cNvSpPr txBox="1"/>
          <p:nvPr/>
        </p:nvSpPr>
        <p:spPr>
          <a:xfrm>
            <a:off x="208311" y="528417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ET = endocrine therapy; PD = disease progression</a:t>
            </a:r>
          </a:p>
        </p:txBody>
      </p:sp>
    </p:spTree>
    <p:extLst>
      <p:ext uri="{BB962C8B-B14F-4D97-AF65-F5344CB8AC3E}">
        <p14:creationId xmlns:p14="http://schemas.microsoft.com/office/powerpoint/2010/main" val="1421157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B4916-C792-C37C-5F53-96A455206CC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100CEA6-248B-318F-9246-C5C5D23F53B0}"/>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 et al. SABCS 2023;Abstract GS03-13.</a:t>
            </a:r>
          </a:p>
        </p:txBody>
      </p:sp>
      <p:sp>
        <p:nvSpPr>
          <p:cNvPr id="3" name="TextBox 2">
            <a:extLst>
              <a:ext uri="{FF2B5EF4-FFF2-40B4-BE49-F238E27FC236}">
                <a16:creationId xmlns:a16="http://schemas.microsoft.com/office/drawing/2014/main" id="{3A0D3BC2-F61F-8A84-1BBC-619662C49E09}"/>
              </a:ext>
            </a:extLst>
          </p:cNvPr>
          <p:cNvSpPr txBox="1"/>
          <p:nvPr/>
        </p:nvSpPr>
        <p:spPr>
          <a:xfrm>
            <a:off x="2747628" y="507738"/>
            <a:ext cx="6696744" cy="58477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INAVO120: PFS Outcomes</a:t>
            </a:r>
          </a:p>
        </p:txBody>
      </p:sp>
      <p:pic>
        <p:nvPicPr>
          <p:cNvPr id="5" name="Picture 4">
            <a:extLst>
              <a:ext uri="{FF2B5EF4-FFF2-40B4-BE49-F238E27FC236}">
                <a16:creationId xmlns:a16="http://schemas.microsoft.com/office/drawing/2014/main" id="{EC3D273C-92B6-947B-DF3B-D28333C0DE1D}"/>
              </a:ext>
            </a:extLst>
          </p:cNvPr>
          <p:cNvPicPr>
            <a:picLocks noChangeAspect="1"/>
          </p:cNvPicPr>
          <p:nvPr/>
        </p:nvPicPr>
        <p:blipFill>
          <a:blip r:embed="rId2"/>
          <a:stretch>
            <a:fillRect/>
          </a:stretch>
        </p:blipFill>
        <p:spPr>
          <a:xfrm>
            <a:off x="303706" y="1268760"/>
            <a:ext cx="11584588" cy="4320480"/>
          </a:xfrm>
          <a:prstGeom prst="rect">
            <a:avLst/>
          </a:prstGeom>
        </p:spPr>
      </p:pic>
    </p:spTree>
    <p:extLst>
      <p:ext uri="{BB962C8B-B14F-4D97-AF65-F5344CB8AC3E}">
        <p14:creationId xmlns:p14="http://schemas.microsoft.com/office/powerpoint/2010/main" val="2080934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38730-A4D1-0E65-1C95-BE49B35878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AA92F0-3C7E-0263-8CF9-2ED266087148}"/>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0A4F9F19-FFA8-3130-5766-C5A4B9279894}"/>
              </a:ext>
            </a:extLst>
          </p:cNvPr>
          <p:cNvSpPr txBox="1"/>
          <p:nvPr/>
        </p:nvSpPr>
        <p:spPr>
          <a:xfrm>
            <a:off x="1503425" y="2767280"/>
            <a:ext cx="9185139" cy="1323439"/>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Role of CDK inhibitor after CDK inhibitor? (abemaciclib)</a:t>
            </a:r>
          </a:p>
        </p:txBody>
      </p:sp>
    </p:spTree>
    <p:extLst>
      <p:ext uri="{BB962C8B-B14F-4D97-AF65-F5344CB8AC3E}">
        <p14:creationId xmlns:p14="http://schemas.microsoft.com/office/powerpoint/2010/main" val="2500821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270B6-B40C-0169-AAE9-87A5091181A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FC191C8-275F-2AFC-E7D2-75AC0612AF5A}"/>
              </a:ext>
            </a:extLst>
          </p:cNvPr>
          <p:cNvSpPr txBox="1"/>
          <p:nvPr/>
        </p:nvSpPr>
        <p:spPr>
          <a:xfrm>
            <a:off x="-6628" y="6519446"/>
            <a:ext cx="783081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Kalinsky K et al. ASCO 2024;Abstract LBA1001</a:t>
            </a:r>
            <a:r>
              <a:rPr lang="en-US" sz="1500" b="0" dirty="0">
                <a:solidFill>
                  <a:srgbClr val="000000"/>
                </a:solidFill>
                <a:latin typeface="Calibri" panose="020F0502020204030204" pitchFamily="34" charset="0"/>
                <a:cs typeface="Calibri" panose="020F0502020204030204" pitchFamily="34" charset="0"/>
              </a:rPr>
              <a:t>;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2025;43(9):1101-12.</a:t>
            </a:r>
          </a:p>
        </p:txBody>
      </p:sp>
      <p:sp>
        <p:nvSpPr>
          <p:cNvPr id="2" name="TextBox 1">
            <a:extLst>
              <a:ext uri="{FF2B5EF4-FFF2-40B4-BE49-F238E27FC236}">
                <a16:creationId xmlns:a16="http://schemas.microsoft.com/office/drawing/2014/main" id="{1D9C79F4-57AF-82AC-08E1-2851F0525749}"/>
              </a:ext>
            </a:extLst>
          </p:cNvPr>
          <p:cNvSpPr txBox="1"/>
          <p:nvPr/>
        </p:nvSpPr>
        <p:spPr>
          <a:xfrm>
            <a:off x="929424" y="284909"/>
            <a:ext cx="10333148" cy="553998"/>
          </a:xfrm>
          <a:prstGeom prst="rect">
            <a:avLst/>
          </a:prstGeom>
          <a:noFill/>
        </p:spPr>
        <p:txBody>
          <a:bodyPr wrap="square" rtlCol="0">
            <a:spAutoFit/>
          </a:bodyPr>
          <a:lstStyle/>
          <a:p>
            <a:pPr algn="ctr"/>
            <a:r>
              <a:rPr lang="en-US" sz="3000" dirty="0" err="1">
                <a:solidFill>
                  <a:srgbClr val="0432FF"/>
                </a:solidFill>
                <a:latin typeface="Calibri" panose="020F0502020204030204" pitchFamily="34" charset="0"/>
                <a:cs typeface="Calibri" panose="020F0502020204030204" pitchFamily="34" charset="0"/>
              </a:rPr>
              <a:t>postMONARCH</a:t>
            </a:r>
            <a:r>
              <a:rPr lang="en-US" sz="3000" dirty="0">
                <a:solidFill>
                  <a:srgbClr val="0432FF"/>
                </a:solidFill>
                <a:latin typeface="Calibri" panose="020F0502020204030204" pitchFamily="34" charset="0"/>
                <a:cs typeface="Calibri" panose="020F0502020204030204" pitchFamily="34" charset="0"/>
              </a:rPr>
              <a:t> Study Design</a:t>
            </a:r>
          </a:p>
        </p:txBody>
      </p:sp>
      <p:pic>
        <p:nvPicPr>
          <p:cNvPr id="4" name="Picture 3">
            <a:extLst>
              <a:ext uri="{FF2B5EF4-FFF2-40B4-BE49-F238E27FC236}">
                <a16:creationId xmlns:a16="http://schemas.microsoft.com/office/drawing/2014/main" id="{28367DCD-07B2-7406-35FA-01FE14C0424F}"/>
              </a:ext>
            </a:extLst>
          </p:cNvPr>
          <p:cNvPicPr>
            <a:picLocks noChangeAspect="1"/>
          </p:cNvPicPr>
          <p:nvPr/>
        </p:nvPicPr>
        <p:blipFill>
          <a:blip r:embed="rId2"/>
          <a:stretch>
            <a:fillRect/>
          </a:stretch>
        </p:blipFill>
        <p:spPr>
          <a:xfrm>
            <a:off x="189230" y="1689648"/>
            <a:ext cx="11813539" cy="3478703"/>
          </a:xfrm>
          <a:prstGeom prst="rect">
            <a:avLst/>
          </a:prstGeom>
        </p:spPr>
      </p:pic>
      <p:sp>
        <p:nvSpPr>
          <p:cNvPr id="5" name="TextBox 4">
            <a:extLst>
              <a:ext uri="{FF2B5EF4-FFF2-40B4-BE49-F238E27FC236}">
                <a16:creationId xmlns:a16="http://schemas.microsoft.com/office/drawing/2014/main" id="{E5F588D4-0C01-B0F6-0DEF-7C3DDC954889}"/>
              </a:ext>
            </a:extLst>
          </p:cNvPr>
          <p:cNvSpPr txBox="1"/>
          <p:nvPr/>
        </p:nvSpPr>
        <p:spPr>
          <a:xfrm>
            <a:off x="243036" y="5168351"/>
            <a:ext cx="10029428" cy="323165"/>
          </a:xfrm>
          <a:prstGeom prst="rect">
            <a:avLst/>
          </a:prstGeom>
          <a:noFill/>
        </p:spPr>
        <p:txBody>
          <a:bodyPr wrap="square">
            <a:spAutoFit/>
          </a:bodyPr>
          <a:lstStyle/>
          <a:p>
            <a:pPr lvl="0">
              <a:defRPr/>
            </a:pP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ABC = advanced breast cancer; CDK4/6i = CDK4/6 inhibitor; AI = aromatase inhibitor; ET = endocrine therapy</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436821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A9DF-C042-B72F-AB86-568159BD38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03A81F-63A8-A336-73CF-FAC4089CEBE9}"/>
              </a:ext>
            </a:extLst>
          </p:cNvPr>
          <p:cNvSpPr txBox="1"/>
          <p:nvPr/>
        </p:nvSpPr>
        <p:spPr>
          <a:xfrm>
            <a:off x="-6628" y="6519446"/>
            <a:ext cx="783081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Kalinsky K et al. ASCO 2024;Abstract LBA1001;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2025;43(9):1101-12.</a:t>
            </a:r>
          </a:p>
        </p:txBody>
      </p:sp>
      <p:sp>
        <p:nvSpPr>
          <p:cNvPr id="2" name="TextBox 1">
            <a:extLst>
              <a:ext uri="{FF2B5EF4-FFF2-40B4-BE49-F238E27FC236}">
                <a16:creationId xmlns:a16="http://schemas.microsoft.com/office/drawing/2014/main" id="{8263B365-1714-F887-AF6E-F8A55BA5D243}"/>
              </a:ext>
            </a:extLst>
          </p:cNvPr>
          <p:cNvSpPr txBox="1"/>
          <p:nvPr/>
        </p:nvSpPr>
        <p:spPr>
          <a:xfrm>
            <a:off x="929424" y="284909"/>
            <a:ext cx="10333148" cy="553998"/>
          </a:xfrm>
          <a:prstGeom prst="rect">
            <a:avLst/>
          </a:prstGeom>
          <a:noFill/>
        </p:spPr>
        <p:txBody>
          <a:bodyPr wrap="square" rtlCol="0">
            <a:spAutoFit/>
          </a:bodyPr>
          <a:lstStyle/>
          <a:p>
            <a:pPr algn="ctr"/>
            <a:r>
              <a:rPr lang="en-US" sz="3000" dirty="0" err="1">
                <a:solidFill>
                  <a:srgbClr val="0432FF"/>
                </a:solidFill>
                <a:latin typeface="Calibri" panose="020F0502020204030204" pitchFamily="34" charset="0"/>
                <a:cs typeface="Calibri" panose="020F0502020204030204" pitchFamily="34" charset="0"/>
              </a:rPr>
              <a:t>postMONARCH</a:t>
            </a:r>
            <a:r>
              <a:rPr lang="en-US" sz="3000" dirty="0">
                <a:solidFill>
                  <a:srgbClr val="0432FF"/>
                </a:solidFill>
                <a:latin typeface="Calibri" panose="020F0502020204030204" pitchFamily="34" charset="0"/>
                <a:cs typeface="Calibri" panose="020F0502020204030204" pitchFamily="34" charset="0"/>
              </a:rPr>
              <a:t>: Progression-Free Survival (PFS) Outcomes</a:t>
            </a:r>
          </a:p>
        </p:txBody>
      </p:sp>
      <p:pic>
        <p:nvPicPr>
          <p:cNvPr id="5" name="Picture 4">
            <a:extLst>
              <a:ext uri="{FF2B5EF4-FFF2-40B4-BE49-F238E27FC236}">
                <a16:creationId xmlns:a16="http://schemas.microsoft.com/office/drawing/2014/main" id="{491439F1-5C16-7C13-B073-323F4A07EB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68398" y="980728"/>
            <a:ext cx="10855204" cy="5068920"/>
          </a:xfrm>
          <a:prstGeom prst="rect">
            <a:avLst/>
          </a:prstGeom>
        </p:spPr>
      </p:pic>
    </p:spTree>
    <p:extLst>
      <p:ext uri="{BB962C8B-B14F-4D97-AF65-F5344CB8AC3E}">
        <p14:creationId xmlns:p14="http://schemas.microsoft.com/office/powerpoint/2010/main" val="3798855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13D1-C241-054B-95AA-65608D0F538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BCE53B-CC6B-8F72-B762-58BCDAF81B37}"/>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59D98D9C-4C5A-C504-0A3F-FD4022BC3FC7}"/>
              </a:ext>
            </a:extLst>
          </p:cNvPr>
          <p:cNvSpPr txBox="1"/>
          <p:nvPr/>
        </p:nvSpPr>
        <p:spPr>
          <a:xfrm>
            <a:off x="2655551" y="2767280"/>
            <a:ext cx="6880887" cy="1323439"/>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Role of CDK inhibitor with SERD (abemaciclib/imlunestrant)</a:t>
            </a:r>
          </a:p>
        </p:txBody>
      </p:sp>
    </p:spTree>
    <p:extLst>
      <p:ext uri="{BB962C8B-B14F-4D97-AF65-F5344CB8AC3E}">
        <p14:creationId xmlns:p14="http://schemas.microsoft.com/office/powerpoint/2010/main" val="2985616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91D05-F554-9FC6-C2BF-04F19C1431E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FDB5BCC-125D-92C6-1DC8-C1905EAFEEA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9879"/>
          <a:stretch>
            <a:fillRect/>
          </a:stretch>
        </p:blipFill>
        <p:spPr>
          <a:xfrm>
            <a:off x="228659" y="836712"/>
            <a:ext cx="11734681" cy="5184576"/>
          </a:xfrm>
          <a:prstGeom prst="rect">
            <a:avLst/>
          </a:prstGeom>
        </p:spPr>
      </p:pic>
      <p:sp>
        <p:nvSpPr>
          <p:cNvPr id="8" name="TextBox 7">
            <a:extLst>
              <a:ext uri="{FF2B5EF4-FFF2-40B4-BE49-F238E27FC236}">
                <a16:creationId xmlns:a16="http://schemas.microsoft.com/office/drawing/2014/main" id="{8D6E48D5-BDE4-CDE3-295A-B16D28E6633A}"/>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2024;Abstract GS1-01. </a:t>
            </a:r>
          </a:p>
        </p:txBody>
      </p:sp>
      <p:sp>
        <p:nvSpPr>
          <p:cNvPr id="3" name="TextBox 2">
            <a:extLst>
              <a:ext uri="{FF2B5EF4-FFF2-40B4-BE49-F238E27FC236}">
                <a16:creationId xmlns:a16="http://schemas.microsoft.com/office/drawing/2014/main" id="{042AD320-CF2C-3441-66B7-82969ADFE60D}"/>
              </a:ext>
            </a:extLst>
          </p:cNvPr>
          <p:cNvSpPr txBox="1"/>
          <p:nvPr/>
        </p:nvSpPr>
        <p:spPr>
          <a:xfrm>
            <a:off x="2747628" y="179058"/>
            <a:ext cx="6696744" cy="553998"/>
          </a:xfrm>
          <a:prstGeom prst="rect">
            <a:avLst/>
          </a:prstGeom>
          <a:noFill/>
        </p:spPr>
        <p:txBody>
          <a:bodyPr wrap="square" rtlCol="0">
            <a:spAutoFit/>
          </a:bodyPr>
          <a:lstStyle/>
          <a:p>
            <a:pPr algn="ctr"/>
            <a:r>
              <a:rPr lang="en-US" sz="3000" dirty="0">
                <a:solidFill>
                  <a:srgbClr val="0432FF"/>
                </a:solidFill>
                <a:latin typeface="Calibri" panose="020F0502020204030204" pitchFamily="34" charset="0"/>
                <a:cs typeface="Calibri" panose="020F0502020204030204" pitchFamily="34" charset="0"/>
              </a:rPr>
              <a:t>EMBER-3 Study Design</a:t>
            </a:r>
          </a:p>
        </p:txBody>
      </p:sp>
    </p:spTree>
    <p:extLst>
      <p:ext uri="{BB962C8B-B14F-4D97-AF65-F5344CB8AC3E}">
        <p14:creationId xmlns:p14="http://schemas.microsoft.com/office/powerpoint/2010/main" val="75046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68D0D-9393-FBD5-BCD5-568FF0A442B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51230C8-7B94-47DB-40F3-4DD292B0F4E4}"/>
              </a:ext>
            </a:extLst>
          </p:cNvPr>
          <p:cNvSpPr txBox="1"/>
          <p:nvPr/>
        </p:nvSpPr>
        <p:spPr>
          <a:xfrm>
            <a:off x="11542" y="6545814"/>
            <a:ext cx="687654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2024;Abstract GS1-01. </a:t>
            </a:r>
          </a:p>
        </p:txBody>
      </p:sp>
      <p:pic>
        <p:nvPicPr>
          <p:cNvPr id="2" name="Picture 1">
            <a:extLst>
              <a:ext uri="{FF2B5EF4-FFF2-40B4-BE49-F238E27FC236}">
                <a16:creationId xmlns:a16="http://schemas.microsoft.com/office/drawing/2014/main" id="{6A7598FA-270C-E84A-BDCD-88A34B94BA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6839"/>
          <a:stretch>
            <a:fillRect/>
          </a:stretch>
        </p:blipFill>
        <p:spPr>
          <a:xfrm>
            <a:off x="423452" y="908720"/>
            <a:ext cx="11345095" cy="5195020"/>
          </a:xfrm>
          <a:prstGeom prst="rect">
            <a:avLst/>
          </a:prstGeom>
        </p:spPr>
      </p:pic>
      <p:sp>
        <p:nvSpPr>
          <p:cNvPr id="3" name="TextBox 2">
            <a:extLst>
              <a:ext uri="{FF2B5EF4-FFF2-40B4-BE49-F238E27FC236}">
                <a16:creationId xmlns:a16="http://schemas.microsoft.com/office/drawing/2014/main" id="{C0E2588E-8A51-766F-C289-1E2EE020C2A8}"/>
              </a:ext>
            </a:extLst>
          </p:cNvPr>
          <p:cNvSpPr txBox="1"/>
          <p:nvPr/>
        </p:nvSpPr>
        <p:spPr>
          <a:xfrm>
            <a:off x="722402" y="188640"/>
            <a:ext cx="10747194" cy="553998"/>
          </a:xfrm>
          <a:prstGeom prst="rect">
            <a:avLst/>
          </a:prstGeom>
          <a:noFill/>
        </p:spPr>
        <p:txBody>
          <a:bodyPr wrap="square" rtlCol="0">
            <a:spAutoFit/>
          </a:bodyPr>
          <a:lstStyle/>
          <a:p>
            <a:pPr algn="ctr"/>
            <a:r>
              <a:rPr lang="en-US" sz="3000" dirty="0">
                <a:solidFill>
                  <a:srgbClr val="0432FF"/>
                </a:solidFill>
                <a:latin typeface="Calibri" panose="020F0502020204030204" pitchFamily="34" charset="0"/>
                <a:cs typeface="Calibri" panose="020F0502020204030204" pitchFamily="34" charset="0"/>
              </a:rPr>
              <a:t>EMBER-3: Investigator-Assessed Objective Response Rate</a:t>
            </a:r>
          </a:p>
        </p:txBody>
      </p:sp>
    </p:spTree>
    <p:extLst>
      <p:ext uri="{BB962C8B-B14F-4D97-AF65-F5344CB8AC3E}">
        <p14:creationId xmlns:p14="http://schemas.microsoft.com/office/powerpoint/2010/main" val="46409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812B0-A3AB-41B7-9141-47AD6CC75A0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0FA7C29-5E19-6C8E-9664-4831FE0188F8}"/>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2024;Abstract GS1-01. </a:t>
            </a:r>
          </a:p>
        </p:txBody>
      </p:sp>
      <p:pic>
        <p:nvPicPr>
          <p:cNvPr id="3" name="Picture 2">
            <a:extLst>
              <a:ext uri="{FF2B5EF4-FFF2-40B4-BE49-F238E27FC236}">
                <a16:creationId xmlns:a16="http://schemas.microsoft.com/office/drawing/2014/main" id="{7669B7BA-6211-5876-6E92-F05122081D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20000"/>
          <a:stretch>
            <a:fillRect/>
          </a:stretch>
        </p:blipFill>
        <p:spPr>
          <a:xfrm>
            <a:off x="320584" y="836480"/>
            <a:ext cx="11550831" cy="5185040"/>
          </a:xfrm>
          <a:prstGeom prst="rect">
            <a:avLst/>
          </a:prstGeom>
        </p:spPr>
      </p:pic>
      <p:sp>
        <p:nvSpPr>
          <p:cNvPr id="2" name="TextBox 1">
            <a:extLst>
              <a:ext uri="{FF2B5EF4-FFF2-40B4-BE49-F238E27FC236}">
                <a16:creationId xmlns:a16="http://schemas.microsoft.com/office/drawing/2014/main" id="{E48DD780-8E57-674C-93FC-FF205FE604BF}"/>
              </a:ext>
            </a:extLst>
          </p:cNvPr>
          <p:cNvSpPr txBox="1"/>
          <p:nvPr/>
        </p:nvSpPr>
        <p:spPr>
          <a:xfrm>
            <a:off x="722402" y="188640"/>
            <a:ext cx="10747194" cy="553998"/>
          </a:xfrm>
          <a:prstGeom prst="rect">
            <a:avLst/>
          </a:prstGeom>
          <a:noFill/>
        </p:spPr>
        <p:txBody>
          <a:bodyPr wrap="square" rtlCol="0">
            <a:spAutoFit/>
          </a:bodyPr>
          <a:lstStyle/>
          <a:p>
            <a:pPr algn="ctr"/>
            <a:r>
              <a:rPr lang="en-US" sz="3000" dirty="0">
                <a:solidFill>
                  <a:srgbClr val="0432FF"/>
                </a:solidFill>
                <a:latin typeface="Calibri" panose="020F0502020204030204" pitchFamily="34" charset="0"/>
                <a:cs typeface="Calibri" panose="020F0502020204030204" pitchFamily="34" charset="0"/>
              </a:rPr>
              <a:t>EMBER-3: PFS with </a:t>
            </a:r>
            <a:r>
              <a:rPr lang="en-US" sz="3000" dirty="0" err="1">
                <a:solidFill>
                  <a:srgbClr val="0432FF"/>
                </a:solidFill>
                <a:latin typeface="Calibri" panose="020F0502020204030204" pitchFamily="34" charset="0"/>
                <a:cs typeface="Calibri" panose="020F0502020204030204" pitchFamily="34" charset="0"/>
              </a:rPr>
              <a:t>Imlunestrant</a:t>
            </a:r>
            <a:r>
              <a:rPr lang="en-US" sz="3000" dirty="0">
                <a:solidFill>
                  <a:srgbClr val="0432FF"/>
                </a:solidFill>
                <a:latin typeface="Calibri" panose="020F0502020204030204" pitchFamily="34" charset="0"/>
                <a:cs typeface="Calibri" panose="020F0502020204030204" pitchFamily="34" charset="0"/>
              </a:rPr>
              <a:t> and </a:t>
            </a:r>
            <a:r>
              <a:rPr lang="en-US" sz="3000" dirty="0" err="1">
                <a:solidFill>
                  <a:srgbClr val="0432FF"/>
                </a:solidFill>
                <a:latin typeface="Calibri" panose="020F0502020204030204" pitchFamily="34" charset="0"/>
                <a:cs typeface="Calibri" panose="020F0502020204030204" pitchFamily="34" charset="0"/>
              </a:rPr>
              <a:t>Abemaciclib</a:t>
            </a:r>
            <a:r>
              <a:rPr lang="en-US" sz="3000" dirty="0">
                <a:solidFill>
                  <a:srgbClr val="0432FF"/>
                </a:solidFill>
                <a:latin typeface="Calibri" panose="020F0502020204030204" pitchFamily="34" charset="0"/>
                <a:cs typeface="Calibri" panose="020F0502020204030204" pitchFamily="34" charset="0"/>
              </a:rPr>
              <a:t> for All Patients</a:t>
            </a:r>
          </a:p>
        </p:txBody>
      </p:sp>
    </p:spTree>
    <p:extLst>
      <p:ext uri="{BB962C8B-B14F-4D97-AF65-F5344CB8AC3E}">
        <p14:creationId xmlns:p14="http://schemas.microsoft.com/office/powerpoint/2010/main" val="1163525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94470-8A2C-BDF6-4F0D-464E90D20A6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9B10329-63DF-2F5E-2809-8BFF46C475A6}"/>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2024;Abstract GS1-01. </a:t>
            </a:r>
          </a:p>
        </p:txBody>
      </p:sp>
      <p:sp>
        <p:nvSpPr>
          <p:cNvPr id="2" name="TextBox 1">
            <a:extLst>
              <a:ext uri="{FF2B5EF4-FFF2-40B4-BE49-F238E27FC236}">
                <a16:creationId xmlns:a16="http://schemas.microsoft.com/office/drawing/2014/main" id="{532D0715-BC07-F6EB-F6EB-F62237567473}"/>
              </a:ext>
            </a:extLst>
          </p:cNvPr>
          <p:cNvSpPr txBox="1"/>
          <p:nvPr/>
        </p:nvSpPr>
        <p:spPr>
          <a:xfrm>
            <a:off x="420869" y="188640"/>
            <a:ext cx="11350262" cy="553998"/>
          </a:xfrm>
          <a:prstGeom prst="rect">
            <a:avLst/>
          </a:prstGeom>
          <a:noFill/>
        </p:spPr>
        <p:txBody>
          <a:bodyPr wrap="square" rtlCol="0">
            <a:spAutoFit/>
          </a:bodyPr>
          <a:lstStyle/>
          <a:p>
            <a:pPr algn="ctr"/>
            <a:r>
              <a:rPr lang="en-US" sz="3000" dirty="0">
                <a:solidFill>
                  <a:srgbClr val="0432FF"/>
                </a:solidFill>
                <a:latin typeface="Calibri" panose="020F0502020204030204" pitchFamily="34" charset="0"/>
                <a:cs typeface="Calibri" panose="020F0502020204030204" pitchFamily="34" charset="0"/>
              </a:rPr>
              <a:t>EMBER-3: PFS with </a:t>
            </a:r>
            <a:r>
              <a:rPr lang="en-US" sz="3000" dirty="0" err="1">
                <a:solidFill>
                  <a:srgbClr val="0432FF"/>
                </a:solidFill>
                <a:latin typeface="Calibri" panose="020F0502020204030204" pitchFamily="34" charset="0"/>
                <a:cs typeface="Calibri" panose="020F0502020204030204" pitchFamily="34" charset="0"/>
              </a:rPr>
              <a:t>Imlunestrant</a:t>
            </a:r>
            <a:r>
              <a:rPr lang="en-US" sz="3000" dirty="0">
                <a:solidFill>
                  <a:srgbClr val="0432FF"/>
                </a:solidFill>
                <a:latin typeface="Calibri" panose="020F0502020204030204" pitchFamily="34" charset="0"/>
                <a:cs typeface="Calibri" panose="020F0502020204030204" pitchFamily="34" charset="0"/>
              </a:rPr>
              <a:t> and Abemaciclib by ESR1m Status</a:t>
            </a:r>
          </a:p>
        </p:txBody>
      </p:sp>
      <p:pic>
        <p:nvPicPr>
          <p:cNvPr id="4" name="Picture 3">
            <a:extLst>
              <a:ext uri="{FF2B5EF4-FFF2-40B4-BE49-F238E27FC236}">
                <a16:creationId xmlns:a16="http://schemas.microsoft.com/office/drawing/2014/main" id="{2A1B66E0-8F59-1EB4-3876-FCE6471D2B7A}"/>
              </a:ext>
            </a:extLst>
          </p:cNvPr>
          <p:cNvPicPr>
            <a:picLocks noChangeAspect="1"/>
          </p:cNvPicPr>
          <p:nvPr/>
        </p:nvPicPr>
        <p:blipFill>
          <a:blip r:embed="rId2"/>
          <a:srcRect t="18246"/>
          <a:stretch>
            <a:fillRect/>
          </a:stretch>
        </p:blipFill>
        <p:spPr>
          <a:xfrm>
            <a:off x="443372" y="901370"/>
            <a:ext cx="11305256" cy="5055260"/>
          </a:xfrm>
          <a:prstGeom prst="rect">
            <a:avLst/>
          </a:prstGeom>
        </p:spPr>
      </p:pic>
    </p:spTree>
    <p:extLst>
      <p:ext uri="{BB962C8B-B14F-4D97-AF65-F5344CB8AC3E}">
        <p14:creationId xmlns:p14="http://schemas.microsoft.com/office/powerpoint/2010/main" val="1404198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318450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EC2B2-83B3-B346-7CD9-278B34E4D3D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D8E1160-AECC-E4BB-9865-9E6EDD0323CC}"/>
              </a:ext>
            </a:extLst>
          </p:cNvPr>
          <p:cNvSpPr/>
          <p:nvPr/>
        </p:nvSpPr>
        <p:spPr bwMode="auto">
          <a:xfrm>
            <a:off x="839416" y="332656"/>
            <a:ext cx="10225136" cy="6192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2" name="Picture 1">
            <a:extLst>
              <a:ext uri="{FF2B5EF4-FFF2-40B4-BE49-F238E27FC236}">
                <a16:creationId xmlns:a16="http://schemas.microsoft.com/office/drawing/2014/main" id="{105EB68B-564E-AE9E-90C0-59BC334424EB}"/>
              </a:ext>
            </a:extLst>
          </p:cNvPr>
          <p:cNvPicPr>
            <a:picLocks noChangeAspect="1"/>
          </p:cNvPicPr>
          <p:nvPr/>
        </p:nvPicPr>
        <p:blipFill>
          <a:blip r:embed="rId2"/>
          <a:srcRect t="54167"/>
          <a:stretch/>
        </p:blipFill>
        <p:spPr>
          <a:xfrm>
            <a:off x="1343472" y="4149080"/>
            <a:ext cx="9649072" cy="2376264"/>
          </a:xfrm>
          <a:prstGeom prst="rect">
            <a:avLst/>
          </a:prstGeom>
        </p:spPr>
      </p:pic>
      <p:sp>
        <p:nvSpPr>
          <p:cNvPr id="3" name="TextBox 2">
            <a:extLst>
              <a:ext uri="{FF2B5EF4-FFF2-40B4-BE49-F238E27FC236}">
                <a16:creationId xmlns:a16="http://schemas.microsoft.com/office/drawing/2014/main" id="{FA3CE43E-597D-FC0F-EFA3-C351586D6593}"/>
              </a:ext>
            </a:extLst>
          </p:cNvPr>
          <p:cNvSpPr txBox="1"/>
          <p:nvPr/>
        </p:nvSpPr>
        <p:spPr>
          <a:xfrm>
            <a:off x="2763566" y="4869159"/>
            <a:ext cx="6376837" cy="46166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pitchFamily="-72" charset="0"/>
                <a:ea typeface="MS PGothic" charset="0"/>
              </a:rPr>
              <a:t>Abstract GS1-01 Discussant, SABCS 2024</a:t>
            </a:r>
          </a:p>
        </p:txBody>
      </p:sp>
      <p:sp>
        <p:nvSpPr>
          <p:cNvPr id="4" name="TextBox 3">
            <a:extLst>
              <a:ext uri="{FF2B5EF4-FFF2-40B4-BE49-F238E27FC236}">
                <a16:creationId xmlns:a16="http://schemas.microsoft.com/office/drawing/2014/main" id="{58FD5D80-E83D-70EC-7344-22700D7905F3}"/>
              </a:ext>
            </a:extLst>
          </p:cNvPr>
          <p:cNvSpPr txBox="1"/>
          <p:nvPr/>
        </p:nvSpPr>
        <p:spPr>
          <a:xfrm>
            <a:off x="1758593" y="440668"/>
            <a:ext cx="8386783" cy="1477328"/>
          </a:xfrm>
          <a:prstGeom prst="rect">
            <a:avLst/>
          </a:prstGeom>
          <a:noFill/>
        </p:spPr>
        <p:txBody>
          <a:bodyPr wrap="none" rtlCol="0">
            <a:spAutoFit/>
          </a:bodyPr>
          <a:lstStyle/>
          <a:p>
            <a:pPr marL="0" marR="0" lvl="0" indent="0" algn="ctr" defTabSz="455613" rtl="0" eaLnBrk="1" fontAlgn="base" latinLnBrk="0" hangingPunct="1">
              <a:lnSpc>
                <a:spcPts val="526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1F569C"/>
                </a:solidFill>
                <a:effectLst/>
                <a:uLnTx/>
                <a:uFillTx/>
                <a:latin typeface="Calibri" panose="020F0502020204030204" pitchFamily="34" charset="0"/>
                <a:ea typeface="MS PGothic" charset="0"/>
                <a:cs typeface="Calibri" panose="020F0502020204030204" pitchFamily="34" charset="0"/>
              </a:rPr>
              <a:t>Emerging treatment options for </a:t>
            </a:r>
            <a:br>
              <a:rPr kumimoji="0" lang="en-US" sz="4800" b="1" i="0" u="none" strike="noStrike" kern="1200" cap="none" spc="0" normalizeH="0" baseline="0" noProof="0" dirty="0">
                <a:ln>
                  <a:noFill/>
                </a:ln>
                <a:solidFill>
                  <a:srgbClr val="1F569C"/>
                </a:solidFill>
                <a:effectLst/>
                <a:uLnTx/>
                <a:uFillTx/>
                <a:latin typeface="Calibri" panose="020F0502020204030204" pitchFamily="34" charset="0"/>
                <a:ea typeface="MS PGothic" charset="0"/>
                <a:cs typeface="Calibri" panose="020F0502020204030204" pitchFamily="34" charset="0"/>
              </a:rPr>
            </a:br>
            <a:r>
              <a:rPr kumimoji="0" lang="en-US" sz="4800" b="1" i="0" u="none" strike="noStrike" kern="1200" cap="none" spc="0" normalizeH="0" baseline="0" noProof="0" dirty="0">
                <a:ln>
                  <a:noFill/>
                </a:ln>
                <a:solidFill>
                  <a:srgbClr val="1F569C"/>
                </a:solidFill>
                <a:effectLst/>
                <a:uLnTx/>
                <a:uFillTx/>
                <a:latin typeface="Calibri" panose="020F0502020204030204" pitchFamily="34" charset="0"/>
                <a:ea typeface="MS PGothic" charset="0"/>
                <a:cs typeface="Calibri" panose="020F0502020204030204" pitchFamily="34" charset="0"/>
              </a:rPr>
              <a:t>advanced, ER+ breast cancer</a:t>
            </a:r>
          </a:p>
        </p:txBody>
      </p:sp>
      <p:pic>
        <p:nvPicPr>
          <p:cNvPr id="8" name="Picture 7" descr="A person in a suit and tie speaking at a podium&#10;&#10;AI-generated content may be incorrect.">
            <a:extLst>
              <a:ext uri="{FF2B5EF4-FFF2-40B4-BE49-F238E27FC236}">
                <a16:creationId xmlns:a16="http://schemas.microsoft.com/office/drawing/2014/main" id="{C981E501-DE44-77E2-6327-32D2DEE7073F}"/>
              </a:ext>
            </a:extLst>
          </p:cNvPr>
          <p:cNvPicPr>
            <a:picLocks noChangeAspect="1"/>
          </p:cNvPicPr>
          <p:nvPr/>
        </p:nvPicPr>
        <p:blipFill>
          <a:blip r:embed="rId3">
            <a:extLst>
              <a:ext uri="{28A0092B-C50C-407E-A947-70E740481C1C}">
                <a14:useLocalDpi xmlns:a14="http://schemas.microsoft.com/office/drawing/2010/main" val="0"/>
              </a:ext>
            </a:extLst>
          </a:blip>
          <a:srcRect l="25635" t="17371" r="29894" b="42496"/>
          <a:stretch/>
        </p:blipFill>
        <p:spPr>
          <a:xfrm>
            <a:off x="3935760" y="1954000"/>
            <a:ext cx="3886437" cy="22670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863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00750-6DB7-6114-A26B-BEDEFD05259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81ABF3-A331-7D79-AA94-49252B8C6AA1}"/>
              </a:ext>
            </a:extLst>
          </p:cNvPr>
          <p:cNvSpPr txBox="1"/>
          <p:nvPr/>
        </p:nvSpPr>
        <p:spPr>
          <a:xfrm>
            <a:off x="652880" y="260648"/>
            <a:ext cx="11419784" cy="764704"/>
          </a:xfrm>
          <a:prstGeom prst="rect">
            <a:avLst/>
          </a:prstGeom>
          <a:noFill/>
        </p:spPr>
        <p:txBody>
          <a:bodyPr wrap="square" anchor="ctr">
            <a:noAutofit/>
          </a:bodyPr>
          <a:lstStyle/>
          <a:p>
            <a:pPr marL="0" marR="0" lvl="0" indent="0" algn="l" defTabSz="455613" rtl="0" eaLnBrk="1" fontAlgn="base" latinLnBrk="0" hangingPunct="1">
              <a:lnSpc>
                <a:spcPts val="334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Median PFS in Recent Randomized Trials of Endocrine Therapy: Outcomes Among Patients Who Received Prior CDK4/6 Inhibitor Treatment*</a:t>
            </a:r>
          </a:p>
        </p:txBody>
      </p:sp>
      <p:pic>
        <p:nvPicPr>
          <p:cNvPr id="2" name="Picture 1">
            <a:extLst>
              <a:ext uri="{FF2B5EF4-FFF2-40B4-BE49-F238E27FC236}">
                <a16:creationId xmlns:a16="http://schemas.microsoft.com/office/drawing/2014/main" id="{CD39E801-9721-ED18-C7E5-A62F3EE9A8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4196" y="1268760"/>
            <a:ext cx="10880004" cy="4752528"/>
          </a:xfrm>
          <a:prstGeom prst="rect">
            <a:avLst/>
          </a:prstGeom>
        </p:spPr>
      </p:pic>
      <p:sp>
        <p:nvSpPr>
          <p:cNvPr id="4" name="TextBox 3">
            <a:extLst>
              <a:ext uri="{FF2B5EF4-FFF2-40B4-BE49-F238E27FC236}">
                <a16:creationId xmlns:a16="http://schemas.microsoft.com/office/drawing/2014/main" id="{B4D804D9-5346-D3AD-391F-91A2DCA1073A}"/>
              </a:ext>
            </a:extLst>
          </p:cNvPr>
          <p:cNvSpPr txBox="1"/>
          <p:nvPr/>
        </p:nvSpPr>
        <p:spPr>
          <a:xfrm>
            <a:off x="652881" y="6084290"/>
            <a:ext cx="8539463"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 = progression-free survival; SOC = standard of care; BICR = blinded independent central review</a:t>
            </a:r>
          </a:p>
        </p:txBody>
      </p:sp>
      <p:sp>
        <p:nvSpPr>
          <p:cNvPr id="5" name="TextBox 4">
            <a:extLst>
              <a:ext uri="{FF2B5EF4-FFF2-40B4-BE49-F238E27FC236}">
                <a16:creationId xmlns:a16="http://schemas.microsoft.com/office/drawing/2014/main" id="{B85B916C-943F-3FE1-BA3B-40E2DCA2954D}"/>
              </a:ext>
            </a:extLst>
          </p:cNvPr>
          <p:cNvSpPr txBox="1"/>
          <p:nvPr/>
        </p:nvSpPr>
        <p:spPr>
          <a:xfrm>
            <a:off x="32993" y="6495324"/>
            <a:ext cx="7515457"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Burstein H. San Antonio Breast Cancer Symposium 2024;Abstract GS1-01 Discussant.</a:t>
            </a:r>
          </a:p>
        </p:txBody>
      </p:sp>
    </p:spTree>
    <p:extLst>
      <p:ext uri="{BB962C8B-B14F-4D97-AF65-F5344CB8AC3E}">
        <p14:creationId xmlns:p14="http://schemas.microsoft.com/office/powerpoint/2010/main" val="2391442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4BC51-9BB8-6E17-5E11-015E2B7AAA4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DF4B050-5BA0-8112-CA9E-AEC4C327EAC6}"/>
              </a:ext>
            </a:extLst>
          </p:cNvPr>
          <p:cNvSpPr txBox="1"/>
          <p:nvPr/>
        </p:nvSpPr>
        <p:spPr>
          <a:xfrm>
            <a:off x="1127448" y="326695"/>
            <a:ext cx="9618983" cy="764704"/>
          </a:xfrm>
          <a:prstGeom prst="rect">
            <a:avLst/>
          </a:prstGeom>
          <a:noFill/>
        </p:spPr>
        <p:txBody>
          <a:bodyPr wrap="square" anchor="ctr">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SERDs: Side Effects Encountered More Commonly Than with Fulvestrant in Randomized Clinical Trials</a:t>
            </a:r>
          </a:p>
        </p:txBody>
      </p:sp>
      <p:pic>
        <p:nvPicPr>
          <p:cNvPr id="7" name="Picture 6">
            <a:extLst>
              <a:ext uri="{FF2B5EF4-FFF2-40B4-BE49-F238E27FC236}">
                <a16:creationId xmlns:a16="http://schemas.microsoft.com/office/drawing/2014/main" id="{9BAE2003-1C64-BD12-0656-105E89AA7C57}"/>
              </a:ext>
            </a:extLst>
          </p:cNvPr>
          <p:cNvPicPr>
            <a:picLocks noChangeAspect="1"/>
          </p:cNvPicPr>
          <p:nvPr/>
        </p:nvPicPr>
        <p:blipFill>
          <a:blip r:embed="rId2"/>
          <a:stretch>
            <a:fillRect/>
          </a:stretch>
        </p:blipFill>
        <p:spPr>
          <a:xfrm>
            <a:off x="893358" y="1340768"/>
            <a:ext cx="10405283" cy="4608512"/>
          </a:xfrm>
          <a:prstGeom prst="rect">
            <a:avLst/>
          </a:prstGeom>
        </p:spPr>
      </p:pic>
      <p:sp>
        <p:nvSpPr>
          <p:cNvPr id="10" name="TextBox 9">
            <a:extLst>
              <a:ext uri="{FF2B5EF4-FFF2-40B4-BE49-F238E27FC236}">
                <a16:creationId xmlns:a16="http://schemas.microsoft.com/office/drawing/2014/main" id="{6B197BE2-1DF2-BFBB-B884-28A540D952A7}"/>
              </a:ext>
            </a:extLst>
          </p:cNvPr>
          <p:cNvSpPr txBox="1"/>
          <p:nvPr/>
        </p:nvSpPr>
        <p:spPr>
          <a:xfrm>
            <a:off x="32993" y="6495324"/>
            <a:ext cx="7515457"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Burstein H. San Antonio Breast Cancer Symposium 2024;Abstract GS1-01 Discussant.</a:t>
            </a:r>
          </a:p>
        </p:txBody>
      </p:sp>
    </p:spTree>
    <p:extLst>
      <p:ext uri="{BB962C8B-B14F-4D97-AF65-F5344CB8AC3E}">
        <p14:creationId xmlns:p14="http://schemas.microsoft.com/office/powerpoint/2010/main" val="2523819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6C494-FD72-1C7B-AE55-03FF857E04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03C00D-4563-C15A-E69D-DBF88AC47ECC}"/>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F1BF110F-690F-4CEE-2073-2FF6099C721C}"/>
              </a:ext>
            </a:extLst>
          </p:cNvPr>
          <p:cNvSpPr txBox="1"/>
          <p:nvPr/>
        </p:nvSpPr>
        <p:spPr>
          <a:xfrm>
            <a:off x="1935471" y="3075057"/>
            <a:ext cx="8321047" cy="707886"/>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SERD after AKT inhibitor and reverse?</a:t>
            </a:r>
          </a:p>
        </p:txBody>
      </p:sp>
    </p:spTree>
    <p:extLst>
      <p:ext uri="{BB962C8B-B14F-4D97-AF65-F5344CB8AC3E}">
        <p14:creationId xmlns:p14="http://schemas.microsoft.com/office/powerpoint/2010/main" val="287087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D0CCC-6966-2610-11AE-9D19DE7B34A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6C91131-49CC-9C71-A8CF-029F6B783EEA}"/>
              </a:ext>
            </a:extLst>
          </p:cNvPr>
          <p:cNvSpPr txBox="1"/>
          <p:nvPr/>
        </p:nvSpPr>
        <p:spPr>
          <a:xfrm>
            <a:off x="11542" y="6545814"/>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a:t>
            </a:r>
            <a:r>
              <a:rPr kumimoji="0" lang="en-US" sz="1500" b="0" i="1"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 Cancer Res </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 August 1;[Online ahead of print].</a:t>
            </a:r>
          </a:p>
        </p:txBody>
      </p:sp>
      <p:pic>
        <p:nvPicPr>
          <p:cNvPr id="6" name="Picture 5">
            <a:extLst>
              <a:ext uri="{FF2B5EF4-FFF2-40B4-BE49-F238E27FC236}">
                <a16:creationId xmlns:a16="http://schemas.microsoft.com/office/drawing/2014/main" id="{F0F510F3-61FE-91CD-FF68-B6B2F3A86841}"/>
              </a:ext>
            </a:extLst>
          </p:cNvPr>
          <p:cNvPicPr>
            <a:picLocks noChangeAspect="1"/>
          </p:cNvPicPr>
          <p:nvPr/>
        </p:nvPicPr>
        <p:blipFill>
          <a:blip r:embed="rId2"/>
          <a:srcRect t="3940"/>
          <a:stretch/>
        </p:blipFill>
        <p:spPr>
          <a:xfrm>
            <a:off x="2603612" y="1048125"/>
            <a:ext cx="6984776" cy="5195875"/>
          </a:xfrm>
          <a:prstGeom prst="rect">
            <a:avLst/>
          </a:prstGeom>
        </p:spPr>
      </p:pic>
      <p:sp>
        <p:nvSpPr>
          <p:cNvPr id="9" name="Rectangle 8">
            <a:extLst>
              <a:ext uri="{FF2B5EF4-FFF2-40B4-BE49-F238E27FC236}">
                <a16:creationId xmlns:a16="http://schemas.microsoft.com/office/drawing/2014/main" id="{043ED61C-B31F-8770-9E47-2BADAF76E101}"/>
              </a:ext>
            </a:extLst>
          </p:cNvPr>
          <p:cNvSpPr/>
          <p:nvPr/>
        </p:nvSpPr>
        <p:spPr bwMode="auto">
          <a:xfrm>
            <a:off x="2783632" y="1048125"/>
            <a:ext cx="504056" cy="4366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extBox 1">
            <a:extLst>
              <a:ext uri="{FF2B5EF4-FFF2-40B4-BE49-F238E27FC236}">
                <a16:creationId xmlns:a16="http://schemas.microsoft.com/office/drawing/2014/main" id="{7B6EEFC3-A5F5-FAA6-0003-20840DF3FD56}"/>
              </a:ext>
            </a:extLst>
          </p:cNvPr>
          <p:cNvSpPr txBox="1"/>
          <p:nvPr/>
        </p:nvSpPr>
        <p:spPr>
          <a:xfrm>
            <a:off x="940968" y="192313"/>
            <a:ext cx="10333148" cy="553998"/>
          </a:xfrm>
          <a:prstGeom prst="rect">
            <a:avLst/>
          </a:prstGeom>
          <a:noFill/>
        </p:spPr>
        <p:txBody>
          <a:bodyPr wrap="square" rtlCol="0">
            <a:spAutoFit/>
          </a:bodyPr>
          <a:lstStyle/>
          <a:p>
            <a:pPr algn="ctr"/>
            <a:r>
              <a:rPr lang="en-US" sz="3000" dirty="0" err="1">
                <a:solidFill>
                  <a:srgbClr val="0432FF"/>
                </a:solidFill>
                <a:latin typeface="Calibri" panose="020F0502020204030204" pitchFamily="34" charset="0"/>
                <a:cs typeface="Calibri" panose="020F0502020204030204" pitchFamily="34" charset="0"/>
              </a:rPr>
              <a:t>Elacestrant</a:t>
            </a:r>
            <a:r>
              <a:rPr lang="en-US" sz="3000" dirty="0">
                <a:solidFill>
                  <a:srgbClr val="0432FF"/>
                </a:solidFill>
                <a:latin typeface="Calibri" panose="020F0502020204030204" pitchFamily="34" charset="0"/>
                <a:cs typeface="Calibri" panose="020F0502020204030204" pitchFamily="34" charset="0"/>
              </a:rPr>
              <a:t> for Patients with PIK3CA-Mutated Disease</a:t>
            </a:r>
          </a:p>
        </p:txBody>
      </p:sp>
    </p:spTree>
    <p:extLst>
      <p:ext uri="{BB962C8B-B14F-4D97-AF65-F5344CB8AC3E}">
        <p14:creationId xmlns:p14="http://schemas.microsoft.com/office/powerpoint/2010/main" val="2691337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20EFA-C781-0459-13F6-D17F2603CB2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AEF687-20CB-EE1F-F496-4EDDD6D52E07}"/>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KL et al. San Antonio Breast Cancer Symposium 2024;Abstract GS1-01. </a:t>
            </a:r>
          </a:p>
        </p:txBody>
      </p:sp>
      <p:sp>
        <p:nvSpPr>
          <p:cNvPr id="2" name="TextBox 1">
            <a:extLst>
              <a:ext uri="{FF2B5EF4-FFF2-40B4-BE49-F238E27FC236}">
                <a16:creationId xmlns:a16="http://schemas.microsoft.com/office/drawing/2014/main" id="{874C9A1E-66C3-BF0E-41D9-775140C10A04}"/>
              </a:ext>
            </a:extLst>
          </p:cNvPr>
          <p:cNvSpPr txBox="1"/>
          <p:nvPr/>
        </p:nvSpPr>
        <p:spPr>
          <a:xfrm>
            <a:off x="210434" y="202981"/>
            <a:ext cx="11771131" cy="553998"/>
          </a:xfrm>
          <a:prstGeom prst="rect">
            <a:avLst/>
          </a:prstGeom>
          <a:noFill/>
        </p:spPr>
        <p:txBody>
          <a:bodyPr wrap="square" rtlCol="0">
            <a:spAutoFit/>
          </a:bodyPr>
          <a:lstStyle/>
          <a:p>
            <a:pPr algn="ctr"/>
            <a:r>
              <a:rPr lang="en-US" sz="3000" dirty="0">
                <a:solidFill>
                  <a:srgbClr val="0432FF"/>
                </a:solidFill>
                <a:latin typeface="Calibri" panose="020F0502020204030204" pitchFamily="34" charset="0"/>
                <a:cs typeface="Calibri" panose="020F0502020204030204" pitchFamily="34" charset="0"/>
              </a:rPr>
              <a:t>Imlunestrant and Abemaciclib in PIK3CA-Mutated Disease</a:t>
            </a:r>
          </a:p>
        </p:txBody>
      </p:sp>
      <p:pic>
        <p:nvPicPr>
          <p:cNvPr id="3" name="Picture 2">
            <a:extLst>
              <a:ext uri="{FF2B5EF4-FFF2-40B4-BE49-F238E27FC236}">
                <a16:creationId xmlns:a16="http://schemas.microsoft.com/office/drawing/2014/main" id="{EE6E8EBA-9162-2ADE-72BE-DCA4EE1407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50650" t="17334" b="13628"/>
          <a:stretch>
            <a:fillRect/>
          </a:stretch>
        </p:blipFill>
        <p:spPr>
          <a:xfrm>
            <a:off x="2567607" y="874853"/>
            <a:ext cx="7056784" cy="5483074"/>
          </a:xfrm>
          <a:prstGeom prst="rect">
            <a:avLst/>
          </a:prstGeom>
        </p:spPr>
      </p:pic>
    </p:spTree>
    <p:extLst>
      <p:ext uri="{BB962C8B-B14F-4D97-AF65-F5344CB8AC3E}">
        <p14:creationId xmlns:p14="http://schemas.microsoft.com/office/powerpoint/2010/main" val="2442095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3BB22-74F4-F090-D37C-9243C350E0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CC56AC-788E-AD94-62A3-CBA5E20AB080}"/>
              </a:ext>
            </a:extLst>
          </p:cNvPr>
          <p:cNvSpPr txBox="1"/>
          <p:nvPr/>
        </p:nvSpPr>
        <p:spPr>
          <a:xfrm>
            <a:off x="269517" y="620688"/>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Key Endocrine/SERD Questions 2025</a:t>
            </a:r>
          </a:p>
        </p:txBody>
      </p:sp>
      <p:sp>
        <p:nvSpPr>
          <p:cNvPr id="7" name="TextBox 6">
            <a:extLst>
              <a:ext uri="{FF2B5EF4-FFF2-40B4-BE49-F238E27FC236}">
                <a16:creationId xmlns:a16="http://schemas.microsoft.com/office/drawing/2014/main" id="{497861E9-A6CD-DA86-18FC-40E3CECBE993}"/>
              </a:ext>
            </a:extLst>
          </p:cNvPr>
          <p:cNvSpPr txBox="1"/>
          <p:nvPr/>
        </p:nvSpPr>
        <p:spPr>
          <a:xfrm>
            <a:off x="2637549" y="2767280"/>
            <a:ext cx="6916891" cy="1323439"/>
          </a:xfrm>
          <a:prstGeom prst="rect">
            <a:avLst/>
          </a:prstGeom>
          <a:noFill/>
        </p:spPr>
        <p:txBody>
          <a:bodyPr wrap="square" rtlCol="0">
            <a:spAutoFit/>
          </a:bodyPr>
          <a:lstStyle/>
          <a:p>
            <a:pPr algn="ctr"/>
            <a:r>
              <a:rPr lang="en-US" sz="4000" dirty="0">
                <a:solidFill>
                  <a:schemeClr val="tx1"/>
                </a:solidFill>
                <a:latin typeface="Calibri" panose="020F0502020204030204" pitchFamily="34" charset="0"/>
                <a:cs typeface="Calibri" panose="020F0502020204030204" pitchFamily="34" charset="0"/>
              </a:rPr>
              <a:t>CDK inhibitor (palbociclib) after first-line T-DXd (ESR1+, HER2+)?</a:t>
            </a:r>
          </a:p>
        </p:txBody>
      </p:sp>
    </p:spTree>
    <p:extLst>
      <p:ext uri="{BB962C8B-B14F-4D97-AF65-F5344CB8AC3E}">
        <p14:creationId xmlns:p14="http://schemas.microsoft.com/office/powerpoint/2010/main" val="467882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DA89F-331C-3484-8BEC-4B47E4080C9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7E18039-CCB6-C0F2-1AF5-8370E7652A9A}"/>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Metzger O et al. SABCS 2024;Abstract P2-03-20.</a:t>
            </a:r>
          </a:p>
        </p:txBody>
      </p:sp>
      <p:sp>
        <p:nvSpPr>
          <p:cNvPr id="3" name="TextBox 2">
            <a:extLst>
              <a:ext uri="{FF2B5EF4-FFF2-40B4-BE49-F238E27FC236}">
                <a16:creationId xmlns:a16="http://schemas.microsoft.com/office/drawing/2014/main" id="{8BF0027E-2CB9-DFD5-3283-A881F37BB6B3}"/>
              </a:ext>
            </a:extLst>
          </p:cNvPr>
          <p:cNvSpPr txBox="1"/>
          <p:nvPr/>
        </p:nvSpPr>
        <p:spPr>
          <a:xfrm>
            <a:off x="2747628" y="507738"/>
            <a:ext cx="6696744" cy="58477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PATINA Study Design</a:t>
            </a:r>
          </a:p>
        </p:txBody>
      </p:sp>
      <p:pic>
        <p:nvPicPr>
          <p:cNvPr id="4" name="Picture 3">
            <a:extLst>
              <a:ext uri="{FF2B5EF4-FFF2-40B4-BE49-F238E27FC236}">
                <a16:creationId xmlns:a16="http://schemas.microsoft.com/office/drawing/2014/main" id="{57352AC7-6C58-A323-CEAA-5E55C98F1BC6}"/>
              </a:ext>
            </a:extLst>
          </p:cNvPr>
          <p:cNvPicPr>
            <a:picLocks noChangeAspect="1"/>
          </p:cNvPicPr>
          <p:nvPr/>
        </p:nvPicPr>
        <p:blipFill>
          <a:blip r:embed="rId2"/>
          <a:stretch>
            <a:fillRect/>
          </a:stretch>
        </p:blipFill>
        <p:spPr>
          <a:xfrm>
            <a:off x="97622" y="1934375"/>
            <a:ext cx="11996755" cy="2989250"/>
          </a:xfrm>
          <a:prstGeom prst="rect">
            <a:avLst/>
          </a:prstGeom>
        </p:spPr>
      </p:pic>
    </p:spTree>
    <p:extLst>
      <p:ext uri="{BB962C8B-B14F-4D97-AF65-F5344CB8AC3E}">
        <p14:creationId xmlns:p14="http://schemas.microsoft.com/office/powerpoint/2010/main" val="1744411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07309-051D-4828-AF92-B15D05799B2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4D62BFF-5D8F-8A8D-12A5-8861AB8ABCFF}"/>
              </a:ext>
            </a:extLst>
          </p:cNvPr>
          <p:cNvSpPr txBox="1"/>
          <p:nvPr/>
        </p:nvSpPr>
        <p:spPr>
          <a:xfrm>
            <a:off x="11542" y="6545814"/>
            <a:ext cx="766863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Metzger O et al. SABCS 2024;Abstract P2-03-20.</a:t>
            </a:r>
          </a:p>
        </p:txBody>
      </p:sp>
      <p:sp>
        <p:nvSpPr>
          <p:cNvPr id="3" name="TextBox 2">
            <a:extLst>
              <a:ext uri="{FF2B5EF4-FFF2-40B4-BE49-F238E27FC236}">
                <a16:creationId xmlns:a16="http://schemas.microsoft.com/office/drawing/2014/main" id="{B469E6DE-BAD2-A039-78DA-7CB22AD1AA51}"/>
              </a:ext>
            </a:extLst>
          </p:cNvPr>
          <p:cNvSpPr txBox="1"/>
          <p:nvPr/>
        </p:nvSpPr>
        <p:spPr>
          <a:xfrm>
            <a:off x="2747628" y="179929"/>
            <a:ext cx="6696744" cy="58477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PATINA: PFS Outcomes</a:t>
            </a:r>
          </a:p>
        </p:txBody>
      </p:sp>
      <p:pic>
        <p:nvPicPr>
          <p:cNvPr id="2" name="Picture 1">
            <a:extLst>
              <a:ext uri="{FF2B5EF4-FFF2-40B4-BE49-F238E27FC236}">
                <a16:creationId xmlns:a16="http://schemas.microsoft.com/office/drawing/2014/main" id="{38A2DB85-F002-C543-6935-3B6ED1E2C806}"/>
              </a:ext>
            </a:extLst>
          </p:cNvPr>
          <p:cNvPicPr>
            <a:picLocks noChangeAspect="1"/>
          </p:cNvPicPr>
          <p:nvPr/>
        </p:nvPicPr>
        <p:blipFill>
          <a:blip r:embed="rId2"/>
          <a:stretch>
            <a:fillRect/>
          </a:stretch>
        </p:blipFill>
        <p:spPr>
          <a:xfrm>
            <a:off x="165409" y="805063"/>
            <a:ext cx="11861182" cy="5247873"/>
          </a:xfrm>
          <a:prstGeom prst="rect">
            <a:avLst/>
          </a:prstGeom>
        </p:spPr>
      </p:pic>
    </p:spTree>
    <p:extLst>
      <p:ext uri="{BB962C8B-B14F-4D97-AF65-F5344CB8AC3E}">
        <p14:creationId xmlns:p14="http://schemas.microsoft.com/office/powerpoint/2010/main" val="253311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57E4B-0B71-99B3-07E8-651A8AA191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C64EA7-A13E-7B5D-7F02-33D0991DA707}"/>
              </a:ext>
            </a:extLst>
          </p:cNvPr>
          <p:cNvSpPr txBox="1"/>
          <p:nvPr/>
        </p:nvSpPr>
        <p:spPr>
          <a:xfrm>
            <a:off x="269515" y="2882887"/>
            <a:ext cx="11652957" cy="4766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SERDs in ER-Positive, HER2-Negative </a:t>
            </a:r>
          </a:p>
          <a:p>
            <a:pPr marL="0" marR="0" lvl="0" indent="0" algn="ctr" defTabSz="455613" rtl="0" eaLnBrk="1" fontAlgn="base" latinLnBrk="0" hangingPunct="1">
              <a:lnSpc>
                <a:spcPct val="100000"/>
              </a:lnSpc>
              <a:spcBef>
                <a:spcPct val="0"/>
              </a:spcBef>
              <a:spcAft>
                <a:spcPct val="0"/>
              </a:spcAft>
              <a:buClrTx/>
              <a:buSzTx/>
              <a:buFontTx/>
              <a:buNone/>
              <a:tabLst/>
              <a:defRPr/>
            </a:pPr>
            <a:r>
              <a:rPr lang="en-US" sz="4000" dirty="0">
                <a:solidFill>
                  <a:srgbClr val="0432FF"/>
                </a:solidFill>
                <a:latin typeface="Calibri" panose="020F0502020204030204" pitchFamily="34" charset="0"/>
                <a:cs typeface="Calibri" panose="020F0502020204030204" pitchFamily="34" charset="0"/>
              </a:rPr>
              <a:t>Localized Breast Cancer</a:t>
            </a:r>
          </a:p>
        </p:txBody>
      </p:sp>
    </p:spTree>
    <p:extLst>
      <p:ext uri="{BB962C8B-B14F-4D97-AF65-F5344CB8AC3E}">
        <p14:creationId xmlns:p14="http://schemas.microsoft.com/office/powerpoint/2010/main" val="164626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45872</TotalTime>
  <Words>6916</Words>
  <Application>Microsoft Macintosh PowerPoint</Application>
  <PresentationFormat>Widescreen</PresentationFormat>
  <Paragraphs>711</Paragraphs>
  <Slides>129</Slides>
  <Notes>52</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129</vt:i4>
      </vt:variant>
    </vt:vector>
  </HeadingPairs>
  <TitlesOfParts>
    <vt:vector size="157" baseType="lpstr">
      <vt:lpstr>ＭＳ Ｐゴシック</vt:lpstr>
      <vt:lpstr>-apple-system</vt:lpstr>
      <vt:lpstr>.AppleSystemUIFont</vt:lpstr>
      <vt:lpstr>Aptos</vt:lpstr>
      <vt:lpstr>Aptos Display</vt:lpstr>
      <vt:lpstr>Arial</vt:lpstr>
      <vt:lpstr>Arial Narrow</vt:lpstr>
      <vt:lpstr>Calibri</vt:lpstr>
      <vt:lpstr>Calibri Light</vt:lpstr>
      <vt:lpstr>Garamond</vt:lpstr>
      <vt:lpstr>Georgia</vt:lpstr>
      <vt:lpstr>Noto Sans Symbols</vt:lpstr>
      <vt:lpstr>Slack-Lato</vt:lpstr>
      <vt:lpstr>Symbol</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4_Default Design</vt:lpstr>
      <vt:lpstr>Office Theme</vt:lpstr>
      <vt:lpstr>1_Office Theme</vt:lpstr>
      <vt:lpstr>5_Default Design</vt:lpstr>
      <vt:lpstr>Addressing Current Knowledge and Practice Gaps in the Community — Optimizing the Use of Oral Selective Estrogen Receptor Degraders for Metastatic Breast Cancer — Part 1</vt:lpstr>
      <vt:lpstr>Faculty</vt:lpstr>
      <vt:lpstr>Commercial Support</vt:lpstr>
      <vt:lpstr>Dr Love — Disclosures</vt:lpstr>
      <vt:lpstr>Research To Practice CME Planning Committee Members,  Staff and Reviewers</vt:lpstr>
      <vt:lpstr>Dr Jhaveri — Disclosures</vt:lpstr>
      <vt:lpstr>Dr Kaklamani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Practical Perspectives: Experts Review  Actual Cases of Patients with Biliary Tract Cancers</vt:lpstr>
      <vt:lpstr>Cancer Q&amp;A: Addressing Common Questions Posed by  Patients with Relapsed/Refractory Multiple Myeloma</vt:lpstr>
      <vt:lpstr>The Implications of Recent Datasets for the Current and  Future Management of Breast Cancer — An ASCO 2025 Review</vt:lpstr>
      <vt:lpstr>Selection and Sequencing of Therapy for  Metastatic Triple-Negative Breast Cancer</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Addressing Current Knowledge and Practice Gaps in the Community — Optimizing the Use of Oral Selective Estrogen Receptor Degraders for Metastatic Breast Cancer — Part 1</vt:lpstr>
      <vt:lpstr>Faculty</vt:lpstr>
      <vt:lpstr>PowerPoint Presentation</vt:lpstr>
      <vt:lpstr>Clinicians in the Audience, Please Complete  the Pre- and Postmeeting Surveys</vt:lpstr>
      <vt:lpstr>PowerPoint Presentation</vt:lpstr>
      <vt:lpstr>Practical Perspectives: Experts Review  Actual Cases of Patients with Biliary Tract Cancers</vt:lpstr>
      <vt:lpstr>Cancer Q&amp;A: Addressing Common Questions Posed by  Patients with Relapsed/Refractory Multiple Myeloma</vt:lpstr>
      <vt:lpstr>The Implications of Recent Datasets for the Current and  Future Management of Breast Cancer — An ASCO 2025 Review</vt:lpstr>
      <vt:lpstr>Selection and Sequencing of Therapy for  Metastatic Triple-Negative Breast Cancer</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Striving for Consensus: Clinical Investigators Review the Current  and Future Role of Oral Selective Estrogen Receptor Degraders  in the Care of Patients with ER-Positive Metastatic Breast Cancer</vt:lpstr>
      <vt:lpstr>         Addressing Current Knowledge and Practice Gaps in the Community — Optimizing the Use of Oral Selective Estrogen  Receptor Degraders for Metastatic Breast Cancer — Part 2</vt:lpstr>
      <vt:lpstr>Addressing Current Knowledge and Practice Gaps in the Community — Optimizing the Use of Oral Selective Estrogen Receptor Degraders for Metastatic Breast Cancer — Part 1</vt:lpstr>
      <vt:lpstr>Dr Jhaveri — Disclosures</vt:lpstr>
      <vt:lpstr>Dr Kaklamani — Disclosures</vt:lpstr>
      <vt:lpstr>Dr Love — Disclosures</vt:lpstr>
      <vt:lpstr>Commercial Support</vt:lpstr>
      <vt:lpstr>PowerPoint Presentation</vt:lpstr>
      <vt:lpstr>Agenda</vt:lpstr>
      <vt:lpstr>Survey of 50 General  Medical Oncologists:  Breast Cancer</vt:lpstr>
      <vt:lpstr>Agenda</vt:lpstr>
      <vt:lpstr>PowerPoint Presentation</vt:lpstr>
      <vt:lpstr>PowerPoint Presentation</vt:lpstr>
      <vt:lpstr>PowerPoint Presentation</vt:lpstr>
      <vt:lpstr>Clinically Meaningful Improvement in Both Progession-Free Survival (PFS) Primary Endpoints in the PIK3CA Wild-Type Cohort of the Phase III VIKTORIA-1 Trial Press Release: July 28, 2025</vt:lpstr>
      <vt:lpstr>Agenda</vt:lpstr>
      <vt:lpstr>PowerPoint Presentation</vt:lpstr>
      <vt:lpstr>Clinical Trials in ER-Positive Metastatic Breast Cancer</vt:lpstr>
      <vt:lpstr>Educational Topics</vt:lpstr>
      <vt:lpstr>For approximately how many patients with breast cancer  have you prescribed the following agents?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Ia/Ib EMBER: Tumor Responses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EMBER-2 Study Design</vt:lpstr>
      <vt:lpstr>Primary Endpoint of EMBER-2: Relative Reduction of ER Expression</vt:lpstr>
      <vt:lpstr>PowerPoint Presentation</vt:lpstr>
      <vt:lpstr>PowerPoint Presentation</vt:lpstr>
      <vt:lpstr>PowerPoint Presentation</vt:lpstr>
      <vt:lpstr>PowerPoint Presentation</vt:lpstr>
      <vt:lpstr>PowerPoint Presentation</vt:lpstr>
      <vt:lpstr>Agenda</vt:lpstr>
      <vt:lpstr>Dr Kaklamani – Case Presentation</vt:lpstr>
      <vt:lpstr>Dr Kaklamani – Case Presentation (cont’d) </vt:lpstr>
      <vt:lpstr>Dr Jhaveri – Case Presentation</vt:lpstr>
      <vt:lpstr>Dr Jhaveri – Case Presentation continued</vt:lpstr>
      <vt:lpstr>PowerPoint Presentation</vt:lpstr>
      <vt:lpstr>PowerPoint Presentation</vt:lpstr>
      <vt:lpstr>Dr Jhaveri – Case Presentation</vt:lpstr>
      <vt:lpstr>Dr Jhaveri – Case  Presentation continued</vt:lpstr>
      <vt:lpstr>Dr Kaklamani – Case Presentation</vt:lpstr>
      <vt:lpstr>Dr Kaklamani – Case Presentation (cont’d) </vt:lpstr>
      <vt:lpstr>PowerPoint Presentation</vt:lpstr>
      <vt:lpstr>PowerPoint Presentation</vt:lpstr>
      <vt:lpstr>PowerPoint Presentation</vt:lpstr>
      <vt:lpstr>Dr Kaklamani – Case Presentation</vt:lpstr>
      <vt:lpstr>Dr Kaklamani – Case Presentation (cont’d)</vt:lpstr>
      <vt:lpstr>Dr Jhaveri – Case Presentation</vt:lpstr>
      <vt:lpstr>PowerPoint Presentation</vt:lpstr>
      <vt:lpstr>PowerPoint Presentation</vt:lpstr>
      <vt:lpstr>Practical Perspectives: Experts Review  Actual Cases of Patients with Biliary Tract Cancers</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3754</cp:revision>
  <cp:lastPrinted>2020-12-08T02:40:56Z</cp:lastPrinted>
  <dcterms:created xsi:type="dcterms:W3CDTF">2020-11-13T19:02:13Z</dcterms:created>
  <dcterms:modified xsi:type="dcterms:W3CDTF">2025-07-29T20:36:31Z</dcterms:modified>
</cp:coreProperties>
</file>