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3.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4.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5.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16.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17.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18.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19.xml" ContentType="application/vnd.openxmlformats-officedocument.theme+xml"/>
  <Override PartName="/ppt/tags/tag11.xml" ContentType="application/vnd.openxmlformats-officedocument.presentationml.tags+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20.xml" ContentType="application/vnd.openxmlformats-officedocument.theme+xml"/>
  <Override PartName="/ppt/tags/tag12.xml" ContentType="application/vnd.openxmlformats-officedocument.presentationml.tags+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21.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22.xml" ContentType="application/vnd.openxmlformats-officedocument.theme+xml"/>
  <Override PartName="/ppt/tags/tag13.xml" ContentType="application/vnd.openxmlformats-officedocument.presentationml.tags+xml"/>
  <Override PartName="/ppt/theme/theme23.xml" ContentType="application/vnd.openxmlformats-officedocument.theme+xml"/>
  <Override PartName="/ppt/theme/theme24.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1.xml" ContentType="application/vnd.openxmlformats-officedocument.presentationml.tags+xml"/>
  <Override PartName="/ppt/notesSlides/notesSlide33.xml" ContentType="application/vnd.openxmlformats-officedocument.presentationml.notesSlide+xml"/>
  <Override PartName="/ppt/tags/tag42.xml" ContentType="application/vnd.openxmlformats-officedocument.presentationml.tags+xml"/>
  <Override PartName="/ppt/notesSlides/notesSlide34.xml" ContentType="application/vnd.openxmlformats-officedocument.presentationml.notesSlide+xml"/>
  <Override PartName="/ppt/tags/tag4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tags/tag47.xml" ContentType="application/vnd.openxmlformats-officedocument.presentationml.tags+xml"/>
  <Override PartName="/ppt/notesSlides/notesSlide42.xml" ContentType="application/vnd.openxmlformats-officedocument.presentationml.notesSlide+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5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notesSlides/notesSlide5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tags/tag52.xml" ContentType="application/vnd.openxmlformats-officedocument.presentationml.tags+xml"/>
  <Override PartName="/ppt/notesSlides/notesSlide55.xml" ContentType="application/vnd.openxmlformats-officedocument.presentationml.notesSlide+xml"/>
  <Override PartName="/ppt/tags/tag53.xml" ContentType="application/vnd.openxmlformats-officedocument.presentationml.tags+xml"/>
  <Override PartName="/ppt/notesSlides/notesSlide56.xml" ContentType="application/vnd.openxmlformats-officedocument.presentationml.notesSlide+xml"/>
  <Override PartName="/ppt/tags/tag54.xml" ContentType="application/vnd.openxmlformats-officedocument.presentationml.tags+xml"/>
  <Override PartName="/ppt/notesSlides/notesSlide57.xml" ContentType="application/vnd.openxmlformats-officedocument.presentationml.notesSlide+xml"/>
  <Override PartName="/ppt/tags/tag55.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ppt/tags/tag56.xml" ContentType="application/vnd.openxmlformats-officedocument.presentationml.tags+xml"/>
  <Override PartName="/ppt/notesSlides/notesSlide6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ink/ink1.xml" ContentType="application/inkml+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3.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4.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5.xml" ContentType="application/vnd.openxmlformats-officedocument.drawingml.chartshapes+xml"/>
  <Override PartName="/ppt/tags/tag59.xml" ContentType="application/vnd.openxmlformats-officedocument.presentationml.tags+xml"/>
  <Override PartName="/ppt/notesSlides/notesSlide6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6.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7.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8.xml" ContentType="application/vnd.openxmlformats-officedocument.drawingml.chartshapes+xml"/>
  <Override PartName="/ppt/tags/tag60.xml" ContentType="application/vnd.openxmlformats-officedocument.presentationml.tags+xml"/>
  <Override PartName="/ppt/notesSlides/notesSlide67.xml" ContentType="application/vnd.openxmlformats-officedocument.presentationml.notesSlide+xml"/>
  <Override PartName="/ppt/tags/tag61.xml" ContentType="application/vnd.openxmlformats-officedocument.presentationml.tags+xml"/>
  <Override PartName="/ppt/notesSlides/notesSlide68.xml" ContentType="application/vnd.openxmlformats-officedocument.presentationml.notesSlide+xml"/>
  <Override PartName="/ppt/tags/tag62.xml" ContentType="application/vnd.openxmlformats-officedocument.presentationml.tags+xml"/>
  <Override PartName="/ppt/notesSlides/notesSlide69.xml" ContentType="application/vnd.openxmlformats-officedocument.presentationml.notesSlide+xml"/>
  <Override PartName="/ppt/tags/tag63.xml" ContentType="application/vnd.openxmlformats-officedocument.presentationml.tags+xml"/>
  <Override PartName="/ppt/notesSlides/notesSlide70.xml" ContentType="application/vnd.openxmlformats-officedocument.presentationml.notesSlide+xml"/>
  <Override PartName="/ppt/tags/tag64.xml" ContentType="application/vnd.openxmlformats-officedocument.presentationml.tags+xml"/>
  <Override PartName="/ppt/notesSlides/notesSlide71.xml" ContentType="application/vnd.openxmlformats-officedocument.presentationml.notesSlide+xml"/>
  <Override PartName="/ppt/tags/tag65.xml" ContentType="application/vnd.openxmlformats-officedocument.presentationml.tags+xml"/>
  <Override PartName="/ppt/notesSlides/notesSlide7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9.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20.xml" ContentType="application/vnd.openxmlformats-officedocument.drawingml.chartshapes+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21.xml" ContentType="application/vnd.openxmlformats-officedocument.drawingml.chartshape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2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844" r:id="rId11"/>
    <p:sldMasterId id="2147485860" r:id="rId12"/>
    <p:sldMasterId id="2147485872" r:id="rId13"/>
    <p:sldMasterId id="2147485946" r:id="rId14"/>
    <p:sldMasterId id="2147485958" r:id="rId15"/>
    <p:sldMasterId id="2147485967" r:id="rId16"/>
    <p:sldMasterId id="2147485979" r:id="rId17"/>
    <p:sldMasterId id="2147485995" r:id="rId18"/>
    <p:sldMasterId id="2147486040" r:id="rId19"/>
    <p:sldMasterId id="2147486133" r:id="rId20"/>
    <p:sldMasterId id="2147486152" r:id="rId21"/>
    <p:sldMasterId id="2147486164" r:id="rId22"/>
  </p:sldMasterIdLst>
  <p:notesMasterIdLst>
    <p:notesMasterId r:id="rId185"/>
  </p:notesMasterIdLst>
  <p:handoutMasterIdLst>
    <p:handoutMasterId r:id="rId186"/>
  </p:handoutMasterIdLst>
  <p:sldIdLst>
    <p:sldId id="341" r:id="rId23"/>
    <p:sldId id="342" r:id="rId24"/>
    <p:sldId id="347" r:id="rId25"/>
    <p:sldId id="2147483617" r:id="rId26"/>
    <p:sldId id="13408" r:id="rId27"/>
    <p:sldId id="350" r:id="rId28"/>
    <p:sldId id="351" r:id="rId29"/>
    <p:sldId id="2147480704" r:id="rId30"/>
    <p:sldId id="352" r:id="rId31"/>
    <p:sldId id="2147470659" r:id="rId32"/>
    <p:sldId id="13108" r:id="rId33"/>
    <p:sldId id="353" r:id="rId34"/>
    <p:sldId id="2147483614" r:id="rId35"/>
    <p:sldId id="354" r:id="rId36"/>
    <p:sldId id="355" r:id="rId37"/>
    <p:sldId id="356" r:id="rId38"/>
    <p:sldId id="357" r:id="rId39"/>
    <p:sldId id="358" r:id="rId40"/>
    <p:sldId id="359" r:id="rId41"/>
    <p:sldId id="360" r:id="rId42"/>
    <p:sldId id="361" r:id="rId43"/>
    <p:sldId id="362" r:id="rId44"/>
    <p:sldId id="363" r:id="rId45"/>
    <p:sldId id="364" r:id="rId46"/>
    <p:sldId id="309" r:id="rId47"/>
    <p:sldId id="276" r:id="rId48"/>
    <p:sldId id="2147471838" r:id="rId49"/>
    <p:sldId id="2147471837" r:id="rId50"/>
    <p:sldId id="263" r:id="rId51"/>
    <p:sldId id="304" r:id="rId52"/>
    <p:sldId id="303" r:id="rId53"/>
    <p:sldId id="307" r:id="rId54"/>
    <p:sldId id="310" r:id="rId55"/>
    <p:sldId id="308" r:id="rId56"/>
    <p:sldId id="292" r:id="rId57"/>
    <p:sldId id="305" r:id="rId58"/>
    <p:sldId id="302" r:id="rId59"/>
    <p:sldId id="301" r:id="rId60"/>
    <p:sldId id="296" r:id="rId61"/>
    <p:sldId id="2147483619" r:id="rId62"/>
    <p:sldId id="286" r:id="rId63"/>
    <p:sldId id="2147483592" r:id="rId64"/>
    <p:sldId id="2147483616" r:id="rId65"/>
    <p:sldId id="13407" r:id="rId66"/>
    <p:sldId id="2147483567" r:id="rId67"/>
    <p:sldId id="2147483475" r:id="rId68"/>
    <p:sldId id="266" r:id="rId69"/>
    <p:sldId id="295" r:id="rId70"/>
    <p:sldId id="265" r:id="rId71"/>
    <p:sldId id="260" r:id="rId72"/>
    <p:sldId id="2147483612" r:id="rId73"/>
    <p:sldId id="343" r:id="rId74"/>
    <p:sldId id="344" r:id="rId75"/>
    <p:sldId id="345" r:id="rId76"/>
    <p:sldId id="346" r:id="rId77"/>
    <p:sldId id="332" r:id="rId78"/>
    <p:sldId id="348" r:id="rId79"/>
    <p:sldId id="349" r:id="rId80"/>
    <p:sldId id="269" r:id="rId81"/>
    <p:sldId id="270" r:id="rId82"/>
    <p:sldId id="273" r:id="rId83"/>
    <p:sldId id="2135714791" r:id="rId84"/>
    <p:sldId id="275" r:id="rId85"/>
    <p:sldId id="2147470710" r:id="rId86"/>
    <p:sldId id="268" r:id="rId87"/>
    <p:sldId id="256" r:id="rId88"/>
    <p:sldId id="257" r:id="rId89"/>
    <p:sldId id="264" r:id="rId90"/>
    <p:sldId id="280" r:id="rId91"/>
    <p:sldId id="2147483450" r:id="rId92"/>
    <p:sldId id="1701" r:id="rId93"/>
    <p:sldId id="1703" r:id="rId94"/>
    <p:sldId id="282" r:id="rId95"/>
    <p:sldId id="1702" r:id="rId96"/>
    <p:sldId id="331" r:id="rId97"/>
    <p:sldId id="1705" r:id="rId98"/>
    <p:sldId id="1706" r:id="rId99"/>
    <p:sldId id="2147483449" r:id="rId100"/>
    <p:sldId id="2147483448" r:id="rId101"/>
    <p:sldId id="2147483441" r:id="rId102"/>
    <p:sldId id="2147483442" r:id="rId103"/>
    <p:sldId id="2147483443" r:id="rId104"/>
    <p:sldId id="2147483445" r:id="rId105"/>
    <p:sldId id="2147483444" r:id="rId106"/>
    <p:sldId id="2147483446" r:id="rId107"/>
    <p:sldId id="2147483451" r:id="rId108"/>
    <p:sldId id="271" r:id="rId109"/>
    <p:sldId id="287" r:id="rId110"/>
    <p:sldId id="289" r:id="rId111"/>
    <p:sldId id="290" r:id="rId112"/>
    <p:sldId id="291" r:id="rId113"/>
    <p:sldId id="297" r:id="rId114"/>
    <p:sldId id="298" r:id="rId115"/>
    <p:sldId id="293" r:id="rId116"/>
    <p:sldId id="294" r:id="rId117"/>
    <p:sldId id="316" r:id="rId118"/>
    <p:sldId id="317" r:id="rId119"/>
    <p:sldId id="318" r:id="rId120"/>
    <p:sldId id="319" r:id="rId121"/>
    <p:sldId id="2147483588" r:id="rId122"/>
    <p:sldId id="320" r:id="rId123"/>
    <p:sldId id="321" r:id="rId124"/>
    <p:sldId id="322" r:id="rId125"/>
    <p:sldId id="2147483639" r:id="rId126"/>
    <p:sldId id="323" r:id="rId127"/>
    <p:sldId id="324" r:id="rId128"/>
    <p:sldId id="333" r:id="rId129"/>
    <p:sldId id="335" r:id="rId130"/>
    <p:sldId id="334" r:id="rId131"/>
    <p:sldId id="336" r:id="rId132"/>
    <p:sldId id="337" r:id="rId133"/>
    <p:sldId id="338" r:id="rId134"/>
    <p:sldId id="329" r:id="rId135"/>
    <p:sldId id="274" r:id="rId136"/>
    <p:sldId id="2147480364" r:id="rId137"/>
    <p:sldId id="2147480365" r:id="rId138"/>
    <p:sldId id="2147483636" r:id="rId139"/>
    <p:sldId id="258" r:id="rId140"/>
    <p:sldId id="259" r:id="rId141"/>
    <p:sldId id="261" r:id="rId142"/>
    <p:sldId id="262" r:id="rId143"/>
    <p:sldId id="267" r:id="rId144"/>
    <p:sldId id="2147480361" r:id="rId145"/>
    <p:sldId id="2147480362" r:id="rId146"/>
    <p:sldId id="591" r:id="rId147"/>
    <p:sldId id="592" r:id="rId148"/>
    <p:sldId id="2147483626" r:id="rId149"/>
    <p:sldId id="2147478997" r:id="rId150"/>
    <p:sldId id="2147478994" r:id="rId151"/>
    <p:sldId id="279" r:id="rId152"/>
    <p:sldId id="2147483627" r:id="rId153"/>
    <p:sldId id="281" r:id="rId154"/>
    <p:sldId id="2147478889" r:id="rId155"/>
    <p:sldId id="288" r:id="rId156"/>
    <p:sldId id="339" r:id="rId157"/>
    <p:sldId id="325" r:id="rId158"/>
    <p:sldId id="327" r:id="rId159"/>
    <p:sldId id="326" r:id="rId160"/>
    <p:sldId id="328" r:id="rId161"/>
    <p:sldId id="340" r:id="rId162"/>
    <p:sldId id="277" r:id="rId163"/>
    <p:sldId id="278" r:id="rId164"/>
    <p:sldId id="283" r:id="rId165"/>
    <p:sldId id="330" r:id="rId166"/>
    <p:sldId id="285" r:id="rId167"/>
    <p:sldId id="284" r:id="rId168"/>
    <p:sldId id="2147483644" r:id="rId169"/>
    <p:sldId id="2147483645" r:id="rId170"/>
    <p:sldId id="2147483646" r:id="rId171"/>
    <p:sldId id="2147483647" r:id="rId172"/>
    <p:sldId id="2147483620" r:id="rId173"/>
    <p:sldId id="2147483621" r:id="rId174"/>
    <p:sldId id="2147480083" r:id="rId175"/>
    <p:sldId id="272" r:id="rId176"/>
    <p:sldId id="299" r:id="rId177"/>
    <p:sldId id="306" r:id="rId178"/>
    <p:sldId id="300" r:id="rId179"/>
    <p:sldId id="311" r:id="rId180"/>
    <p:sldId id="312" r:id="rId181"/>
    <p:sldId id="313" r:id="rId182"/>
    <p:sldId id="314" r:id="rId183"/>
    <p:sldId id="315" r:id="rId184"/>
  </p:sldIdLst>
  <p:sldSz cx="12192000" cy="6858000"/>
  <p:notesSz cx="7772400" cy="10058400"/>
  <p:custDataLst>
    <p:tags r:id="rId18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FEAD7B"/>
    <a:srgbClr val="FAA978"/>
    <a:srgbClr val="FFFF00"/>
    <a:srgbClr val="ECF5F9"/>
    <a:srgbClr val="DEEBF3"/>
    <a:srgbClr val="001F60"/>
    <a:srgbClr val="B4F2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39" autoAdjust="0"/>
    <p:restoredTop sz="91027" autoAdjust="0"/>
  </p:normalViewPr>
  <p:slideViewPr>
    <p:cSldViewPr>
      <p:cViewPr varScale="1">
        <p:scale>
          <a:sx n="108" d="100"/>
          <a:sy n="108" d="100"/>
        </p:scale>
        <p:origin x="232" y="248"/>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slide" Target="slides/slide148.xml"/><Relationship Id="rId191" Type="http://schemas.openxmlformats.org/officeDocument/2006/relationships/theme" Target="theme/theme1.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181" Type="http://schemas.openxmlformats.org/officeDocument/2006/relationships/slide" Target="slides/slide159.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slide" Target="slides/slide149.xml"/><Relationship Id="rId192"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5" Type="http://schemas.openxmlformats.org/officeDocument/2006/relationships/slide" Target="slides/slide53.xml"/><Relationship Id="rId96" Type="http://schemas.openxmlformats.org/officeDocument/2006/relationships/slide" Target="slides/slide74.xml"/><Relationship Id="rId140" Type="http://schemas.openxmlformats.org/officeDocument/2006/relationships/slide" Target="slides/slide118.xml"/><Relationship Id="rId161" Type="http://schemas.openxmlformats.org/officeDocument/2006/relationships/slide" Target="slides/slide139.xml"/><Relationship Id="rId182" Type="http://schemas.openxmlformats.org/officeDocument/2006/relationships/slide" Target="slides/slide160.xml"/><Relationship Id="rId6" Type="http://schemas.openxmlformats.org/officeDocument/2006/relationships/slideMaster" Target="slideMasters/slideMaster6.xml"/><Relationship Id="rId23" Type="http://schemas.openxmlformats.org/officeDocument/2006/relationships/slide" Target="slides/slide1.xml"/><Relationship Id="rId119" Type="http://schemas.openxmlformats.org/officeDocument/2006/relationships/slide" Target="slides/slide97.xml"/><Relationship Id="rId44" Type="http://schemas.openxmlformats.org/officeDocument/2006/relationships/slide" Target="slides/slide22.xml"/><Relationship Id="rId65" Type="http://schemas.openxmlformats.org/officeDocument/2006/relationships/slide" Target="slides/slide43.xml"/><Relationship Id="rId86" Type="http://schemas.openxmlformats.org/officeDocument/2006/relationships/slide" Target="slides/slide64.xml"/><Relationship Id="rId130" Type="http://schemas.openxmlformats.org/officeDocument/2006/relationships/slide" Target="slides/slide108.xml"/><Relationship Id="rId151" Type="http://schemas.openxmlformats.org/officeDocument/2006/relationships/slide" Target="slides/slide129.xml"/><Relationship Id="rId172" Type="http://schemas.openxmlformats.org/officeDocument/2006/relationships/slide" Target="slides/slide15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slide" Target="slides/slide145.xml"/><Relationship Id="rId188"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183" Type="http://schemas.openxmlformats.org/officeDocument/2006/relationships/slide" Target="slides/slide161.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slide" Target="slides/slide156.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73" Type="http://schemas.openxmlformats.org/officeDocument/2006/relationships/slide" Target="slides/slide1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184" Type="http://schemas.openxmlformats.org/officeDocument/2006/relationships/slide" Target="slides/slide162.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79" Type="http://schemas.openxmlformats.org/officeDocument/2006/relationships/slide" Target="slides/slide157.xml"/><Relationship Id="rId19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slide" Target="slides/slide147.xml"/><Relationship Id="rId18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8.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186" Type="http://schemas.openxmlformats.org/officeDocument/2006/relationships/handoutMaster" Target="handoutMasters/handoutMaster1.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slide" Target="slides/slide154.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87" Type="http://schemas.openxmlformats.org/officeDocument/2006/relationships/tags" Target="tags/tag1.xml"/><Relationship Id="rId1" Type="http://schemas.openxmlformats.org/officeDocument/2006/relationships/slideMaster" Target="slideMasters/slideMaster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60" Type="http://schemas.openxmlformats.org/officeDocument/2006/relationships/slide" Target="slides/slide38.xml"/><Relationship Id="rId81" Type="http://schemas.openxmlformats.org/officeDocument/2006/relationships/slide" Target="slides/slide59.xml"/><Relationship Id="rId135" Type="http://schemas.openxmlformats.org/officeDocument/2006/relationships/slide" Target="slides/slide113.xml"/><Relationship Id="rId156" Type="http://schemas.openxmlformats.org/officeDocument/2006/relationships/slide" Target="slides/slide134.xml"/><Relationship Id="rId177" Type="http://schemas.openxmlformats.org/officeDocument/2006/relationships/slide" Target="slides/slide15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91789922012466"/>
          <c:y val="1.577120539144479E-2"/>
          <c:w val="0.64259396803406155"/>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 metastatic diagnosis</c:v>
                </c:pt>
                <c:pt idx="1">
                  <c:v>After disease progression on 
first-line therapy for metastatic disease</c:v>
                </c:pt>
                <c:pt idx="2">
                  <c:v>Other</c:v>
                </c:pt>
              </c:strCache>
            </c:strRef>
          </c:cat>
          <c:val>
            <c:numRef>
              <c:f>Sheet1!$B$2:$B$4</c:f>
              <c:numCache>
                <c:formatCode>0%</c:formatCode>
                <c:ptCount val="3"/>
                <c:pt idx="0">
                  <c:v>0.34</c:v>
                </c:pt>
                <c:pt idx="1">
                  <c:v>0.62</c:v>
                </c:pt>
                <c:pt idx="2">
                  <c:v>0.04</c:v>
                </c:pt>
              </c:numCache>
            </c:numRef>
          </c:val>
          <c:extLst>
            <c:ext xmlns:c16="http://schemas.microsoft.com/office/drawing/2014/chart" uri="{C3380CC4-5D6E-409C-BE32-E72D297353CC}">
              <c16:uniqueId val="{00000000-C6AB-8B4F-A997-F3AF7D1E8E59}"/>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Yes</c:v>
                </c:pt>
                <c:pt idx="1">
                  <c:v>No</c:v>
                </c:pt>
              </c:strCache>
            </c:strRef>
          </c:cat>
          <c:val>
            <c:numRef>
              <c:f>Sheet1!$B$2:$B$3</c:f>
              <c:numCache>
                <c:formatCode>0%</c:formatCode>
                <c:ptCount val="2"/>
                <c:pt idx="0">
                  <c:v>0.68</c:v>
                </c:pt>
                <c:pt idx="1">
                  <c:v>0.32</c:v>
                </c:pt>
              </c:numCache>
            </c:numRef>
          </c:val>
          <c:extLst>
            <c:ext xmlns:c16="http://schemas.microsoft.com/office/drawing/2014/chart" uri="{C3380CC4-5D6E-409C-BE32-E72D297353CC}">
              <c16:uniqueId val="{00000000-1115-0447-9106-1BA77207F612}"/>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8"/>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c:v>
                </c:pt>
                <c:pt idx="1">
                  <c:v>Yes </c:v>
                </c:pt>
              </c:strCache>
            </c:strRef>
          </c:cat>
          <c:val>
            <c:numRef>
              <c:f>Sheet1!$B$2:$B$3</c:f>
              <c:numCache>
                <c:formatCode>0%</c:formatCode>
                <c:ptCount val="2"/>
                <c:pt idx="0">
                  <c:v>0.86</c:v>
                </c:pt>
                <c:pt idx="1">
                  <c:v>0.14000000000000001</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No</c:v>
                </c:pt>
                <c:pt idx="1">
                  <c:v>Yes </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Yes</c:v>
                </c:pt>
                <c:pt idx="1">
                  <c:v>No</c:v>
                </c:pt>
              </c:strCache>
            </c:strRef>
          </c:cat>
          <c:val>
            <c:numRef>
              <c:f>Sheet1!$B$2:$B$3</c:f>
              <c:numCache>
                <c:formatCode>0%</c:formatCode>
                <c:ptCount val="2"/>
                <c:pt idx="0">
                  <c:v>0.68</c:v>
                </c:pt>
                <c:pt idx="1">
                  <c:v>0.32</c:v>
                </c:pt>
              </c:numCache>
            </c:numRef>
          </c:val>
          <c:extLst>
            <c:ext xmlns:c16="http://schemas.microsoft.com/office/drawing/2014/chart" uri="{C3380CC4-5D6E-409C-BE32-E72D297353CC}">
              <c16:uniqueId val="{00000000-1BA4-4B44-8F3D-61C52198FCDE}"/>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1"/>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Continue ribociclib/anastrozole 
until radiographic evidence of 
disease progression</c:v>
                </c:pt>
                <c:pt idx="1">
                  <c:v>Switch to ribociclib + camizestrant</c:v>
                </c:pt>
                <c:pt idx="2">
                  <c:v>Switch to elacestrant</c:v>
                </c:pt>
                <c:pt idx="3">
                  <c:v>Other*</c:v>
                </c:pt>
              </c:strCache>
            </c:strRef>
          </c:cat>
          <c:val>
            <c:numRef>
              <c:f>Sheet1!$B$2:$B$5</c:f>
              <c:numCache>
                <c:formatCode>0%</c:formatCode>
                <c:ptCount val="4"/>
                <c:pt idx="0">
                  <c:v>0.44</c:v>
                </c:pt>
                <c:pt idx="1">
                  <c:v>0.5</c:v>
                </c:pt>
                <c:pt idx="2">
                  <c:v>0.04</c:v>
                </c:pt>
                <c:pt idx="3">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8"/>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Continue ribociclib/anastrozole 
until radiographic evidence 
of disease progression</c:v>
                </c:pt>
                <c:pt idx="1">
                  <c:v>Switch to ribociclib + camizestrant</c:v>
                </c:pt>
                <c:pt idx="2">
                  <c:v>Switch to elacestrant</c:v>
                </c:pt>
              </c:strCache>
            </c:strRef>
          </c:cat>
          <c:val>
            <c:numRef>
              <c:f>Sheet1!$B$2:$B$4</c:f>
              <c:numCache>
                <c:formatCode>0%</c:formatCode>
                <c:ptCount val="3"/>
                <c:pt idx="0">
                  <c:v>0.48</c:v>
                </c:pt>
                <c:pt idx="1">
                  <c:v>0.48</c:v>
                </c:pt>
                <c:pt idx="2">
                  <c:v>0.04</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8"/>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2373503543359998"/>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Elacestrant</c:v>
                </c:pt>
                <c:pt idx="1">
                  <c:v>Capecitabine</c:v>
                </c:pt>
                <c:pt idx="2">
                  <c:v>Alpelisib + fulvestrant</c:v>
                </c:pt>
                <c:pt idx="3">
                  <c:v>Datopotamab deruxtecan</c:v>
                </c:pt>
                <c:pt idx="4">
                  <c:v>Abemaciclib + fulvestrant</c:v>
                </c:pt>
                <c:pt idx="5">
                  <c:v>Sacituzumab govitecan</c:v>
                </c:pt>
                <c:pt idx="6">
                  <c:v>Ribociclib + fulvestrant</c:v>
                </c:pt>
                <c:pt idx="7">
                  <c:v>Other chemotherapy</c:v>
                </c:pt>
              </c:strCache>
            </c:strRef>
          </c:cat>
          <c:val>
            <c:numRef>
              <c:f>Sheet1!$B$2:$B$9</c:f>
              <c:numCache>
                <c:formatCode>0%</c:formatCode>
                <c:ptCount val="8"/>
                <c:pt idx="0">
                  <c:v>0.7</c:v>
                </c:pt>
                <c:pt idx="1">
                  <c:v>0.1</c:v>
                </c:pt>
                <c:pt idx="2">
                  <c:v>0.06</c:v>
                </c:pt>
                <c:pt idx="3">
                  <c:v>0.04</c:v>
                </c:pt>
                <c:pt idx="4">
                  <c:v>0.04</c:v>
                </c:pt>
                <c:pt idx="5">
                  <c:v>0.02</c:v>
                </c:pt>
                <c:pt idx="6">
                  <c:v>0.02</c:v>
                </c:pt>
                <c:pt idx="7">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8"/>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62901739931515"/>
          <c:y val="0"/>
          <c:w val="0.7506665971389338"/>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Yes</c:v>
                </c:pt>
                <c:pt idx="1">
                  <c:v>No</c:v>
                </c:pt>
              </c:strCache>
            </c:strRef>
          </c:cat>
          <c:val>
            <c:numRef>
              <c:f>Sheet1!$B$2:$B$3</c:f>
              <c:numCache>
                <c:formatCode>0%</c:formatCode>
                <c:ptCount val="2"/>
                <c:pt idx="0">
                  <c:v>0.56000000000000005</c:v>
                </c:pt>
                <c:pt idx="1">
                  <c:v>0.44</c:v>
                </c:pt>
              </c:numCache>
            </c:numRef>
          </c:val>
          <c:extLst>
            <c:ext xmlns:c16="http://schemas.microsoft.com/office/drawing/2014/chart" uri="{C3380CC4-5D6E-409C-BE32-E72D297353CC}">
              <c16:uniqueId val="{00000000-C7C5-7745-81B4-DCF3E9F7B753}"/>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8"/>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2373503543359998"/>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Elacestrant</c:v>
                </c:pt>
                <c:pt idx="1">
                  <c:v>Capivasertib + fulvestrant</c:v>
                </c:pt>
                <c:pt idx="2">
                  <c:v>Alpelisib + fulvestrant</c:v>
                </c:pt>
                <c:pt idx="3">
                  <c:v>Inavolisib + palbociclib + fulvestrant</c:v>
                </c:pt>
                <c:pt idx="4">
                  <c:v>Everolimus + fulvestrant</c:v>
                </c:pt>
                <c:pt idx="5">
                  <c:v>Ribociclib + fulvestrant</c:v>
                </c:pt>
                <c:pt idx="6">
                  <c:v>Fulvestrant</c:v>
                </c:pt>
                <c:pt idx="7">
                  <c:v>Other chemotherapy</c:v>
                </c:pt>
              </c:strCache>
            </c:strRef>
          </c:cat>
          <c:val>
            <c:numRef>
              <c:f>Sheet1!$B$2:$B$9</c:f>
              <c:numCache>
                <c:formatCode>0%</c:formatCode>
                <c:ptCount val="8"/>
                <c:pt idx="0">
                  <c:v>0.34</c:v>
                </c:pt>
                <c:pt idx="1">
                  <c:v>0.26</c:v>
                </c:pt>
                <c:pt idx="2">
                  <c:v>0.2</c:v>
                </c:pt>
                <c:pt idx="3">
                  <c:v>0.1</c:v>
                </c:pt>
                <c:pt idx="4">
                  <c:v>0.04</c:v>
                </c:pt>
                <c:pt idx="5">
                  <c:v>0.02</c:v>
                </c:pt>
                <c:pt idx="6">
                  <c:v>0.02</c:v>
                </c:pt>
                <c:pt idx="7">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6"/>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2373503543359998"/>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Elacestrant</c:v>
                </c:pt>
                <c:pt idx="1">
                  <c:v>Capecitabine</c:v>
                </c:pt>
                <c:pt idx="2">
                  <c:v>Other chemotherapy</c:v>
                </c:pt>
                <c:pt idx="3">
                  <c:v>Fulvestrant</c:v>
                </c:pt>
                <c:pt idx="4">
                  <c:v>Sacituzumab govitecan</c:v>
                </c:pt>
                <c:pt idx="5">
                  <c:v>Everolimus + fulvestrant</c:v>
                </c:pt>
                <c:pt idx="6">
                  <c:v>Abemaciclib + fulvestrant</c:v>
                </c:pt>
              </c:strCache>
            </c:strRef>
          </c:cat>
          <c:val>
            <c:numRef>
              <c:f>Sheet1!$B$2:$B$8</c:f>
              <c:numCache>
                <c:formatCode>0%</c:formatCode>
                <c:ptCount val="7"/>
                <c:pt idx="0">
                  <c:v>0.62</c:v>
                </c:pt>
                <c:pt idx="1">
                  <c:v>0.18</c:v>
                </c:pt>
                <c:pt idx="2">
                  <c:v>0.06</c:v>
                </c:pt>
                <c:pt idx="3">
                  <c:v>0.04</c:v>
                </c:pt>
                <c:pt idx="4">
                  <c:v>0.04</c:v>
                </c:pt>
                <c:pt idx="5">
                  <c:v>0.04</c:v>
                </c:pt>
                <c:pt idx="6">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9"/>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2373503543359998"/>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Elacestrant</c:v>
                </c:pt>
                <c:pt idx="1">
                  <c:v>Fulvestrant</c:v>
                </c:pt>
                <c:pt idx="2">
                  <c:v>Abemaciclib + fulvestrant</c:v>
                </c:pt>
                <c:pt idx="3">
                  <c:v>Everolimus + exemestane</c:v>
                </c:pt>
                <c:pt idx="4">
                  <c:v>Everolimus + fulvestrant</c:v>
                </c:pt>
                <c:pt idx="5">
                  <c:v>Datopotamab deruxtecan</c:v>
                </c:pt>
              </c:strCache>
            </c:strRef>
          </c:cat>
          <c:val>
            <c:numRef>
              <c:f>Sheet1!$B$2:$B$7</c:f>
              <c:numCache>
                <c:formatCode>0%</c:formatCode>
                <c:ptCount val="6"/>
                <c:pt idx="0">
                  <c:v>0.84</c:v>
                </c:pt>
                <c:pt idx="1">
                  <c:v>0.04</c:v>
                </c:pt>
                <c:pt idx="2">
                  <c:v>0.04</c:v>
                </c:pt>
                <c:pt idx="3">
                  <c:v>0.04</c:v>
                </c:pt>
                <c:pt idx="4">
                  <c:v>0.02</c:v>
                </c:pt>
                <c:pt idx="5">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9"/>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2373503543359998"/>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Elacestrant</c:v>
                </c:pt>
                <c:pt idx="1">
                  <c:v>Capivasertib + fulvestrant</c:v>
                </c:pt>
                <c:pt idx="2">
                  <c:v>Alpelisib + fulvestrant</c:v>
                </c:pt>
                <c:pt idx="3">
                  <c:v>Capecitabine</c:v>
                </c:pt>
                <c:pt idx="4">
                  <c:v>Other chemotherapy</c:v>
                </c:pt>
                <c:pt idx="5">
                  <c:v>Everolimus + exemestane</c:v>
                </c:pt>
                <c:pt idx="6">
                  <c:v>Abemaciclib + fulvestrant</c:v>
                </c:pt>
                <c:pt idx="7">
                  <c:v>Sacituzumab govitecan</c:v>
                </c:pt>
                <c:pt idx="8">
                  <c:v>Fulvestrant</c:v>
                </c:pt>
              </c:strCache>
            </c:strRef>
          </c:cat>
          <c:val>
            <c:numRef>
              <c:f>Sheet1!$B$2:$B$10</c:f>
              <c:numCache>
                <c:formatCode>0%</c:formatCode>
                <c:ptCount val="9"/>
                <c:pt idx="0">
                  <c:v>0.3</c:v>
                </c:pt>
                <c:pt idx="1">
                  <c:v>0.28000000000000003</c:v>
                </c:pt>
                <c:pt idx="2">
                  <c:v>0.12</c:v>
                </c:pt>
                <c:pt idx="3">
                  <c:v>0.1</c:v>
                </c:pt>
                <c:pt idx="4">
                  <c:v>0.06</c:v>
                </c:pt>
                <c:pt idx="5">
                  <c:v>0.04</c:v>
                </c:pt>
                <c:pt idx="6">
                  <c:v>0.04</c:v>
                </c:pt>
                <c:pt idx="7">
                  <c:v>0.04</c:v>
                </c:pt>
                <c:pt idx="8">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6"/>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2373503543359998"/>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Elacestrant</c:v>
                </c:pt>
                <c:pt idx="1">
                  <c:v>Datopotamab deruxtecan</c:v>
                </c:pt>
                <c:pt idx="2">
                  <c:v>Capecitabine</c:v>
                </c:pt>
                <c:pt idx="3">
                  <c:v>Everolimus + exemestane</c:v>
                </c:pt>
                <c:pt idx="4">
                  <c:v>Everolimus + fulvestrant</c:v>
                </c:pt>
                <c:pt idx="5">
                  <c:v>Abemaciclib + fulvestrant</c:v>
                </c:pt>
                <c:pt idx="6">
                  <c:v>Sacituzumab govitecan</c:v>
                </c:pt>
                <c:pt idx="7">
                  <c:v>Fulvestrant</c:v>
                </c:pt>
              </c:strCache>
            </c:strRef>
          </c:cat>
          <c:val>
            <c:numRef>
              <c:f>Sheet1!$B$2:$B$9</c:f>
              <c:numCache>
                <c:formatCode>0%</c:formatCode>
                <c:ptCount val="8"/>
                <c:pt idx="0">
                  <c:v>0.74</c:v>
                </c:pt>
                <c:pt idx="1">
                  <c:v>0.06</c:v>
                </c:pt>
                <c:pt idx="2">
                  <c:v>0.06</c:v>
                </c:pt>
                <c:pt idx="3">
                  <c:v>0.04</c:v>
                </c:pt>
                <c:pt idx="4">
                  <c:v>0.04</c:v>
                </c:pt>
                <c:pt idx="5">
                  <c:v>0.02</c:v>
                </c:pt>
                <c:pt idx="6">
                  <c:v>0.02</c:v>
                </c:pt>
                <c:pt idx="7">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9"/>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2373503543359998"/>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Elacestrant</c:v>
                </c:pt>
                <c:pt idx="1">
                  <c:v>Capivasertib + fulvestrant</c:v>
                </c:pt>
                <c:pt idx="2">
                  <c:v>Alpelisib + fulvestrant</c:v>
                </c:pt>
                <c:pt idx="3">
                  <c:v>Datopotamab deruxtecan</c:v>
                </c:pt>
                <c:pt idx="4">
                  <c:v>Capecitabine</c:v>
                </c:pt>
                <c:pt idx="5">
                  <c:v>Abemaciclib + fulvestrant</c:v>
                </c:pt>
                <c:pt idx="6">
                  <c:v>Everolimus + exemestane</c:v>
                </c:pt>
              </c:strCache>
            </c:strRef>
          </c:cat>
          <c:val>
            <c:numRef>
              <c:f>Sheet1!$B$2:$B$8</c:f>
              <c:numCache>
                <c:formatCode>0%</c:formatCode>
                <c:ptCount val="7"/>
                <c:pt idx="0">
                  <c:v>0.38</c:v>
                </c:pt>
                <c:pt idx="1">
                  <c:v>0.32</c:v>
                </c:pt>
                <c:pt idx="2">
                  <c:v>0.16</c:v>
                </c:pt>
                <c:pt idx="3">
                  <c:v>0.04</c:v>
                </c:pt>
                <c:pt idx="4">
                  <c:v>0.04</c:v>
                </c:pt>
                <c:pt idx="5">
                  <c:v>0.04</c:v>
                </c:pt>
                <c:pt idx="6">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6"/>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2373503543359998"/>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Elacestrant</c:v>
                </c:pt>
                <c:pt idx="1">
                  <c:v>Capecitabine</c:v>
                </c:pt>
                <c:pt idx="2">
                  <c:v>Other chemotherapy</c:v>
                </c:pt>
                <c:pt idx="3">
                  <c:v>Sacituzumab govitecan</c:v>
                </c:pt>
                <c:pt idx="4">
                  <c:v>Datopotamab deruxtecan</c:v>
                </c:pt>
                <c:pt idx="5">
                  <c:v>Everolimus + exemestane</c:v>
                </c:pt>
                <c:pt idx="6">
                  <c:v>Fulvestrant</c:v>
                </c:pt>
                <c:pt idx="7">
                  <c:v>Abemaciclib + fulvestrant</c:v>
                </c:pt>
                <c:pt idx="8">
                  <c:v>Everolimus + fulvestrant</c:v>
                </c:pt>
              </c:strCache>
            </c:strRef>
          </c:cat>
          <c:val>
            <c:numRef>
              <c:f>Sheet1!$B$2:$B$10</c:f>
              <c:numCache>
                <c:formatCode>0%</c:formatCode>
                <c:ptCount val="9"/>
                <c:pt idx="0">
                  <c:v>0.52</c:v>
                </c:pt>
                <c:pt idx="1">
                  <c:v>0.16</c:v>
                </c:pt>
                <c:pt idx="2">
                  <c:v>0.08</c:v>
                </c:pt>
                <c:pt idx="3">
                  <c:v>0.06</c:v>
                </c:pt>
                <c:pt idx="4">
                  <c:v>0.06</c:v>
                </c:pt>
                <c:pt idx="5">
                  <c:v>0.04</c:v>
                </c:pt>
                <c:pt idx="6">
                  <c:v>0.04</c:v>
                </c:pt>
                <c:pt idx="7">
                  <c:v>0.02</c:v>
                </c:pt>
                <c:pt idx="8">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6"/>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2373503543359998"/>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Elacestrant</c:v>
                </c:pt>
                <c:pt idx="1">
                  <c:v>Capivasertib + fulvestrant</c:v>
                </c:pt>
                <c:pt idx="2">
                  <c:v>Alpelisib + fulvestrant</c:v>
                </c:pt>
                <c:pt idx="3">
                  <c:v>Everolimus + exemestane</c:v>
                </c:pt>
                <c:pt idx="4">
                  <c:v>Everolimus + fulvestrant</c:v>
                </c:pt>
                <c:pt idx="5">
                  <c:v>Fulvestrant</c:v>
                </c:pt>
                <c:pt idx="6">
                  <c:v>Abemaciclib + fulvestrant</c:v>
                </c:pt>
              </c:strCache>
            </c:strRef>
          </c:cat>
          <c:val>
            <c:numRef>
              <c:f>Sheet1!$B$2:$B$8</c:f>
              <c:numCache>
                <c:formatCode>0%</c:formatCode>
                <c:ptCount val="7"/>
                <c:pt idx="0">
                  <c:v>0.48</c:v>
                </c:pt>
                <c:pt idx="1">
                  <c:v>0.26</c:v>
                </c:pt>
                <c:pt idx="2">
                  <c:v>0.14000000000000001</c:v>
                </c:pt>
                <c:pt idx="3">
                  <c:v>0.04</c:v>
                </c:pt>
                <c:pt idx="4">
                  <c:v>0.02</c:v>
                </c:pt>
                <c:pt idx="5">
                  <c:v>0.04</c:v>
                </c:pt>
                <c:pt idx="6">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9"/>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2373503543359998"/>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Capivasertib + fulvestrant</c:v>
                </c:pt>
                <c:pt idx="1">
                  <c:v>Elacestrant</c:v>
                </c:pt>
                <c:pt idx="2">
                  <c:v>Alpelisib + fulvestrant</c:v>
                </c:pt>
                <c:pt idx="3">
                  <c:v>Abemaciclib + fulvestrant</c:v>
                </c:pt>
                <c:pt idx="4">
                  <c:v>Everolimus + exemestane</c:v>
                </c:pt>
                <c:pt idx="5">
                  <c:v>Fulvestrant</c:v>
                </c:pt>
              </c:strCache>
            </c:strRef>
          </c:cat>
          <c:val>
            <c:numRef>
              <c:f>Sheet1!$B$2:$B$7</c:f>
              <c:numCache>
                <c:formatCode>0%</c:formatCode>
                <c:ptCount val="6"/>
                <c:pt idx="0">
                  <c:v>0.36</c:v>
                </c:pt>
                <c:pt idx="1">
                  <c:v>0.36</c:v>
                </c:pt>
                <c:pt idx="2">
                  <c:v>0.18</c:v>
                </c:pt>
                <c:pt idx="3">
                  <c:v>0.04</c:v>
                </c:pt>
                <c:pt idx="4">
                  <c:v>0.04</c:v>
                </c:pt>
                <c:pt idx="5">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6"/>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735260260143048"/>
          <c:y val="1.577120539144479E-2"/>
          <c:w val="0.61915923880362012"/>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Elacestrant is most efficacious</c:v>
                </c:pt>
                <c:pt idx="1">
                  <c:v>Imlunestrant is most efficacious</c:v>
                </c:pt>
                <c:pt idx="2">
                  <c:v>Camizestrant is most efficacious</c:v>
                </c:pt>
                <c:pt idx="3">
                  <c:v>Giredestrant is most efficacious</c:v>
                </c:pt>
                <c:pt idx="4">
                  <c:v>Efficacy is about the same</c:v>
                </c:pt>
                <c:pt idx="5">
                  <c:v>Not enough data are available to tell</c:v>
                </c:pt>
              </c:strCache>
            </c:strRef>
          </c:cat>
          <c:val>
            <c:numRef>
              <c:f>Sheet1!$B$2:$B$7</c:f>
              <c:numCache>
                <c:formatCode>0%</c:formatCode>
                <c:ptCount val="6"/>
                <c:pt idx="0">
                  <c:v>0.16</c:v>
                </c:pt>
                <c:pt idx="1">
                  <c:v>0.02</c:v>
                </c:pt>
                <c:pt idx="2">
                  <c:v>0.08</c:v>
                </c:pt>
                <c:pt idx="3">
                  <c:v>0</c:v>
                </c:pt>
                <c:pt idx="4">
                  <c:v>0.28000000000000003</c:v>
                </c:pt>
                <c:pt idx="5">
                  <c:v>0.46</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8"/>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Elacestrant is the most tolerable</c:v>
                </c:pt>
                <c:pt idx="1">
                  <c:v>Imlunestrant is the 
most tolerable</c:v>
                </c:pt>
                <c:pt idx="2">
                  <c:v>Camizestrant is the 
most tolerable</c:v>
                </c:pt>
                <c:pt idx="3">
                  <c:v>Giredestrant is the 
most tolerable</c:v>
                </c:pt>
                <c:pt idx="4">
                  <c:v>Tolerability is about the same</c:v>
                </c:pt>
                <c:pt idx="5">
                  <c:v>Not enough data are 
available to tell</c:v>
                </c:pt>
                <c:pt idx="6">
                  <c:v>Other*</c:v>
                </c:pt>
              </c:strCache>
            </c:strRef>
          </c:cat>
          <c:val>
            <c:numRef>
              <c:f>Sheet1!$B$2:$B$8</c:f>
              <c:numCache>
                <c:formatCode>0%</c:formatCode>
                <c:ptCount val="7"/>
                <c:pt idx="0">
                  <c:v>0.2</c:v>
                </c:pt>
                <c:pt idx="1">
                  <c:v>0.02</c:v>
                </c:pt>
                <c:pt idx="2">
                  <c:v>0.06</c:v>
                </c:pt>
                <c:pt idx="3">
                  <c:v>0.06</c:v>
                </c:pt>
                <c:pt idx="4">
                  <c:v>0.28000000000000003</c:v>
                </c:pt>
                <c:pt idx="5">
                  <c:v>0.36</c:v>
                </c:pt>
                <c:pt idx="6">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6"/>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c:v>
                </c:pt>
                <c:pt idx="1">
                  <c:v>I would consider it a clinically 
equivalent option whenever 
elacestrant is currently employed</c:v>
                </c:pt>
                <c:pt idx="2">
                  <c:v>It would be my preferred option 
whenever elacestrant is currently 
employed</c:v>
                </c:pt>
                <c:pt idx="3">
                  <c:v>Unsure</c:v>
                </c:pt>
              </c:strCache>
            </c:strRef>
          </c:cat>
          <c:val>
            <c:numRef>
              <c:f>Sheet1!$B$2:$B$5</c:f>
              <c:numCache>
                <c:formatCode>0%</c:formatCode>
                <c:ptCount val="4"/>
                <c:pt idx="0">
                  <c:v>0.18</c:v>
                </c:pt>
                <c:pt idx="1">
                  <c:v>0.68</c:v>
                </c:pt>
                <c:pt idx="2">
                  <c:v>0.12</c:v>
                </c:pt>
                <c:pt idx="3">
                  <c:v>0.02</c:v>
                </c:pt>
              </c:numCache>
            </c:numRef>
          </c:val>
          <c:extLst>
            <c:ext xmlns:c16="http://schemas.microsoft.com/office/drawing/2014/chart" uri="{C3380CC4-5D6E-409C-BE32-E72D297353CC}">
              <c16:uniqueId val="{00000000-4435-4840-ABA2-B0C03A320F46}"/>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8"/>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30673798664227"/>
          <c:y val="1.577120539144479E-2"/>
          <c:w val="0.66720510341840833"/>
          <c:h val="0.8716155284525271"/>
        </c:manualLayout>
      </c:layout>
      <c:barChart>
        <c:barDir val="bar"/>
        <c:grouping val="clustered"/>
        <c:varyColors val="0"/>
        <c:ser>
          <c:idx val="0"/>
          <c:order val="0"/>
          <c:tx>
            <c:strRef>
              <c:f>Sheet1!$B$1</c:f>
              <c:strCache>
                <c:ptCount val="1"/>
                <c:pt idx="0">
                  <c:v>% Responding "Yes"</c:v>
                </c:pt>
              </c:strCache>
            </c:strRef>
          </c:tx>
          <c:spPr>
            <a:solidFill>
              <a:srgbClr val="FF9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Yes</c:v>
                </c:pt>
                <c:pt idx="1">
                  <c:v>No</c:v>
                </c:pt>
              </c:strCache>
            </c:strRef>
          </c:cat>
          <c:val>
            <c:numRef>
              <c:f>Sheet1!$B$2:$B$3</c:f>
              <c:numCache>
                <c:formatCode>0%</c:formatCode>
                <c:ptCount val="2"/>
                <c:pt idx="0">
                  <c:v>0.56000000000000005</c:v>
                </c:pt>
                <c:pt idx="1">
                  <c:v>0.44</c:v>
                </c:pt>
              </c:numCache>
            </c:numRef>
          </c:val>
          <c:extLst>
            <c:ext xmlns:c16="http://schemas.microsoft.com/office/drawing/2014/chart" uri="{C3380CC4-5D6E-409C-BE32-E72D297353CC}">
              <c16:uniqueId val="{00000000-1115-0447-9106-1BA77207F612}"/>
            </c:ext>
          </c:extLst>
        </c:ser>
        <c:dLbls>
          <c:showLegendKey val="0"/>
          <c:showVal val="0"/>
          <c:showCatName val="0"/>
          <c:showSerName val="0"/>
          <c:showPercent val="0"/>
          <c:showBubbleSize val="0"/>
        </c:dLbls>
        <c:gapWidth val="122"/>
        <c:overlap val="-53"/>
        <c:axId val="445079096"/>
        <c:axId val="444917936"/>
      </c:barChart>
      <c:catAx>
        <c:axId val="44507909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r">
              <a:lnSpc>
                <a:spcPts val="1580"/>
              </a:lnSpc>
              <a:defRPr sz="1800" b="1" i="0" u="none" strike="noStrike" kern="1200" baseline="0">
                <a:solidFill>
                  <a:schemeClr val="tx1">
                    <a:lumMod val="65000"/>
                    <a:lumOff val="35000"/>
                  </a:schemeClr>
                </a:solidFill>
                <a:latin typeface="+mn-lt"/>
                <a:ea typeface="+mn-ea"/>
                <a:cs typeface="+mn-cs"/>
              </a:defRPr>
            </a:pPr>
            <a:endParaRPr lang="en-US"/>
          </a:p>
        </c:txPr>
        <c:crossAx val="444917936"/>
        <c:crosses val="autoZero"/>
        <c:auto val="1"/>
        <c:lblAlgn val="ctr"/>
        <c:lblOffset val="100"/>
        <c:tickLblSkip val="1"/>
        <c:noMultiLvlLbl val="0"/>
      </c:catAx>
      <c:valAx>
        <c:axId val="444917936"/>
        <c:scaling>
          <c:orientation val="minMax"/>
          <c:max val="0.8"/>
          <c:min val="0"/>
        </c:scaling>
        <c:delete val="0"/>
        <c:axPos val="b"/>
        <c:numFmt formatCode="0%" sourceLinked="0"/>
        <c:majorTickMark val="out"/>
        <c:minorTickMark val="out"/>
        <c:tickLblPos val="high"/>
        <c:spPr>
          <a:noFill/>
          <a:ln>
            <a:solidFill>
              <a:schemeClr val="tx1"/>
            </a:solidFill>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445079096"/>
        <c:crosses val="max"/>
        <c:crossBetween val="between"/>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0.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3.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4.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5.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6.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7.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8.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19.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0.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1.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2.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9.xml><?xml version="1.0" encoding="utf-8"?>
<c:userShapes xmlns:c="http://schemas.openxmlformats.org/drawingml/2006/chart">
  <cdr:relSizeAnchor xmlns:cdr="http://schemas.openxmlformats.org/drawingml/2006/chartDrawing">
    <cdr:from>
      <cdr:x>0.01038</cdr:x>
      <cdr:y>0.09576</cdr:y>
    </cdr:from>
    <cdr:to>
      <cdr:x>0.10492</cdr:x>
      <cdr:y>0.92702</cdr:y>
    </cdr:to>
    <cdr:sp macro="" textlink="">
      <cdr:nvSpPr>
        <cdr:cNvPr id="2" name="TextBox 1"/>
        <cdr:cNvSpPr txBox="1"/>
      </cdr:nvSpPr>
      <cdr:spPr>
        <a:xfrm xmlns:a="http://schemas.openxmlformats.org/drawingml/2006/main">
          <a:off x="89926" y="430389"/>
          <a:ext cx="818663" cy="37360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0.12632</cdr:y>
    </cdr:from>
    <cdr:to>
      <cdr:x>0.10559</cdr:x>
      <cdr:y>0.92796</cdr:y>
    </cdr:to>
    <cdr:sp macro="" textlink="">
      <cdr:nvSpPr>
        <cdr:cNvPr id="3" name="TextBox 2"/>
        <cdr:cNvSpPr txBox="1"/>
      </cdr:nvSpPr>
      <cdr:spPr>
        <a:xfrm xmlns:a="http://schemas.openxmlformats.org/drawingml/2006/main">
          <a:off x="0" y="567710"/>
          <a:ext cx="914400" cy="36028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0.08108</cdr:x>
      <cdr:y>0.87001</cdr:y>
    </cdr:from>
    <cdr:to>
      <cdr:x>0.97553</cdr:x>
      <cdr:y>0.95115</cdr:y>
    </cdr:to>
    <cdr:sp macro="" textlink="">
      <cdr:nvSpPr>
        <cdr:cNvPr id="6" name="TextBox 5"/>
        <cdr:cNvSpPr txBox="1"/>
      </cdr:nvSpPr>
      <cdr:spPr>
        <a:xfrm xmlns:a="http://schemas.openxmlformats.org/drawingml/2006/main">
          <a:off x="724340" y="4248467"/>
          <a:ext cx="7991061" cy="396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10/29/25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2T06:26:53.851"/>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28798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3401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62166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1756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01160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28798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3401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62166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E2974-67C0-23A5-D2C4-AF9A84BE1DA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C6D2880-1B7C-F4F5-FCAD-E33D2DF9E0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25BA70E-21D6-7C17-FC2E-FD6CF389B18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9D4F752D-F748-6B9A-8F4B-063D6D4292F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2916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2F1E5-B61E-CD8B-39F5-AB82FF0C6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C981C-9247-5D3D-DF18-E360442ED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CDF4B-CDAE-3E77-27A7-A3D2371C115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9197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87027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73A8-1F4B-2CDE-3CE6-E38BDD1CD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EB27B-39C7-8357-0F93-6FD692E85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A7101-544F-2CEE-6778-C61DB6D15E7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87363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3079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51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45192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49BA0-E11D-490D-755C-62EA77CBA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09298-3807-265A-7CED-889B7FE2A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3E963-733D-76FF-3FD8-9279FB4B625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769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9CEEA-4FB2-8C4C-9CBC-8E60A2636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F2441-A15E-D31F-E909-9536E0E06C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7AE1C-486A-2774-1B62-523E1CEAF36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5121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17917-24D3-06E6-1F4F-7797D7D34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CF569-13CD-1FAD-D008-E3CC48F6B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3E7DC-AA6B-1E92-DA0D-F9B072F44B8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2140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5EE50-8838-2F75-F4AF-E491B109D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E9D6F-B4A0-E8E8-9304-BFB0F6E1E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6CDFF-60F0-F206-3DE5-D74C6F16A5C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3523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3C350-7159-EFB3-FE67-A4718DA7C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42FE80-81FD-96F6-FFD3-CB3DDD67F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A350B-2A5D-0B8E-CA1A-D9A9B73A76F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2824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1B667-2B7C-13A1-4C7A-7FE24082A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AFC92-4F22-A441-906D-FE8A45D87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99BF36-02A4-FCDD-4FBF-EA696B22DDA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3641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AE794-C23E-7C8F-3BBC-960C0EEFF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655E2-A21A-8295-0FDB-634CD9918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852EA-BBC4-8C4B-624D-509E212889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42633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8529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1909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40C0C-9994-22EA-44D2-DD828976A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8C803-E9BF-691E-8223-912DD7A8F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4E7CFE-F59F-676F-EE1D-9C1966CBD5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30239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Since our early study , there have been multiple studies investigating the prevalence of the ESr1 mutations, and as you can see here  when we summarize most  of the larger studies , we again see that the mutations are uncommon in primary disease ( although, they seem to be more common in early disease that develop disease recurrence), they are more common at the time of dx of metastatic and are found in up to 50% of patients who received ET in metastatic disease.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E2E0C1-4562-FA46-8379-2210AB35BB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357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379A-2CE1-F848-9D5D-5A5EC92837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54542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379A-2CE1-F848-9D5D-5A5EC92837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5344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65388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379A-2CE1-F848-9D5D-5A5EC92837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6512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26304-BEE6-F3CD-0B3E-F7B4F2F16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FE9B6-CE9D-7A44-EED2-5551B2148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9881F-D38F-9DE0-C05D-EF9C5C8EE1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DA5E66-909D-FA22-E866-9C226C7ED734}"/>
              </a:ext>
            </a:extLst>
          </p:cNvPr>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9FE80445-E4CF-E545-B280-6927C8E27300}"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100</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16181277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D36E5-5A46-5699-6D2F-CF8AE3E0B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BDCF0-2342-0519-767B-99B383F43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F89CC-D791-B11A-61A5-3A9080DCB23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6565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84085-51F0-F2DA-14E7-06EBC74ED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2D461-AF20-5CEA-9B84-4C2DDD68DF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52F99-15CB-1BB8-9826-300725B371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9726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93AA0-5201-CC4A-4156-461C6A384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9BBAF-B536-B74D-B63C-520265F99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55C70-D3EB-0F43-EFF6-A3B2737CD18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72276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783E9-7202-E89C-336B-7EDE081E6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6DCDE-F085-7734-1D53-68834CCAC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5D4885-B9CE-8A12-3F27-B061A74A54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46411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A4270-EC91-7643-41A1-BBDC8A72C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1B43A-9CC1-5FF2-78DF-49F5641234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B4AD1-F0C5-BE06-6884-601468A2A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ACC507-DC32-1582-9BA3-FD20B752D9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A9656-F18E-0943-B37B-5C4EC10008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5141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45AEA-79C4-13A4-6C4A-F971EC086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00D76-AEA5-CC33-778D-707A87CC0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C8180-F0C3-A4B6-CE60-5EB118B1EF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25F5ED-76A7-DAF7-6FB5-E40B16CBE7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A9656-F18E-0943-B37B-5C4EC10008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75214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9AD33-2355-9812-7E5A-A5B64296D9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63242-4397-8869-0BA7-5A00D6925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C621E-0322-C813-2408-D45FD829E04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92289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Figure Legend:</a:t>
            </a:r>
            <a:br>
              <a:rPr lang="en-US" altLang="en-US" dirty="0">
                <a:ea typeface="ＭＳ Ｐゴシック" panose="020B0600070205080204" pitchFamily="34" charset="-128"/>
              </a:rPr>
            </a:br>
            <a:r>
              <a:rPr lang="en-US" altLang="en-US" dirty="0">
                <a:ea typeface="ＭＳ Ｐゴシック" panose="020B0600070205080204" pitchFamily="34" charset="-128"/>
              </a:rPr>
              <a:t>Outcomes by ESR1 mutation status in ctDNA at day 1 or end of treatment. PFS by treatment (A), OS regardless of treatment (B), and OS by treatment (C). ctDNA, circulating tumor DNA; ESR1, estrogen receptor 1; FUL, </a:t>
            </a:r>
            <a:r>
              <a:rPr lang="en-US" altLang="en-US" dirty="0" err="1">
                <a:ea typeface="ＭＳ Ｐゴシック" panose="020B0600070205080204" pitchFamily="34" charset="-128"/>
              </a:rPr>
              <a:t>fulvestrant</a:t>
            </a:r>
            <a:r>
              <a:rPr lang="en-US" altLang="en-US" dirty="0">
                <a:ea typeface="ＭＳ Ｐゴシック" panose="020B0600070205080204" pitchFamily="34" charset="-128"/>
              </a:rPr>
              <a:t>; HR, hazard ratio; mut, mutation; OS, overall survival; PAL, palbociclib; PBO, placebo; PFS, progression-free survival; WT, wild type.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99256-37F4-2D43-8700-E4B683EF617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09422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1817D-96F8-8C46-98A9-E1A0F45D9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5108220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1817D-96F8-8C46-98A9-E1A0F45D9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2874958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a:extLst>
            <a:ext uri="{FF2B5EF4-FFF2-40B4-BE49-F238E27FC236}">
              <a16:creationId xmlns:a16="http://schemas.microsoft.com/office/drawing/2014/main" id="{B94CB2C7-77C3-90FD-9A32-C23CEA80965F}"/>
            </a:ext>
          </a:extLst>
        </p:cNvPr>
        <p:cNvGrpSpPr/>
        <p:nvPr/>
      </p:nvGrpSpPr>
      <p:grpSpPr>
        <a:xfrm>
          <a:off x="0" y="0"/>
          <a:ext cx="0" cy="0"/>
          <a:chOff x="0" y="0"/>
          <a:chExt cx="0" cy="0"/>
        </a:xfrm>
      </p:grpSpPr>
      <p:sp>
        <p:nvSpPr>
          <p:cNvPr id="1851" name="Google Shape;1851;p45:notes">
            <a:extLst>
              <a:ext uri="{FF2B5EF4-FFF2-40B4-BE49-F238E27FC236}">
                <a16:creationId xmlns:a16="http://schemas.microsoft.com/office/drawing/2014/main" id="{B2E107BE-EAA8-068D-83D1-F2E0FB026B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852" name="Google Shape;1852;p45:notes">
            <a:extLst>
              <a:ext uri="{FF2B5EF4-FFF2-40B4-BE49-F238E27FC236}">
                <a16:creationId xmlns:a16="http://schemas.microsoft.com/office/drawing/2014/main" id="{A9250924-B189-590A-94AE-50A5D50A99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46102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FA3EE-97E7-740E-68E5-E5AD6BB35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AEC5C-198D-C195-D10B-09AD83B14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1EA61-C9DE-C226-0F86-F4CB9BC2C0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79215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17917-24D3-06E6-1F4F-7797D7D34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CF569-13CD-1FAD-D008-E3CC48F6B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3E7DC-AA6B-1E92-DA0D-F9B072F44B8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21408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13865-44E5-9CFF-7F4B-CFD243F22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CE1FC7-7CD8-DA63-FC07-32D039EAA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AEF13-D1F7-AD52-0E2F-24FF122A61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73714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02CC3-6E6E-5310-45BC-E7EA5AA8F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7BB73-ED8F-E905-143A-99A39B226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D2DD3-FE32-CA1B-C638-7AE984C89B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7629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A3F96-6303-AF09-85AA-29884A3A17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591A7-3B3D-BA32-085D-80355B011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C73B6-EB87-BA32-EFD9-10FFEADA6D7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62657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966B5-FA43-274D-215D-9036B92F1DF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7447354-6945-15E4-95BD-783566EEE38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9D59BC2-ED4D-855D-F95A-654E0BBB0AF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1B4ADFC-51A8-24B7-DC8A-95145865710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4931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6DBCD-E94D-A529-2EC6-4B038746D74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808BAA3D-B5F3-5F9C-F7C2-411C9F64E95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1F082C4-3535-4F5B-29AC-D86E483579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C0C979D-29DC-2047-6AF3-F95F3A7A111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780784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1756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01160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19.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19.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19.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19.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9.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19.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19.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9.xml"/><Relationship Id="rId1" Type="http://schemas.openxmlformats.org/officeDocument/2006/relationships/tags" Target="../tags/tag11.xml"/><Relationship Id="rId4" Type="http://schemas.openxmlformats.org/officeDocument/2006/relationships/image" Target="../media/image76.emf"/></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8.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1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97.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1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10/29/25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758447-5A14-7875-7285-2E406587FAFE}"/>
              </a:ext>
            </a:extLst>
          </p:cNvPr>
          <p:cNvSpPr>
            <a:spLocks noGrp="1"/>
          </p:cNvSpPr>
          <p:nvPr>
            <p:ph type="title"/>
          </p:nvPr>
        </p:nvSpPr>
        <p:spPr>
          <a:xfrm>
            <a:off x="912285" y="227013"/>
            <a:ext cx="10972800" cy="1828800"/>
          </a:xfrm>
        </p:spPr>
        <p:txBody>
          <a:bodyPr/>
          <a:lstStyle>
            <a:lvl1pPr algn="l">
              <a:defRPr sz="2600">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pic>
        <p:nvPicPr>
          <p:cNvPr id="4" name="Picture 3" descr="A close up of a sign&#10;&#10;Description automatically generated">
            <a:extLst>
              <a:ext uri="{FF2B5EF4-FFF2-40B4-BE49-F238E27FC236}">
                <a16:creationId xmlns:a16="http://schemas.microsoft.com/office/drawing/2014/main" id="{4001A9AE-E35B-C023-3066-AF7CD6E0C3E3}"/>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2" name="Rectangle 1">
            <a:extLst>
              <a:ext uri="{FF2B5EF4-FFF2-40B4-BE49-F238E27FC236}">
                <a16:creationId xmlns:a16="http://schemas.microsoft.com/office/drawing/2014/main" id="{8D7E3D01-6F6C-A56E-FB48-32ECBF33B24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US-based general medical oncologists</a:t>
            </a:r>
          </a:p>
        </p:txBody>
      </p:sp>
    </p:spTree>
    <p:extLst>
      <p:ext uri="{BB962C8B-B14F-4D97-AF65-F5344CB8AC3E}">
        <p14:creationId xmlns:p14="http://schemas.microsoft.com/office/powerpoint/2010/main" val="2851346819"/>
      </p:ext>
    </p:extLst>
  </p:cSld>
  <p:clrMapOvr>
    <a:masterClrMapping/>
  </p:clrMapOvr>
  <p:transition spd="slow" advClick="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895D7-38A4-9F04-7F0D-370D8E6656D3}"/>
              </a:ext>
            </a:extLst>
          </p:cNvPr>
          <p:cNvPicPr>
            <a:picLocks noChangeAspect="1"/>
          </p:cNvPicPr>
          <p:nvPr userDrawn="1"/>
        </p:nvPicPr>
        <p:blipFill>
          <a:blip r:embed="rId2"/>
          <a:srcRect/>
          <a:stretch/>
        </p:blipFill>
        <p:spPr>
          <a:xfrm>
            <a:off x="1" y="1158"/>
            <a:ext cx="12194060" cy="6856841"/>
          </a:xfrm>
          <a:prstGeom prst="rect">
            <a:avLst/>
          </a:prstGeom>
        </p:spPr>
      </p:pic>
    </p:spTree>
    <p:extLst>
      <p:ext uri="{BB962C8B-B14F-4D97-AF65-F5344CB8AC3E}">
        <p14:creationId xmlns:p14="http://schemas.microsoft.com/office/powerpoint/2010/main" val="15902228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6196CD-56C8-3C5A-1228-F8FB68199BF7}"/>
              </a:ext>
            </a:extLst>
          </p:cNvPr>
          <p:cNvPicPr>
            <a:picLocks noChangeAspect="1"/>
          </p:cNvPicPr>
          <p:nvPr userDrawn="1"/>
        </p:nvPicPr>
        <p:blipFill>
          <a:blip r:embed="rId2"/>
          <a:srcRect/>
          <a:stretch/>
        </p:blipFill>
        <p:spPr>
          <a:xfrm>
            <a:off x="2" y="1158"/>
            <a:ext cx="12191997" cy="6855681"/>
          </a:xfrm>
          <a:prstGeom prst="rect">
            <a:avLst/>
          </a:prstGeom>
        </p:spPr>
      </p:pic>
    </p:spTree>
    <p:extLst>
      <p:ext uri="{BB962C8B-B14F-4D97-AF65-F5344CB8AC3E}">
        <p14:creationId xmlns:p14="http://schemas.microsoft.com/office/powerpoint/2010/main" val="1188356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Presentation Title Here</a:t>
            </a:r>
          </a:p>
        </p:txBody>
      </p:sp>
      <p:sp>
        <p:nvSpPr>
          <p:cNvPr id="7" name="Subtitle 3"/>
          <p:cNvSpPr>
            <a:spLocks noGrp="1"/>
          </p:cNvSpPr>
          <p:nvPr>
            <p:ph type="subTitle" idx="1" hasCustomPrompt="1"/>
          </p:nvPr>
        </p:nvSpPr>
        <p:spPr>
          <a:xfrm>
            <a:off x="609600" y="5131493"/>
            <a:ext cx="10972800" cy="431108"/>
          </a:xfrm>
          <a:prstGeom prst="rect">
            <a:avLst/>
          </a:prstGeom>
        </p:spPr>
        <p:txBody>
          <a:bodyPr anchor="ctr"/>
          <a:lstStyle>
            <a:lvl1pPr marL="0" indent="0">
              <a:buNone/>
              <a:defRPr b="1">
                <a:solidFill>
                  <a:srgbClr val="075899"/>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5562601"/>
            <a:ext cx="109728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Tree>
    <p:extLst>
      <p:ext uri="{BB962C8B-B14F-4D97-AF65-F5344CB8AC3E}">
        <p14:creationId xmlns:p14="http://schemas.microsoft.com/office/powerpoint/2010/main" val="3760185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3"/>
          <p:cNvSpPr>
            <a:spLocks noGrp="1"/>
          </p:cNvSpPr>
          <p:nvPr>
            <p:ph type="subTitle" idx="1" hasCustomPrompt="1"/>
          </p:nvPr>
        </p:nvSpPr>
        <p:spPr>
          <a:xfrm>
            <a:off x="609600" y="5131493"/>
            <a:ext cx="10972800" cy="431108"/>
          </a:xfrm>
          <a:prstGeom prst="rect">
            <a:avLst/>
          </a:prstGeom>
        </p:spPr>
        <p:txBody>
          <a:bodyPr anchor="ctr"/>
          <a:lstStyle>
            <a:lvl1pPr marL="0" indent="0">
              <a:buNone/>
              <a:defRPr b="1">
                <a:solidFill>
                  <a:srgbClr val="075899"/>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5562601"/>
            <a:ext cx="109728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2" name="Text Placeholder 5">
            <a:extLst>
              <a:ext uri="{FF2B5EF4-FFF2-40B4-BE49-F238E27FC236}">
                <a16:creationId xmlns:a16="http://schemas.microsoft.com/office/drawing/2014/main" id="{FADD28FC-C315-2CAA-8A9C-6A2262D17E7F}"/>
              </a:ext>
            </a:extLst>
          </p:cNvPr>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Presentation Title Here</a:t>
            </a:r>
          </a:p>
        </p:txBody>
      </p:sp>
    </p:spTree>
    <p:extLst>
      <p:ext uri="{BB962C8B-B14F-4D97-AF65-F5344CB8AC3E}">
        <p14:creationId xmlns:p14="http://schemas.microsoft.com/office/powerpoint/2010/main" val="2561337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ubtitle 3">
            <a:extLst>
              <a:ext uri="{FF2B5EF4-FFF2-40B4-BE49-F238E27FC236}">
                <a16:creationId xmlns:a16="http://schemas.microsoft.com/office/drawing/2014/main" id="{40908CA3-178D-4D48-9A72-979D85236796}"/>
              </a:ext>
            </a:extLst>
          </p:cNvPr>
          <p:cNvSpPr>
            <a:spLocks noGrp="1"/>
          </p:cNvSpPr>
          <p:nvPr>
            <p:ph type="subTitle" idx="1" hasCustomPrompt="1"/>
          </p:nvPr>
        </p:nvSpPr>
        <p:spPr>
          <a:xfrm>
            <a:off x="609600" y="5131493"/>
            <a:ext cx="4267200" cy="431108"/>
          </a:xfrm>
          <a:prstGeom prst="rect">
            <a:avLst/>
          </a:prstGeom>
        </p:spPr>
        <p:txBody>
          <a:bodyPr anchor="ctr"/>
          <a:lstStyle>
            <a:lvl1pPr marL="0" indent="0">
              <a:buNone/>
              <a:defRPr b="1">
                <a:solidFill>
                  <a:srgbClr val="075899"/>
                </a:solidFill>
              </a:defRPr>
            </a:lvl1pPr>
          </a:lstStyle>
          <a:p>
            <a:r>
              <a:rPr lang="en-US" dirty="0"/>
              <a:t>Presenter’s Name Here</a:t>
            </a:r>
          </a:p>
        </p:txBody>
      </p:sp>
      <p:sp>
        <p:nvSpPr>
          <p:cNvPr id="14" name="Text Placeholder 4">
            <a:extLst>
              <a:ext uri="{FF2B5EF4-FFF2-40B4-BE49-F238E27FC236}">
                <a16:creationId xmlns:a16="http://schemas.microsoft.com/office/drawing/2014/main" id="{EF4337D6-1B44-6A4D-AF57-FA4922F87FE2}"/>
              </a:ext>
            </a:extLst>
          </p:cNvPr>
          <p:cNvSpPr>
            <a:spLocks noGrp="1"/>
          </p:cNvSpPr>
          <p:nvPr>
            <p:ph type="body" sz="quarter" idx="13" hasCustomPrompt="1"/>
          </p:nvPr>
        </p:nvSpPr>
        <p:spPr>
          <a:xfrm>
            <a:off x="609600" y="5562601"/>
            <a:ext cx="42672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8" name="Text Placeholder 4">
            <a:extLst>
              <a:ext uri="{FF2B5EF4-FFF2-40B4-BE49-F238E27FC236}">
                <a16:creationId xmlns:a16="http://schemas.microsoft.com/office/drawing/2014/main" id="{EE12EEE7-81E6-CB4B-9AAC-C1242B4C7CA5}"/>
              </a:ext>
            </a:extLst>
          </p:cNvPr>
          <p:cNvSpPr>
            <a:spLocks noGrp="1"/>
          </p:cNvSpPr>
          <p:nvPr>
            <p:ph type="body" sz="quarter" idx="15" hasCustomPrompt="1"/>
          </p:nvPr>
        </p:nvSpPr>
        <p:spPr>
          <a:xfrm>
            <a:off x="5680148" y="5562601"/>
            <a:ext cx="42672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19" name="Text Placeholder 18">
            <a:extLst>
              <a:ext uri="{FF2B5EF4-FFF2-40B4-BE49-F238E27FC236}">
                <a16:creationId xmlns:a16="http://schemas.microsoft.com/office/drawing/2014/main" id="{6DAF0F2D-C054-D248-AD92-E8EC08ACE56F}"/>
              </a:ext>
            </a:extLst>
          </p:cNvPr>
          <p:cNvSpPr>
            <a:spLocks noGrp="1"/>
          </p:cNvSpPr>
          <p:nvPr>
            <p:ph type="body" sz="quarter" idx="16" hasCustomPrompt="1"/>
          </p:nvPr>
        </p:nvSpPr>
        <p:spPr>
          <a:xfrm>
            <a:off x="5680148" y="5130800"/>
            <a:ext cx="4267200" cy="431800"/>
          </a:xfrm>
          <a:prstGeom prst="rect">
            <a:avLst/>
          </a:prstGeom>
        </p:spPr>
        <p:txBody>
          <a:bodyPr wrap="none"/>
          <a:lstStyle>
            <a:lvl1pPr marL="0" indent="0">
              <a:buNone/>
              <a:defRPr b="1">
                <a:solidFill>
                  <a:srgbClr val="075899"/>
                </a:solidFill>
              </a:defRPr>
            </a:lvl1pPr>
          </a:lstStyle>
          <a:p>
            <a:r>
              <a:rPr lang="en-US" dirty="0"/>
              <a:t>Presenter’s Name Here</a:t>
            </a:r>
          </a:p>
        </p:txBody>
      </p:sp>
      <p:sp>
        <p:nvSpPr>
          <p:cNvPr id="2" name="Text Placeholder 5">
            <a:extLst>
              <a:ext uri="{FF2B5EF4-FFF2-40B4-BE49-F238E27FC236}">
                <a16:creationId xmlns:a16="http://schemas.microsoft.com/office/drawing/2014/main" id="{B207F215-E930-594F-4384-41BA5DAA8306}"/>
              </a:ext>
            </a:extLst>
          </p:cNvPr>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Presentation Title Here</a:t>
            </a:r>
          </a:p>
        </p:txBody>
      </p:sp>
    </p:spTree>
    <p:extLst>
      <p:ext uri="{BB962C8B-B14F-4D97-AF65-F5344CB8AC3E}">
        <p14:creationId xmlns:p14="http://schemas.microsoft.com/office/powerpoint/2010/main" val="37840275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3">
            <a:extLst>
              <a:ext uri="{FF2B5EF4-FFF2-40B4-BE49-F238E27FC236}">
                <a16:creationId xmlns:a16="http://schemas.microsoft.com/office/drawing/2014/main" id="{07559C55-590A-074C-8F05-A6281154FEE5}"/>
              </a:ext>
            </a:extLst>
          </p:cNvPr>
          <p:cNvSpPr>
            <a:spLocks noGrp="1"/>
          </p:cNvSpPr>
          <p:nvPr>
            <p:ph type="subTitle" idx="1" hasCustomPrompt="1"/>
          </p:nvPr>
        </p:nvSpPr>
        <p:spPr>
          <a:xfrm>
            <a:off x="609600" y="5131493"/>
            <a:ext cx="10972800" cy="964508"/>
          </a:xfrm>
          <a:prstGeom prst="rect">
            <a:avLst/>
          </a:prstGeom>
        </p:spPr>
        <p:txBody>
          <a:bodyPr anchor="ctr"/>
          <a:lstStyle>
            <a:lvl1pPr marL="0" indent="0" algn="ctr">
              <a:buNone/>
              <a:defRPr b="1">
                <a:solidFill>
                  <a:srgbClr val="075899"/>
                </a:solidFill>
              </a:defRPr>
            </a:lvl1pPr>
          </a:lstStyle>
          <a:p>
            <a:r>
              <a:rPr lang="en-US" dirty="0"/>
              <a:t>Subtext.</a:t>
            </a:r>
          </a:p>
        </p:txBody>
      </p:sp>
      <p:sp>
        <p:nvSpPr>
          <p:cNvPr id="2" name="Text Placeholder 5">
            <a:extLst>
              <a:ext uri="{FF2B5EF4-FFF2-40B4-BE49-F238E27FC236}">
                <a16:creationId xmlns:a16="http://schemas.microsoft.com/office/drawing/2014/main" id="{274EAFD1-CB8F-839A-F79B-7B7228517EEB}"/>
              </a:ext>
            </a:extLst>
          </p:cNvPr>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Section Header</a:t>
            </a:r>
          </a:p>
        </p:txBody>
      </p:sp>
    </p:spTree>
    <p:extLst>
      <p:ext uri="{BB962C8B-B14F-4D97-AF65-F5344CB8AC3E}">
        <p14:creationId xmlns:p14="http://schemas.microsoft.com/office/powerpoint/2010/main" val="30005236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A0BD6943-85A0-38B3-EE67-598A70B24E49}"/>
              </a:ext>
            </a:extLst>
          </p:cNvPr>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Section Header</a:t>
            </a:r>
          </a:p>
        </p:txBody>
      </p:sp>
    </p:spTree>
    <p:extLst>
      <p:ext uri="{BB962C8B-B14F-4D97-AF65-F5344CB8AC3E}">
        <p14:creationId xmlns:p14="http://schemas.microsoft.com/office/powerpoint/2010/main" val="34163100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3"/>
          <p:cNvSpPr>
            <a:spLocks noGrp="1"/>
          </p:cNvSpPr>
          <p:nvPr>
            <p:ph sz="quarter" idx="14"/>
          </p:nvPr>
        </p:nvSpPr>
        <p:spPr>
          <a:xfrm>
            <a:off x="609600" y="1545996"/>
            <a:ext cx="10972800" cy="466059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0"/>
            <a:ext cx="12192000" cy="874144"/>
          </a:xfrm>
          <a:prstGeom prst="rect">
            <a:avLst/>
          </a:prstGeom>
          <a:noFill/>
        </p:spPr>
        <p:txBody>
          <a:bodyPr anchor="ctr"/>
          <a:lstStyle>
            <a:lvl1pPr algn="ctr">
              <a:defRPr sz="4000" b="1">
                <a:solidFill>
                  <a:schemeClr val="bg1"/>
                </a:solidFill>
              </a:defRPr>
            </a:lvl1pPr>
          </a:lstStyle>
          <a:p>
            <a:r>
              <a:rPr lang="en-US" dirty="0"/>
              <a:t>Disclosures</a:t>
            </a:r>
          </a:p>
        </p:txBody>
      </p:sp>
    </p:spTree>
    <p:extLst>
      <p:ext uri="{BB962C8B-B14F-4D97-AF65-F5344CB8AC3E}">
        <p14:creationId xmlns:p14="http://schemas.microsoft.com/office/powerpoint/2010/main" val="10997661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075899"/>
                </a:solidFill>
              </a:defRPr>
            </a:lvl1pPr>
          </a:lstStyle>
          <a:p>
            <a:r>
              <a:rPr lang="en-US" dirty="0"/>
              <a:t>Click to add title</a:t>
            </a:r>
          </a:p>
        </p:txBody>
      </p:sp>
      <p:sp>
        <p:nvSpPr>
          <p:cNvPr id="2" name="Text Placeholder 7">
            <a:extLst>
              <a:ext uri="{FF2B5EF4-FFF2-40B4-BE49-F238E27FC236}">
                <a16:creationId xmlns:a16="http://schemas.microsoft.com/office/drawing/2014/main" id="{D8A05ECA-3C9B-2D92-B873-01AA2BB60E95}"/>
              </a:ext>
            </a:extLst>
          </p:cNvPr>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142270934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075899"/>
                </a:solidFill>
              </a:defRPr>
            </a:lvl1pPr>
          </a:lstStyle>
          <a:p>
            <a:r>
              <a:rPr lang="en-US" dirty="0"/>
              <a:t>Click to add title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89"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7">
            <a:extLst>
              <a:ext uri="{FF2B5EF4-FFF2-40B4-BE49-F238E27FC236}">
                <a16:creationId xmlns:a16="http://schemas.microsoft.com/office/drawing/2014/main" id="{063086FF-AE3E-8EF7-2FAF-638ADD77AB85}"/>
              </a:ext>
            </a:extLst>
          </p:cNvPr>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10516433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6106789"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10" name="Title 1">
            <a:extLst>
              <a:ext uri="{FF2B5EF4-FFF2-40B4-BE49-F238E27FC236}">
                <a16:creationId xmlns:a16="http://schemas.microsoft.com/office/drawing/2014/main" id="{21B3FDA3-8747-0B4B-962D-6AA6290D8BEB}"/>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075899"/>
                </a:solidFill>
              </a:defRPr>
            </a:lvl1pPr>
          </a:lstStyle>
          <a:p>
            <a:r>
              <a:rPr lang="en-US" dirty="0"/>
              <a:t>Click to add title</a:t>
            </a:r>
          </a:p>
        </p:txBody>
      </p:sp>
    </p:spTree>
    <p:extLst>
      <p:ext uri="{BB962C8B-B14F-4D97-AF65-F5344CB8AC3E}">
        <p14:creationId xmlns:p14="http://schemas.microsoft.com/office/powerpoint/2010/main" val="42252785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075899"/>
                </a:solidFill>
              </a:defRPr>
            </a:lvl1pPr>
          </a:lstStyle>
          <a:p>
            <a:r>
              <a:rPr lang="en-US" dirty="0"/>
              <a:t>Click to add title</a:t>
            </a:r>
          </a:p>
        </p:txBody>
      </p:sp>
      <p:sp>
        <p:nvSpPr>
          <p:cNvPr id="2" name="Text Placeholder 7">
            <a:extLst>
              <a:ext uri="{FF2B5EF4-FFF2-40B4-BE49-F238E27FC236}">
                <a16:creationId xmlns:a16="http://schemas.microsoft.com/office/drawing/2014/main" id="{AB26654F-50AF-802E-7563-D9256900D5FC}"/>
              </a:ext>
            </a:extLst>
          </p:cNvPr>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2917042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6532B71-18C0-0DBA-A020-E277D3D6247E}"/>
              </a:ext>
            </a:extLst>
          </p:cNvPr>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97545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0487820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AAF8AF09-7FDB-199F-839D-C33D65BC6100}"/>
              </a:ext>
            </a:extLst>
          </p:cNvPr>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Q&amp;A Session</a:t>
            </a:r>
          </a:p>
        </p:txBody>
      </p:sp>
    </p:spTree>
    <p:extLst>
      <p:ext uri="{BB962C8B-B14F-4D97-AF65-F5344CB8AC3E}">
        <p14:creationId xmlns:p14="http://schemas.microsoft.com/office/powerpoint/2010/main" val="3773638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189025550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7457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23823056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2286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1120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62602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64024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97447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2637464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5786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6406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251878341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26751803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25650978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Slid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23327135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Slide Blu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33622306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31637834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4155332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Slide Blue ODL">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9929703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itle Slide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23127611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Slide Blu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143331442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Divider Layouts">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5"/>
            <a:ext cx="12191999" cy="1477328"/>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Divider layouts</a:t>
            </a:r>
          </a:p>
        </p:txBody>
      </p:sp>
    </p:spTree>
    <p:extLst>
      <p:ext uri="{BB962C8B-B14F-4D97-AF65-F5344CB8AC3E}">
        <p14:creationId xmlns:p14="http://schemas.microsoft.com/office/powerpoint/2010/main" val="33159286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tx1"/>
                </a:solidFill>
              </a:defRPr>
            </a:lvl1pPr>
          </a:lstStyle>
          <a:p>
            <a:r>
              <a:rPr lang="en-US"/>
              <a:t>This slide is for a divider, statement or takeaway.</a:t>
            </a:r>
          </a:p>
        </p:txBody>
      </p:sp>
    </p:spTree>
    <p:extLst>
      <p:ext uri="{BB962C8B-B14F-4D97-AF65-F5344CB8AC3E}">
        <p14:creationId xmlns:p14="http://schemas.microsoft.com/office/powerpoint/2010/main" val="154878224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Section Header Blu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a:t>This slide is for a divider, statement or takeaway.</a:t>
            </a:r>
          </a:p>
        </p:txBody>
      </p:sp>
    </p:spTree>
    <p:extLst>
      <p:ext uri="{BB962C8B-B14F-4D97-AF65-F5344CB8AC3E}">
        <p14:creationId xmlns:p14="http://schemas.microsoft.com/office/powerpoint/2010/main" val="23297286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Only + Content">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Title Only + Content layouts</a:t>
            </a:r>
          </a:p>
        </p:txBody>
      </p:sp>
    </p:spTree>
    <p:extLst>
      <p:ext uri="{BB962C8B-B14F-4D97-AF65-F5344CB8AC3E}">
        <p14:creationId xmlns:p14="http://schemas.microsoft.com/office/powerpoint/2010/main" val="31144689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628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025605"/>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200756"/>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349749"/>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1"/>
            <a:ext cx="11184423" cy="545670"/>
          </a:xfrm>
        </p:spPr>
        <p:txBody>
          <a:bodyPr vert="horz"/>
          <a:lstStyle/>
          <a:p>
            <a:r>
              <a:rPr lang="en-US"/>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a:t>Chart title</a:t>
            </a:r>
          </a:p>
        </p:txBody>
      </p:sp>
    </p:spTree>
    <p:extLst>
      <p:ext uri="{BB962C8B-B14F-4D97-AF65-F5344CB8AC3E}">
        <p14:creationId xmlns:p14="http://schemas.microsoft.com/office/powerpoint/2010/main" val="977958186"/>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Tree>
    <p:extLst>
      <p:ext uri="{BB962C8B-B14F-4D97-AF65-F5344CB8AC3E}">
        <p14:creationId xmlns:p14="http://schemas.microsoft.com/office/powerpoint/2010/main" val="4499989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Tree>
    <p:extLst>
      <p:ext uri="{BB962C8B-B14F-4D97-AF65-F5344CB8AC3E}">
        <p14:creationId xmlns:p14="http://schemas.microsoft.com/office/powerpoint/2010/main" val="3556902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8573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wo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491395"/>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hree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48996"/>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Four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842612"/>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Four Charts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1"/>
            <a:ext cx="11184423" cy="545670"/>
          </a:xfrm>
        </p:spPr>
        <p:txBody>
          <a:bodyPr vert="horz"/>
          <a:lstStyle>
            <a:lvl1pPr>
              <a:defRPr>
                <a:solidFill>
                  <a:schemeClr val="bg1"/>
                </a:solidFill>
              </a:defRPr>
            </a:lvl1pPr>
          </a:lstStyle>
          <a:p>
            <a:r>
              <a:rPr lang="en-US"/>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a:t>Chart title</a:t>
            </a:r>
          </a:p>
        </p:txBody>
      </p:sp>
    </p:spTree>
    <p:extLst>
      <p:ext uri="{BB962C8B-B14F-4D97-AF65-F5344CB8AC3E}">
        <p14:creationId xmlns:p14="http://schemas.microsoft.com/office/powerpoint/2010/main" val="1012956498"/>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Tree>
    <p:extLst>
      <p:ext uri="{BB962C8B-B14F-4D97-AF65-F5344CB8AC3E}">
        <p14:creationId xmlns:p14="http://schemas.microsoft.com/office/powerpoint/2010/main" val="217937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Blank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Tree>
    <p:extLst>
      <p:ext uri="{BB962C8B-B14F-4D97-AF65-F5344CB8AC3E}">
        <p14:creationId xmlns:p14="http://schemas.microsoft.com/office/powerpoint/2010/main" val="413318418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ontent Title Eyebrow Subtitle">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Title and Subtitle-Above layouts</a:t>
            </a:r>
          </a:p>
        </p:txBody>
      </p:sp>
    </p:spTree>
    <p:extLst>
      <p:ext uri="{BB962C8B-B14F-4D97-AF65-F5344CB8AC3E}">
        <p14:creationId xmlns:p14="http://schemas.microsoft.com/office/powerpoint/2010/main" val="38876785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63615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948300"/>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815787"/>
            <a:ext cx="5126736" cy="555813"/>
          </a:xfrm>
        </p:spPr>
        <p:txBody>
          <a:bodyPr vert="horz"/>
          <a:lstStyle/>
          <a:p>
            <a:r>
              <a:rPr lang="en-US"/>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242073"/>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9673563"/>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460587"/>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23666523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Subtitle-A + Title Only Light Blu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20777544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Subtitle-A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422579"/>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tx1"/>
                </a:solidFill>
              </a:defRPr>
            </a:lvl1pPr>
          </a:lstStyle>
          <a:p>
            <a:r>
              <a:rPr lang="en-US"/>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679565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Subtitle-A +  Content Blu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4705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Subtitle-A + Two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0778578"/>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Subtitle-A + Three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126321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Subtitle-A + Four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230748"/>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Subtitle-A + Title Only Blu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7950455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Content Title and Subtitle">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Title and Subtitle-Below layouts</a:t>
            </a:r>
          </a:p>
        </p:txBody>
      </p:sp>
    </p:spTree>
    <p:extLst>
      <p:ext uri="{BB962C8B-B14F-4D97-AF65-F5344CB8AC3E}">
        <p14:creationId xmlns:p14="http://schemas.microsoft.com/office/powerpoint/2010/main" val="16036523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278974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9217065"/>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0"/>
            <a:ext cx="5126736" cy="555813"/>
          </a:xfrm>
        </p:spPr>
        <p:txBody>
          <a:bodyPr vert="horz"/>
          <a:lstStyle/>
          <a:p>
            <a:r>
              <a:rPr lang="en-US"/>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361550"/>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563553"/>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66742"/>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97245069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Subtitle-B + Title Only Light Blu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25206968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0"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bg1"/>
                </a:solidFill>
              </a:defRPr>
            </a:lvl1pPr>
          </a:lstStyle>
          <a:p>
            <a:r>
              <a:rPr lang="en-US"/>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29744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tx1"/>
                </a:solidFill>
              </a:defRPr>
            </a:lvl1pPr>
          </a:lstStyle>
          <a:p>
            <a:r>
              <a:rPr lang="en-US"/>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38367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Subtitle-B +  Content Blu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90617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Subtitle-B + Two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8549847"/>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Subtitle-B + Three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455195"/>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Subtitle-B + Four Content Blu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352140"/>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Subtitle-B + Title Only Blu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10508869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Special layouts">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Special layouts</a:t>
            </a:r>
          </a:p>
        </p:txBody>
      </p:sp>
    </p:spTree>
    <p:extLst>
      <p:ext uri="{BB962C8B-B14F-4D97-AF65-F5344CB8AC3E}">
        <p14:creationId xmlns:p14="http://schemas.microsoft.com/office/powerpoint/2010/main" val="10785140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title; Arial 20pt bold, sentence case (1 line)</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1"/>
                </a:solidFill>
              </a:defRPr>
            </a:lvl2pPr>
          </a:lstStyle>
          <a:p>
            <a:pPr lvl="0"/>
            <a:r>
              <a:rPr lang="en-US"/>
              <a:t>First </a:t>
            </a:r>
            <a:r>
              <a:rPr lang="en-US" err="1"/>
              <a:t>Lastname</a:t>
            </a:r>
            <a:endParaRPr lang="en-US"/>
          </a:p>
          <a:p>
            <a:pPr lvl="1"/>
            <a:r>
              <a:rPr lang="en-US"/>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1"/>
                </a:solidFill>
              </a:defRPr>
            </a:lvl2pPr>
          </a:lstStyle>
          <a:p>
            <a:pPr lvl="0"/>
            <a:r>
              <a:rPr lang="en-US"/>
              <a:t>First </a:t>
            </a:r>
            <a:r>
              <a:rPr lang="en-US" err="1"/>
              <a:t>Lastname</a:t>
            </a:r>
            <a:endParaRPr lang="en-US"/>
          </a:p>
          <a:p>
            <a:pPr lvl="1"/>
            <a:r>
              <a:rPr lang="en-US"/>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a:t>Insert person’s photo</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a:t>Insert person’s photo</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bullet points</a:t>
            </a:r>
          </a:p>
        </p:txBody>
      </p:sp>
    </p:spTree>
    <p:extLst>
      <p:ext uri="{BB962C8B-B14F-4D97-AF65-F5344CB8AC3E}">
        <p14:creationId xmlns:p14="http://schemas.microsoft.com/office/powerpoint/2010/main" val="32801168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a:t>Bring placeholder to front. Drag picture to placeholder or click icon to add. Send placeholder to back. </a:t>
            </a:r>
            <a:br>
              <a:rPr lang="en-US"/>
            </a:br>
            <a:r>
              <a:rPr lang="en-US"/>
              <a:t>Note that the overlay sits on top of the slide; it will need to be pasted onto any new slide using this layout.</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10277594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1"/>
                </a:solidFill>
              </a:defRPr>
            </a:lvl2pPr>
          </a:lstStyle>
          <a:p>
            <a:pPr lvl="0"/>
            <a:r>
              <a:rPr lang="en-US"/>
              <a:t>Use this box to include quote. To activate sub-level formatting of attribution, place cursor at beginning of text/line and hit tab or shift tab. Do not modify size or placement of textbox.</a:t>
            </a:r>
          </a:p>
          <a:p>
            <a:pPr lvl="1"/>
            <a:r>
              <a:rPr lang="en-US"/>
              <a:t>Attribution name</a:t>
            </a:r>
          </a:p>
        </p:txBody>
      </p:sp>
    </p:spTree>
    <p:extLst>
      <p:ext uri="{BB962C8B-B14F-4D97-AF65-F5344CB8AC3E}">
        <p14:creationId xmlns:p14="http://schemas.microsoft.com/office/powerpoint/2010/main" val="37458886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2E5FF4"/>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hasCustomPrompt="1"/>
          </p:nvPr>
        </p:nvSpPr>
        <p:spPr>
          <a:xfrm>
            <a:off x="512063" y="405743"/>
            <a:ext cx="11184423" cy="307226"/>
          </a:xfrm>
        </p:spPr>
        <p:txBody>
          <a:bodyPr vert="horz" lIns="0" tIns="0" rIns="0" bIns="0" rtlCol="0" anchor="b">
            <a:noAutofit/>
          </a:bodyPr>
          <a:lstStyle>
            <a:lvl1pPr>
              <a:defRPr lang="en-US" sz="2000" b="1" dirty="0">
                <a:solidFill>
                  <a:schemeClr val="accent1"/>
                </a:solidFill>
                <a:latin typeface="+mn-lt"/>
                <a:ea typeface="+mn-ea"/>
                <a:cs typeface="+mn-cs"/>
              </a:defRPr>
            </a:lvl1pPr>
          </a:lstStyle>
          <a:p>
            <a:pPr lvl="0"/>
            <a:r>
              <a:rPr lang="en-US"/>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a:t>Use this box to include quote. To activate sub-level formatting of attribution, place cursor at beginning of text/line and hit tab or shift tab. Do not modify size or placement of textbox.</a:t>
            </a:r>
          </a:p>
          <a:p>
            <a:pPr lvl="1"/>
            <a:r>
              <a:rPr lang="en-US"/>
              <a:t>Attribution name</a:t>
            </a:r>
          </a:p>
        </p:txBody>
      </p:sp>
    </p:spTree>
    <p:extLst>
      <p:ext uri="{BB962C8B-B14F-4D97-AF65-F5344CB8AC3E}">
        <p14:creationId xmlns:p14="http://schemas.microsoft.com/office/powerpoint/2010/main" val="19022533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4847761" y="457201"/>
            <a:ext cx="6848725" cy="324444"/>
          </a:xfrm>
          <a:noFill/>
        </p:spPr>
        <p:txBody>
          <a:bodyPr vert="horz"/>
          <a:lstStyle>
            <a:lvl1pPr>
              <a:defRPr sz="2000" b="1">
                <a:solidFill>
                  <a:schemeClr val="accent1"/>
                </a:solidFill>
              </a:defRPr>
            </a:lvl1pPr>
          </a:lstStyle>
          <a:p>
            <a:pPr lvl="0"/>
            <a:r>
              <a:rPr lang="en-US"/>
              <a:t>Slide title; Arial 20pt bold, sentence case (1 line)</a:t>
            </a:r>
          </a:p>
        </p:txBody>
      </p:sp>
      <p:sp>
        <p:nvSpPr>
          <p:cNvPr id="4" name="Content Placeholder 3"/>
          <p:cNvSpPr>
            <a:spLocks noGrp="1"/>
          </p:cNvSpPr>
          <p:nvPr>
            <p:ph sz="half" idx="2" hasCustomPrompt="1"/>
          </p:nvPr>
        </p:nvSpPr>
        <p:spPr>
          <a:xfrm>
            <a:off x="4846638" y="1011250"/>
            <a:ext cx="6853236"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056507"/>
      </p:ext>
    </p:extLst>
  </p:cSld>
  <p:clrMapOvr>
    <a:masterClrMapping/>
  </p:clrMapOvr>
  <p:extLst>
    <p:ext uri="{DCECCB84-F9BA-43D5-87BE-67443E8EF086}">
      <p15:sldGuideLst xmlns:p15="http://schemas.microsoft.com/office/powerpoint/2012/main">
        <p15:guide id="1" pos="2763">
          <p15:clr>
            <a:srgbClr val="FBAE40"/>
          </p15:clr>
        </p15:guide>
        <p15:guide id="2" pos="3053">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Content + 1/2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6553200" y="457201"/>
            <a:ext cx="5143286" cy="324444"/>
          </a:xfrm>
        </p:spPr>
        <p:txBody>
          <a:bodyPr vert="horz"/>
          <a:lstStyle>
            <a:lvl1pPr>
              <a:defRPr sz="2000" b="1">
                <a:solidFill>
                  <a:schemeClr val="accent1"/>
                </a:solidFill>
              </a:defRPr>
            </a:lvl1pPr>
          </a:lstStyle>
          <a:p>
            <a:pPr lvl="0"/>
            <a:r>
              <a:rPr lang="en-US"/>
              <a:t>Slide title; Arial 20pt bold, short (1 line)</a:t>
            </a:r>
          </a:p>
        </p:txBody>
      </p:sp>
      <p:sp>
        <p:nvSpPr>
          <p:cNvPr id="4" name="Content Placeholder 3"/>
          <p:cNvSpPr>
            <a:spLocks noGrp="1"/>
          </p:cNvSpPr>
          <p:nvPr>
            <p:ph sz="half" idx="2" hasCustomPrompt="1"/>
          </p:nvPr>
        </p:nvSpPr>
        <p:spPr>
          <a:xfrm>
            <a:off x="6553200" y="1011250"/>
            <a:ext cx="5146674"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787687"/>
      </p:ext>
    </p:extLst>
  </p:cSld>
  <p:clrMapOvr>
    <a:masterClrMapping/>
  </p:clrMapOvr>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8284948" y="457201"/>
            <a:ext cx="3411538" cy="324444"/>
          </a:xfrm>
        </p:spPr>
        <p:txBody>
          <a:bodyPr vert="horz"/>
          <a:lstStyle>
            <a:lvl1pPr>
              <a:defRPr sz="2000" b="1">
                <a:solidFill>
                  <a:schemeClr val="accent1"/>
                </a:solidFill>
              </a:defRPr>
            </a:lvl1pPr>
          </a:lstStyle>
          <a:p>
            <a:pPr lvl="0"/>
            <a:r>
              <a:rPr lang="en-US"/>
              <a:t>Slide title; short (1 line)</a:t>
            </a:r>
          </a:p>
        </p:txBody>
      </p:sp>
      <p:sp>
        <p:nvSpPr>
          <p:cNvPr id="4" name="Content Placeholder 3"/>
          <p:cNvSpPr>
            <a:spLocks noGrp="1"/>
          </p:cNvSpPr>
          <p:nvPr>
            <p:ph sz="half" idx="2" hasCustomPrompt="1"/>
          </p:nvPr>
        </p:nvSpPr>
        <p:spPr>
          <a:xfrm>
            <a:off x="8284948" y="1011250"/>
            <a:ext cx="3411538"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43370"/>
      </p:ext>
    </p:extLst>
  </p:cSld>
  <p:clrMapOvr>
    <a:masterClrMapping/>
  </p:clrMapOvr>
  <p:extLst>
    <p:ext uri="{DCECCB84-F9BA-43D5-87BE-67443E8EF086}">
      <p15:sldGuideLst xmlns:p15="http://schemas.microsoft.com/office/powerpoint/2012/main">
        <p15:guide id="1" pos="5209">
          <p15:clr>
            <a:srgbClr val="FBAE40"/>
          </p15:clr>
        </p15:guide>
        <p15:guide id="2" pos="4924">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6829689" cy="324444"/>
          </a:xfrm>
        </p:spPr>
        <p:txBody>
          <a:bodyPr vert="horz"/>
          <a:lstStyle>
            <a:lvl1pPr>
              <a:defRPr sz="2000" b="1">
                <a:solidFill>
                  <a:schemeClr val="accent1"/>
                </a:solidFill>
              </a:defRPr>
            </a:lvl1pPr>
          </a:lstStyle>
          <a:p>
            <a:pPr lvl="0"/>
            <a:r>
              <a:rPr lang="en-US"/>
              <a:t>Slide title; Arial 20pt bold, sentence case (1 line)</a:t>
            </a:r>
          </a:p>
        </p:txBody>
      </p:sp>
      <p:sp>
        <p:nvSpPr>
          <p:cNvPr id="4" name="Content Placeholder 3"/>
          <p:cNvSpPr>
            <a:spLocks noGrp="1"/>
          </p:cNvSpPr>
          <p:nvPr>
            <p:ph sz="half" idx="2" hasCustomPrompt="1"/>
          </p:nvPr>
        </p:nvSpPr>
        <p:spPr>
          <a:xfrm>
            <a:off x="512064" y="1011250"/>
            <a:ext cx="6834188"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833021"/>
      </p:ext>
    </p:extLst>
  </p:cSld>
  <p:clrMapOvr>
    <a:masterClrMapping/>
  </p:clrMapOvr>
  <p:extLst>
    <p:ext uri="{DCECCB84-F9BA-43D5-87BE-67443E8EF086}">
      <p15:sldGuideLst xmlns:p15="http://schemas.microsoft.com/office/powerpoint/2012/main">
        <p15:guide id="1" pos="4914">
          <p15:clr>
            <a:srgbClr val="FBAE40"/>
          </p15:clr>
        </p15:guide>
        <p15:guide id="2" pos="462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5143286" cy="324444"/>
          </a:xfrm>
        </p:spPr>
        <p:txBody>
          <a:bodyPr vert="horz"/>
          <a:lstStyle>
            <a:lvl1pPr>
              <a:defRPr sz="2000" b="1">
                <a:solidFill>
                  <a:schemeClr val="accent1"/>
                </a:solidFill>
              </a:defRPr>
            </a:lvl1pPr>
          </a:lstStyle>
          <a:p>
            <a:pPr lvl="0"/>
            <a:r>
              <a:rPr lang="en-US"/>
              <a:t>Slide title; Arial 20pt bold, short (1 line)</a:t>
            </a:r>
          </a:p>
        </p:txBody>
      </p:sp>
      <p:sp>
        <p:nvSpPr>
          <p:cNvPr id="4" name="Content Placeholder 3"/>
          <p:cNvSpPr>
            <a:spLocks noGrp="1"/>
          </p:cNvSpPr>
          <p:nvPr>
            <p:ph sz="half" idx="2" hasCustomPrompt="1"/>
          </p:nvPr>
        </p:nvSpPr>
        <p:spPr>
          <a:xfrm>
            <a:off x="512064" y="1011250"/>
            <a:ext cx="5146674"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112422"/>
      </p:ext>
    </p:extLst>
  </p:cSld>
  <p:clrMapOvr>
    <a:masterClrMapping/>
  </p:clrMapOvr>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3411539"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3411538" cy="324444"/>
          </a:xfrm>
        </p:spPr>
        <p:txBody>
          <a:bodyPr vert="horz"/>
          <a:lstStyle>
            <a:lvl1pPr>
              <a:defRPr sz="2000" b="1">
                <a:solidFill>
                  <a:schemeClr val="accent1"/>
                </a:solidFill>
              </a:defRPr>
            </a:lvl1pPr>
          </a:lstStyle>
          <a:p>
            <a:pPr lvl="0"/>
            <a:r>
              <a:rPr lang="en-US"/>
              <a:t>Slide title; short (1 line)</a:t>
            </a:r>
          </a:p>
        </p:txBody>
      </p:sp>
      <p:sp>
        <p:nvSpPr>
          <p:cNvPr id="4" name="Content Placeholder 3"/>
          <p:cNvSpPr>
            <a:spLocks noGrp="1"/>
          </p:cNvSpPr>
          <p:nvPr>
            <p:ph sz="half" idx="2" hasCustomPrompt="1"/>
          </p:nvPr>
        </p:nvSpPr>
        <p:spPr>
          <a:xfrm>
            <a:off x="512064" y="1011250"/>
            <a:ext cx="3411538"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902198"/>
      </p:ext>
    </p:extLst>
  </p:cSld>
  <p:clrMapOvr>
    <a:masterClrMapping/>
  </p:clrMapOvr>
  <p:extLst>
    <p:ext uri="{DCECCB84-F9BA-43D5-87BE-67443E8EF086}">
      <p15:sldGuideLst xmlns:p15="http://schemas.microsoft.com/office/powerpoint/2012/main">
        <p15:guide id="1" pos="2467">
          <p15:clr>
            <a:srgbClr val="FBAE40"/>
          </p15:clr>
        </p15:guide>
        <p15:guide id="2" pos="2753">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Back Pages">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End Page layouts</a:t>
            </a:r>
          </a:p>
        </p:txBody>
      </p:sp>
    </p:spTree>
    <p:extLst>
      <p:ext uri="{BB962C8B-B14F-4D97-AF65-F5344CB8AC3E}">
        <p14:creationId xmlns:p14="http://schemas.microsoft.com/office/powerpoint/2010/main" val="1531706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81346" y="2628924"/>
            <a:ext cx="3229307" cy="1600150"/>
          </a:xfrm>
          <a:prstGeom prst="rect">
            <a:avLst/>
          </a:prstGeom>
        </p:spPr>
      </p:pic>
    </p:spTree>
    <p:extLst>
      <p:ext uri="{BB962C8B-B14F-4D97-AF65-F5344CB8AC3E}">
        <p14:creationId xmlns:p14="http://schemas.microsoft.com/office/powerpoint/2010/main" val="384958113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Back Page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81346" y="2628924"/>
            <a:ext cx="3229307" cy="1600151"/>
          </a:xfrm>
          <a:prstGeom prst="rect">
            <a:avLst/>
          </a:prstGeom>
        </p:spPr>
      </p:pic>
    </p:spTree>
    <p:extLst>
      <p:ext uri="{BB962C8B-B14F-4D97-AF65-F5344CB8AC3E}">
        <p14:creationId xmlns:p14="http://schemas.microsoft.com/office/powerpoint/2010/main" val="41209136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Warnin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2" y="1651589"/>
            <a:ext cx="12191999" cy="3554819"/>
          </a:xfrm>
          <a:prstGeom prst="rect">
            <a:avLst/>
          </a:prstGeom>
          <a:noFill/>
        </p:spPr>
        <p:txBody>
          <a:bodyPr wrap="square" lIns="337500" rIns="337500" rtlCol="0" anchor="ctr" anchorCtr="0">
            <a:spAutoFit/>
          </a:bodyPr>
          <a:lstStyle/>
          <a:p>
            <a:pPr algn="ctr"/>
            <a:r>
              <a:rPr lang="en-CA" sz="7500" noProof="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30372643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3200"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2400">
                <a:solidFill>
                  <a:schemeClr val="tx1"/>
                </a:solidFill>
                <a:latin typeface="Arial Narrow"/>
                <a:cs typeface="Arial Narrow"/>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6" y="4579200"/>
            <a:ext cx="5900236" cy="307200"/>
          </a:xfrm>
        </p:spPr>
        <p:txBody>
          <a:bodyPr tIns="46800" bIns="234000">
            <a:noAutofit/>
          </a:bodyPr>
          <a:lstStyle>
            <a:lvl1pPr marL="0" indent="0">
              <a:buFontTx/>
              <a:buNone/>
              <a:defRPr sz="12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6" y="4894301"/>
            <a:ext cx="5900236" cy="307200"/>
          </a:xfrm>
        </p:spPr>
        <p:txBody>
          <a:bodyPr tIns="46800" bIns="234000">
            <a:noAutofit/>
          </a:bodyPr>
          <a:lstStyle>
            <a:lvl1pPr marL="0" indent="0">
              <a:buFontTx/>
              <a:buNone/>
              <a:defRPr sz="12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61"/>
            <a:ext cx="5313011" cy="307777"/>
          </a:xfrm>
        </p:spPr>
        <p:txBody>
          <a:bodyPr bIns="234000">
            <a:noAutofit/>
          </a:bodyPr>
          <a:lstStyle>
            <a:lvl1pPr marL="0" indent="0">
              <a:buFontTx/>
              <a:buNone/>
              <a:defRPr sz="1200" b="0">
                <a:solidFill>
                  <a:schemeClr val="tx1"/>
                </a:solidFill>
              </a:defRPr>
            </a:lvl1pPr>
          </a:lstStyle>
          <a:p>
            <a:pPr lvl="0"/>
            <a:r>
              <a:rPr lang="en-US"/>
              <a:t>Click to edit Master text styles</a:t>
            </a:r>
          </a:p>
        </p:txBody>
      </p:sp>
      <p:sp>
        <p:nvSpPr>
          <p:cNvPr id="17" name="TextBox 16"/>
          <p:cNvSpPr txBox="1"/>
          <p:nvPr userDrawn="1"/>
        </p:nvSpPr>
        <p:spPr>
          <a:xfrm>
            <a:off x="9370886" y="5856003"/>
            <a:ext cx="2211700" cy="338554"/>
          </a:xfrm>
          <a:prstGeom prst="rect">
            <a:avLst/>
          </a:prstGeom>
          <a:noFill/>
        </p:spPr>
        <p:txBody>
          <a:bodyPr wrap="square" rtlCol="0">
            <a:spAutoFit/>
          </a:bodyPr>
          <a:lstStyle/>
          <a:p>
            <a:pPr algn="r" eaLnBrk="1" fontAlgn="auto" hangingPunct="1">
              <a:spcBef>
                <a:spcPts val="0"/>
              </a:spcBef>
              <a:spcAft>
                <a:spcPts val="0"/>
              </a:spcAft>
            </a:pPr>
            <a:r>
              <a:rPr lang="it-IT" sz="1600" dirty="0">
                <a:solidFill>
                  <a:prstClr val="black"/>
                </a:solidFill>
                <a:latin typeface="Arial Narrow"/>
                <a:cs typeface="Arial Narrow"/>
              </a:rPr>
              <a:t>esmo</a:t>
            </a:r>
            <a:r>
              <a:rPr lang="en-US" sz="1600" dirty="0">
                <a:solidFill>
                  <a:prstClr val="black"/>
                </a:solidFill>
                <a:latin typeface="Arial Narrow"/>
                <a:cs typeface="Arial Narrow"/>
              </a:rPr>
              <a:t>.org</a:t>
            </a:r>
          </a:p>
        </p:txBody>
      </p:sp>
      <p:pic>
        <p:nvPicPr>
          <p:cNvPr id="6" name="Picture 5">
            <a:extLst>
              <a:ext uri="{FF2B5EF4-FFF2-40B4-BE49-F238E27FC236}">
                <a16:creationId xmlns:a16="http://schemas.microsoft.com/office/drawing/2014/main" id="{13D4BC4E-496B-47E4-BD97-3361BE1AD41F}"/>
              </a:ext>
            </a:extLst>
          </p:cNvPr>
          <p:cNvPicPr>
            <a:picLocks noChangeAspect="1"/>
          </p:cNvPicPr>
          <p:nvPr userDrawn="1"/>
        </p:nvPicPr>
        <p:blipFill>
          <a:blip r:embed="rId2"/>
          <a:stretch>
            <a:fillRect/>
          </a:stretch>
        </p:blipFill>
        <p:spPr>
          <a:xfrm>
            <a:off x="339696" y="310720"/>
            <a:ext cx="2844429" cy="654925"/>
          </a:xfrm>
          <a:prstGeom prst="rect">
            <a:avLst/>
          </a:prstGeom>
        </p:spPr>
      </p:pic>
    </p:spTree>
    <p:extLst>
      <p:ext uri="{BB962C8B-B14F-4D97-AF65-F5344CB8AC3E}">
        <p14:creationId xmlns:p14="http://schemas.microsoft.com/office/powerpoint/2010/main" val="42805994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5"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6" y="3370145"/>
            <a:ext cx="6643649" cy="672000"/>
          </a:xfrm>
        </p:spPr>
        <p:txBody>
          <a:bodyPr>
            <a:noAutofit/>
          </a:bodyPr>
          <a:lstStyle>
            <a:lvl1pPr marL="0" indent="0" algn="l">
              <a:buNone/>
              <a:defRPr sz="2400">
                <a:solidFill>
                  <a:schemeClr val="tx1"/>
                </a:solidFill>
                <a:latin typeface="Arial Narrow"/>
                <a:cs typeface="Arial Narrow"/>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4071038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3"/>
            <a:ext cx="7006269" cy="5539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1600"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97208253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16911" y="2112965"/>
            <a:ext cx="4551516" cy="4013627"/>
          </a:xfrm>
          <a:solidFill>
            <a:schemeClr val="bg1">
              <a:lumMod val="85000"/>
            </a:schemeClr>
          </a:solidFill>
        </p:spPr>
        <p:txBody>
          <a:bodyPr anchor="ctr"/>
          <a:lstStyle>
            <a:lvl1pPr marL="0" indent="0" algn="ctr">
              <a:buNone/>
              <a:defRPr sz="1600" baseline="0"/>
            </a:lvl1pPr>
          </a:lstStyle>
          <a:p>
            <a:pPr lvl="0"/>
            <a:r>
              <a:rPr lang="en-US"/>
              <a:t>Click to edit Master text styles</a:t>
            </a:r>
          </a:p>
        </p:txBody>
      </p:sp>
      <p:sp>
        <p:nvSpPr>
          <p:cNvPr id="7" name="Text Placeholder 6"/>
          <p:cNvSpPr>
            <a:spLocks noGrp="1"/>
          </p:cNvSpPr>
          <p:nvPr>
            <p:ph type="body" sz="quarter" idx="12"/>
          </p:nvPr>
        </p:nvSpPr>
        <p:spPr>
          <a:xfrm>
            <a:off x="5439345" y="2113389"/>
            <a:ext cx="6038400" cy="4013200"/>
          </a:xfrm>
        </p:spPr>
        <p:txBody>
          <a:bodyPr>
            <a:noAutofit/>
          </a:bodyPr>
          <a:lstStyle>
            <a:lvl1pPr marL="0" indent="0">
              <a:buNone/>
              <a:defRPr sz="1600" baseline="0"/>
            </a:lvl1pPr>
          </a:lstStyle>
          <a:p>
            <a:pPr lvl="0"/>
            <a:r>
              <a:rPr lang="en-US"/>
              <a:t>Click to edit Master text styles</a:t>
            </a:r>
          </a:p>
        </p:txBody>
      </p:sp>
      <p:sp>
        <p:nvSpPr>
          <p:cNvPr id="10" name="Title 1"/>
          <p:cNvSpPr>
            <a:spLocks noGrp="1"/>
          </p:cNvSpPr>
          <p:nvPr>
            <p:ph type="title"/>
          </p:nvPr>
        </p:nvSpPr>
        <p:spPr>
          <a:xfrm>
            <a:off x="721140" y="550803"/>
            <a:ext cx="7006269" cy="553999"/>
          </a:xfrm>
        </p:spPr>
        <p:txBody>
          <a:bodyPr anchor="b">
            <a:noAutofit/>
          </a:bodyPr>
          <a:lstStyle>
            <a:lvl1pPr>
              <a:defRPr sz="24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1140" y="1080001"/>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39A81B8E-DB90-4156-9998-67EBCA269C4E}" type="slidenum">
              <a:rPr lang="en-US" altLang="en-US"/>
              <a:pPr>
                <a:defRPr/>
              </a:pPr>
              <a:t>‹#›</a:t>
            </a:fld>
            <a:endParaRPr lang="en-US" altLang="en-US"/>
          </a:p>
        </p:txBody>
      </p:sp>
    </p:spTree>
    <p:extLst>
      <p:ext uri="{BB962C8B-B14F-4D97-AF65-F5344CB8AC3E}">
        <p14:creationId xmlns:p14="http://schemas.microsoft.com/office/powerpoint/2010/main" val="3664619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20000" y="4132149"/>
            <a:ext cx="10742400" cy="1994017"/>
          </a:xfrm>
          <a:solidFill>
            <a:schemeClr val="bg1">
              <a:lumMod val="85000"/>
            </a:schemeClr>
          </a:solidFill>
        </p:spPr>
        <p:txBody>
          <a:bodyPr anchor="ctr"/>
          <a:lstStyle>
            <a:lvl1pPr marL="0" marR="0" indent="0" algn="ctr" defTabSz="457178"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720000" y="2112966"/>
            <a:ext cx="10742400" cy="189528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720000" y="550803"/>
            <a:ext cx="7006269" cy="553999"/>
          </a:xfrm>
        </p:spPr>
        <p:txBody>
          <a:bodyPr anchor="b">
            <a:noAutofit/>
          </a:bodyPr>
          <a:lstStyle>
            <a:lvl1pPr>
              <a:defRPr sz="24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0000" y="1080001"/>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4EE3CF81-11EA-405E-A3EC-9D48E6C9B03D}" type="slidenum">
              <a:rPr lang="en-US" altLang="en-US"/>
              <a:pPr>
                <a:defRPr/>
              </a:pPr>
              <a:t>‹#›</a:t>
            </a:fld>
            <a:endParaRPr lang="en-US" altLang="en-US"/>
          </a:p>
        </p:txBody>
      </p:sp>
    </p:spTree>
    <p:extLst>
      <p:ext uri="{BB962C8B-B14F-4D97-AF65-F5344CB8AC3E}">
        <p14:creationId xmlns:p14="http://schemas.microsoft.com/office/powerpoint/2010/main" val="31136329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20000" y="2112965"/>
            <a:ext cx="1074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720000" y="550803"/>
            <a:ext cx="10075917" cy="553999"/>
          </a:xfrm>
        </p:spPr>
        <p:txBody>
          <a:bodyPr anchor="b">
            <a:noAutofit/>
          </a:bodyPr>
          <a:lstStyle>
            <a:lvl1pPr>
              <a:defRPr sz="24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720000" y="1080001"/>
            <a:ext cx="10075917"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p:txBody>
          <a:bodyPr/>
          <a:lstStyle>
            <a:lvl1pPr>
              <a:defRPr/>
            </a:lvl1pPr>
          </a:lstStyle>
          <a:p>
            <a:pPr>
              <a:defRPr/>
            </a:pPr>
            <a:fld id="{08D83D96-D520-43E8-9FE3-99F474E31BD7}" type="slidenum">
              <a:rPr lang="en-US" altLang="en-US"/>
              <a:pPr>
                <a:defRPr/>
              </a:pPr>
              <a:t>‹#›</a:t>
            </a:fld>
            <a:endParaRPr lang="en-US" altLang="en-US"/>
          </a:p>
        </p:txBody>
      </p:sp>
    </p:spTree>
    <p:extLst>
      <p:ext uri="{BB962C8B-B14F-4D97-AF65-F5344CB8AC3E}">
        <p14:creationId xmlns:p14="http://schemas.microsoft.com/office/powerpoint/2010/main" val="39085584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21865866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5"/>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3"/>
            <a:ext cx="7006269" cy="553999"/>
          </a:xfrm>
        </p:spPr>
        <p:txBody>
          <a:bodyPr anchor="b">
            <a:noAutofit/>
          </a:bodyPr>
          <a:lstStyle>
            <a:lvl1pPr>
              <a:defRPr sz="24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11968418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8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914406" y="3692527"/>
            <a:ext cx="3992033" cy="162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1551" b="1" baseline="30000" dirty="0">
                <a:solidFill>
                  <a:prstClr val="black"/>
                </a:solidFill>
                <a:latin typeface="Arial Narrow" pitchFamily="34" charset="0"/>
              </a:rPr>
              <a:t>Contacts ESMO </a:t>
            </a:r>
          </a:p>
          <a:p>
            <a:pPr eaLnBrk="1" hangingPunct="1">
              <a:defRPr/>
            </a:pPr>
            <a:endParaRPr lang="en-US" altLang="en-US" sz="1551" b="1" baseline="30000" dirty="0">
              <a:solidFill>
                <a:prstClr val="black"/>
              </a:solidFill>
              <a:latin typeface="Arial Narrow" pitchFamily="34" charset="0"/>
            </a:endParaRPr>
          </a:p>
          <a:p>
            <a:pPr eaLnBrk="1" hangingPunct="1">
              <a:defRPr/>
            </a:pPr>
            <a:r>
              <a:rPr lang="en-US" altLang="en-US" sz="1551" baseline="30000" dirty="0">
                <a:solidFill>
                  <a:prstClr val="black"/>
                </a:solidFill>
                <a:latin typeface="Arial Narrow" pitchFamily="34" charset="0"/>
              </a:rPr>
              <a:t>European Society for Medical Oncology </a:t>
            </a:r>
            <a:br>
              <a:rPr lang="en-US" altLang="en-US" sz="1551" baseline="30000" dirty="0">
                <a:solidFill>
                  <a:prstClr val="black"/>
                </a:solidFill>
                <a:latin typeface="Arial Narrow" pitchFamily="34" charset="0"/>
              </a:rPr>
            </a:br>
            <a:r>
              <a:rPr lang="en-US" altLang="en-US" sz="1551" baseline="30000" dirty="0">
                <a:solidFill>
                  <a:prstClr val="black"/>
                </a:solidFill>
                <a:latin typeface="Arial Narrow" pitchFamily="34" charset="0"/>
              </a:rPr>
              <a:t>Via L. </a:t>
            </a:r>
            <a:r>
              <a:rPr lang="en-US" altLang="en-US" sz="1551" baseline="30000" dirty="0" err="1">
                <a:solidFill>
                  <a:prstClr val="black"/>
                </a:solidFill>
                <a:latin typeface="Arial Narrow" pitchFamily="34" charset="0"/>
              </a:rPr>
              <a:t>Taddei</a:t>
            </a:r>
            <a:r>
              <a:rPr lang="en-US" altLang="en-US" sz="1551" baseline="30000" dirty="0">
                <a:solidFill>
                  <a:prstClr val="black"/>
                </a:solidFill>
                <a:latin typeface="Arial Narrow" pitchFamily="34" charset="0"/>
              </a:rPr>
              <a:t> 4, CH-6962 </a:t>
            </a:r>
            <a:r>
              <a:rPr lang="en-US" altLang="en-US" sz="1551" baseline="30000" dirty="0" err="1">
                <a:solidFill>
                  <a:prstClr val="black"/>
                </a:solidFill>
                <a:latin typeface="Arial Narrow" pitchFamily="34" charset="0"/>
              </a:rPr>
              <a:t>Viganello</a:t>
            </a:r>
            <a:r>
              <a:rPr lang="en-US" altLang="en-US" sz="1551" baseline="30000" dirty="0">
                <a:solidFill>
                  <a:prstClr val="black"/>
                </a:solidFill>
                <a:latin typeface="Arial Narrow" pitchFamily="34" charset="0"/>
              </a:rPr>
              <a:t> – </a:t>
            </a:r>
            <a:r>
              <a:rPr lang="en-US" altLang="en-US" sz="1551" baseline="30000" dirty="0" err="1">
                <a:solidFill>
                  <a:prstClr val="black"/>
                </a:solidFill>
                <a:latin typeface="Arial Narrow" pitchFamily="34" charset="0"/>
              </a:rPr>
              <a:t>Lugano</a:t>
            </a:r>
            <a:br>
              <a:rPr lang="en-US" altLang="en-US" sz="1551" baseline="30000" dirty="0">
                <a:solidFill>
                  <a:prstClr val="black"/>
                </a:solidFill>
                <a:latin typeface="Arial Narrow" pitchFamily="34" charset="0"/>
              </a:rPr>
            </a:br>
            <a:r>
              <a:rPr lang="en-US" altLang="en-US" sz="1551" baseline="30000" dirty="0">
                <a:solidFill>
                  <a:prstClr val="black"/>
                </a:solidFill>
                <a:latin typeface="Arial Narrow" pitchFamily="34" charset="0"/>
              </a:rPr>
              <a:t>T. +41 (0)91 973 19 00</a:t>
            </a:r>
            <a:br>
              <a:rPr lang="en-US" altLang="en-US" sz="1551" baseline="30000" dirty="0">
                <a:solidFill>
                  <a:prstClr val="black"/>
                </a:solidFill>
                <a:latin typeface="Arial Narrow" pitchFamily="34" charset="0"/>
              </a:rPr>
            </a:br>
            <a:r>
              <a:rPr lang="en-US" altLang="en-US" sz="1551" baseline="30000" dirty="0">
                <a:solidFill>
                  <a:prstClr val="black"/>
                </a:solidFill>
                <a:latin typeface="Arial Narrow" pitchFamily="34" charset="0"/>
              </a:rPr>
              <a:t>F. +41 (0)91 973 19 02</a:t>
            </a:r>
            <a:br>
              <a:rPr lang="en-US" altLang="en-US" sz="1551" baseline="30000" dirty="0">
                <a:solidFill>
                  <a:prstClr val="black"/>
                </a:solidFill>
                <a:latin typeface="Arial Narrow" pitchFamily="34" charset="0"/>
              </a:rPr>
            </a:br>
            <a:r>
              <a:rPr lang="en-US" altLang="en-US" sz="1551" baseline="30000" dirty="0">
                <a:solidFill>
                  <a:prstClr val="black"/>
                </a:solidFill>
                <a:latin typeface="Arial Narrow" pitchFamily="34" charset="0"/>
              </a:rPr>
              <a:t>http://</a:t>
            </a:r>
            <a:r>
              <a:rPr lang="en-US" altLang="en-US" sz="1551" baseline="30000" dirty="0" err="1">
                <a:solidFill>
                  <a:prstClr val="black"/>
                </a:solidFill>
                <a:latin typeface="Arial Narrow" pitchFamily="34" charset="0"/>
              </a:rPr>
              <a:t>www.esmo.org</a:t>
            </a:r>
            <a:endParaRPr lang="en-US" altLang="en-US" sz="1551" b="1" dirty="0">
              <a:solidFill>
                <a:prstClr val="black"/>
              </a:solidFill>
              <a:latin typeface="Arial Narrow" pitchFamily="34" charset="0"/>
            </a:endParaRPr>
          </a:p>
          <a:p>
            <a:pPr eaLnBrk="1" hangingPunct="1">
              <a:defRPr/>
            </a:pPr>
            <a:r>
              <a:rPr lang="en-US" altLang="en-US" sz="1551" baseline="30000" dirty="0" err="1">
                <a:solidFill>
                  <a:prstClr val="black"/>
                </a:solidFill>
                <a:latin typeface="Arial Narrow" pitchFamily="34" charset="0"/>
              </a:rPr>
              <a:t>esmo@esmo.org</a:t>
            </a:r>
            <a:endParaRPr lang="en-US" altLang="en-US" sz="1551" baseline="30000" dirty="0">
              <a:solidFill>
                <a:prstClr val="black"/>
              </a:solidFill>
              <a:latin typeface="Arial Narrow" pitchFamily="34" charset="0"/>
            </a:endParaRPr>
          </a:p>
          <a:p>
            <a:pPr eaLnBrk="1" hangingPunct="1">
              <a:defRPr/>
            </a:pPr>
            <a:endParaRPr lang="en-US" altLang="en-US" sz="1800" baseline="30000" dirty="0">
              <a:solidFill>
                <a:prstClr val="black"/>
              </a:solidFill>
              <a:latin typeface="Arial Narrow" pitchFamily="34" charset="0"/>
            </a:endParaRPr>
          </a:p>
        </p:txBody>
      </p:sp>
      <p:sp>
        <p:nvSpPr>
          <p:cNvPr id="5" name="Text Placeholder 18"/>
          <p:cNvSpPr>
            <a:spLocks noGrp="1"/>
          </p:cNvSpPr>
          <p:nvPr>
            <p:ph type="body" sz="quarter" idx="10"/>
          </p:nvPr>
        </p:nvSpPr>
        <p:spPr>
          <a:xfrm>
            <a:off x="914405" y="2266720"/>
            <a:ext cx="6924495" cy="297517"/>
          </a:xfrm>
        </p:spPr>
        <p:txBody>
          <a:bodyPr tIns="140400" anchor="ctr">
            <a:noAutofit/>
          </a:bodyPr>
          <a:lstStyle>
            <a:lvl1pPr marL="0" indent="0" rtl="0">
              <a:buFontTx/>
              <a:buNone/>
              <a:defRPr lang="en-US" sz="1700" b="1" i="0" u="none" strike="noStrike" baseline="30000" smtClean="0">
                <a:solidFill>
                  <a:schemeClr val="tx1"/>
                </a:solidFill>
              </a:defRPr>
            </a:lvl1pPr>
          </a:lstStyle>
          <a:p>
            <a:pPr lvl="0"/>
            <a:r>
              <a:rPr lang="en-US"/>
              <a:t>Click to edit Master text styles</a:t>
            </a:r>
          </a:p>
        </p:txBody>
      </p:sp>
      <p:sp>
        <p:nvSpPr>
          <p:cNvPr id="6" name="Text Placeholder 18"/>
          <p:cNvSpPr>
            <a:spLocks noGrp="1"/>
          </p:cNvSpPr>
          <p:nvPr>
            <p:ph type="body" sz="quarter" idx="11"/>
          </p:nvPr>
        </p:nvSpPr>
        <p:spPr>
          <a:xfrm>
            <a:off x="914400" y="2664489"/>
            <a:ext cx="6924493" cy="270475"/>
          </a:xfrm>
        </p:spPr>
        <p:txBody>
          <a:bodyPr tIns="93600" bIns="0" anchor="ctr">
            <a:noAutofit/>
          </a:bodyPr>
          <a:lstStyle>
            <a:lvl1pPr marL="0" indent="0" rtl="0">
              <a:buFontTx/>
              <a:buNone/>
              <a:defRPr lang="en-US" sz="1700"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914400" y="2937600"/>
            <a:ext cx="6924493" cy="297600"/>
          </a:xfrm>
        </p:spPr>
        <p:txBody>
          <a:bodyPr tIns="93600" bIns="0" anchor="ctr">
            <a:noAutofit/>
          </a:bodyPr>
          <a:lstStyle>
            <a:lvl1pPr marL="0" indent="0" rtl="0">
              <a:buFontTx/>
              <a:buNone/>
              <a:defRPr lang="en-US" sz="1700"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a:t>
            </a:fld>
            <a:endParaRPr lang="en-US" altLang="en-US"/>
          </a:p>
        </p:txBody>
      </p:sp>
    </p:spTree>
    <p:extLst>
      <p:ext uri="{BB962C8B-B14F-4D97-AF65-F5344CB8AC3E}">
        <p14:creationId xmlns:p14="http://schemas.microsoft.com/office/powerpoint/2010/main" val="363581482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2" y="203201"/>
            <a:ext cx="9917429" cy="998227"/>
          </a:xfrm>
        </p:spPr>
        <p:txBody>
          <a:bodyPr/>
          <a:lstStyle/>
          <a:p>
            <a:r>
              <a:rPr lang="en-US"/>
              <a:t>Click to edit Master title style</a:t>
            </a:r>
            <a:endParaRPr lang="en-GB"/>
          </a:p>
        </p:txBody>
      </p:sp>
      <p:sp>
        <p:nvSpPr>
          <p:cNvPr id="7" name="Text Placeholder 10"/>
          <p:cNvSpPr>
            <a:spLocks noGrp="1"/>
          </p:cNvSpPr>
          <p:nvPr>
            <p:ph type="body" sz="quarter" idx="11" hasCustomPrompt="1"/>
          </p:nvPr>
        </p:nvSpPr>
        <p:spPr>
          <a:xfrm>
            <a:off x="10535420" y="6654017"/>
            <a:ext cx="1147749" cy="114305"/>
          </a:xfrm>
        </p:spPr>
        <p:txBody>
          <a:bodyPr wrap="none" lIns="0" tIns="0" rIns="0" bIns="0" anchor="b">
            <a:spAutoFit/>
          </a:bodyPr>
          <a:lstStyle>
            <a:lvl1pPr marL="0" indent="0" algn="r">
              <a:lnSpc>
                <a:spcPct val="90000"/>
              </a:lnSpc>
              <a:spcBef>
                <a:spcPts val="0"/>
              </a:spcBef>
              <a:buFontTx/>
              <a:buNone/>
              <a:defRPr sz="825"/>
            </a:lvl1pPr>
          </a:lstStyle>
          <a:p>
            <a:pPr lvl="0"/>
            <a:r>
              <a:rPr lang="en-US" dirty="0"/>
              <a:t>Edit Master Source text styles</a:t>
            </a:r>
          </a:p>
        </p:txBody>
      </p:sp>
      <p:sp>
        <p:nvSpPr>
          <p:cNvPr id="8" name="Text Placeholder 10"/>
          <p:cNvSpPr>
            <a:spLocks noGrp="1"/>
          </p:cNvSpPr>
          <p:nvPr>
            <p:ph type="body" sz="quarter" idx="12" hasCustomPrompt="1"/>
          </p:nvPr>
        </p:nvSpPr>
        <p:spPr>
          <a:xfrm>
            <a:off x="527054" y="6654017"/>
            <a:ext cx="1040884" cy="114305"/>
          </a:xfrm>
        </p:spPr>
        <p:txBody>
          <a:bodyPr wrap="none" lIns="0" tIns="0" rIns="0" bIns="0" anchor="b">
            <a:spAutoFit/>
          </a:bodyPr>
          <a:lstStyle>
            <a:lvl1pPr marL="0" indent="0" algn="l">
              <a:lnSpc>
                <a:spcPct val="90000"/>
              </a:lnSpc>
              <a:spcBef>
                <a:spcPts val="0"/>
              </a:spcBef>
              <a:buFontTx/>
              <a:buNone/>
              <a:defRPr sz="825"/>
            </a:lvl1pPr>
          </a:lstStyle>
          <a:p>
            <a:pPr lvl="0"/>
            <a:r>
              <a:rPr lang="en-US" dirty="0"/>
              <a:t>Edit Master note text styles</a:t>
            </a:r>
          </a:p>
        </p:txBody>
      </p:sp>
    </p:spTree>
    <p:extLst>
      <p:ext uri="{BB962C8B-B14F-4D97-AF65-F5344CB8AC3E}">
        <p14:creationId xmlns:p14="http://schemas.microsoft.com/office/powerpoint/2010/main" val="20108286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245D6-08CE-4E42-8E10-D2409B523F20}" type="datetimeFigureOut">
              <a:rPr lang="en-US" smtClean="0"/>
              <a:pPr/>
              <a:t>10/29/25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220F4F-E6EE-4703-A9C1-0289BC55A5DA}" type="slidenum">
              <a:rPr lang="en-US" smtClean="0"/>
              <a:pPr/>
              <a:t>‹#›</a:t>
            </a:fld>
            <a:endParaRPr lang="en-US"/>
          </a:p>
        </p:txBody>
      </p:sp>
    </p:spTree>
    <p:extLst>
      <p:ext uri="{BB962C8B-B14F-4D97-AF65-F5344CB8AC3E}">
        <p14:creationId xmlns:p14="http://schemas.microsoft.com/office/powerpoint/2010/main" val="131006046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25302059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1254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125215682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3558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046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898397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4342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39621412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5845033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43075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07157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895D7-38A4-9F04-7F0D-370D8E6656D3}"/>
              </a:ext>
            </a:extLst>
          </p:cNvPr>
          <p:cNvPicPr>
            <a:picLocks noChangeAspect="1"/>
          </p:cNvPicPr>
          <p:nvPr userDrawn="1"/>
        </p:nvPicPr>
        <p:blipFill>
          <a:blip r:embed="rId2"/>
          <a:srcRect/>
          <a:stretch/>
        </p:blipFill>
        <p:spPr>
          <a:xfrm>
            <a:off x="1" y="1158"/>
            <a:ext cx="12194060" cy="6856841"/>
          </a:xfrm>
          <a:prstGeom prst="rect">
            <a:avLst/>
          </a:prstGeom>
        </p:spPr>
      </p:pic>
    </p:spTree>
    <p:extLst>
      <p:ext uri="{BB962C8B-B14F-4D97-AF65-F5344CB8AC3E}">
        <p14:creationId xmlns:p14="http://schemas.microsoft.com/office/powerpoint/2010/main" val="34935249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6196CD-56C8-3C5A-1228-F8FB68199BF7}"/>
              </a:ext>
            </a:extLst>
          </p:cNvPr>
          <p:cNvPicPr>
            <a:picLocks noChangeAspect="1"/>
          </p:cNvPicPr>
          <p:nvPr userDrawn="1"/>
        </p:nvPicPr>
        <p:blipFill>
          <a:blip r:embed="rId2"/>
          <a:srcRect/>
          <a:stretch/>
        </p:blipFill>
        <p:spPr>
          <a:xfrm>
            <a:off x="2" y="1158"/>
            <a:ext cx="12191997" cy="6855681"/>
          </a:xfrm>
          <a:prstGeom prst="rect">
            <a:avLst/>
          </a:prstGeom>
        </p:spPr>
      </p:pic>
    </p:spTree>
    <p:extLst>
      <p:ext uri="{BB962C8B-B14F-4D97-AF65-F5344CB8AC3E}">
        <p14:creationId xmlns:p14="http://schemas.microsoft.com/office/powerpoint/2010/main" val="154234056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Presentation Title Here</a:t>
            </a:r>
          </a:p>
        </p:txBody>
      </p:sp>
      <p:sp>
        <p:nvSpPr>
          <p:cNvPr id="7" name="Subtitle 3"/>
          <p:cNvSpPr>
            <a:spLocks noGrp="1"/>
          </p:cNvSpPr>
          <p:nvPr>
            <p:ph type="subTitle" idx="1" hasCustomPrompt="1"/>
          </p:nvPr>
        </p:nvSpPr>
        <p:spPr>
          <a:xfrm>
            <a:off x="609600" y="5131493"/>
            <a:ext cx="10972800" cy="431108"/>
          </a:xfrm>
          <a:prstGeom prst="rect">
            <a:avLst/>
          </a:prstGeom>
        </p:spPr>
        <p:txBody>
          <a:bodyPr anchor="ctr"/>
          <a:lstStyle>
            <a:lvl1pPr marL="0" indent="0">
              <a:buNone/>
              <a:defRPr b="1">
                <a:solidFill>
                  <a:srgbClr val="075899"/>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5562601"/>
            <a:ext cx="109728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Tree>
    <p:extLst>
      <p:ext uri="{BB962C8B-B14F-4D97-AF65-F5344CB8AC3E}">
        <p14:creationId xmlns:p14="http://schemas.microsoft.com/office/powerpoint/2010/main" val="24899275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7" name="Subtitle 3"/>
          <p:cNvSpPr>
            <a:spLocks noGrp="1"/>
          </p:cNvSpPr>
          <p:nvPr>
            <p:ph type="subTitle" idx="1" hasCustomPrompt="1"/>
          </p:nvPr>
        </p:nvSpPr>
        <p:spPr>
          <a:xfrm>
            <a:off x="609600" y="5131493"/>
            <a:ext cx="10972800" cy="431108"/>
          </a:xfrm>
          <a:prstGeom prst="rect">
            <a:avLst/>
          </a:prstGeom>
        </p:spPr>
        <p:txBody>
          <a:bodyPr anchor="ctr"/>
          <a:lstStyle>
            <a:lvl1pPr marL="0" indent="0">
              <a:buNone/>
              <a:defRPr b="1">
                <a:solidFill>
                  <a:srgbClr val="075899"/>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5562601"/>
            <a:ext cx="109728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2" name="Text Placeholder 5">
            <a:extLst>
              <a:ext uri="{FF2B5EF4-FFF2-40B4-BE49-F238E27FC236}">
                <a16:creationId xmlns:a16="http://schemas.microsoft.com/office/drawing/2014/main" id="{FADD28FC-C315-2CAA-8A9C-6A2262D17E7F}"/>
              </a:ext>
            </a:extLst>
          </p:cNvPr>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Presentation Title Here</a:t>
            </a:r>
          </a:p>
        </p:txBody>
      </p:sp>
    </p:spTree>
    <p:extLst>
      <p:ext uri="{BB962C8B-B14F-4D97-AF65-F5344CB8AC3E}">
        <p14:creationId xmlns:p14="http://schemas.microsoft.com/office/powerpoint/2010/main" val="2699250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3" name="Subtitle 3">
            <a:extLst>
              <a:ext uri="{FF2B5EF4-FFF2-40B4-BE49-F238E27FC236}">
                <a16:creationId xmlns:a16="http://schemas.microsoft.com/office/drawing/2014/main" id="{40908CA3-178D-4D48-9A72-979D85236796}"/>
              </a:ext>
            </a:extLst>
          </p:cNvPr>
          <p:cNvSpPr>
            <a:spLocks noGrp="1"/>
          </p:cNvSpPr>
          <p:nvPr>
            <p:ph type="subTitle" idx="1" hasCustomPrompt="1"/>
          </p:nvPr>
        </p:nvSpPr>
        <p:spPr>
          <a:xfrm>
            <a:off x="609600" y="5131493"/>
            <a:ext cx="4267200" cy="431108"/>
          </a:xfrm>
          <a:prstGeom prst="rect">
            <a:avLst/>
          </a:prstGeom>
        </p:spPr>
        <p:txBody>
          <a:bodyPr anchor="ctr"/>
          <a:lstStyle>
            <a:lvl1pPr marL="0" indent="0">
              <a:buNone/>
              <a:defRPr b="1">
                <a:solidFill>
                  <a:srgbClr val="075899"/>
                </a:solidFill>
              </a:defRPr>
            </a:lvl1pPr>
          </a:lstStyle>
          <a:p>
            <a:r>
              <a:rPr lang="en-US" dirty="0"/>
              <a:t>Presenter’s Name Here</a:t>
            </a:r>
          </a:p>
        </p:txBody>
      </p:sp>
      <p:sp>
        <p:nvSpPr>
          <p:cNvPr id="14" name="Text Placeholder 4">
            <a:extLst>
              <a:ext uri="{FF2B5EF4-FFF2-40B4-BE49-F238E27FC236}">
                <a16:creationId xmlns:a16="http://schemas.microsoft.com/office/drawing/2014/main" id="{EF4337D6-1B44-6A4D-AF57-FA4922F87FE2}"/>
              </a:ext>
            </a:extLst>
          </p:cNvPr>
          <p:cNvSpPr>
            <a:spLocks noGrp="1"/>
          </p:cNvSpPr>
          <p:nvPr>
            <p:ph type="body" sz="quarter" idx="13" hasCustomPrompt="1"/>
          </p:nvPr>
        </p:nvSpPr>
        <p:spPr>
          <a:xfrm>
            <a:off x="609600" y="5562601"/>
            <a:ext cx="42672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8" name="Text Placeholder 4">
            <a:extLst>
              <a:ext uri="{FF2B5EF4-FFF2-40B4-BE49-F238E27FC236}">
                <a16:creationId xmlns:a16="http://schemas.microsoft.com/office/drawing/2014/main" id="{EE12EEE7-81E6-CB4B-9AAC-C1242B4C7CA5}"/>
              </a:ext>
            </a:extLst>
          </p:cNvPr>
          <p:cNvSpPr>
            <a:spLocks noGrp="1"/>
          </p:cNvSpPr>
          <p:nvPr>
            <p:ph type="body" sz="quarter" idx="15" hasCustomPrompt="1"/>
          </p:nvPr>
        </p:nvSpPr>
        <p:spPr>
          <a:xfrm>
            <a:off x="5680148" y="5562601"/>
            <a:ext cx="4267200" cy="1006876"/>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19" name="Text Placeholder 18">
            <a:extLst>
              <a:ext uri="{FF2B5EF4-FFF2-40B4-BE49-F238E27FC236}">
                <a16:creationId xmlns:a16="http://schemas.microsoft.com/office/drawing/2014/main" id="{6DAF0F2D-C054-D248-AD92-E8EC08ACE56F}"/>
              </a:ext>
            </a:extLst>
          </p:cNvPr>
          <p:cNvSpPr>
            <a:spLocks noGrp="1"/>
          </p:cNvSpPr>
          <p:nvPr>
            <p:ph type="body" sz="quarter" idx="16" hasCustomPrompt="1"/>
          </p:nvPr>
        </p:nvSpPr>
        <p:spPr>
          <a:xfrm>
            <a:off x="5680148" y="5130800"/>
            <a:ext cx="4267200" cy="431800"/>
          </a:xfrm>
          <a:prstGeom prst="rect">
            <a:avLst/>
          </a:prstGeom>
        </p:spPr>
        <p:txBody>
          <a:bodyPr wrap="none"/>
          <a:lstStyle>
            <a:lvl1pPr marL="0" indent="0">
              <a:buNone/>
              <a:defRPr b="1">
                <a:solidFill>
                  <a:srgbClr val="075899"/>
                </a:solidFill>
              </a:defRPr>
            </a:lvl1pPr>
          </a:lstStyle>
          <a:p>
            <a:r>
              <a:rPr lang="en-US" dirty="0"/>
              <a:t>Presenter’s Name Here</a:t>
            </a:r>
          </a:p>
        </p:txBody>
      </p:sp>
      <p:sp>
        <p:nvSpPr>
          <p:cNvPr id="2" name="Text Placeholder 5">
            <a:extLst>
              <a:ext uri="{FF2B5EF4-FFF2-40B4-BE49-F238E27FC236}">
                <a16:creationId xmlns:a16="http://schemas.microsoft.com/office/drawing/2014/main" id="{B207F215-E930-594F-4384-41BA5DAA8306}"/>
              </a:ext>
            </a:extLst>
          </p:cNvPr>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Presentation Title Here</a:t>
            </a:r>
          </a:p>
        </p:txBody>
      </p:sp>
    </p:spTree>
    <p:extLst>
      <p:ext uri="{BB962C8B-B14F-4D97-AF65-F5344CB8AC3E}">
        <p14:creationId xmlns:p14="http://schemas.microsoft.com/office/powerpoint/2010/main" val="294763631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ubtitle 3">
            <a:extLst>
              <a:ext uri="{FF2B5EF4-FFF2-40B4-BE49-F238E27FC236}">
                <a16:creationId xmlns:a16="http://schemas.microsoft.com/office/drawing/2014/main" id="{07559C55-590A-074C-8F05-A6281154FEE5}"/>
              </a:ext>
            </a:extLst>
          </p:cNvPr>
          <p:cNvSpPr>
            <a:spLocks noGrp="1"/>
          </p:cNvSpPr>
          <p:nvPr>
            <p:ph type="subTitle" idx="1" hasCustomPrompt="1"/>
          </p:nvPr>
        </p:nvSpPr>
        <p:spPr>
          <a:xfrm>
            <a:off x="609600" y="5131493"/>
            <a:ext cx="10972800" cy="964508"/>
          </a:xfrm>
          <a:prstGeom prst="rect">
            <a:avLst/>
          </a:prstGeom>
        </p:spPr>
        <p:txBody>
          <a:bodyPr anchor="ctr"/>
          <a:lstStyle>
            <a:lvl1pPr marL="0" indent="0" algn="ctr">
              <a:buNone/>
              <a:defRPr b="1">
                <a:solidFill>
                  <a:srgbClr val="075899"/>
                </a:solidFill>
              </a:defRPr>
            </a:lvl1pPr>
          </a:lstStyle>
          <a:p>
            <a:r>
              <a:rPr lang="en-US" dirty="0"/>
              <a:t>Subtext.</a:t>
            </a:r>
          </a:p>
        </p:txBody>
      </p:sp>
      <p:sp>
        <p:nvSpPr>
          <p:cNvPr id="2" name="Text Placeholder 5">
            <a:extLst>
              <a:ext uri="{FF2B5EF4-FFF2-40B4-BE49-F238E27FC236}">
                <a16:creationId xmlns:a16="http://schemas.microsoft.com/office/drawing/2014/main" id="{274EAFD1-CB8F-839A-F79B-7B7228517EEB}"/>
              </a:ext>
            </a:extLst>
          </p:cNvPr>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Section Header</a:t>
            </a:r>
          </a:p>
        </p:txBody>
      </p:sp>
    </p:spTree>
    <p:extLst>
      <p:ext uri="{BB962C8B-B14F-4D97-AF65-F5344CB8AC3E}">
        <p14:creationId xmlns:p14="http://schemas.microsoft.com/office/powerpoint/2010/main" val="373351191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A0BD6943-85A0-38B3-EE67-598A70B24E49}"/>
              </a:ext>
            </a:extLst>
          </p:cNvPr>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Section Header</a:t>
            </a:r>
          </a:p>
        </p:txBody>
      </p:sp>
    </p:spTree>
    <p:extLst>
      <p:ext uri="{BB962C8B-B14F-4D97-AF65-F5344CB8AC3E}">
        <p14:creationId xmlns:p14="http://schemas.microsoft.com/office/powerpoint/2010/main" val="210659981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sp>
        <p:nvSpPr>
          <p:cNvPr id="8" name="Content Placeholder 3"/>
          <p:cNvSpPr>
            <a:spLocks noGrp="1"/>
          </p:cNvSpPr>
          <p:nvPr>
            <p:ph sz="quarter" idx="14"/>
          </p:nvPr>
        </p:nvSpPr>
        <p:spPr>
          <a:xfrm>
            <a:off x="609600" y="1545996"/>
            <a:ext cx="10972800" cy="466059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0"/>
            <a:ext cx="12192000" cy="874144"/>
          </a:xfrm>
          <a:prstGeom prst="rect">
            <a:avLst/>
          </a:prstGeom>
          <a:noFill/>
        </p:spPr>
        <p:txBody>
          <a:bodyPr anchor="ctr"/>
          <a:lstStyle>
            <a:lvl1pPr algn="ctr">
              <a:defRPr sz="4000" b="1">
                <a:solidFill>
                  <a:schemeClr val="bg1"/>
                </a:solidFill>
              </a:defRPr>
            </a:lvl1pPr>
          </a:lstStyle>
          <a:p>
            <a:r>
              <a:rPr lang="en-US" dirty="0"/>
              <a:t>Disclosures</a:t>
            </a:r>
          </a:p>
        </p:txBody>
      </p:sp>
    </p:spTree>
    <p:extLst>
      <p:ext uri="{BB962C8B-B14F-4D97-AF65-F5344CB8AC3E}">
        <p14:creationId xmlns:p14="http://schemas.microsoft.com/office/powerpoint/2010/main" val="165708058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075899"/>
                </a:solidFill>
              </a:defRPr>
            </a:lvl1pPr>
          </a:lstStyle>
          <a:p>
            <a:r>
              <a:rPr lang="en-US" dirty="0"/>
              <a:t>Click to add title</a:t>
            </a:r>
          </a:p>
        </p:txBody>
      </p:sp>
      <p:sp>
        <p:nvSpPr>
          <p:cNvPr id="2" name="Text Placeholder 7">
            <a:extLst>
              <a:ext uri="{FF2B5EF4-FFF2-40B4-BE49-F238E27FC236}">
                <a16:creationId xmlns:a16="http://schemas.microsoft.com/office/drawing/2014/main" id="{D8A05ECA-3C9B-2D92-B873-01AA2BB60E95}"/>
              </a:ext>
            </a:extLst>
          </p:cNvPr>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24457885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075899"/>
                </a:solidFill>
              </a:defRPr>
            </a:lvl1pPr>
          </a:lstStyle>
          <a:p>
            <a:r>
              <a:rPr lang="en-US" dirty="0"/>
              <a:t>Click to add title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89"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7">
            <a:extLst>
              <a:ext uri="{FF2B5EF4-FFF2-40B4-BE49-F238E27FC236}">
                <a16:creationId xmlns:a16="http://schemas.microsoft.com/office/drawing/2014/main" id="{063086FF-AE3E-8EF7-2FAF-638ADD77AB85}"/>
              </a:ext>
            </a:extLst>
          </p:cNvPr>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6563925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5"/>
          </p:nvPr>
        </p:nvSpPr>
        <p:spPr>
          <a:xfrm>
            <a:off x="6106789" y="2192944"/>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9" name="Text Placeholder 4"/>
          <p:cNvSpPr>
            <a:spLocks noGrp="1"/>
          </p:cNvSpPr>
          <p:nvPr>
            <p:ph type="body" sz="quarter" idx="17"/>
          </p:nvPr>
        </p:nvSpPr>
        <p:spPr>
          <a:xfrm>
            <a:off x="6106995" y="1489540"/>
            <a:ext cx="5496984" cy="703403"/>
          </a:xfrm>
          <a:prstGeom prst="rect">
            <a:avLst/>
          </a:prstGeom>
        </p:spPr>
        <p:txBody>
          <a:bodyPr anchor="b"/>
          <a:lstStyle>
            <a:lvl1pPr marL="0" indent="0">
              <a:buNone/>
              <a:defRPr sz="2400" b="1" baseline="0">
                <a:solidFill>
                  <a:schemeClr val="tx1"/>
                </a:solidFill>
              </a:defRPr>
            </a:lvl1pPr>
          </a:lstStyle>
          <a:p>
            <a:pPr lvl="0"/>
            <a:r>
              <a:rPr lang="en-US"/>
              <a:t>Click to edit Master text styles</a:t>
            </a:r>
          </a:p>
        </p:txBody>
      </p:sp>
      <p:sp>
        <p:nvSpPr>
          <p:cNvPr id="10" name="Title 1">
            <a:extLst>
              <a:ext uri="{FF2B5EF4-FFF2-40B4-BE49-F238E27FC236}">
                <a16:creationId xmlns:a16="http://schemas.microsoft.com/office/drawing/2014/main" id="{21B3FDA3-8747-0B4B-962D-6AA6290D8BEB}"/>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075899"/>
                </a:solidFill>
              </a:defRPr>
            </a:lvl1pPr>
          </a:lstStyle>
          <a:p>
            <a:r>
              <a:rPr lang="en-US" dirty="0"/>
              <a:t>Click to add title</a:t>
            </a:r>
          </a:p>
        </p:txBody>
      </p:sp>
    </p:spTree>
    <p:extLst>
      <p:ext uri="{BB962C8B-B14F-4D97-AF65-F5344CB8AC3E}">
        <p14:creationId xmlns:p14="http://schemas.microsoft.com/office/powerpoint/2010/main" val="286472555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075899"/>
                </a:solidFill>
              </a:defRPr>
            </a:lvl1pPr>
          </a:lstStyle>
          <a:p>
            <a:r>
              <a:rPr lang="en-US" dirty="0"/>
              <a:t>Click to add title</a:t>
            </a:r>
          </a:p>
        </p:txBody>
      </p:sp>
      <p:sp>
        <p:nvSpPr>
          <p:cNvPr id="2" name="Text Placeholder 7">
            <a:extLst>
              <a:ext uri="{FF2B5EF4-FFF2-40B4-BE49-F238E27FC236}">
                <a16:creationId xmlns:a16="http://schemas.microsoft.com/office/drawing/2014/main" id="{AB26654F-50AF-802E-7563-D9256900D5FC}"/>
              </a:ext>
            </a:extLst>
          </p:cNvPr>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28510713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6532B71-18C0-0DBA-A020-E277D3D6247E}"/>
              </a:ext>
            </a:extLst>
          </p:cNvPr>
          <p:cNvSpPr>
            <a:spLocks noGrp="1"/>
          </p:cNvSpPr>
          <p:nvPr>
            <p:ph type="body" sz="quarter" idx="13" hasCustomPrompt="1"/>
          </p:nvPr>
        </p:nvSpPr>
        <p:spPr>
          <a:xfrm>
            <a:off x="0" y="6254154"/>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72046692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0" i="0" baseline="0">
                <a:solidFill>
                  <a:schemeClr val="tx1"/>
                </a:solidFill>
                <a:latin typeface="+mn-lt"/>
                <a:cs typeface="Arial"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1998490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AAF8AF09-7FDB-199F-839D-C33D65BC6100}"/>
              </a:ext>
            </a:extLst>
          </p:cNvPr>
          <p:cNvSpPr>
            <a:spLocks noGrp="1"/>
          </p:cNvSpPr>
          <p:nvPr>
            <p:ph type="body" sz="quarter" idx="14" hasCustomPrompt="1"/>
          </p:nvPr>
        </p:nvSpPr>
        <p:spPr>
          <a:xfrm>
            <a:off x="0" y="1996736"/>
            <a:ext cx="12192000" cy="2937573"/>
          </a:xfrm>
          <a:prstGeom prst="rect">
            <a:avLst/>
          </a:prstGeom>
          <a:noFill/>
        </p:spPr>
        <p:txBody>
          <a:bodyPr anchor="ctr"/>
          <a:lstStyle>
            <a:lvl1pPr marL="0" indent="0" algn="ctr">
              <a:buNone/>
              <a:defRPr sz="4000" b="1" i="0">
                <a:solidFill>
                  <a:schemeClr val="accent6"/>
                </a:solidFill>
                <a:latin typeface="Arial" panose="020B0604020202020204" pitchFamily="34" charset="0"/>
                <a:cs typeface="Arial" panose="020B0604020202020204" pitchFamily="34" charset="0"/>
              </a:defRPr>
            </a:lvl1pPr>
          </a:lstStyle>
          <a:p>
            <a:r>
              <a:rPr lang="en-US" dirty="0"/>
              <a:t>Q&amp;A Session</a:t>
            </a:r>
          </a:p>
        </p:txBody>
      </p:sp>
    </p:spTree>
    <p:extLst>
      <p:ext uri="{BB962C8B-B14F-4D97-AF65-F5344CB8AC3E}">
        <p14:creationId xmlns:p14="http://schemas.microsoft.com/office/powerpoint/2010/main" val="312931831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10/29/25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163871979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197841497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4548355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Title Slide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372153772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p:cSld name="Title Slide Blue 1/2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689615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7" name="Footer Placeholder 6">
            <a:extLst>
              <a:ext uri="{FF2B5EF4-FFF2-40B4-BE49-F238E27FC236}">
                <a16:creationId xmlns:a16="http://schemas.microsoft.com/office/drawing/2014/main" id="{739AB803-A532-384B-A53A-B6D4C36E506C}"/>
              </a:ext>
            </a:extLst>
          </p:cNvPr>
          <p:cNvSpPr>
            <a:spLocks noGrp="1"/>
          </p:cNvSpPr>
          <p:nvPr>
            <p:ph type="ftr" sz="quarter" idx="14"/>
          </p:nvPr>
        </p:nvSpPr>
        <p:spPr/>
        <p:txBody>
          <a:bodyPr/>
          <a:lstStyle/>
          <a:p>
            <a:r>
              <a:rPr lang="en-US"/>
              <a:t>MSK Confidential — do not distribute</a:t>
            </a:r>
          </a:p>
        </p:txBody>
      </p:sp>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267661211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22326348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itle Slide Blue ODL">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latin typeface="+mn-lt"/>
              </a:defRPr>
            </a:lvl1pPr>
          </a:lstStyle>
          <a:p>
            <a:r>
              <a:rPr lang="en-US"/>
              <a:t>MSK Confidential — do not distribute</a:t>
            </a:r>
          </a:p>
        </p:txBody>
      </p:sp>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86824402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Title Slide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116716407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a:t>Drag picture to placeholder or click icon to add</a:t>
            </a:r>
          </a:p>
        </p:txBody>
      </p:sp>
      <p:sp>
        <p:nvSpPr>
          <p:cNvPr id="22" name="Footer Placeholder 21">
            <a:extLst>
              <a:ext uri="{FF2B5EF4-FFF2-40B4-BE49-F238E27FC236}">
                <a16:creationId xmlns:a16="http://schemas.microsoft.com/office/drawing/2014/main" id="{7362EA3A-E7C3-1643-B148-AADECEDF26E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a:t>Click to add </a:t>
            </a:r>
            <a:br>
              <a:rPr lang="en-US"/>
            </a:br>
            <a:r>
              <a:rPr lang="en-US"/>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Click to add subtitle</a:t>
            </a:r>
          </a:p>
        </p:txBody>
      </p:sp>
    </p:spTree>
    <p:extLst>
      <p:ext uri="{BB962C8B-B14F-4D97-AF65-F5344CB8AC3E}">
        <p14:creationId xmlns:p14="http://schemas.microsoft.com/office/powerpoint/2010/main" val="108873950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p:cSld name="Divider Layout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5"/>
            <a:ext cx="12191999" cy="1477328"/>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Divider layouts</a:t>
            </a:r>
          </a:p>
        </p:txBody>
      </p:sp>
    </p:spTree>
    <p:extLst>
      <p:ext uri="{BB962C8B-B14F-4D97-AF65-F5344CB8AC3E}">
        <p14:creationId xmlns:p14="http://schemas.microsoft.com/office/powerpoint/2010/main" val="247153499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tx1"/>
                </a:solidFill>
              </a:defRPr>
            </a:lvl1pPr>
          </a:lstStyle>
          <a:p>
            <a:r>
              <a:rPr lang="en-US"/>
              <a:t>This slide is for a divider, statement or takeaway.</a:t>
            </a:r>
          </a:p>
        </p:txBody>
      </p:sp>
    </p:spTree>
    <p:extLst>
      <p:ext uri="{BB962C8B-B14F-4D97-AF65-F5344CB8AC3E}">
        <p14:creationId xmlns:p14="http://schemas.microsoft.com/office/powerpoint/2010/main" val="309191052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tx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3278743C-5E55-7D4C-9CFF-3A25EB7EE36F}"/>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a:t>This slide is for a divider, statement or takeaway.</a:t>
            </a:r>
          </a:p>
        </p:txBody>
      </p:sp>
    </p:spTree>
    <p:extLst>
      <p:ext uri="{BB962C8B-B14F-4D97-AF65-F5344CB8AC3E}">
        <p14:creationId xmlns:p14="http://schemas.microsoft.com/office/powerpoint/2010/main" val="118463820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p:cSld name="Title Only +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Title Only + Content layouts</a:t>
            </a:r>
          </a:p>
        </p:txBody>
      </p:sp>
    </p:spTree>
    <p:extLst>
      <p:ext uri="{BB962C8B-B14F-4D97-AF65-F5344CB8AC3E}">
        <p14:creationId xmlns:p14="http://schemas.microsoft.com/office/powerpoint/2010/main" val="5597256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970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34697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09128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337561"/>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1"/>
            <a:ext cx="11184423" cy="545670"/>
          </a:xfrm>
        </p:spPr>
        <p:txBody>
          <a:bodyPr vert="horz"/>
          <a:lstStyle/>
          <a:p>
            <a:r>
              <a:rPr lang="en-US"/>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a:t>Chart title</a:t>
            </a:r>
          </a:p>
        </p:txBody>
      </p:sp>
    </p:spTree>
    <p:extLst>
      <p:ext uri="{BB962C8B-B14F-4D97-AF65-F5344CB8AC3E}">
        <p14:creationId xmlns:p14="http://schemas.microsoft.com/office/powerpoint/2010/main" val="1855230427"/>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p>
            <a:r>
              <a:rPr lang="en-US"/>
              <a:t>Slide title; Arial 32pt bold, sentence case. This layout accommodates a title that extends downward to a 2nd line.</a:t>
            </a:r>
          </a:p>
        </p:txBody>
      </p:sp>
    </p:spTree>
    <p:extLst>
      <p:ext uri="{BB962C8B-B14F-4D97-AF65-F5344CB8AC3E}">
        <p14:creationId xmlns:p14="http://schemas.microsoft.com/office/powerpoint/2010/main" val="217450638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Tree>
    <p:extLst>
      <p:ext uri="{BB962C8B-B14F-4D97-AF65-F5344CB8AC3E}">
        <p14:creationId xmlns:p14="http://schemas.microsoft.com/office/powerpoint/2010/main" val="159595184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Title and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92786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057477"/>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72745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070449"/>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Four Charts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1"/>
            <a:ext cx="11184423" cy="545670"/>
          </a:xfrm>
        </p:spPr>
        <p:txBody>
          <a:bodyPr vert="horz"/>
          <a:lstStyle>
            <a:lvl1pPr>
              <a:defRPr>
                <a:solidFill>
                  <a:schemeClr val="bg1"/>
                </a:solidFill>
              </a:defRPr>
            </a:lvl1pPr>
          </a:lstStyle>
          <a:p>
            <a:r>
              <a:rPr lang="en-US"/>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a:t>Chart title</a:t>
            </a:r>
          </a:p>
        </p:txBody>
      </p:sp>
    </p:spTree>
    <p:extLst>
      <p:ext uri="{BB962C8B-B14F-4D97-AF65-F5344CB8AC3E}">
        <p14:creationId xmlns:p14="http://schemas.microsoft.com/office/powerpoint/2010/main" val="748076189"/>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a:t>Slide title; Arial 32pt bold, sentence case. This layout accommodates a title that extends downward to a 2nd line.</a:t>
            </a:r>
          </a:p>
        </p:txBody>
      </p:sp>
    </p:spTree>
    <p:extLst>
      <p:ext uri="{BB962C8B-B14F-4D97-AF65-F5344CB8AC3E}">
        <p14:creationId xmlns:p14="http://schemas.microsoft.com/office/powerpoint/2010/main" val="73332823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128E978-662F-C447-A394-0BFDCC3348A4}"/>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note Placeholder">
            <a:extLst>
              <a:ext uri="{FF2B5EF4-FFF2-40B4-BE49-F238E27FC236}">
                <a16:creationId xmlns:a16="http://schemas.microsoft.com/office/drawing/2014/main" id="{900719BC-444F-1F41-A58F-CF38F8649706}"/>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Tree>
    <p:extLst>
      <p:ext uri="{BB962C8B-B14F-4D97-AF65-F5344CB8AC3E}">
        <p14:creationId xmlns:p14="http://schemas.microsoft.com/office/powerpoint/2010/main" val="219016228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p:cSld name="Content Title Eyebrow Subtitl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Title and Subtitle-Above layouts</a:t>
            </a:r>
          </a:p>
        </p:txBody>
      </p:sp>
    </p:spTree>
    <p:extLst>
      <p:ext uri="{BB962C8B-B14F-4D97-AF65-F5344CB8AC3E}">
        <p14:creationId xmlns:p14="http://schemas.microsoft.com/office/powerpoint/2010/main" val="382984110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48712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33297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815787"/>
            <a:ext cx="5126736" cy="555813"/>
          </a:xfrm>
        </p:spPr>
        <p:txBody>
          <a:bodyPr vert="horz"/>
          <a:lstStyle/>
          <a:p>
            <a:r>
              <a:rPr lang="en-US"/>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0370918"/>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089712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0170"/>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4077086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Subtitle-A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413887489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Subtitle-A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853147"/>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tx1"/>
                </a:solidFill>
              </a:defRPr>
            </a:lvl1pPr>
          </a:lstStyle>
          <a:p>
            <a:r>
              <a:rPr lang="en-US"/>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060209"/>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Subtitle-A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50079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Subtitle-A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001714"/>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Subtitle-A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333366"/>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Subtitle-A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5522485"/>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Subtitle-A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21617305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p:cSld name="Content Title and Subtitl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Title and Subtitle-Below layouts</a:t>
            </a:r>
          </a:p>
        </p:txBody>
      </p:sp>
    </p:spTree>
    <p:extLst>
      <p:ext uri="{BB962C8B-B14F-4D97-AF65-F5344CB8AC3E}">
        <p14:creationId xmlns:p14="http://schemas.microsoft.com/office/powerpoint/2010/main" val="78532684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1686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34807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5143286"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0"/>
            <a:ext cx="5126736" cy="555813"/>
          </a:xfrm>
        </p:spPr>
        <p:txBody>
          <a:bodyPr vert="horz"/>
          <a:lstStyle/>
          <a:p>
            <a:r>
              <a:rPr lang="en-US"/>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158312"/>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163088"/>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747278"/>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364812993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Subtitle-B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403114217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0"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bg1"/>
                </a:solidFill>
              </a:defRPr>
            </a:lvl1pPr>
          </a:lstStyle>
          <a:p>
            <a:r>
              <a:rPr lang="en-US"/>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421894"/>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4838700" y="6374651"/>
            <a:ext cx="3839134"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tx1"/>
                </a:solidFill>
              </a:defRPr>
            </a:lvl1pPr>
          </a:lstStyle>
          <a:p>
            <a:r>
              <a:rPr lang="en-US"/>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a:t>Click to type text. To activate sub-level formatting, place cursor at beginning of text/line and hit tab or shift tab.</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915476"/>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Subtitle-B +  Content Blue">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39552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Subtitle-B + Two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206050"/>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Subtitle-B + Three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185163"/>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Subtitle-B + Four Content Blue">
    <p:bg>
      <p:bgPr>
        <a:solidFill>
          <a:schemeClr val="tx1"/>
        </a:solidFill>
        <a:effectLst/>
      </p:bgPr>
    </p:bg>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2" name="Footnote Placeholder">
            <a:extLst>
              <a:ext uri="{FF2B5EF4-FFF2-40B4-BE49-F238E27FC236}">
                <a16:creationId xmlns:a16="http://schemas.microsoft.com/office/drawing/2014/main" id="{C2251F80-6554-A742-BC8C-483CBBFD6C91}"/>
              </a:ext>
            </a:extLst>
          </p:cNvPr>
          <p:cNvSpPr>
            <a:spLocks noGrp="1"/>
          </p:cNvSpPr>
          <p:nvPr>
            <p:ph type="body" sz="half" idx="1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121724"/>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Subtitle-B + Title Only Blue">
    <p:bg>
      <p:bgPr>
        <a:solidFill>
          <a:schemeClr val="tx1"/>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102909729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p:cSld name="Special layout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Special layouts</a:t>
            </a:r>
          </a:p>
        </p:txBody>
      </p:sp>
    </p:spTree>
    <p:extLst>
      <p:ext uri="{BB962C8B-B14F-4D97-AF65-F5344CB8AC3E}">
        <p14:creationId xmlns:p14="http://schemas.microsoft.com/office/powerpoint/2010/main" val="1558372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title; Arial 20pt bold, sentence case (1 line)</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1"/>
                </a:solidFill>
              </a:defRPr>
            </a:lvl2pPr>
          </a:lstStyle>
          <a:p>
            <a:pPr lvl="0"/>
            <a:r>
              <a:rPr lang="en-US"/>
              <a:t>First </a:t>
            </a:r>
            <a:r>
              <a:rPr lang="en-US" err="1"/>
              <a:t>Lastname</a:t>
            </a:r>
            <a:endParaRPr lang="en-US"/>
          </a:p>
          <a:p>
            <a:pPr lvl="1"/>
            <a:r>
              <a:rPr lang="en-US"/>
              <a:t>Add title</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1"/>
                </a:solidFill>
              </a:defRPr>
            </a:lvl2pPr>
          </a:lstStyle>
          <a:p>
            <a:pPr lvl="0"/>
            <a:r>
              <a:rPr lang="en-US"/>
              <a:t>First </a:t>
            </a:r>
            <a:r>
              <a:rPr lang="en-US" err="1"/>
              <a:t>Lastname</a:t>
            </a:r>
            <a:endParaRPr lang="en-US"/>
          </a:p>
          <a:p>
            <a:pPr lvl="1"/>
            <a:r>
              <a:rPr lang="en-US"/>
              <a:t>Add title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a:t>Insert person’s photo</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a:t>Insert person’s photo</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bullet points</a:t>
            </a:r>
          </a:p>
        </p:txBody>
      </p:sp>
    </p:spTree>
    <p:extLst>
      <p:ext uri="{BB962C8B-B14F-4D97-AF65-F5344CB8AC3E}">
        <p14:creationId xmlns:p14="http://schemas.microsoft.com/office/powerpoint/2010/main" val="299161485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a:t>Bring placeholder to front. Drag picture to placeholder or click icon to add. Send placeholder to back. </a:t>
            </a:r>
            <a:br>
              <a:rPr lang="en-US"/>
            </a:br>
            <a:r>
              <a:rPr lang="en-US"/>
              <a:t>Note that the overlay sits on top of the slide; it will need to be pasted onto any new slide using this layout.</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9" name="Footnote Placeholder">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Tree>
    <p:extLst>
      <p:ext uri="{BB962C8B-B14F-4D97-AF65-F5344CB8AC3E}">
        <p14:creationId xmlns:p14="http://schemas.microsoft.com/office/powerpoint/2010/main" val="14306053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er Placeholder 2">
            <a:extLst>
              <a:ext uri="{FF2B5EF4-FFF2-40B4-BE49-F238E27FC236}">
                <a16:creationId xmlns:a16="http://schemas.microsoft.com/office/drawing/2014/main" id="{E3BBCD08-FF08-374A-9A06-80B682368766}"/>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1"/>
                </a:solidFill>
              </a:defRPr>
            </a:lvl2pPr>
          </a:lstStyle>
          <a:p>
            <a:pPr lvl="0"/>
            <a:r>
              <a:rPr lang="en-US"/>
              <a:t>Use this box to include quote. To activate sub-level formatting of attribution, place cursor at beginning of text/line and hit tab or shift tab. Do not modify size or placement of textbox.</a:t>
            </a:r>
          </a:p>
          <a:p>
            <a:pPr lvl="1"/>
            <a:r>
              <a:rPr lang="en-US"/>
              <a:t>Attribution name</a:t>
            </a:r>
          </a:p>
        </p:txBody>
      </p:sp>
    </p:spTree>
    <p:extLst>
      <p:ext uri="{BB962C8B-B14F-4D97-AF65-F5344CB8AC3E}">
        <p14:creationId xmlns:p14="http://schemas.microsoft.com/office/powerpoint/2010/main" val="135466163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3" y="405743"/>
            <a:ext cx="11184423" cy="307226"/>
          </a:xfrm>
        </p:spPr>
        <p:txBody>
          <a:bodyPr vert="horz" lIns="0" tIns="0" rIns="0" bIns="0" rtlCol="0" anchor="b">
            <a:noAutofit/>
          </a:bodyPr>
          <a:lstStyle>
            <a:lvl1pPr>
              <a:defRPr lang="en-US" sz="2000" b="1" dirty="0">
                <a:solidFill>
                  <a:schemeClr val="accent1"/>
                </a:solidFill>
                <a:latin typeface="+mn-lt"/>
                <a:ea typeface="+mn-ea"/>
                <a:cs typeface="+mn-cs"/>
              </a:defRPr>
            </a:lvl1pPr>
          </a:lstStyle>
          <a:p>
            <a:pPr lvl="0"/>
            <a:r>
              <a:rPr lang="en-US"/>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a:t>Use this box to include quote. To activate sub-level formatting of attribution, place cursor at beginning of text/line and hit tab or shift tab. Do not modify size or placement of textbox.</a:t>
            </a:r>
          </a:p>
          <a:p>
            <a:pPr lvl="1"/>
            <a:r>
              <a:rPr lang="en-US"/>
              <a:t>Attribution name</a:t>
            </a:r>
          </a:p>
        </p:txBody>
      </p:sp>
    </p:spTree>
    <p:extLst>
      <p:ext uri="{BB962C8B-B14F-4D97-AF65-F5344CB8AC3E}">
        <p14:creationId xmlns:p14="http://schemas.microsoft.com/office/powerpoint/2010/main" val="213442775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4847761" y="457201"/>
            <a:ext cx="6848725" cy="324444"/>
          </a:xfrm>
          <a:noFill/>
        </p:spPr>
        <p:txBody>
          <a:bodyPr vert="horz"/>
          <a:lstStyle>
            <a:lvl1pPr>
              <a:defRPr sz="2000" b="1">
                <a:solidFill>
                  <a:schemeClr val="accent1"/>
                </a:solidFill>
              </a:defRPr>
            </a:lvl1pPr>
          </a:lstStyle>
          <a:p>
            <a:pPr lvl="0"/>
            <a:r>
              <a:rPr lang="en-US"/>
              <a:t>Slide title; Arial 20pt bold, sentence case (1 line)</a:t>
            </a:r>
          </a:p>
        </p:txBody>
      </p:sp>
      <p:sp>
        <p:nvSpPr>
          <p:cNvPr id="4" name="Content Placeholder 3"/>
          <p:cNvSpPr>
            <a:spLocks noGrp="1"/>
          </p:cNvSpPr>
          <p:nvPr>
            <p:ph sz="half" idx="2" hasCustomPrompt="1"/>
          </p:nvPr>
        </p:nvSpPr>
        <p:spPr>
          <a:xfrm>
            <a:off x="4846638" y="1011250"/>
            <a:ext cx="6853236"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262819"/>
      </p:ext>
    </p:extLst>
  </p:cSld>
  <p:clrMapOvr>
    <a:masterClrMapping/>
  </p:clrMapOvr>
  <p:extLst>
    <p:ext uri="{DCECCB84-F9BA-43D5-87BE-67443E8EF086}">
      <p15:sldGuideLst xmlns:p15="http://schemas.microsoft.com/office/powerpoint/2012/main">
        <p15:guide id="1" pos="2763">
          <p15:clr>
            <a:srgbClr val="FBAE40"/>
          </p15:clr>
        </p15:guide>
        <p15:guide id="2" pos="3053">
          <p15:clr>
            <a:srgbClr val="FBAE4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p:cSld name="Content + 1/2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6553200" y="457201"/>
            <a:ext cx="5143286" cy="324444"/>
          </a:xfrm>
        </p:spPr>
        <p:txBody>
          <a:bodyPr vert="horz"/>
          <a:lstStyle>
            <a:lvl1pPr>
              <a:defRPr sz="2000" b="1">
                <a:solidFill>
                  <a:schemeClr val="accent1"/>
                </a:solidFill>
              </a:defRPr>
            </a:lvl1pPr>
          </a:lstStyle>
          <a:p>
            <a:pPr lvl="0"/>
            <a:r>
              <a:rPr lang="en-US"/>
              <a:t>Slide title; Arial 20pt bold, short (1 line)</a:t>
            </a:r>
          </a:p>
        </p:txBody>
      </p:sp>
      <p:sp>
        <p:nvSpPr>
          <p:cNvPr id="4" name="Content Placeholder 3"/>
          <p:cNvSpPr>
            <a:spLocks noGrp="1"/>
          </p:cNvSpPr>
          <p:nvPr>
            <p:ph sz="half" idx="2" hasCustomPrompt="1"/>
          </p:nvPr>
        </p:nvSpPr>
        <p:spPr>
          <a:xfrm>
            <a:off x="6553200" y="1011250"/>
            <a:ext cx="5146674"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449135"/>
      </p:ext>
    </p:extLst>
  </p:cSld>
  <p:clrMapOvr>
    <a:masterClrMapping/>
  </p:clrMapOvr>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lumMod val="75000"/>
                  </a:schemeClr>
                </a:solidFill>
              </a:defRPr>
            </a:lvl1pPr>
          </a:lstStyle>
          <a:p>
            <a:r>
              <a:rPr lang="en-US"/>
              <a:t>MSK Confidential — do not distribute</a:t>
            </a:r>
          </a:p>
        </p:txBody>
      </p:sp>
      <p:sp>
        <p:nvSpPr>
          <p:cNvPr id="2" name="Title 1"/>
          <p:cNvSpPr>
            <a:spLocks noGrp="1"/>
          </p:cNvSpPr>
          <p:nvPr>
            <p:ph type="title" hasCustomPrompt="1"/>
          </p:nvPr>
        </p:nvSpPr>
        <p:spPr>
          <a:xfrm>
            <a:off x="8284948" y="457201"/>
            <a:ext cx="3411538" cy="324444"/>
          </a:xfrm>
        </p:spPr>
        <p:txBody>
          <a:bodyPr vert="horz"/>
          <a:lstStyle>
            <a:lvl1pPr>
              <a:defRPr sz="2000" b="1">
                <a:solidFill>
                  <a:schemeClr val="accent1"/>
                </a:solidFill>
              </a:defRPr>
            </a:lvl1pPr>
          </a:lstStyle>
          <a:p>
            <a:pPr lvl="0"/>
            <a:r>
              <a:rPr lang="en-US"/>
              <a:t>Slide title; short (1 line)</a:t>
            </a:r>
          </a:p>
        </p:txBody>
      </p:sp>
      <p:sp>
        <p:nvSpPr>
          <p:cNvPr id="4" name="Content Placeholder 3"/>
          <p:cNvSpPr>
            <a:spLocks noGrp="1"/>
          </p:cNvSpPr>
          <p:nvPr>
            <p:ph sz="half" idx="2" hasCustomPrompt="1"/>
          </p:nvPr>
        </p:nvSpPr>
        <p:spPr>
          <a:xfrm>
            <a:off x="8284948" y="1011250"/>
            <a:ext cx="3411538"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26140"/>
      </p:ext>
    </p:extLst>
  </p:cSld>
  <p:clrMapOvr>
    <a:masterClrMapping/>
  </p:clrMapOvr>
  <p:extLst>
    <p:ext uri="{DCECCB84-F9BA-43D5-87BE-67443E8EF086}">
      <p15:sldGuideLst xmlns:p15="http://schemas.microsoft.com/office/powerpoint/2012/main">
        <p15:guide id="1" pos="5209">
          <p15:clr>
            <a:srgbClr val="FBAE40"/>
          </p15:clr>
        </p15:guide>
        <p15:guide id="2" pos="4924">
          <p15:clr>
            <a:srgbClr val="FBAE4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6829689" cy="324444"/>
          </a:xfrm>
        </p:spPr>
        <p:txBody>
          <a:bodyPr vert="horz"/>
          <a:lstStyle>
            <a:lvl1pPr>
              <a:defRPr sz="2000" b="1">
                <a:solidFill>
                  <a:schemeClr val="accent1"/>
                </a:solidFill>
              </a:defRPr>
            </a:lvl1pPr>
          </a:lstStyle>
          <a:p>
            <a:pPr lvl="0"/>
            <a:r>
              <a:rPr lang="en-US"/>
              <a:t>Slide title; Arial 20pt bold, sentence case (1 line)</a:t>
            </a:r>
          </a:p>
        </p:txBody>
      </p:sp>
      <p:sp>
        <p:nvSpPr>
          <p:cNvPr id="4" name="Content Placeholder 3"/>
          <p:cNvSpPr>
            <a:spLocks noGrp="1"/>
          </p:cNvSpPr>
          <p:nvPr>
            <p:ph sz="half" idx="2" hasCustomPrompt="1"/>
          </p:nvPr>
        </p:nvSpPr>
        <p:spPr>
          <a:xfrm>
            <a:off x="512064" y="1011250"/>
            <a:ext cx="6834188"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269299"/>
      </p:ext>
    </p:extLst>
  </p:cSld>
  <p:clrMapOvr>
    <a:masterClrMapping/>
  </p:clrMapOvr>
  <p:extLst>
    <p:ext uri="{DCECCB84-F9BA-43D5-87BE-67443E8EF086}">
      <p15:sldGuideLst xmlns:p15="http://schemas.microsoft.com/office/powerpoint/2012/main">
        <p15:guide id="1" pos="4914">
          <p15:clr>
            <a:srgbClr val="FBAE40"/>
          </p15:clr>
        </p15:guide>
        <p15:guide id="2" pos="4623">
          <p15:clr>
            <a:srgbClr val="FBAE4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5152597"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5143286" cy="324444"/>
          </a:xfrm>
        </p:spPr>
        <p:txBody>
          <a:bodyPr vert="horz"/>
          <a:lstStyle>
            <a:lvl1pPr>
              <a:defRPr sz="2000" b="1">
                <a:solidFill>
                  <a:schemeClr val="accent1"/>
                </a:solidFill>
              </a:defRPr>
            </a:lvl1pPr>
          </a:lstStyle>
          <a:p>
            <a:pPr lvl="0"/>
            <a:r>
              <a:rPr lang="en-US"/>
              <a:t>Slide title; Arial 20pt bold, short (1 line)</a:t>
            </a:r>
          </a:p>
        </p:txBody>
      </p:sp>
      <p:sp>
        <p:nvSpPr>
          <p:cNvPr id="4" name="Content Placeholder 3"/>
          <p:cNvSpPr>
            <a:spLocks noGrp="1"/>
          </p:cNvSpPr>
          <p:nvPr>
            <p:ph sz="half" idx="2" hasCustomPrompt="1"/>
          </p:nvPr>
        </p:nvSpPr>
        <p:spPr>
          <a:xfrm>
            <a:off x="512064" y="1011250"/>
            <a:ext cx="5146674"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213566"/>
      </p:ext>
    </p:extLst>
  </p:cSld>
  <p:clrMapOvr>
    <a:masterClrMapping/>
  </p:clrMapOvr>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8" name="Footer Placeholder 7">
            <a:extLst>
              <a:ext uri="{FF2B5EF4-FFF2-40B4-BE49-F238E27FC236}">
                <a16:creationId xmlns:a16="http://schemas.microsoft.com/office/drawing/2014/main" id="{31BF9A46-99FC-774E-98CA-CB47B58C9F81}"/>
              </a:ext>
            </a:extLst>
          </p:cNvPr>
          <p:cNvSpPr>
            <a:spLocks noGrp="1"/>
          </p:cNvSpPr>
          <p:nvPr>
            <p:ph type="ftr" sz="quarter" idx="10"/>
          </p:nvPr>
        </p:nvSpPr>
        <p:spPr/>
        <p:txBody>
          <a:bodyPr/>
          <a:lstStyle>
            <a:lvl1pPr>
              <a:defRPr>
                <a:solidFill>
                  <a:schemeClr val="bg1"/>
                </a:solidFill>
              </a:defRPr>
            </a:lvl1pPr>
          </a:lstStyle>
          <a:p>
            <a:r>
              <a:rPr lang="en-US"/>
              <a:t>MSK Confidential — do not distribute</a:t>
            </a:r>
          </a:p>
        </p:txBody>
      </p:sp>
      <p:sp>
        <p:nvSpPr>
          <p:cNvPr id="11" name="Footnote Placeholder">
            <a:extLst>
              <a:ext uri="{FF2B5EF4-FFF2-40B4-BE49-F238E27FC236}">
                <a16:creationId xmlns:a16="http://schemas.microsoft.com/office/drawing/2014/main" id="{F20ACA8E-6072-8043-8EC3-B4E2FDB9B091}"/>
              </a:ext>
            </a:extLst>
          </p:cNvPr>
          <p:cNvSpPr>
            <a:spLocks noGrp="1"/>
          </p:cNvSpPr>
          <p:nvPr>
            <p:ph type="body" sz="half" idx="13" hasCustomPrompt="1"/>
          </p:nvPr>
        </p:nvSpPr>
        <p:spPr>
          <a:xfrm>
            <a:off x="512064" y="6374651"/>
            <a:ext cx="3411539"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2" name="Title 1"/>
          <p:cNvSpPr>
            <a:spLocks noGrp="1"/>
          </p:cNvSpPr>
          <p:nvPr>
            <p:ph type="title" hasCustomPrompt="1"/>
          </p:nvPr>
        </p:nvSpPr>
        <p:spPr>
          <a:xfrm>
            <a:off x="512064" y="457201"/>
            <a:ext cx="3411538" cy="324444"/>
          </a:xfrm>
        </p:spPr>
        <p:txBody>
          <a:bodyPr vert="horz"/>
          <a:lstStyle>
            <a:lvl1pPr>
              <a:defRPr sz="2000" b="1">
                <a:solidFill>
                  <a:schemeClr val="accent1"/>
                </a:solidFill>
              </a:defRPr>
            </a:lvl1pPr>
          </a:lstStyle>
          <a:p>
            <a:pPr lvl="0"/>
            <a:r>
              <a:rPr lang="en-US"/>
              <a:t>Slide title; short (1 line)</a:t>
            </a:r>
          </a:p>
        </p:txBody>
      </p:sp>
      <p:sp>
        <p:nvSpPr>
          <p:cNvPr id="4" name="Content Placeholder 3"/>
          <p:cNvSpPr>
            <a:spLocks noGrp="1"/>
          </p:cNvSpPr>
          <p:nvPr>
            <p:ph sz="half" idx="2" hasCustomPrompt="1"/>
          </p:nvPr>
        </p:nvSpPr>
        <p:spPr>
          <a:xfrm>
            <a:off x="512064" y="1011250"/>
            <a:ext cx="3411538" cy="509427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717305"/>
      </p:ext>
    </p:extLst>
  </p:cSld>
  <p:clrMapOvr>
    <a:masterClrMapping/>
  </p:clrMapOvr>
  <p:extLst>
    <p:ext uri="{DCECCB84-F9BA-43D5-87BE-67443E8EF086}">
      <p15:sldGuideLst xmlns:p15="http://schemas.microsoft.com/office/powerpoint/2012/main">
        <p15:guide id="1" pos="2467">
          <p15:clr>
            <a:srgbClr val="FBAE40"/>
          </p15:clr>
        </p15:guide>
        <p15:guide id="2" pos="2753">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p:cSld name="Back Page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a:solidFill>
                  <a:schemeClr val="tx2"/>
                </a:solidFill>
                <a:latin typeface="+mn-lt"/>
              </a:rPr>
              <a:t>End Page layouts</a:t>
            </a:r>
          </a:p>
        </p:txBody>
      </p:sp>
    </p:spTree>
    <p:extLst>
      <p:ext uri="{BB962C8B-B14F-4D97-AF65-F5344CB8AC3E}">
        <p14:creationId xmlns:p14="http://schemas.microsoft.com/office/powerpoint/2010/main" val="310099348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81346" y="2628924"/>
            <a:ext cx="3229307" cy="1600150"/>
          </a:xfrm>
          <a:prstGeom prst="rect">
            <a:avLst/>
          </a:prstGeom>
        </p:spPr>
      </p:pic>
    </p:spTree>
    <p:extLst>
      <p:ext uri="{BB962C8B-B14F-4D97-AF65-F5344CB8AC3E}">
        <p14:creationId xmlns:p14="http://schemas.microsoft.com/office/powerpoint/2010/main" val="271819800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81346" y="2628924"/>
            <a:ext cx="3229307" cy="1600151"/>
          </a:xfrm>
          <a:prstGeom prst="rect">
            <a:avLst/>
          </a:prstGeom>
        </p:spPr>
      </p:pic>
    </p:spTree>
    <p:extLst>
      <p:ext uri="{BB962C8B-B14F-4D97-AF65-F5344CB8AC3E}">
        <p14:creationId xmlns:p14="http://schemas.microsoft.com/office/powerpoint/2010/main" val="204931430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p:cSld name="Warning">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2" y="1651589"/>
            <a:ext cx="12191999" cy="3554819"/>
          </a:xfrm>
          <a:prstGeom prst="rect">
            <a:avLst/>
          </a:prstGeom>
          <a:noFill/>
        </p:spPr>
        <p:txBody>
          <a:bodyPr wrap="square" lIns="337500" rIns="337500" rtlCol="0" anchor="ctr" anchorCtr="0">
            <a:spAutoFit/>
          </a:bodyPr>
          <a:lstStyle/>
          <a:p>
            <a:pPr algn="ctr"/>
            <a:r>
              <a:rPr lang="en-CA" sz="7500" noProof="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147910139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4514139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layout_headlin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CBA"/>
                </a:solidFill>
              </a:defRPr>
            </a:lvl1pPr>
          </a:lstStyle>
          <a:p>
            <a:r>
              <a:rPr lang="en-US"/>
              <a:t>Click to edit Master title style</a:t>
            </a:r>
          </a:p>
        </p:txBody>
      </p:sp>
      <p:sp>
        <p:nvSpPr>
          <p:cNvPr id="8" name="Date Placeholder 2">
            <a:extLst>
              <a:ext uri="{FF2B5EF4-FFF2-40B4-BE49-F238E27FC236}">
                <a16:creationId xmlns:a16="http://schemas.microsoft.com/office/drawing/2014/main" id="{051F7513-9171-9B44-A9B6-6966BB871CA3}"/>
              </a:ext>
            </a:extLst>
          </p:cNvPr>
          <p:cNvSpPr>
            <a:spLocks noGrp="1"/>
          </p:cNvSpPr>
          <p:nvPr>
            <p:ph type="dt" sz="half" idx="10"/>
          </p:nvPr>
        </p:nvSpPr>
        <p:spPr>
          <a:xfrm>
            <a:off x="10269462" y="6492767"/>
            <a:ext cx="1011313" cy="208758"/>
          </a:xfrm>
        </p:spPr>
        <p:txBody>
          <a:bodyPr/>
          <a:lstStyle>
            <a:lvl1pPr>
              <a:defRPr>
                <a:solidFill>
                  <a:srgbClr val="9E9E98"/>
                </a:solidFill>
                <a:latin typeface="+mn-lt"/>
              </a:defRPr>
            </a:lvl1pPr>
            <a:lvl2pPr>
              <a:defRPr>
                <a:solidFill>
                  <a:srgbClr val="9E9E98"/>
                </a:solidFill>
              </a:defRPr>
            </a:lvl2pPr>
            <a:lvl3pPr>
              <a:defRPr>
                <a:solidFill>
                  <a:srgbClr val="9E9E98"/>
                </a:solidFill>
              </a:defRPr>
            </a:lvl3pPr>
            <a:lvl4pPr>
              <a:defRPr>
                <a:solidFill>
                  <a:srgbClr val="9E9E98"/>
                </a:solidFill>
              </a:defRPr>
            </a:lvl4pPr>
            <a:lvl5pPr>
              <a:defRPr>
                <a:solidFill>
                  <a:srgbClr val="9E9E98"/>
                </a:solidFill>
              </a:defRPr>
            </a:lvl5pPr>
            <a:lvl6pPr>
              <a:defRPr>
                <a:solidFill>
                  <a:srgbClr val="9E9E98"/>
                </a:solidFill>
              </a:defRPr>
            </a:lvl6pPr>
            <a:lvl7pPr>
              <a:defRPr>
                <a:solidFill>
                  <a:srgbClr val="9E9E98"/>
                </a:solidFill>
              </a:defRPr>
            </a:lvl7pPr>
            <a:lvl8pPr>
              <a:defRPr>
                <a:solidFill>
                  <a:srgbClr val="9E9E98"/>
                </a:solidFill>
              </a:defRPr>
            </a:lvl8pPr>
            <a:lvl9pPr>
              <a:defRPr>
                <a:solidFill>
                  <a:srgbClr val="9E9E98"/>
                </a:solidFill>
              </a:defRPr>
            </a:lvl9pPr>
          </a:lstStyle>
          <a:p>
            <a:r>
              <a:rPr lang="en-US" err="1"/>
              <a:t>Date</a:t>
            </a:r>
            <a:endParaRPr lang="en-US"/>
          </a:p>
        </p:txBody>
      </p:sp>
      <p:sp>
        <p:nvSpPr>
          <p:cNvPr id="9" name="Slide Number Placeholder 4">
            <a:extLst>
              <a:ext uri="{FF2B5EF4-FFF2-40B4-BE49-F238E27FC236}">
                <a16:creationId xmlns:a16="http://schemas.microsoft.com/office/drawing/2014/main" id="{6BF671B6-DD06-854A-8324-66F5BF1D1509}"/>
              </a:ext>
            </a:extLst>
          </p:cNvPr>
          <p:cNvSpPr>
            <a:spLocks noGrp="1"/>
          </p:cNvSpPr>
          <p:nvPr>
            <p:ph type="sldNum" sz="quarter" idx="12"/>
          </p:nvPr>
        </p:nvSpPr>
        <p:spPr>
          <a:xfrm>
            <a:off x="11280775" y="6492767"/>
            <a:ext cx="424392" cy="208758"/>
          </a:xfrm>
        </p:spPr>
        <p:txBody>
          <a:bodyPr/>
          <a:lstStyle>
            <a:lvl1pPr>
              <a:defRPr>
                <a:solidFill>
                  <a:srgbClr val="9E9E98"/>
                </a:solidFill>
              </a:defRPr>
            </a:lvl1pPr>
            <a:lvl2pPr>
              <a:defRPr>
                <a:solidFill>
                  <a:srgbClr val="9E9E98"/>
                </a:solidFill>
              </a:defRPr>
            </a:lvl2pPr>
            <a:lvl3pPr>
              <a:defRPr>
                <a:solidFill>
                  <a:srgbClr val="9E9E98"/>
                </a:solidFill>
              </a:defRPr>
            </a:lvl3pPr>
            <a:lvl4pPr>
              <a:defRPr>
                <a:solidFill>
                  <a:srgbClr val="9E9E98"/>
                </a:solidFill>
              </a:defRPr>
            </a:lvl4pPr>
            <a:lvl5pPr>
              <a:defRPr>
                <a:solidFill>
                  <a:srgbClr val="9E9E98"/>
                </a:solidFill>
              </a:defRPr>
            </a:lvl5pPr>
            <a:lvl6pPr>
              <a:defRPr>
                <a:solidFill>
                  <a:srgbClr val="9E9E98"/>
                </a:solidFill>
              </a:defRPr>
            </a:lvl6pPr>
            <a:lvl7pPr>
              <a:defRPr>
                <a:solidFill>
                  <a:srgbClr val="9E9E98"/>
                </a:solidFill>
              </a:defRPr>
            </a:lvl7pPr>
            <a:lvl8pPr>
              <a:defRPr>
                <a:solidFill>
                  <a:srgbClr val="9E9E98"/>
                </a:solidFill>
              </a:defRPr>
            </a:lvl8pPr>
            <a:lvl9pPr>
              <a:defRPr>
                <a:solidFill>
                  <a:srgbClr val="9E9E98"/>
                </a:solidFill>
              </a:defRPr>
            </a:lvl9pPr>
          </a:lstStyle>
          <a:p>
            <a:fld id="{63DCA5C9-2E11-4C67-86EB-AE1DE127DC64}" type="slidenum">
              <a:rPr lang="en-US" smtClean="0"/>
              <a:pPr/>
              <a:t>‹#›</a:t>
            </a:fld>
            <a:endParaRPr lang="en-US"/>
          </a:p>
        </p:txBody>
      </p:sp>
      <p:sp>
        <p:nvSpPr>
          <p:cNvPr id="10" name="Footer Placeholder 3">
            <a:extLst>
              <a:ext uri="{FF2B5EF4-FFF2-40B4-BE49-F238E27FC236}">
                <a16:creationId xmlns:a16="http://schemas.microsoft.com/office/drawing/2014/main" id="{11E14BD9-CDD5-484F-A581-776B9CDB5616}"/>
              </a:ext>
            </a:extLst>
          </p:cNvPr>
          <p:cNvSpPr>
            <a:spLocks noGrp="1"/>
          </p:cNvSpPr>
          <p:nvPr>
            <p:ph type="ftr" sz="quarter" idx="11"/>
          </p:nvPr>
        </p:nvSpPr>
        <p:spPr>
          <a:xfrm>
            <a:off x="491068" y="6496842"/>
            <a:ext cx="4815417" cy="208758"/>
          </a:xfrm>
        </p:spPr>
        <p:txBody>
          <a:bodyPr/>
          <a:lstStyle>
            <a:lvl1pPr>
              <a:defRPr b="1">
                <a:solidFill>
                  <a:srgbClr val="9E9E98"/>
                </a:solidFill>
              </a:defRPr>
            </a:lvl1pPr>
            <a:lvl2pPr>
              <a:defRPr b="1">
                <a:solidFill>
                  <a:srgbClr val="9E9E98"/>
                </a:solidFill>
              </a:defRPr>
            </a:lvl2pPr>
            <a:lvl3pPr>
              <a:defRPr b="1">
                <a:solidFill>
                  <a:srgbClr val="9E9E98"/>
                </a:solidFill>
              </a:defRPr>
            </a:lvl3pPr>
            <a:lvl4pPr>
              <a:defRPr b="1">
                <a:solidFill>
                  <a:srgbClr val="9E9E98"/>
                </a:solidFill>
              </a:defRPr>
            </a:lvl4pPr>
            <a:lvl5pPr>
              <a:defRPr b="1">
                <a:solidFill>
                  <a:srgbClr val="9E9E98"/>
                </a:solidFill>
              </a:defRPr>
            </a:lvl5pPr>
            <a:lvl6pPr>
              <a:defRPr b="1">
                <a:solidFill>
                  <a:srgbClr val="9E9E98"/>
                </a:solidFill>
              </a:defRPr>
            </a:lvl6pPr>
            <a:lvl7pPr>
              <a:defRPr b="1">
                <a:solidFill>
                  <a:srgbClr val="9E9E98"/>
                </a:solidFill>
              </a:defRPr>
            </a:lvl7pPr>
            <a:lvl8pPr>
              <a:defRPr b="1">
                <a:solidFill>
                  <a:srgbClr val="9E9E98"/>
                </a:solidFill>
              </a:defRPr>
            </a:lvl8pPr>
            <a:lvl9pPr>
              <a:defRPr b="1">
                <a:solidFill>
                  <a:srgbClr val="9E9E98"/>
                </a:solidFill>
              </a:defRPr>
            </a:lvl9pPr>
          </a:lstStyle>
          <a:p>
            <a:pPr indent="-2743200"/>
            <a:r>
              <a:rPr lang="en-US"/>
              <a:t>Modify with Insert &gt; Header &amp; Footer</a:t>
            </a:r>
          </a:p>
        </p:txBody>
      </p:sp>
    </p:spTree>
    <p:extLst>
      <p:ext uri="{BB962C8B-B14F-4D97-AF65-F5344CB8AC3E}">
        <p14:creationId xmlns:p14="http://schemas.microsoft.com/office/powerpoint/2010/main" val="114896294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cSld name="Title, Sub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CD4875-E3C9-644B-B3AC-E82D39320C8B}"/>
              </a:ext>
            </a:extLst>
          </p:cNvPr>
          <p:cNvGraphicFramePr>
            <a:graphicFrameLocks noChangeAspect="1"/>
          </p:cNvGraphicFramePr>
          <p:nvPr>
            <p:custDataLst>
              <p:tags r:id="rId1"/>
            </p:custDataLst>
            <p:extLst>
              <p:ext uri="{D42A27DB-BD31-4B8C-83A1-F6EECF244321}">
                <p14:modId xmlns:p14="http://schemas.microsoft.com/office/powerpoint/2010/main" val="3623188196"/>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C9CD4875-E3C9-644B-B3AC-E82D39320C8B}"/>
                          </a:ext>
                        </a:extLst>
                      </p:cNvPr>
                      <p:cNvPicPr/>
                      <p:nvPr/>
                    </p:nvPicPr>
                    <p:blipFill>
                      <a:blip r:embed="rId4"/>
                      <a:stretch>
                        <a:fillRect/>
                      </a:stretch>
                    </p:blipFill>
                    <p:spPr>
                      <a:xfrm>
                        <a:off x="1589" y="1589"/>
                        <a:ext cx="1227" cy="1588"/>
                      </a:xfrm>
                      <a:prstGeom prst="rect">
                        <a:avLst/>
                      </a:prstGeom>
                    </p:spPr>
                  </p:pic>
                </p:oleObj>
              </mc:Fallback>
            </mc:AlternateContent>
          </a:graphicData>
        </a:graphic>
      </p:graphicFrame>
      <p:sp>
        <p:nvSpPr>
          <p:cNvPr id="2" name="Title 1"/>
          <p:cNvSpPr>
            <a:spLocks noGrp="1"/>
          </p:cNvSpPr>
          <p:nvPr>
            <p:ph type="title"/>
          </p:nvPr>
        </p:nvSpPr>
        <p:spPr>
          <a:xfrm>
            <a:off x="512065" y="815788"/>
            <a:ext cx="11184423" cy="555813"/>
          </a:xfrm>
        </p:spPr>
        <p:txBody>
          <a:bodyPr vert="horz"/>
          <a:lstStyle/>
          <a:p>
            <a:r>
              <a:rPr lang="en-US"/>
              <a:t>Click to edit Master title style</a:t>
            </a:r>
          </a:p>
        </p:txBody>
      </p:sp>
      <p:sp>
        <p:nvSpPr>
          <p:cNvPr id="6" name="Footer Placeholder 5">
            <a:extLst>
              <a:ext uri="{FF2B5EF4-FFF2-40B4-BE49-F238E27FC236}">
                <a16:creationId xmlns:a16="http://schemas.microsoft.com/office/drawing/2014/main" id="{31269DCA-0308-5E4B-8136-84AD580937A8}"/>
              </a:ext>
            </a:extLst>
          </p:cNvPr>
          <p:cNvSpPr>
            <a:spLocks noGrp="1"/>
          </p:cNvSpPr>
          <p:nvPr>
            <p:ph type="ftr" sz="quarter" idx="10"/>
          </p:nvPr>
        </p:nvSpPr>
        <p:spPr/>
        <p:txBody>
          <a:bodyPr/>
          <a:lstStyle>
            <a:lvl1pPr>
              <a:defRPr>
                <a:solidFill>
                  <a:schemeClr val="bg1">
                    <a:lumMod val="75000"/>
                  </a:schemeClr>
                </a:solidFill>
              </a:defRPr>
            </a:lvl1pPr>
          </a:lstStyle>
          <a:p>
            <a:endParaRPr lang="en-US"/>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9" name="Text Placeholder 3">
            <a:extLst>
              <a:ext uri="{FF2B5EF4-FFF2-40B4-BE49-F238E27FC236}">
                <a16:creationId xmlns:a16="http://schemas.microsoft.com/office/drawing/2014/main" id="{180F6E86-A27A-FE40-B016-EB59307BF3CC}"/>
              </a:ext>
            </a:extLst>
          </p:cNvPr>
          <p:cNvSpPr>
            <a:spLocks noGrp="1"/>
          </p:cNvSpPr>
          <p:nvPr>
            <p:ph type="body" sz="half" idx="2" hasCustomPrompt="1"/>
          </p:nvPr>
        </p:nvSpPr>
        <p:spPr>
          <a:xfrm>
            <a:off x="495515" y="6374653"/>
            <a:ext cx="7772400" cy="245223"/>
          </a:xfrm>
        </p:spPr>
        <p:txBody>
          <a:bodyPr anchor="b"/>
          <a:lstStyle>
            <a:lvl1pPr marL="0" indent="0">
              <a:buNone/>
              <a:defRPr sz="800">
                <a:solidFill>
                  <a:schemeClr val="bg1">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5" y="421341"/>
            <a:ext cx="11184423" cy="295276"/>
          </a:xfrm>
        </p:spPr>
        <p:txBody>
          <a:bodyPr anchor="b"/>
          <a:lstStyle>
            <a:lvl1pPr marL="0" indent="0">
              <a:buNone/>
              <a:defRPr sz="2000" b="1">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add subtitle</a:t>
            </a:r>
          </a:p>
        </p:txBody>
      </p:sp>
    </p:spTree>
    <p:extLst>
      <p:ext uri="{BB962C8B-B14F-4D97-AF65-F5344CB8AC3E}">
        <p14:creationId xmlns:p14="http://schemas.microsoft.com/office/powerpoint/2010/main" val="373320424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29301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40080" y="365124"/>
            <a:ext cx="109728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55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11083564" y="217034"/>
            <a:ext cx="874486"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body" idx="1"/>
          </p:nvPr>
        </p:nvSpPr>
        <p:spPr>
          <a:xfrm>
            <a:off x="640080" y="1828799"/>
            <a:ext cx="10972800" cy="402336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o"/>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
          <p:cNvSpPr txBox="1">
            <a:spLocks noGrp="1"/>
          </p:cNvSpPr>
          <p:nvPr>
            <p:ph type="body" idx="2"/>
          </p:nvPr>
        </p:nvSpPr>
        <p:spPr>
          <a:xfrm>
            <a:off x="3324404" y="6271847"/>
            <a:ext cx="5852160" cy="281354"/>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1000"/>
              <a:buFont typeface="Arial"/>
              <a:buNone/>
              <a:defRPr sz="1000">
                <a:solidFill>
                  <a:srgbClr val="002557"/>
                </a:solidFill>
              </a:defRPr>
            </a:lvl1pPr>
            <a:lvl2pPr marL="914400" lvl="1" indent="-285750" algn="l">
              <a:lnSpc>
                <a:spcPct val="100000"/>
              </a:lnSpc>
              <a:spcBef>
                <a:spcPts val="500"/>
              </a:spcBef>
              <a:spcAft>
                <a:spcPts val="0"/>
              </a:spcAft>
              <a:buSzPts val="900"/>
              <a:buChar char="▪"/>
              <a:defRPr sz="900">
                <a:solidFill>
                  <a:srgbClr val="002557"/>
                </a:solidFill>
              </a:defRPr>
            </a:lvl2pPr>
            <a:lvl3pPr marL="1371600" lvl="2" indent="-285750" algn="l">
              <a:lnSpc>
                <a:spcPct val="100000"/>
              </a:lnSpc>
              <a:spcBef>
                <a:spcPts val="500"/>
              </a:spcBef>
              <a:spcAft>
                <a:spcPts val="0"/>
              </a:spcAft>
              <a:buSzPts val="900"/>
              <a:buChar char="o"/>
              <a:defRPr sz="900">
                <a:solidFill>
                  <a:srgbClr val="002557"/>
                </a:solidFill>
              </a:defRPr>
            </a:lvl3pPr>
            <a:lvl4pPr marL="1828800" lvl="3" indent="-285750" algn="l">
              <a:lnSpc>
                <a:spcPct val="100000"/>
              </a:lnSpc>
              <a:spcBef>
                <a:spcPts val="500"/>
              </a:spcBef>
              <a:spcAft>
                <a:spcPts val="0"/>
              </a:spcAft>
              <a:buSzPts val="900"/>
              <a:buChar char="•"/>
              <a:defRPr sz="900">
                <a:solidFill>
                  <a:srgbClr val="002557"/>
                </a:solidFill>
              </a:defRPr>
            </a:lvl4pPr>
            <a:lvl5pPr marL="2286000" lvl="4" indent="-285750" algn="l">
              <a:lnSpc>
                <a:spcPct val="100000"/>
              </a:lnSpc>
              <a:spcBef>
                <a:spcPts val="500"/>
              </a:spcBef>
              <a:spcAft>
                <a:spcPts val="0"/>
              </a:spcAft>
              <a:buSzPts val="900"/>
              <a:buChar char="•"/>
              <a:defRPr sz="900">
                <a:solidFill>
                  <a:srgbClr val="002557"/>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1072302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782843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1051E573-93F0-5562-4655-BB8083313C5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a:t>
            </a:r>
            <a:r>
              <a:rPr kumimoji="0" lang="en-US" sz="1600" b="0" i="0" u="none" strike="noStrike" kern="1200" cap="none" spc="0" normalizeH="0" baseline="0" noProof="0" dirty="0">
                <a:ln>
                  <a:noFill/>
                </a:ln>
                <a:solidFill>
                  <a:srgbClr val="FF40FF"/>
                </a:solidFill>
                <a:effectLst/>
                <a:uLnTx/>
                <a:uFillTx/>
                <a:latin typeface="Arial" panose="020B0604020202020204" pitchFamily="34" charset="0"/>
                <a:ea typeface="Calibri" panose="020F0502020204030204" pitchFamily="34" charset="0"/>
                <a:cs typeface="Times New Roman" panose="02020603050405020304" pitchFamily="18" charset="0"/>
              </a:rPr>
              <a:t>XX</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 US-based clinical investigators Month, 202</a:t>
            </a:r>
            <a:r>
              <a:rPr kumimoji="0" lang="en-US" sz="1600" b="0" i="0" u="none" strike="noStrike" kern="1200" cap="none" spc="0" normalizeH="0" baseline="0" noProof="0" dirty="0">
                <a:ln>
                  <a:noFill/>
                </a:ln>
                <a:solidFill>
                  <a:srgbClr val="FF40FF"/>
                </a:solidFill>
                <a:effectLst/>
                <a:uLnTx/>
                <a:uFillTx/>
                <a:latin typeface="Arial" panose="020B0604020202020204" pitchFamily="34" charset="0"/>
                <a:ea typeface="Calibri" panose="020F0502020204030204" pitchFamily="34" charset="0"/>
                <a:cs typeface="Times New Roman" panose="02020603050405020304" pitchFamily="18" charset="0"/>
              </a:rPr>
              <a:t>X</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627970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03542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5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20574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59647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675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17000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72262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215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7910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115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790678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514863167"/>
      </p:ext>
    </p:extLst>
  </p:cSld>
  <p:clrMapOvr>
    <a:masterClrMapping/>
  </p:clrMapOvr>
  <p:transition spd="slow" advClick="0"/>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70333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175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43653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ACEE58-FBC2-3ECC-CE79-64C617E5F25F}"/>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1F5D"/>
                </a:solidFill>
                <a:effectLst/>
                <a:uLnTx/>
                <a:uFillTx/>
                <a:latin typeface="Arial" panose="020B0604020202020204" pitchFamily="34" charset="0"/>
                <a:ea typeface="Calibri" panose="020F0502020204030204" pitchFamily="34" charset="0"/>
                <a:cs typeface="Times New Roman" panose="02020603050405020304" pitchFamily="18" charset="0"/>
              </a:rPr>
              <a:t>Survey of 20 US-based clinical investigators</a:t>
            </a:r>
          </a:p>
        </p:txBody>
      </p:sp>
      <p:sp>
        <p:nvSpPr>
          <p:cNvPr id="3" name="Title 1">
            <a:extLst>
              <a:ext uri="{FF2B5EF4-FFF2-40B4-BE49-F238E27FC236}">
                <a16:creationId xmlns:a16="http://schemas.microsoft.com/office/drawing/2014/main" id="{16758447-5A14-7875-7285-2E406587FAFE}"/>
              </a:ext>
            </a:extLst>
          </p:cNvPr>
          <p:cNvSpPr>
            <a:spLocks noGrp="1"/>
          </p:cNvSpPr>
          <p:nvPr>
            <p:ph type="title"/>
          </p:nvPr>
        </p:nvSpPr>
        <p:spPr>
          <a:xfrm>
            <a:off x="912285" y="227013"/>
            <a:ext cx="10972800" cy="1525587"/>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4" name="Picture 3" descr="A close up of a sign&#10;&#10;Description automatically generated">
            <a:extLst>
              <a:ext uri="{FF2B5EF4-FFF2-40B4-BE49-F238E27FC236}">
                <a16:creationId xmlns:a16="http://schemas.microsoft.com/office/drawing/2014/main" id="{4001A9AE-E35B-C023-3066-AF7CD6E0C3E3}"/>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69965857"/>
      </p:ext>
    </p:extLst>
  </p:cSld>
  <p:clrMapOvr>
    <a:masterClrMapping/>
  </p:clrMapOvr>
  <p:transition spd="slow" advClick="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D9270-9758-0B10-F68B-87420AA9B9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CE2E8D-E934-544B-EDD1-01FEDED86C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36DDF6-6F87-F1D4-7479-4BCFDBDC9268}"/>
              </a:ext>
            </a:extLst>
          </p:cNvPr>
          <p:cNvSpPr>
            <a:spLocks noGrp="1"/>
          </p:cNvSpPr>
          <p:nvPr>
            <p:ph type="dt" sz="half" idx="10"/>
          </p:nvPr>
        </p:nvSpPr>
        <p:spPr/>
        <p:txBody>
          <a:bodyPr/>
          <a:lstStyle/>
          <a:p>
            <a:fld id="{616C2C59-9A50-9949-B27C-9AE58B8D1B1A}" type="datetimeFigureOut">
              <a:rPr lang="en-US" smtClean="0"/>
              <a:t>10/29/25</a:t>
            </a:fld>
            <a:endParaRPr lang="en-US"/>
          </a:p>
        </p:txBody>
      </p:sp>
      <p:sp>
        <p:nvSpPr>
          <p:cNvPr id="5" name="Footer Placeholder 4">
            <a:extLst>
              <a:ext uri="{FF2B5EF4-FFF2-40B4-BE49-F238E27FC236}">
                <a16:creationId xmlns:a16="http://schemas.microsoft.com/office/drawing/2014/main" id="{A225C190-A56A-E3AD-2026-8E327BA21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3E41-2935-A91D-9B53-486AB6E86D25}"/>
              </a:ext>
            </a:extLst>
          </p:cNvPr>
          <p:cNvSpPr>
            <a:spLocks noGrp="1"/>
          </p:cNvSpPr>
          <p:nvPr>
            <p:ph type="sldNum" sz="quarter" idx="12"/>
          </p:nvPr>
        </p:nvSpPr>
        <p:spPr/>
        <p:txBody>
          <a:bodyPr/>
          <a:lstStyle/>
          <a:p>
            <a:fld id="{9ADCC593-9F02-C54B-8A41-99705FD39C03}" type="slidenum">
              <a:rPr lang="en-US" smtClean="0"/>
              <a:t>‹#›</a:t>
            </a:fld>
            <a:endParaRPr lang="en-US"/>
          </a:p>
        </p:txBody>
      </p:sp>
    </p:spTree>
    <p:extLst>
      <p:ext uri="{BB962C8B-B14F-4D97-AF65-F5344CB8AC3E}">
        <p14:creationId xmlns:p14="http://schemas.microsoft.com/office/powerpoint/2010/main" val="197450452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78B4-B421-6D2D-2C02-FCD25EBD63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42F3A0-378D-C422-29DA-B96EFE0B3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21545-8321-DD7E-FBDA-F283A3B81052}"/>
              </a:ext>
            </a:extLst>
          </p:cNvPr>
          <p:cNvSpPr>
            <a:spLocks noGrp="1"/>
          </p:cNvSpPr>
          <p:nvPr>
            <p:ph type="dt" sz="half" idx="10"/>
          </p:nvPr>
        </p:nvSpPr>
        <p:spPr/>
        <p:txBody>
          <a:bodyPr/>
          <a:lstStyle/>
          <a:p>
            <a:fld id="{616C2C59-9A50-9949-B27C-9AE58B8D1B1A}" type="datetimeFigureOut">
              <a:rPr lang="en-US" smtClean="0"/>
              <a:t>10/29/25</a:t>
            </a:fld>
            <a:endParaRPr lang="en-US"/>
          </a:p>
        </p:txBody>
      </p:sp>
      <p:sp>
        <p:nvSpPr>
          <p:cNvPr id="5" name="Footer Placeholder 4">
            <a:extLst>
              <a:ext uri="{FF2B5EF4-FFF2-40B4-BE49-F238E27FC236}">
                <a16:creationId xmlns:a16="http://schemas.microsoft.com/office/drawing/2014/main" id="{BA607E93-23EC-F119-E0DB-F3CB34DF2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7210A-CB5A-835D-4FEC-2B285069372B}"/>
              </a:ext>
            </a:extLst>
          </p:cNvPr>
          <p:cNvSpPr>
            <a:spLocks noGrp="1"/>
          </p:cNvSpPr>
          <p:nvPr>
            <p:ph type="sldNum" sz="quarter" idx="12"/>
          </p:nvPr>
        </p:nvSpPr>
        <p:spPr/>
        <p:txBody>
          <a:bodyPr/>
          <a:lstStyle/>
          <a:p>
            <a:fld id="{9ADCC593-9F02-C54B-8A41-99705FD39C03}" type="slidenum">
              <a:rPr lang="en-US" smtClean="0"/>
              <a:t>‹#›</a:t>
            </a:fld>
            <a:endParaRPr lang="en-US"/>
          </a:p>
        </p:txBody>
      </p:sp>
    </p:spTree>
    <p:extLst>
      <p:ext uri="{BB962C8B-B14F-4D97-AF65-F5344CB8AC3E}">
        <p14:creationId xmlns:p14="http://schemas.microsoft.com/office/powerpoint/2010/main" val="217870492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DD8D-B082-CEAD-2007-88D59BD10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FED845-33AA-DC99-EEA7-CA999909F1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283B40-03F8-CF2F-8202-54BDBD2AE3BE}"/>
              </a:ext>
            </a:extLst>
          </p:cNvPr>
          <p:cNvSpPr>
            <a:spLocks noGrp="1"/>
          </p:cNvSpPr>
          <p:nvPr>
            <p:ph type="dt" sz="half" idx="10"/>
          </p:nvPr>
        </p:nvSpPr>
        <p:spPr/>
        <p:txBody>
          <a:bodyPr/>
          <a:lstStyle/>
          <a:p>
            <a:fld id="{616C2C59-9A50-9949-B27C-9AE58B8D1B1A}" type="datetimeFigureOut">
              <a:rPr lang="en-US" smtClean="0"/>
              <a:t>10/29/25</a:t>
            </a:fld>
            <a:endParaRPr lang="en-US"/>
          </a:p>
        </p:txBody>
      </p:sp>
      <p:sp>
        <p:nvSpPr>
          <p:cNvPr id="5" name="Footer Placeholder 4">
            <a:extLst>
              <a:ext uri="{FF2B5EF4-FFF2-40B4-BE49-F238E27FC236}">
                <a16:creationId xmlns:a16="http://schemas.microsoft.com/office/drawing/2014/main" id="{880B2E21-5462-4128-80F5-9669934C9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70375-BE75-0F2E-579C-F5BFB4EC8A27}"/>
              </a:ext>
            </a:extLst>
          </p:cNvPr>
          <p:cNvSpPr>
            <a:spLocks noGrp="1"/>
          </p:cNvSpPr>
          <p:nvPr>
            <p:ph type="sldNum" sz="quarter" idx="12"/>
          </p:nvPr>
        </p:nvSpPr>
        <p:spPr/>
        <p:txBody>
          <a:bodyPr/>
          <a:lstStyle/>
          <a:p>
            <a:fld id="{9ADCC593-9F02-C54B-8A41-99705FD39C03}" type="slidenum">
              <a:rPr lang="en-US" smtClean="0"/>
              <a:t>‹#›</a:t>
            </a:fld>
            <a:endParaRPr lang="en-US"/>
          </a:p>
        </p:txBody>
      </p:sp>
    </p:spTree>
    <p:extLst>
      <p:ext uri="{BB962C8B-B14F-4D97-AF65-F5344CB8AC3E}">
        <p14:creationId xmlns:p14="http://schemas.microsoft.com/office/powerpoint/2010/main" val="298464833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955A-039C-1F17-B6AD-B954E5D5FE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B3FE9-B9A1-C9A4-3F49-A31F902B9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F07F61-6F81-5808-0A57-26185C4C43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E032F-C43B-F54F-9861-8C1B182CEBE3}"/>
              </a:ext>
            </a:extLst>
          </p:cNvPr>
          <p:cNvSpPr>
            <a:spLocks noGrp="1"/>
          </p:cNvSpPr>
          <p:nvPr>
            <p:ph type="dt" sz="half" idx="10"/>
          </p:nvPr>
        </p:nvSpPr>
        <p:spPr/>
        <p:txBody>
          <a:bodyPr/>
          <a:lstStyle/>
          <a:p>
            <a:fld id="{616C2C59-9A50-9949-B27C-9AE58B8D1B1A}" type="datetimeFigureOut">
              <a:rPr lang="en-US" smtClean="0"/>
              <a:t>10/29/25</a:t>
            </a:fld>
            <a:endParaRPr lang="en-US"/>
          </a:p>
        </p:txBody>
      </p:sp>
      <p:sp>
        <p:nvSpPr>
          <p:cNvPr id="6" name="Footer Placeholder 5">
            <a:extLst>
              <a:ext uri="{FF2B5EF4-FFF2-40B4-BE49-F238E27FC236}">
                <a16:creationId xmlns:a16="http://schemas.microsoft.com/office/drawing/2014/main" id="{12FA19B7-EC84-CBDA-D91D-F4DF22EEC0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7058D-2CFE-66BF-231C-F3FB69D37615}"/>
              </a:ext>
            </a:extLst>
          </p:cNvPr>
          <p:cNvSpPr>
            <a:spLocks noGrp="1"/>
          </p:cNvSpPr>
          <p:nvPr>
            <p:ph type="sldNum" sz="quarter" idx="12"/>
          </p:nvPr>
        </p:nvSpPr>
        <p:spPr/>
        <p:txBody>
          <a:bodyPr/>
          <a:lstStyle/>
          <a:p>
            <a:fld id="{9ADCC593-9F02-C54B-8A41-99705FD39C03}" type="slidenum">
              <a:rPr lang="en-US" smtClean="0"/>
              <a:t>‹#›</a:t>
            </a:fld>
            <a:endParaRPr lang="en-US"/>
          </a:p>
        </p:txBody>
      </p:sp>
    </p:spTree>
    <p:extLst>
      <p:ext uri="{BB962C8B-B14F-4D97-AF65-F5344CB8AC3E}">
        <p14:creationId xmlns:p14="http://schemas.microsoft.com/office/powerpoint/2010/main" val="77787782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D0535-46E2-56FC-B884-E82940BFBF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641E4E-5B61-D5EC-6163-7638156E83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9D59EE-A588-9F09-5F43-BEEB02AD3C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FC230-57A6-C811-BFB4-FEDC72A950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E1A9A0-40E3-0A46-D5A7-676258E98E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18FD58-AFA2-979C-E0A2-1D6576EC42ED}"/>
              </a:ext>
            </a:extLst>
          </p:cNvPr>
          <p:cNvSpPr>
            <a:spLocks noGrp="1"/>
          </p:cNvSpPr>
          <p:nvPr>
            <p:ph type="dt" sz="half" idx="10"/>
          </p:nvPr>
        </p:nvSpPr>
        <p:spPr/>
        <p:txBody>
          <a:bodyPr/>
          <a:lstStyle/>
          <a:p>
            <a:fld id="{616C2C59-9A50-9949-B27C-9AE58B8D1B1A}" type="datetimeFigureOut">
              <a:rPr lang="en-US" smtClean="0"/>
              <a:t>10/29/25</a:t>
            </a:fld>
            <a:endParaRPr lang="en-US"/>
          </a:p>
        </p:txBody>
      </p:sp>
      <p:sp>
        <p:nvSpPr>
          <p:cNvPr id="8" name="Footer Placeholder 7">
            <a:extLst>
              <a:ext uri="{FF2B5EF4-FFF2-40B4-BE49-F238E27FC236}">
                <a16:creationId xmlns:a16="http://schemas.microsoft.com/office/drawing/2014/main" id="{EBCC9C94-75DF-A383-EDD2-72389B8078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4EE93B-A9C9-134D-66C6-FC58CEDF8B5B}"/>
              </a:ext>
            </a:extLst>
          </p:cNvPr>
          <p:cNvSpPr>
            <a:spLocks noGrp="1"/>
          </p:cNvSpPr>
          <p:nvPr>
            <p:ph type="sldNum" sz="quarter" idx="12"/>
          </p:nvPr>
        </p:nvSpPr>
        <p:spPr/>
        <p:txBody>
          <a:bodyPr/>
          <a:lstStyle/>
          <a:p>
            <a:fld id="{9ADCC593-9F02-C54B-8A41-99705FD39C03}" type="slidenum">
              <a:rPr lang="en-US" smtClean="0"/>
              <a:t>‹#›</a:t>
            </a:fld>
            <a:endParaRPr lang="en-US"/>
          </a:p>
        </p:txBody>
      </p:sp>
    </p:spTree>
    <p:extLst>
      <p:ext uri="{BB962C8B-B14F-4D97-AF65-F5344CB8AC3E}">
        <p14:creationId xmlns:p14="http://schemas.microsoft.com/office/powerpoint/2010/main" val="125816877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76B1-16C8-9297-0D6C-B19C7E7944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0041A5-7B93-5E22-0AF8-BE45FC3B9EEE}"/>
              </a:ext>
            </a:extLst>
          </p:cNvPr>
          <p:cNvSpPr>
            <a:spLocks noGrp="1"/>
          </p:cNvSpPr>
          <p:nvPr>
            <p:ph type="dt" sz="half" idx="10"/>
          </p:nvPr>
        </p:nvSpPr>
        <p:spPr/>
        <p:txBody>
          <a:bodyPr/>
          <a:lstStyle/>
          <a:p>
            <a:fld id="{616C2C59-9A50-9949-B27C-9AE58B8D1B1A}" type="datetimeFigureOut">
              <a:rPr lang="en-US" smtClean="0"/>
              <a:t>10/29/25</a:t>
            </a:fld>
            <a:endParaRPr lang="en-US"/>
          </a:p>
        </p:txBody>
      </p:sp>
      <p:sp>
        <p:nvSpPr>
          <p:cNvPr id="4" name="Footer Placeholder 3">
            <a:extLst>
              <a:ext uri="{FF2B5EF4-FFF2-40B4-BE49-F238E27FC236}">
                <a16:creationId xmlns:a16="http://schemas.microsoft.com/office/drawing/2014/main" id="{C6CE9B8F-AF16-D4B9-25A8-2FFA300538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2189F9-F59E-EBBE-8821-7EAAA825DCD0}"/>
              </a:ext>
            </a:extLst>
          </p:cNvPr>
          <p:cNvSpPr>
            <a:spLocks noGrp="1"/>
          </p:cNvSpPr>
          <p:nvPr>
            <p:ph type="sldNum" sz="quarter" idx="12"/>
          </p:nvPr>
        </p:nvSpPr>
        <p:spPr/>
        <p:txBody>
          <a:bodyPr/>
          <a:lstStyle/>
          <a:p>
            <a:fld id="{9ADCC593-9F02-C54B-8A41-99705FD39C03}" type="slidenum">
              <a:rPr lang="en-US" smtClean="0"/>
              <a:t>‹#›</a:t>
            </a:fld>
            <a:endParaRPr lang="en-US"/>
          </a:p>
        </p:txBody>
      </p:sp>
    </p:spTree>
    <p:extLst>
      <p:ext uri="{BB962C8B-B14F-4D97-AF65-F5344CB8AC3E}">
        <p14:creationId xmlns:p14="http://schemas.microsoft.com/office/powerpoint/2010/main" val="265496176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68890-5EC4-CFFC-EBE8-883FE4D51248}"/>
              </a:ext>
            </a:extLst>
          </p:cNvPr>
          <p:cNvSpPr>
            <a:spLocks noGrp="1"/>
          </p:cNvSpPr>
          <p:nvPr>
            <p:ph type="dt" sz="half" idx="10"/>
          </p:nvPr>
        </p:nvSpPr>
        <p:spPr/>
        <p:txBody>
          <a:bodyPr/>
          <a:lstStyle/>
          <a:p>
            <a:fld id="{616C2C59-9A50-9949-B27C-9AE58B8D1B1A}" type="datetimeFigureOut">
              <a:rPr lang="en-US" smtClean="0"/>
              <a:t>10/29/25</a:t>
            </a:fld>
            <a:endParaRPr lang="en-US"/>
          </a:p>
        </p:txBody>
      </p:sp>
      <p:sp>
        <p:nvSpPr>
          <p:cNvPr id="3" name="Footer Placeholder 2">
            <a:extLst>
              <a:ext uri="{FF2B5EF4-FFF2-40B4-BE49-F238E27FC236}">
                <a16:creationId xmlns:a16="http://schemas.microsoft.com/office/drawing/2014/main" id="{001CEE9E-5FB7-067E-4BD7-6FEE970841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19A3E5-8768-F191-609C-0B19BD72DABF}"/>
              </a:ext>
            </a:extLst>
          </p:cNvPr>
          <p:cNvSpPr>
            <a:spLocks noGrp="1"/>
          </p:cNvSpPr>
          <p:nvPr>
            <p:ph type="sldNum" sz="quarter" idx="12"/>
          </p:nvPr>
        </p:nvSpPr>
        <p:spPr/>
        <p:txBody>
          <a:bodyPr/>
          <a:lstStyle/>
          <a:p>
            <a:fld id="{9ADCC593-9F02-C54B-8A41-99705FD39C03}" type="slidenum">
              <a:rPr lang="en-US" smtClean="0"/>
              <a:t>‹#›</a:t>
            </a:fld>
            <a:endParaRPr lang="en-US"/>
          </a:p>
        </p:txBody>
      </p:sp>
    </p:spTree>
    <p:extLst>
      <p:ext uri="{BB962C8B-B14F-4D97-AF65-F5344CB8AC3E}">
        <p14:creationId xmlns:p14="http://schemas.microsoft.com/office/powerpoint/2010/main" val="265808366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C919-725B-7BB9-AB7F-2EEB479A6F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0D1064-61AD-0573-ABC0-38C8780B88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9C5C9F-FE12-073A-731C-0F05CBEEA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41EB9-558B-0F48-FC44-394396AB49E4}"/>
              </a:ext>
            </a:extLst>
          </p:cNvPr>
          <p:cNvSpPr>
            <a:spLocks noGrp="1"/>
          </p:cNvSpPr>
          <p:nvPr>
            <p:ph type="dt" sz="half" idx="10"/>
          </p:nvPr>
        </p:nvSpPr>
        <p:spPr/>
        <p:txBody>
          <a:bodyPr/>
          <a:lstStyle/>
          <a:p>
            <a:fld id="{616C2C59-9A50-9949-B27C-9AE58B8D1B1A}" type="datetimeFigureOut">
              <a:rPr lang="en-US" smtClean="0"/>
              <a:t>10/29/25</a:t>
            </a:fld>
            <a:endParaRPr lang="en-US"/>
          </a:p>
        </p:txBody>
      </p:sp>
      <p:sp>
        <p:nvSpPr>
          <p:cNvPr id="6" name="Footer Placeholder 5">
            <a:extLst>
              <a:ext uri="{FF2B5EF4-FFF2-40B4-BE49-F238E27FC236}">
                <a16:creationId xmlns:a16="http://schemas.microsoft.com/office/drawing/2014/main" id="{A5EFCF34-448D-7603-A857-6D061A638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4B780E-8F01-B27D-B785-3A96D9465253}"/>
              </a:ext>
            </a:extLst>
          </p:cNvPr>
          <p:cNvSpPr>
            <a:spLocks noGrp="1"/>
          </p:cNvSpPr>
          <p:nvPr>
            <p:ph type="sldNum" sz="quarter" idx="12"/>
          </p:nvPr>
        </p:nvSpPr>
        <p:spPr/>
        <p:txBody>
          <a:bodyPr/>
          <a:lstStyle/>
          <a:p>
            <a:fld id="{9ADCC593-9F02-C54B-8A41-99705FD39C03}" type="slidenum">
              <a:rPr lang="en-US" smtClean="0"/>
              <a:t>‹#›</a:t>
            </a:fld>
            <a:endParaRPr lang="en-US"/>
          </a:p>
        </p:txBody>
      </p:sp>
    </p:spTree>
    <p:extLst>
      <p:ext uri="{BB962C8B-B14F-4D97-AF65-F5344CB8AC3E}">
        <p14:creationId xmlns:p14="http://schemas.microsoft.com/office/powerpoint/2010/main" val="148818944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36AF-3A78-34A8-3682-FBBC507BAE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E494D-F482-B1F3-E7E2-FE53E3E91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79A7B8-BAF8-8D4B-010E-731837CFF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F1FE5-D6BA-7291-D867-D5D4BE64E958}"/>
              </a:ext>
            </a:extLst>
          </p:cNvPr>
          <p:cNvSpPr>
            <a:spLocks noGrp="1"/>
          </p:cNvSpPr>
          <p:nvPr>
            <p:ph type="dt" sz="half" idx="10"/>
          </p:nvPr>
        </p:nvSpPr>
        <p:spPr/>
        <p:txBody>
          <a:bodyPr/>
          <a:lstStyle/>
          <a:p>
            <a:fld id="{616C2C59-9A50-9949-B27C-9AE58B8D1B1A}" type="datetimeFigureOut">
              <a:rPr lang="en-US" smtClean="0"/>
              <a:t>10/29/25</a:t>
            </a:fld>
            <a:endParaRPr lang="en-US"/>
          </a:p>
        </p:txBody>
      </p:sp>
      <p:sp>
        <p:nvSpPr>
          <p:cNvPr id="6" name="Footer Placeholder 5">
            <a:extLst>
              <a:ext uri="{FF2B5EF4-FFF2-40B4-BE49-F238E27FC236}">
                <a16:creationId xmlns:a16="http://schemas.microsoft.com/office/drawing/2014/main" id="{D1C4560A-FA09-5071-25F8-74251D250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DDC64-2457-3731-3445-153B852D0B96}"/>
              </a:ext>
            </a:extLst>
          </p:cNvPr>
          <p:cNvSpPr>
            <a:spLocks noGrp="1"/>
          </p:cNvSpPr>
          <p:nvPr>
            <p:ph type="sldNum" sz="quarter" idx="12"/>
          </p:nvPr>
        </p:nvSpPr>
        <p:spPr/>
        <p:txBody>
          <a:bodyPr/>
          <a:lstStyle/>
          <a:p>
            <a:fld id="{9ADCC593-9F02-C54B-8A41-99705FD39C03}" type="slidenum">
              <a:rPr lang="en-US" smtClean="0"/>
              <a:t>‹#›</a:t>
            </a:fld>
            <a:endParaRPr lang="en-US"/>
          </a:p>
        </p:txBody>
      </p:sp>
    </p:spTree>
    <p:extLst>
      <p:ext uri="{BB962C8B-B14F-4D97-AF65-F5344CB8AC3E}">
        <p14:creationId xmlns:p14="http://schemas.microsoft.com/office/powerpoint/2010/main" val="641272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6DA0-5BF3-0336-0F9F-9DF4F9395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6494F-639C-5F41-0601-829ADE3344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28C58-F561-FE16-A116-6A0701085995}"/>
              </a:ext>
            </a:extLst>
          </p:cNvPr>
          <p:cNvSpPr>
            <a:spLocks noGrp="1"/>
          </p:cNvSpPr>
          <p:nvPr>
            <p:ph type="dt" sz="half" idx="10"/>
          </p:nvPr>
        </p:nvSpPr>
        <p:spPr/>
        <p:txBody>
          <a:bodyPr/>
          <a:lstStyle/>
          <a:p>
            <a:fld id="{616C2C59-9A50-9949-B27C-9AE58B8D1B1A}" type="datetimeFigureOut">
              <a:rPr lang="en-US" smtClean="0"/>
              <a:t>10/29/25</a:t>
            </a:fld>
            <a:endParaRPr lang="en-US"/>
          </a:p>
        </p:txBody>
      </p:sp>
      <p:sp>
        <p:nvSpPr>
          <p:cNvPr id="5" name="Footer Placeholder 4">
            <a:extLst>
              <a:ext uri="{FF2B5EF4-FFF2-40B4-BE49-F238E27FC236}">
                <a16:creationId xmlns:a16="http://schemas.microsoft.com/office/drawing/2014/main" id="{72CDC62B-8F55-7CD5-8F53-7280CBAF6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3B766-A022-2913-DBC1-86DFD5E7AB5A}"/>
              </a:ext>
            </a:extLst>
          </p:cNvPr>
          <p:cNvSpPr>
            <a:spLocks noGrp="1"/>
          </p:cNvSpPr>
          <p:nvPr>
            <p:ph type="sldNum" sz="quarter" idx="12"/>
          </p:nvPr>
        </p:nvSpPr>
        <p:spPr/>
        <p:txBody>
          <a:bodyPr/>
          <a:lstStyle/>
          <a:p>
            <a:fld id="{9ADCC593-9F02-C54B-8A41-99705FD39C03}" type="slidenum">
              <a:rPr lang="en-US" smtClean="0"/>
              <a:t>‹#›</a:t>
            </a:fld>
            <a:endParaRPr lang="en-US"/>
          </a:p>
        </p:txBody>
      </p:sp>
    </p:spTree>
    <p:extLst>
      <p:ext uri="{BB962C8B-B14F-4D97-AF65-F5344CB8AC3E}">
        <p14:creationId xmlns:p14="http://schemas.microsoft.com/office/powerpoint/2010/main" val="150647982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BCF3C1-0AEC-5EF6-74B8-5EC4E550D2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6AD91-FEA2-E33F-82C2-2D7A625E37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B9C18-ABE1-3801-0165-3B9E8DC0E0EE}"/>
              </a:ext>
            </a:extLst>
          </p:cNvPr>
          <p:cNvSpPr>
            <a:spLocks noGrp="1"/>
          </p:cNvSpPr>
          <p:nvPr>
            <p:ph type="dt" sz="half" idx="10"/>
          </p:nvPr>
        </p:nvSpPr>
        <p:spPr/>
        <p:txBody>
          <a:bodyPr/>
          <a:lstStyle/>
          <a:p>
            <a:fld id="{616C2C59-9A50-9949-B27C-9AE58B8D1B1A}" type="datetimeFigureOut">
              <a:rPr lang="en-US" smtClean="0"/>
              <a:t>10/29/25</a:t>
            </a:fld>
            <a:endParaRPr lang="en-US"/>
          </a:p>
        </p:txBody>
      </p:sp>
      <p:sp>
        <p:nvSpPr>
          <p:cNvPr id="5" name="Footer Placeholder 4">
            <a:extLst>
              <a:ext uri="{FF2B5EF4-FFF2-40B4-BE49-F238E27FC236}">
                <a16:creationId xmlns:a16="http://schemas.microsoft.com/office/drawing/2014/main" id="{BF6999C1-B7BA-4727-7B84-D1DB2EBFA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EFF8D-EE68-6F95-5583-095FBB61AD41}"/>
              </a:ext>
            </a:extLst>
          </p:cNvPr>
          <p:cNvSpPr>
            <a:spLocks noGrp="1"/>
          </p:cNvSpPr>
          <p:nvPr>
            <p:ph type="sldNum" sz="quarter" idx="12"/>
          </p:nvPr>
        </p:nvSpPr>
        <p:spPr/>
        <p:txBody>
          <a:bodyPr/>
          <a:lstStyle/>
          <a:p>
            <a:fld id="{9ADCC593-9F02-C54B-8A41-99705FD39C03}" type="slidenum">
              <a:rPr lang="en-US" smtClean="0"/>
              <a:t>‹#›</a:t>
            </a:fld>
            <a:endParaRPr lang="en-US"/>
          </a:p>
        </p:txBody>
      </p:sp>
    </p:spTree>
    <p:extLst>
      <p:ext uri="{BB962C8B-B14F-4D97-AF65-F5344CB8AC3E}">
        <p14:creationId xmlns:p14="http://schemas.microsoft.com/office/powerpoint/2010/main" val="105965108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591065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930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62604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15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1762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978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96651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1347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402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329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373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02426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12425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38341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882830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14316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theme" Target="../theme/theme10.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6" Type="http://schemas.openxmlformats.org/officeDocument/2006/relationships/theme" Target="../theme/theme11.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2.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3.xml.rels><?xml version="1.0" encoding="UTF-8" standalone="yes"?>
<Relationships xmlns="http://schemas.openxmlformats.org/package/2006/relationships"><Relationship Id="rId26" Type="http://schemas.openxmlformats.org/officeDocument/2006/relationships/slideLayout" Target="../slideLayouts/slideLayout238.xml"/><Relationship Id="rId21" Type="http://schemas.openxmlformats.org/officeDocument/2006/relationships/slideLayout" Target="../slideLayouts/slideLayout233.xml"/><Relationship Id="rId42" Type="http://schemas.openxmlformats.org/officeDocument/2006/relationships/slideLayout" Target="../slideLayouts/slideLayout254.xml"/><Relationship Id="rId47" Type="http://schemas.openxmlformats.org/officeDocument/2006/relationships/slideLayout" Target="../slideLayouts/slideLayout259.xml"/><Relationship Id="rId63" Type="http://schemas.openxmlformats.org/officeDocument/2006/relationships/slideLayout" Target="../slideLayouts/slideLayout275.xml"/><Relationship Id="rId68" Type="http://schemas.openxmlformats.org/officeDocument/2006/relationships/slideLayout" Target="../slideLayouts/slideLayout280.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9" Type="http://schemas.openxmlformats.org/officeDocument/2006/relationships/slideLayout" Target="../slideLayouts/slideLayout241.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32" Type="http://schemas.openxmlformats.org/officeDocument/2006/relationships/slideLayout" Target="../slideLayouts/slideLayout244.xml"/><Relationship Id="rId37" Type="http://schemas.openxmlformats.org/officeDocument/2006/relationships/slideLayout" Target="../slideLayouts/slideLayout249.xml"/><Relationship Id="rId40" Type="http://schemas.openxmlformats.org/officeDocument/2006/relationships/slideLayout" Target="../slideLayouts/slideLayout252.xml"/><Relationship Id="rId45" Type="http://schemas.openxmlformats.org/officeDocument/2006/relationships/slideLayout" Target="../slideLayouts/slideLayout257.xml"/><Relationship Id="rId53" Type="http://schemas.openxmlformats.org/officeDocument/2006/relationships/slideLayout" Target="../slideLayouts/slideLayout265.xml"/><Relationship Id="rId58" Type="http://schemas.openxmlformats.org/officeDocument/2006/relationships/slideLayout" Target="../slideLayouts/slideLayout270.xml"/><Relationship Id="rId66" Type="http://schemas.openxmlformats.org/officeDocument/2006/relationships/slideLayout" Target="../slideLayouts/slideLayout278.xml"/><Relationship Id="rId74" Type="http://schemas.openxmlformats.org/officeDocument/2006/relationships/theme" Target="../theme/theme13.xml"/><Relationship Id="rId5" Type="http://schemas.openxmlformats.org/officeDocument/2006/relationships/slideLayout" Target="../slideLayouts/slideLayout217.xml"/><Relationship Id="rId61" Type="http://schemas.openxmlformats.org/officeDocument/2006/relationships/slideLayout" Target="../slideLayouts/slideLayout273.xml"/><Relationship Id="rId19" Type="http://schemas.openxmlformats.org/officeDocument/2006/relationships/slideLayout" Target="../slideLayouts/slideLayout23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30" Type="http://schemas.openxmlformats.org/officeDocument/2006/relationships/slideLayout" Target="../slideLayouts/slideLayout242.xml"/><Relationship Id="rId35" Type="http://schemas.openxmlformats.org/officeDocument/2006/relationships/slideLayout" Target="../slideLayouts/slideLayout247.xml"/><Relationship Id="rId43" Type="http://schemas.openxmlformats.org/officeDocument/2006/relationships/slideLayout" Target="../slideLayouts/slideLayout255.xml"/><Relationship Id="rId48" Type="http://schemas.openxmlformats.org/officeDocument/2006/relationships/slideLayout" Target="../slideLayouts/slideLayout260.xml"/><Relationship Id="rId56" Type="http://schemas.openxmlformats.org/officeDocument/2006/relationships/slideLayout" Target="../slideLayouts/slideLayout268.xml"/><Relationship Id="rId64" Type="http://schemas.openxmlformats.org/officeDocument/2006/relationships/slideLayout" Target="../slideLayouts/slideLayout276.xml"/><Relationship Id="rId69" Type="http://schemas.openxmlformats.org/officeDocument/2006/relationships/slideLayout" Target="../slideLayouts/slideLayout281.xml"/><Relationship Id="rId8" Type="http://schemas.openxmlformats.org/officeDocument/2006/relationships/slideLayout" Target="../slideLayouts/slideLayout220.xml"/><Relationship Id="rId51" Type="http://schemas.openxmlformats.org/officeDocument/2006/relationships/slideLayout" Target="../slideLayouts/slideLayout263.xml"/><Relationship Id="rId72" Type="http://schemas.openxmlformats.org/officeDocument/2006/relationships/slideLayout" Target="../slideLayouts/slideLayout284.xml"/><Relationship Id="rId3" Type="http://schemas.openxmlformats.org/officeDocument/2006/relationships/slideLayout" Target="../slideLayouts/slideLayout215.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33" Type="http://schemas.openxmlformats.org/officeDocument/2006/relationships/slideLayout" Target="../slideLayouts/slideLayout245.xml"/><Relationship Id="rId38" Type="http://schemas.openxmlformats.org/officeDocument/2006/relationships/slideLayout" Target="../slideLayouts/slideLayout250.xml"/><Relationship Id="rId46" Type="http://schemas.openxmlformats.org/officeDocument/2006/relationships/slideLayout" Target="../slideLayouts/slideLayout258.xml"/><Relationship Id="rId59" Type="http://schemas.openxmlformats.org/officeDocument/2006/relationships/slideLayout" Target="../slideLayouts/slideLayout271.xml"/><Relationship Id="rId67" Type="http://schemas.openxmlformats.org/officeDocument/2006/relationships/slideLayout" Target="../slideLayouts/slideLayout279.xml"/><Relationship Id="rId20" Type="http://schemas.openxmlformats.org/officeDocument/2006/relationships/slideLayout" Target="../slideLayouts/slideLayout232.xml"/><Relationship Id="rId41" Type="http://schemas.openxmlformats.org/officeDocument/2006/relationships/slideLayout" Target="../slideLayouts/slideLayout253.xml"/><Relationship Id="rId54" Type="http://schemas.openxmlformats.org/officeDocument/2006/relationships/slideLayout" Target="../slideLayouts/slideLayout266.xml"/><Relationship Id="rId62" Type="http://schemas.openxmlformats.org/officeDocument/2006/relationships/slideLayout" Target="../slideLayouts/slideLayout274.xml"/><Relationship Id="rId70" Type="http://schemas.openxmlformats.org/officeDocument/2006/relationships/slideLayout" Target="../slideLayouts/slideLayout282.xml"/><Relationship Id="rId75" Type="http://schemas.openxmlformats.org/officeDocument/2006/relationships/image" Target="../media/image58.jp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36" Type="http://schemas.openxmlformats.org/officeDocument/2006/relationships/slideLayout" Target="../slideLayouts/slideLayout248.xml"/><Relationship Id="rId49" Type="http://schemas.openxmlformats.org/officeDocument/2006/relationships/slideLayout" Target="../slideLayouts/slideLayout261.xml"/><Relationship Id="rId57" Type="http://schemas.openxmlformats.org/officeDocument/2006/relationships/slideLayout" Target="../slideLayouts/slideLayout269.xml"/><Relationship Id="rId10" Type="http://schemas.openxmlformats.org/officeDocument/2006/relationships/slideLayout" Target="../slideLayouts/slideLayout222.xml"/><Relationship Id="rId31" Type="http://schemas.openxmlformats.org/officeDocument/2006/relationships/slideLayout" Target="../slideLayouts/slideLayout243.xml"/><Relationship Id="rId44" Type="http://schemas.openxmlformats.org/officeDocument/2006/relationships/slideLayout" Target="../slideLayouts/slideLayout256.xml"/><Relationship Id="rId52" Type="http://schemas.openxmlformats.org/officeDocument/2006/relationships/slideLayout" Target="../slideLayouts/slideLayout264.xml"/><Relationship Id="rId60" Type="http://schemas.openxmlformats.org/officeDocument/2006/relationships/slideLayout" Target="../slideLayouts/slideLayout272.xml"/><Relationship Id="rId65" Type="http://schemas.openxmlformats.org/officeDocument/2006/relationships/slideLayout" Target="../slideLayouts/slideLayout277.xml"/><Relationship Id="rId73" Type="http://schemas.openxmlformats.org/officeDocument/2006/relationships/slideLayout" Target="../slideLayouts/slideLayout285.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9" Type="http://schemas.openxmlformats.org/officeDocument/2006/relationships/slideLayout" Target="../slideLayouts/slideLayout251.xml"/><Relationship Id="rId34" Type="http://schemas.openxmlformats.org/officeDocument/2006/relationships/slideLayout" Target="../slideLayouts/slideLayout246.xml"/><Relationship Id="rId50" Type="http://schemas.openxmlformats.org/officeDocument/2006/relationships/slideLayout" Target="../slideLayouts/slideLayout262.xml"/><Relationship Id="rId55" Type="http://schemas.openxmlformats.org/officeDocument/2006/relationships/slideLayout" Target="../slideLayouts/slideLayout267.xml"/><Relationship Id="rId7" Type="http://schemas.openxmlformats.org/officeDocument/2006/relationships/slideLayout" Target="../slideLayouts/slideLayout219.xml"/><Relationship Id="rId71" Type="http://schemas.openxmlformats.org/officeDocument/2006/relationships/slideLayout" Target="../slideLayouts/slideLayout28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image" Target="../media/image68.jpg"/><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14.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5" Type="http://schemas.openxmlformats.org/officeDocument/2006/relationships/slideLayout" Target="../slideLayouts/slideLayout301.xml"/><Relationship Id="rId10" Type="http://schemas.openxmlformats.org/officeDocument/2006/relationships/image" Target="../media/image69.png"/><Relationship Id="rId4" Type="http://schemas.openxmlformats.org/officeDocument/2006/relationships/slideLayout" Target="../slideLayouts/slideLayout300.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image" Target="../media/image58.jpg"/><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17" Type="http://schemas.openxmlformats.org/officeDocument/2006/relationships/image" Target="../media/image58.jpg"/><Relationship Id="rId2" Type="http://schemas.openxmlformats.org/officeDocument/2006/relationships/slideLayout" Target="../slideLayouts/slideLayout317.xml"/><Relationship Id="rId16" Type="http://schemas.openxmlformats.org/officeDocument/2006/relationships/theme" Target="../theme/theme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5" Type="http://schemas.openxmlformats.org/officeDocument/2006/relationships/slideLayout" Target="../slideLayouts/slideLayout33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343.xml"/><Relationship Id="rId18" Type="http://schemas.openxmlformats.org/officeDocument/2006/relationships/slideLayout" Target="../slideLayouts/slideLayout348.xml"/><Relationship Id="rId26" Type="http://schemas.openxmlformats.org/officeDocument/2006/relationships/slideLayout" Target="../slideLayouts/slideLayout356.xml"/><Relationship Id="rId39" Type="http://schemas.openxmlformats.org/officeDocument/2006/relationships/slideLayout" Target="../slideLayouts/slideLayout369.xml"/><Relationship Id="rId21" Type="http://schemas.openxmlformats.org/officeDocument/2006/relationships/slideLayout" Target="../slideLayouts/slideLayout351.xml"/><Relationship Id="rId34" Type="http://schemas.openxmlformats.org/officeDocument/2006/relationships/slideLayout" Target="../slideLayouts/slideLayout364.xml"/><Relationship Id="rId42" Type="http://schemas.openxmlformats.org/officeDocument/2006/relationships/slideLayout" Target="../slideLayouts/slideLayout372.xml"/><Relationship Id="rId7" Type="http://schemas.openxmlformats.org/officeDocument/2006/relationships/slideLayout" Target="../slideLayouts/slideLayout33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29" Type="http://schemas.openxmlformats.org/officeDocument/2006/relationships/slideLayout" Target="../slideLayouts/slideLayout359.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24" Type="http://schemas.openxmlformats.org/officeDocument/2006/relationships/slideLayout" Target="../slideLayouts/slideLayout354.xml"/><Relationship Id="rId32" Type="http://schemas.openxmlformats.org/officeDocument/2006/relationships/slideLayout" Target="../slideLayouts/slideLayout362.xml"/><Relationship Id="rId37" Type="http://schemas.openxmlformats.org/officeDocument/2006/relationships/slideLayout" Target="../slideLayouts/slideLayout367.xml"/><Relationship Id="rId40" Type="http://schemas.openxmlformats.org/officeDocument/2006/relationships/slideLayout" Target="../slideLayouts/slideLayout370.xml"/><Relationship Id="rId45" Type="http://schemas.openxmlformats.org/officeDocument/2006/relationships/theme" Target="../theme/theme18.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23" Type="http://schemas.openxmlformats.org/officeDocument/2006/relationships/slideLayout" Target="../slideLayouts/slideLayout353.xml"/><Relationship Id="rId28" Type="http://schemas.openxmlformats.org/officeDocument/2006/relationships/slideLayout" Target="../slideLayouts/slideLayout358.xml"/><Relationship Id="rId36" Type="http://schemas.openxmlformats.org/officeDocument/2006/relationships/slideLayout" Target="../slideLayouts/slideLayout366.xml"/><Relationship Id="rId10" Type="http://schemas.openxmlformats.org/officeDocument/2006/relationships/slideLayout" Target="../slideLayouts/slideLayout340.xml"/><Relationship Id="rId19" Type="http://schemas.openxmlformats.org/officeDocument/2006/relationships/slideLayout" Target="../slideLayouts/slideLayout349.xml"/><Relationship Id="rId31" Type="http://schemas.openxmlformats.org/officeDocument/2006/relationships/slideLayout" Target="../slideLayouts/slideLayout361.xml"/><Relationship Id="rId44" Type="http://schemas.openxmlformats.org/officeDocument/2006/relationships/slideLayout" Target="../slideLayouts/slideLayout374.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 Id="rId22" Type="http://schemas.openxmlformats.org/officeDocument/2006/relationships/slideLayout" Target="../slideLayouts/slideLayout352.xml"/><Relationship Id="rId27" Type="http://schemas.openxmlformats.org/officeDocument/2006/relationships/slideLayout" Target="../slideLayouts/slideLayout357.xml"/><Relationship Id="rId30" Type="http://schemas.openxmlformats.org/officeDocument/2006/relationships/slideLayout" Target="../slideLayouts/slideLayout360.xml"/><Relationship Id="rId35" Type="http://schemas.openxmlformats.org/officeDocument/2006/relationships/slideLayout" Target="../slideLayouts/slideLayout365.xml"/><Relationship Id="rId43" Type="http://schemas.openxmlformats.org/officeDocument/2006/relationships/slideLayout" Target="../slideLayouts/slideLayout373.xml"/><Relationship Id="rId8" Type="http://schemas.openxmlformats.org/officeDocument/2006/relationships/slideLayout" Target="../slideLayouts/slideLayout338.xml"/><Relationship Id="rId3" Type="http://schemas.openxmlformats.org/officeDocument/2006/relationships/slideLayout" Target="../slideLayouts/slideLayout333.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5" Type="http://schemas.openxmlformats.org/officeDocument/2006/relationships/slideLayout" Target="../slideLayouts/slideLayout355.xml"/><Relationship Id="rId33" Type="http://schemas.openxmlformats.org/officeDocument/2006/relationships/slideLayout" Target="../slideLayouts/slideLayout363.xml"/><Relationship Id="rId38" Type="http://schemas.openxmlformats.org/officeDocument/2006/relationships/slideLayout" Target="../slideLayouts/slideLayout368.xml"/><Relationship Id="rId46" Type="http://schemas.openxmlformats.org/officeDocument/2006/relationships/image" Target="../media/image58.jpg"/><Relationship Id="rId20" Type="http://schemas.openxmlformats.org/officeDocument/2006/relationships/slideLayout" Target="../slideLayouts/slideLayout350.xml"/><Relationship Id="rId41" Type="http://schemas.openxmlformats.org/officeDocument/2006/relationships/slideLayout" Target="../slideLayouts/slideLayout371.xml"/></Relationships>
</file>

<file path=ppt/slideMasters/_rels/slideMaster19.xml.rels><?xml version="1.0" encoding="UTF-8" standalone="yes"?>
<Relationships xmlns="http://schemas.openxmlformats.org/package/2006/relationships"><Relationship Id="rId26" Type="http://schemas.openxmlformats.org/officeDocument/2006/relationships/slideLayout" Target="../slideLayouts/slideLayout400.xml"/><Relationship Id="rId21" Type="http://schemas.openxmlformats.org/officeDocument/2006/relationships/slideLayout" Target="../slideLayouts/slideLayout395.xml"/><Relationship Id="rId42" Type="http://schemas.openxmlformats.org/officeDocument/2006/relationships/slideLayout" Target="../slideLayouts/slideLayout416.xml"/><Relationship Id="rId47" Type="http://schemas.openxmlformats.org/officeDocument/2006/relationships/slideLayout" Target="../slideLayouts/slideLayout421.xml"/><Relationship Id="rId63" Type="http://schemas.openxmlformats.org/officeDocument/2006/relationships/slideLayout" Target="../slideLayouts/slideLayout437.xml"/><Relationship Id="rId68" Type="http://schemas.openxmlformats.org/officeDocument/2006/relationships/slideLayout" Target="../slideLayouts/slideLayout442.xml"/><Relationship Id="rId16" Type="http://schemas.openxmlformats.org/officeDocument/2006/relationships/slideLayout" Target="../slideLayouts/slideLayout390.xml"/><Relationship Id="rId11" Type="http://schemas.openxmlformats.org/officeDocument/2006/relationships/slideLayout" Target="../slideLayouts/slideLayout385.xml"/><Relationship Id="rId24" Type="http://schemas.openxmlformats.org/officeDocument/2006/relationships/slideLayout" Target="../slideLayouts/slideLayout398.xml"/><Relationship Id="rId32" Type="http://schemas.openxmlformats.org/officeDocument/2006/relationships/slideLayout" Target="../slideLayouts/slideLayout406.xml"/><Relationship Id="rId37" Type="http://schemas.openxmlformats.org/officeDocument/2006/relationships/slideLayout" Target="../slideLayouts/slideLayout411.xml"/><Relationship Id="rId40" Type="http://schemas.openxmlformats.org/officeDocument/2006/relationships/slideLayout" Target="../slideLayouts/slideLayout414.xml"/><Relationship Id="rId45" Type="http://schemas.openxmlformats.org/officeDocument/2006/relationships/slideLayout" Target="../slideLayouts/slideLayout419.xml"/><Relationship Id="rId53" Type="http://schemas.openxmlformats.org/officeDocument/2006/relationships/slideLayout" Target="../slideLayouts/slideLayout427.xml"/><Relationship Id="rId58" Type="http://schemas.openxmlformats.org/officeDocument/2006/relationships/slideLayout" Target="../slideLayouts/slideLayout432.xml"/><Relationship Id="rId66" Type="http://schemas.openxmlformats.org/officeDocument/2006/relationships/slideLayout" Target="../slideLayouts/slideLayout440.xml"/><Relationship Id="rId74" Type="http://schemas.openxmlformats.org/officeDocument/2006/relationships/slideLayout" Target="../slideLayouts/slideLayout448.xml"/><Relationship Id="rId79" Type="http://schemas.openxmlformats.org/officeDocument/2006/relationships/theme" Target="../theme/theme19.xml"/><Relationship Id="rId5" Type="http://schemas.openxmlformats.org/officeDocument/2006/relationships/slideLayout" Target="../slideLayouts/slideLayout379.xml"/><Relationship Id="rId61" Type="http://schemas.openxmlformats.org/officeDocument/2006/relationships/slideLayout" Target="../slideLayouts/slideLayout435.xml"/><Relationship Id="rId19" Type="http://schemas.openxmlformats.org/officeDocument/2006/relationships/slideLayout" Target="../slideLayouts/slideLayout393.xml"/><Relationship Id="rId14" Type="http://schemas.openxmlformats.org/officeDocument/2006/relationships/slideLayout" Target="../slideLayouts/slideLayout388.xml"/><Relationship Id="rId22" Type="http://schemas.openxmlformats.org/officeDocument/2006/relationships/slideLayout" Target="../slideLayouts/slideLayout396.xml"/><Relationship Id="rId27" Type="http://schemas.openxmlformats.org/officeDocument/2006/relationships/slideLayout" Target="../slideLayouts/slideLayout401.xml"/><Relationship Id="rId30" Type="http://schemas.openxmlformats.org/officeDocument/2006/relationships/slideLayout" Target="../slideLayouts/slideLayout404.xml"/><Relationship Id="rId35" Type="http://schemas.openxmlformats.org/officeDocument/2006/relationships/slideLayout" Target="../slideLayouts/slideLayout409.xml"/><Relationship Id="rId43" Type="http://schemas.openxmlformats.org/officeDocument/2006/relationships/slideLayout" Target="../slideLayouts/slideLayout417.xml"/><Relationship Id="rId48" Type="http://schemas.openxmlformats.org/officeDocument/2006/relationships/slideLayout" Target="../slideLayouts/slideLayout422.xml"/><Relationship Id="rId56" Type="http://schemas.openxmlformats.org/officeDocument/2006/relationships/slideLayout" Target="../slideLayouts/slideLayout430.xml"/><Relationship Id="rId64" Type="http://schemas.openxmlformats.org/officeDocument/2006/relationships/slideLayout" Target="../slideLayouts/slideLayout438.xml"/><Relationship Id="rId69" Type="http://schemas.openxmlformats.org/officeDocument/2006/relationships/slideLayout" Target="../slideLayouts/slideLayout443.xml"/><Relationship Id="rId77" Type="http://schemas.openxmlformats.org/officeDocument/2006/relationships/slideLayout" Target="../slideLayouts/slideLayout451.xml"/><Relationship Id="rId8" Type="http://schemas.openxmlformats.org/officeDocument/2006/relationships/slideLayout" Target="../slideLayouts/slideLayout382.xml"/><Relationship Id="rId51" Type="http://schemas.openxmlformats.org/officeDocument/2006/relationships/slideLayout" Target="../slideLayouts/slideLayout425.xml"/><Relationship Id="rId72" Type="http://schemas.openxmlformats.org/officeDocument/2006/relationships/slideLayout" Target="../slideLayouts/slideLayout446.xml"/><Relationship Id="rId3" Type="http://schemas.openxmlformats.org/officeDocument/2006/relationships/slideLayout" Target="../slideLayouts/slideLayout377.xml"/><Relationship Id="rId12" Type="http://schemas.openxmlformats.org/officeDocument/2006/relationships/slideLayout" Target="../slideLayouts/slideLayout386.xml"/><Relationship Id="rId17" Type="http://schemas.openxmlformats.org/officeDocument/2006/relationships/slideLayout" Target="../slideLayouts/slideLayout391.xml"/><Relationship Id="rId25" Type="http://schemas.openxmlformats.org/officeDocument/2006/relationships/slideLayout" Target="../slideLayouts/slideLayout399.xml"/><Relationship Id="rId33" Type="http://schemas.openxmlformats.org/officeDocument/2006/relationships/slideLayout" Target="../slideLayouts/slideLayout407.xml"/><Relationship Id="rId38" Type="http://schemas.openxmlformats.org/officeDocument/2006/relationships/slideLayout" Target="../slideLayouts/slideLayout412.xml"/><Relationship Id="rId46" Type="http://schemas.openxmlformats.org/officeDocument/2006/relationships/slideLayout" Target="../slideLayouts/slideLayout420.xml"/><Relationship Id="rId59" Type="http://schemas.openxmlformats.org/officeDocument/2006/relationships/slideLayout" Target="../slideLayouts/slideLayout433.xml"/><Relationship Id="rId67" Type="http://schemas.openxmlformats.org/officeDocument/2006/relationships/slideLayout" Target="../slideLayouts/slideLayout441.xml"/><Relationship Id="rId20" Type="http://schemas.openxmlformats.org/officeDocument/2006/relationships/slideLayout" Target="../slideLayouts/slideLayout394.xml"/><Relationship Id="rId41" Type="http://schemas.openxmlformats.org/officeDocument/2006/relationships/slideLayout" Target="../slideLayouts/slideLayout415.xml"/><Relationship Id="rId54" Type="http://schemas.openxmlformats.org/officeDocument/2006/relationships/slideLayout" Target="../slideLayouts/slideLayout428.xml"/><Relationship Id="rId62" Type="http://schemas.openxmlformats.org/officeDocument/2006/relationships/slideLayout" Target="../slideLayouts/slideLayout436.xml"/><Relationship Id="rId70" Type="http://schemas.openxmlformats.org/officeDocument/2006/relationships/slideLayout" Target="../slideLayouts/slideLayout444.xml"/><Relationship Id="rId75" Type="http://schemas.openxmlformats.org/officeDocument/2006/relationships/slideLayout" Target="../slideLayouts/slideLayout449.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5" Type="http://schemas.openxmlformats.org/officeDocument/2006/relationships/slideLayout" Target="../slideLayouts/slideLayout389.xml"/><Relationship Id="rId23" Type="http://schemas.openxmlformats.org/officeDocument/2006/relationships/slideLayout" Target="../slideLayouts/slideLayout397.xml"/><Relationship Id="rId28" Type="http://schemas.openxmlformats.org/officeDocument/2006/relationships/slideLayout" Target="../slideLayouts/slideLayout402.xml"/><Relationship Id="rId36" Type="http://schemas.openxmlformats.org/officeDocument/2006/relationships/slideLayout" Target="../slideLayouts/slideLayout410.xml"/><Relationship Id="rId49" Type="http://schemas.openxmlformats.org/officeDocument/2006/relationships/slideLayout" Target="../slideLayouts/slideLayout423.xml"/><Relationship Id="rId57" Type="http://schemas.openxmlformats.org/officeDocument/2006/relationships/slideLayout" Target="../slideLayouts/slideLayout431.xml"/><Relationship Id="rId10" Type="http://schemas.openxmlformats.org/officeDocument/2006/relationships/slideLayout" Target="../slideLayouts/slideLayout384.xml"/><Relationship Id="rId31" Type="http://schemas.openxmlformats.org/officeDocument/2006/relationships/slideLayout" Target="../slideLayouts/slideLayout405.xml"/><Relationship Id="rId44" Type="http://schemas.openxmlformats.org/officeDocument/2006/relationships/slideLayout" Target="../slideLayouts/slideLayout418.xml"/><Relationship Id="rId52" Type="http://schemas.openxmlformats.org/officeDocument/2006/relationships/slideLayout" Target="../slideLayouts/slideLayout426.xml"/><Relationship Id="rId60" Type="http://schemas.openxmlformats.org/officeDocument/2006/relationships/slideLayout" Target="../slideLayouts/slideLayout434.xml"/><Relationship Id="rId65" Type="http://schemas.openxmlformats.org/officeDocument/2006/relationships/slideLayout" Target="../slideLayouts/slideLayout439.xml"/><Relationship Id="rId73" Type="http://schemas.openxmlformats.org/officeDocument/2006/relationships/slideLayout" Target="../slideLayouts/slideLayout447.xml"/><Relationship Id="rId78" Type="http://schemas.openxmlformats.org/officeDocument/2006/relationships/slideLayout" Target="../slideLayouts/slideLayout452.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3" Type="http://schemas.openxmlformats.org/officeDocument/2006/relationships/slideLayout" Target="../slideLayouts/slideLayout387.xml"/><Relationship Id="rId18" Type="http://schemas.openxmlformats.org/officeDocument/2006/relationships/slideLayout" Target="../slideLayouts/slideLayout392.xml"/><Relationship Id="rId39" Type="http://schemas.openxmlformats.org/officeDocument/2006/relationships/slideLayout" Target="../slideLayouts/slideLayout413.xml"/><Relationship Id="rId34" Type="http://schemas.openxmlformats.org/officeDocument/2006/relationships/slideLayout" Target="../slideLayouts/slideLayout408.xml"/><Relationship Id="rId50" Type="http://schemas.openxmlformats.org/officeDocument/2006/relationships/slideLayout" Target="../slideLayouts/slideLayout424.xml"/><Relationship Id="rId55" Type="http://schemas.openxmlformats.org/officeDocument/2006/relationships/slideLayout" Target="../slideLayouts/slideLayout429.xml"/><Relationship Id="rId76" Type="http://schemas.openxmlformats.org/officeDocument/2006/relationships/slideLayout" Target="../slideLayouts/slideLayout450.xml"/><Relationship Id="rId7" Type="http://schemas.openxmlformats.org/officeDocument/2006/relationships/slideLayout" Target="../slideLayouts/slideLayout381.xml"/><Relationship Id="rId71" Type="http://schemas.openxmlformats.org/officeDocument/2006/relationships/slideLayout" Target="../slideLayouts/slideLayout445.xml"/><Relationship Id="rId2" Type="http://schemas.openxmlformats.org/officeDocument/2006/relationships/slideLayout" Target="../slideLayouts/slideLayout376.xml"/><Relationship Id="rId29" Type="http://schemas.openxmlformats.org/officeDocument/2006/relationships/slideLayout" Target="../slideLayouts/slideLayout4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slideLayout" Target="../slideLayouts/slideLayout465.xml"/><Relationship Id="rId18" Type="http://schemas.openxmlformats.org/officeDocument/2006/relationships/slideLayout" Target="../slideLayouts/slideLayout47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slideLayout" Target="../slideLayouts/slideLayout464.xml"/><Relationship Id="rId17" Type="http://schemas.openxmlformats.org/officeDocument/2006/relationships/slideLayout" Target="../slideLayouts/slideLayout469.xml"/><Relationship Id="rId2" Type="http://schemas.openxmlformats.org/officeDocument/2006/relationships/slideLayout" Target="../slideLayouts/slideLayout454.xml"/><Relationship Id="rId16" Type="http://schemas.openxmlformats.org/officeDocument/2006/relationships/slideLayout" Target="../slideLayouts/slideLayout468.xml"/><Relationship Id="rId20" Type="http://schemas.openxmlformats.org/officeDocument/2006/relationships/image" Target="../media/image1.png"/><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5" Type="http://schemas.openxmlformats.org/officeDocument/2006/relationships/slideLayout" Target="../slideLayouts/slideLayout467.xml"/><Relationship Id="rId10" Type="http://schemas.openxmlformats.org/officeDocument/2006/relationships/slideLayout" Target="../slideLayouts/slideLayout462.xml"/><Relationship Id="rId19" Type="http://schemas.openxmlformats.org/officeDocument/2006/relationships/theme" Target="../theme/theme20.xml"/><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slideLayout" Target="../slideLayouts/slideLayout46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78.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theme" Target="../theme/theme21.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89.xml"/><Relationship Id="rId13" Type="http://schemas.openxmlformats.org/officeDocument/2006/relationships/slideLayout" Target="../slideLayouts/slideLayout494.xml"/><Relationship Id="rId18" Type="http://schemas.openxmlformats.org/officeDocument/2006/relationships/theme" Target="../theme/theme22.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slideLayout" Target="../slideLayouts/slideLayout493.xml"/><Relationship Id="rId17" Type="http://schemas.openxmlformats.org/officeDocument/2006/relationships/slideLayout" Target="../slideLayouts/slideLayout498.xml"/><Relationship Id="rId2" Type="http://schemas.openxmlformats.org/officeDocument/2006/relationships/slideLayout" Target="../slideLayouts/slideLayout483.xml"/><Relationship Id="rId16" Type="http://schemas.openxmlformats.org/officeDocument/2006/relationships/slideLayout" Target="../slideLayouts/slideLayout497.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5" Type="http://schemas.openxmlformats.org/officeDocument/2006/relationships/slideLayout" Target="../slideLayouts/slideLayout496.xml"/><Relationship Id="rId10" Type="http://schemas.openxmlformats.org/officeDocument/2006/relationships/slideLayout" Target="../slideLayouts/slideLayout491.xml"/><Relationship Id="rId19" Type="http://schemas.openxmlformats.org/officeDocument/2006/relationships/image" Target="../media/image77.jpeg"/><Relationship Id="rId4" Type="http://schemas.openxmlformats.org/officeDocument/2006/relationships/slideLayout" Target="../slideLayouts/slideLayout485.xml"/><Relationship Id="rId9" Type="http://schemas.openxmlformats.org/officeDocument/2006/relationships/slideLayout" Target="../slideLayouts/slideLayout490.xml"/><Relationship Id="rId14" Type="http://schemas.openxmlformats.org/officeDocument/2006/relationships/slideLayout" Target="../slideLayouts/slideLayout4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2" r:id="rId18"/>
    <p:sldLayoutId id="2147485843" r:id="rId19"/>
    <p:sldLayoutId id="2147486132"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728839"/>
      </p:ext>
    </p:extLst>
  </p:cSld>
  <p:clrMap bg1="lt1" tx1="dk1" bg2="lt2" tx2="dk2" accent1="accent1" accent2="accent2" accent3="accent3" accent4="accent4" accent5="accent5" accent6="accent6" hlink="hlink" folHlink="folHlink"/>
  <p:sldLayoutIdLst>
    <p:sldLayoutId id="2147485845" r:id="rId1"/>
    <p:sldLayoutId id="2147485846" r:id="rId2"/>
    <p:sldLayoutId id="2147485847" r:id="rId3"/>
    <p:sldLayoutId id="2147485848" r:id="rId4"/>
    <p:sldLayoutId id="2147485849" r:id="rId5"/>
    <p:sldLayoutId id="2147485850" r:id="rId6"/>
    <p:sldLayoutId id="2147485851" r:id="rId7"/>
    <p:sldLayoutId id="2147485852" r:id="rId8"/>
    <p:sldLayoutId id="2147485853" r:id="rId9"/>
    <p:sldLayoutId id="2147485854" r:id="rId10"/>
    <p:sldLayoutId id="2147485855" r:id="rId11"/>
    <p:sldLayoutId id="2147485856" r:id="rId12"/>
    <p:sldLayoutId id="2147485857" r:id="rId13"/>
    <p:sldLayoutId id="2147485858" r:id="rId14"/>
    <p:sldLayoutId id="2147485859" r:id="rId15"/>
  </p:sldLayoutIdLst>
  <p:txStyles>
    <p:titleStyle>
      <a:lvl1pPr algn="l" defTabSz="457189" rtl="0" eaLnBrk="1" latinLnBrk="0" hangingPunct="1">
        <a:lnSpc>
          <a:spcPct val="90000"/>
        </a:lnSpc>
        <a:spcBef>
          <a:spcPct val="0"/>
        </a:spcBef>
        <a:buNone/>
        <a:defRPr sz="3200" b="0" i="0" kern="1200">
          <a:solidFill>
            <a:schemeClr val="tx2">
              <a:lumMod val="75000"/>
            </a:schemeClr>
          </a:solidFill>
          <a:latin typeface="+mj-lt"/>
          <a:ea typeface="+mj-ea"/>
          <a:cs typeface="Adobe Garamond Pro Bold"/>
        </a:defRPr>
      </a:lvl1pPr>
    </p:titleStyle>
    <p:bodyStyle>
      <a:lvl1pPr marL="342891" indent="-342891" algn="l" defTabSz="457189" rtl="0" eaLnBrk="1" latinLnBrk="0" hangingPunct="1">
        <a:lnSpc>
          <a:spcPct val="85000"/>
        </a:lnSpc>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lnSpc>
          <a:spcPct val="85000"/>
        </a:lnSpc>
        <a:spcBef>
          <a:spcPct val="20000"/>
        </a:spcBef>
        <a:buFont typeface="Arial"/>
        <a:buChar char="–"/>
        <a:defRPr sz="2200" kern="1200">
          <a:solidFill>
            <a:schemeClr val="tx1"/>
          </a:solidFill>
          <a:latin typeface="+mn-lt"/>
          <a:ea typeface="+mn-ea"/>
          <a:cs typeface="+mn-cs"/>
        </a:defRPr>
      </a:lvl2pPr>
      <a:lvl3pPr marL="1142971" indent="-228594" algn="l" defTabSz="457189" rtl="0" eaLnBrk="1" latinLnBrk="0" hangingPunct="1">
        <a:lnSpc>
          <a:spcPct val="85000"/>
        </a:lnSpc>
        <a:spcBef>
          <a:spcPct val="20000"/>
        </a:spcBef>
        <a:buFont typeface="Arial"/>
        <a:buChar char="•"/>
        <a:defRPr sz="2000" kern="1200">
          <a:solidFill>
            <a:schemeClr val="tx1"/>
          </a:solidFill>
          <a:latin typeface="+mn-lt"/>
          <a:ea typeface="+mn-ea"/>
          <a:cs typeface="+mn-cs"/>
        </a:defRPr>
      </a:lvl3pPr>
      <a:lvl4pPr marL="1600160" indent="-228594" algn="l" defTabSz="457189" rtl="0" eaLnBrk="1" latinLnBrk="0" hangingPunct="1">
        <a:lnSpc>
          <a:spcPct val="85000"/>
        </a:lnSpc>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lnSpc>
          <a:spcPct val="85000"/>
        </a:lnSpc>
        <a:spcBef>
          <a:spcPct val="20000"/>
        </a:spcBef>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816050848"/>
      </p:ext>
    </p:extLst>
  </p:cSld>
  <p:clrMap bg1="lt1" tx1="dk1" bg2="lt2" tx2="dk2" accent1="accent1" accent2="accent2" accent3="accent3" accent4="accent4" accent5="accent5" accent6="accent6" hlink="hlink" folHlink="folHlink"/>
  <p:sldLayoutIdLst>
    <p:sldLayoutId id="2147485861" r:id="rId1"/>
    <p:sldLayoutId id="2147485862" r:id="rId2"/>
    <p:sldLayoutId id="2147485863" r:id="rId3"/>
    <p:sldLayoutId id="2147485864" r:id="rId4"/>
    <p:sldLayoutId id="2147485865" r:id="rId5"/>
    <p:sldLayoutId id="2147485866" r:id="rId6"/>
    <p:sldLayoutId id="2147485867" r:id="rId7"/>
    <p:sldLayoutId id="2147485868" r:id="rId8"/>
    <p:sldLayoutId id="2147485869" r:id="rId9"/>
    <p:sldLayoutId id="2147485870" r:id="rId10"/>
    <p:sldLayoutId id="2147485871"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75">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fld id="{523A240F-EAFE-E84F-B44C-6D7A08E0E409}" type="slidenum">
              <a:rPr lang="en-US" smtClean="0"/>
              <a:t>‹#›</a:t>
            </a:fld>
            <a:endParaRPr lang="en-US"/>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98001"/>
      </p:ext>
    </p:extLst>
  </p:cSld>
  <p:clrMap bg1="lt1" tx1="dk1" bg2="lt2" tx2="dk2" accent1="accent1" accent2="accent2" accent3="accent3" accent4="accent4" accent5="accent5" accent6="accent6" hlink="hlink" folHlink="folHlink"/>
  <p:sldLayoutIdLst>
    <p:sldLayoutId id="2147485873" r:id="rId1"/>
    <p:sldLayoutId id="2147485874" r:id="rId2"/>
    <p:sldLayoutId id="2147485875" r:id="rId3"/>
    <p:sldLayoutId id="2147485876" r:id="rId4"/>
    <p:sldLayoutId id="2147485877" r:id="rId5"/>
    <p:sldLayoutId id="2147485878" r:id="rId6"/>
    <p:sldLayoutId id="2147485879" r:id="rId7"/>
    <p:sldLayoutId id="2147485880" r:id="rId8"/>
    <p:sldLayoutId id="2147485881" r:id="rId9"/>
    <p:sldLayoutId id="2147485882" r:id="rId10"/>
    <p:sldLayoutId id="2147485883" r:id="rId11"/>
    <p:sldLayoutId id="2147485884" r:id="rId12"/>
    <p:sldLayoutId id="2147485885" r:id="rId13"/>
    <p:sldLayoutId id="2147485886" r:id="rId14"/>
    <p:sldLayoutId id="2147485887" r:id="rId15"/>
    <p:sldLayoutId id="2147485888" r:id="rId16"/>
    <p:sldLayoutId id="2147485889" r:id="rId17"/>
    <p:sldLayoutId id="2147485890" r:id="rId18"/>
    <p:sldLayoutId id="2147485891" r:id="rId19"/>
    <p:sldLayoutId id="2147485892" r:id="rId20"/>
    <p:sldLayoutId id="2147485893" r:id="rId21"/>
    <p:sldLayoutId id="2147485894" r:id="rId22"/>
    <p:sldLayoutId id="2147485895" r:id="rId23"/>
    <p:sldLayoutId id="2147485896" r:id="rId24"/>
    <p:sldLayoutId id="2147485897" r:id="rId25"/>
    <p:sldLayoutId id="2147485898" r:id="rId26"/>
    <p:sldLayoutId id="2147485899" r:id="rId27"/>
    <p:sldLayoutId id="2147485900" r:id="rId28"/>
    <p:sldLayoutId id="2147485901" r:id="rId29"/>
    <p:sldLayoutId id="2147485902" r:id="rId30"/>
    <p:sldLayoutId id="2147485903" r:id="rId31"/>
    <p:sldLayoutId id="2147485904" r:id="rId32"/>
    <p:sldLayoutId id="2147485905" r:id="rId33"/>
    <p:sldLayoutId id="2147485906" r:id="rId34"/>
    <p:sldLayoutId id="2147485907" r:id="rId35"/>
    <p:sldLayoutId id="2147485908" r:id="rId36"/>
    <p:sldLayoutId id="2147485909" r:id="rId37"/>
    <p:sldLayoutId id="2147485910" r:id="rId38"/>
    <p:sldLayoutId id="2147485911" r:id="rId39"/>
    <p:sldLayoutId id="2147485912" r:id="rId40"/>
    <p:sldLayoutId id="2147485913" r:id="rId41"/>
    <p:sldLayoutId id="2147485914" r:id="rId42"/>
    <p:sldLayoutId id="2147485915" r:id="rId43"/>
    <p:sldLayoutId id="2147485916" r:id="rId44"/>
    <p:sldLayoutId id="2147485917" r:id="rId45"/>
    <p:sldLayoutId id="2147485918" r:id="rId46"/>
    <p:sldLayoutId id="2147485919" r:id="rId47"/>
    <p:sldLayoutId id="2147485920" r:id="rId48"/>
    <p:sldLayoutId id="2147485921" r:id="rId49"/>
    <p:sldLayoutId id="2147485922" r:id="rId50"/>
    <p:sldLayoutId id="2147485923" r:id="rId51"/>
    <p:sldLayoutId id="2147485924" r:id="rId52"/>
    <p:sldLayoutId id="2147485925" r:id="rId53"/>
    <p:sldLayoutId id="2147485926" r:id="rId54"/>
    <p:sldLayoutId id="2147485927" r:id="rId55"/>
    <p:sldLayoutId id="2147485928" r:id="rId56"/>
    <p:sldLayoutId id="2147485929" r:id="rId57"/>
    <p:sldLayoutId id="2147485930" r:id="rId58"/>
    <p:sldLayoutId id="2147485931" r:id="rId59"/>
    <p:sldLayoutId id="2147485932" r:id="rId60"/>
    <p:sldLayoutId id="2147485933" r:id="rId61"/>
    <p:sldLayoutId id="2147485934" r:id="rId62"/>
    <p:sldLayoutId id="2147485935" r:id="rId63"/>
    <p:sldLayoutId id="2147485936" r:id="rId64"/>
    <p:sldLayoutId id="2147485937" r:id="rId65"/>
    <p:sldLayoutId id="2147485938" r:id="rId66"/>
    <p:sldLayoutId id="2147485939" r:id="rId67"/>
    <p:sldLayoutId id="2147485940" r:id="rId68"/>
    <p:sldLayoutId id="2147485941" r:id="rId69"/>
    <p:sldLayoutId id="2147485942" r:id="rId70"/>
    <p:sldLayoutId id="2147485943" r:id="rId71"/>
    <p:sldLayoutId id="2147485944" r:id="rId72"/>
    <p:sldLayoutId id="2147485945" r:id="rId73"/>
  </p:sldLayoutIdLst>
  <p:hf hd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000" y="274639"/>
            <a:ext cx="1074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721140" y="1600201"/>
            <a:ext cx="1074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6" name="Slide Number Placeholder 5"/>
          <p:cNvSpPr>
            <a:spLocks noGrp="1"/>
          </p:cNvSpPr>
          <p:nvPr>
            <p:ph type="sldNum" sz="quarter" idx="4"/>
          </p:nvPr>
        </p:nvSpPr>
        <p:spPr>
          <a:xfrm>
            <a:off x="1728001" y="6372104"/>
            <a:ext cx="953803" cy="246184"/>
          </a:xfrm>
          <a:prstGeom prst="rect">
            <a:avLst/>
          </a:prstGeom>
        </p:spPr>
        <p:txBody>
          <a:bodyPr vert="horz" wrap="square" lIns="91440" tIns="45720" rIns="91440" bIns="45720" numCol="1" anchor="ctr" anchorCtr="0" compatLnSpc="1">
            <a:prstTxWarp prst="textNoShape">
              <a:avLst/>
            </a:prstTxWarp>
          </a:bodyPr>
          <a:lstStyle>
            <a:lvl1pPr eaLnBrk="1" hangingPunct="1">
              <a:defRPr sz="1000">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smtClean="0"/>
              <a:pPr>
                <a:defRPr/>
              </a:pPr>
              <a:t>‹#›</a:t>
            </a:fld>
            <a:endParaRPr lang="en-US" altLang="en-US" dirty="0"/>
          </a:p>
        </p:txBody>
      </p:sp>
      <p:pic>
        <p:nvPicPr>
          <p:cNvPr id="3" name="Picture 2">
            <a:extLst>
              <a:ext uri="{FF2B5EF4-FFF2-40B4-BE49-F238E27FC236}">
                <a16:creationId xmlns:a16="http://schemas.microsoft.com/office/drawing/2014/main" id="{3CBB9A80-84E8-426B-8C9F-3FBEEA16BC55}"/>
              </a:ext>
            </a:extLst>
          </p:cNvPr>
          <p:cNvPicPr>
            <a:picLocks noChangeAspect="1"/>
          </p:cNvPicPr>
          <p:nvPr userDrawn="1"/>
        </p:nvPicPr>
        <p:blipFill>
          <a:blip r:embed="rId13"/>
          <a:stretch>
            <a:fillRect/>
          </a:stretch>
        </p:blipFill>
        <p:spPr>
          <a:xfrm>
            <a:off x="435902" y="6106349"/>
            <a:ext cx="2584204" cy="595009"/>
          </a:xfrm>
          <a:prstGeom prst="rect">
            <a:avLst/>
          </a:prstGeom>
        </p:spPr>
      </p:pic>
    </p:spTree>
    <p:extLst>
      <p:ext uri="{BB962C8B-B14F-4D97-AF65-F5344CB8AC3E}">
        <p14:creationId xmlns:p14="http://schemas.microsoft.com/office/powerpoint/2010/main" val="1246951518"/>
      </p:ext>
    </p:extLst>
  </p:cSld>
  <p:clrMap bg1="lt1" tx1="dk1" bg2="lt2" tx2="dk2" accent1="accent1" accent2="accent2" accent3="accent3" accent4="accent4" accent5="accent5" accent6="accent6" hlink="hlink" folHlink="folHlink"/>
  <p:sldLayoutIdLst>
    <p:sldLayoutId id="2147485947" r:id="rId1"/>
    <p:sldLayoutId id="2147485948" r:id="rId2"/>
    <p:sldLayoutId id="2147485949" r:id="rId3"/>
    <p:sldLayoutId id="2147485950" r:id="rId4"/>
    <p:sldLayoutId id="2147485951" r:id="rId5"/>
    <p:sldLayoutId id="2147485952" r:id="rId6"/>
    <p:sldLayoutId id="2147485953" r:id="rId7"/>
    <p:sldLayoutId id="2147485954" r:id="rId8"/>
    <p:sldLayoutId id="2147485955" r:id="rId9"/>
    <p:sldLayoutId id="2147485956" r:id="rId10"/>
    <p:sldLayoutId id="2147485957" r:id="rId11"/>
  </p:sldLayoutIdLst>
  <p:hf sldNum="0" hdr="0" ftr="0" dt="0"/>
  <p:txStyles>
    <p:titleStyle>
      <a:lvl1pPr algn="l" defTabSz="457178" rtl="0" eaLnBrk="1" fontAlgn="base" hangingPunct="1">
        <a:spcBef>
          <a:spcPct val="0"/>
        </a:spcBef>
        <a:spcAft>
          <a:spcPct val="0"/>
        </a:spcAft>
        <a:defRPr sz="3200" b="1" kern="1200">
          <a:solidFill>
            <a:schemeClr val="tx1"/>
          </a:solidFill>
          <a:latin typeface="Arial Narrow"/>
          <a:ea typeface="MS PGothic" pitchFamily="34" charset="-128"/>
          <a:cs typeface="Arial Narrow"/>
        </a:defRPr>
      </a:lvl1pPr>
      <a:lvl2pPr algn="l" defTabSz="457178"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178"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178"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178"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178" algn="l" defTabSz="457178" rtl="0" eaLnBrk="1" fontAlgn="base" hangingPunct="1">
        <a:spcBef>
          <a:spcPct val="0"/>
        </a:spcBef>
        <a:spcAft>
          <a:spcPct val="0"/>
        </a:spcAft>
        <a:defRPr sz="4000" b="1">
          <a:solidFill>
            <a:srgbClr val="81104F"/>
          </a:solidFill>
          <a:latin typeface="Arial Narrow" charset="0"/>
          <a:ea typeface="ＭＳ Ｐゴシック" charset="0"/>
        </a:defRPr>
      </a:lvl6pPr>
      <a:lvl7pPr marL="914354" algn="l" defTabSz="457178" rtl="0" eaLnBrk="1" fontAlgn="base" hangingPunct="1">
        <a:spcBef>
          <a:spcPct val="0"/>
        </a:spcBef>
        <a:spcAft>
          <a:spcPct val="0"/>
        </a:spcAft>
        <a:defRPr sz="4000" b="1">
          <a:solidFill>
            <a:srgbClr val="81104F"/>
          </a:solidFill>
          <a:latin typeface="Arial Narrow" charset="0"/>
          <a:ea typeface="ＭＳ Ｐゴシック" charset="0"/>
        </a:defRPr>
      </a:lvl7pPr>
      <a:lvl8pPr marL="1371532" algn="l" defTabSz="457178" rtl="0" eaLnBrk="1" fontAlgn="base" hangingPunct="1">
        <a:spcBef>
          <a:spcPct val="0"/>
        </a:spcBef>
        <a:spcAft>
          <a:spcPct val="0"/>
        </a:spcAft>
        <a:defRPr sz="4000" b="1">
          <a:solidFill>
            <a:srgbClr val="81104F"/>
          </a:solidFill>
          <a:latin typeface="Arial Narrow" charset="0"/>
          <a:ea typeface="ＭＳ Ｐゴシック" charset="0"/>
        </a:defRPr>
      </a:lvl8pPr>
      <a:lvl9pPr marL="1828709" algn="l" defTabSz="457178" rtl="0" eaLnBrk="1" fontAlgn="base" hangingPunct="1">
        <a:spcBef>
          <a:spcPct val="0"/>
        </a:spcBef>
        <a:spcAft>
          <a:spcPct val="0"/>
        </a:spcAft>
        <a:defRPr sz="4000" b="1">
          <a:solidFill>
            <a:srgbClr val="81104F"/>
          </a:solidFill>
          <a:latin typeface="Arial Narrow" charset="0"/>
          <a:ea typeface="ＭＳ Ｐゴシック" charset="0"/>
        </a:defRPr>
      </a:lvl9pPr>
    </p:titleStyle>
    <p:bodyStyle>
      <a:lvl1pPr marL="342882" indent="-342882" algn="l" defTabSz="457178"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Narrow"/>
          <a:ea typeface="MS PGothic" pitchFamily="34" charset="-128"/>
          <a:cs typeface="Arial Narrow"/>
        </a:defRPr>
      </a:lvl1pPr>
      <a:lvl2pPr marL="742913" indent="-285737" algn="l" defTabSz="457178"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Narrow"/>
          <a:ea typeface="MS PGothic" pitchFamily="34" charset="-128"/>
          <a:cs typeface="Arial Narrow"/>
        </a:defRPr>
      </a:lvl2pPr>
      <a:lvl3pPr marL="1142942" indent="-228589" algn="l" defTabSz="457178"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Narrow"/>
          <a:ea typeface="MS PGothic" pitchFamily="34" charset="-128"/>
          <a:cs typeface="Arial Narrow"/>
        </a:defRPr>
      </a:lvl3pPr>
      <a:lvl4pPr marL="1600120" indent="-228589" algn="l" defTabSz="457178"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298" indent="-228589" algn="l" defTabSz="457178"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extLst>
      <p:ext uri="{BB962C8B-B14F-4D97-AF65-F5344CB8AC3E}">
        <p14:creationId xmlns:p14="http://schemas.microsoft.com/office/powerpoint/2010/main" val="1334678595"/>
      </p:ext>
    </p:extLst>
  </p:cSld>
  <p:clrMap bg1="lt1" tx1="dk1" bg2="lt2" tx2="dk2" accent1="accent1" accent2="accent2" accent3="accent3" accent4="accent4" accent5="accent5" accent6="accent6" hlink="hlink" folHlink="folHlink"/>
  <p:sldLayoutIdLst>
    <p:sldLayoutId id="2147485968" r:id="rId1"/>
    <p:sldLayoutId id="2147485969" r:id="rId2"/>
    <p:sldLayoutId id="2147485970" r:id="rId3"/>
    <p:sldLayoutId id="2147485971" r:id="rId4"/>
    <p:sldLayoutId id="2147485972" r:id="rId5"/>
    <p:sldLayoutId id="2147485973" r:id="rId6"/>
    <p:sldLayoutId id="2147485974" r:id="rId7"/>
    <p:sldLayoutId id="2147485975" r:id="rId8"/>
    <p:sldLayoutId id="2147485976" r:id="rId9"/>
    <p:sldLayoutId id="2147485977" r:id="rId10"/>
    <p:sldLayoutId id="2147485978"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b="0" i="0">
          <a:solidFill>
            <a:srgbClr val="000000"/>
          </a:solidFill>
          <a:latin typeface="Arial" panose="020B0604020202020204" pitchFamily="34" charset="0"/>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b="0" i="0">
          <a:solidFill>
            <a:srgbClr val="000000"/>
          </a:solidFill>
          <a:latin typeface="Arial" panose="020B0604020202020204" pitchFamily="34" charset="0"/>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b="0" i="0">
          <a:solidFill>
            <a:srgbClr val="000000"/>
          </a:solidFill>
          <a:latin typeface="Arial" panose="020B0604020202020204" pitchFamily="34" charset="0"/>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b="0" i="0">
          <a:solidFill>
            <a:srgbClr val="000000"/>
          </a:solidFill>
          <a:latin typeface="Arial" panose="020B0604020202020204" pitchFamily="34" charset="0"/>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b="0" i="0">
          <a:solidFill>
            <a:srgbClr val="000000"/>
          </a:solidFill>
          <a:latin typeface="Arial" panose="020B0604020202020204" pitchFamily="34" charset="0"/>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b="0" i="0">
          <a:solidFill>
            <a:srgbClr val="000000"/>
          </a:solidFill>
          <a:latin typeface="Arial" panose="020B0604020202020204" pitchFamily="34" charset="0"/>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482100"/>
      </p:ext>
    </p:extLst>
  </p:cSld>
  <p:clrMap bg1="lt1" tx1="dk1" bg2="lt2" tx2="dk2" accent1="accent1" accent2="accent2" accent3="accent3" accent4="accent4" accent5="accent5" accent6="accent6" hlink="hlink" folHlink="folHlink"/>
  <p:sldLayoutIdLst>
    <p:sldLayoutId id="2147485980" r:id="rId1"/>
    <p:sldLayoutId id="2147485981" r:id="rId2"/>
    <p:sldLayoutId id="2147485982" r:id="rId3"/>
    <p:sldLayoutId id="2147485983" r:id="rId4"/>
    <p:sldLayoutId id="2147485984" r:id="rId5"/>
    <p:sldLayoutId id="2147485985" r:id="rId6"/>
    <p:sldLayoutId id="2147485986" r:id="rId7"/>
    <p:sldLayoutId id="2147485987" r:id="rId8"/>
    <p:sldLayoutId id="2147485988" r:id="rId9"/>
    <p:sldLayoutId id="2147485989" r:id="rId10"/>
    <p:sldLayoutId id="2147485990" r:id="rId11"/>
    <p:sldLayoutId id="2147485991" r:id="rId12"/>
    <p:sldLayoutId id="2147485992" r:id="rId13"/>
    <p:sldLayoutId id="2147485993" r:id="rId14"/>
    <p:sldLayoutId id="2147485994" r:id="rId15"/>
  </p:sldLayoutIdLst>
  <p:txStyles>
    <p:titleStyle>
      <a:lvl1pPr algn="l" defTabSz="457189" rtl="0" eaLnBrk="1" latinLnBrk="0" hangingPunct="1">
        <a:lnSpc>
          <a:spcPct val="90000"/>
        </a:lnSpc>
        <a:spcBef>
          <a:spcPct val="0"/>
        </a:spcBef>
        <a:buNone/>
        <a:defRPr sz="3200" b="0" i="0" kern="1200">
          <a:solidFill>
            <a:schemeClr val="tx2">
              <a:lumMod val="75000"/>
            </a:schemeClr>
          </a:solidFill>
          <a:latin typeface="+mj-lt"/>
          <a:ea typeface="+mj-ea"/>
          <a:cs typeface="Adobe Garamond Pro Bold"/>
        </a:defRPr>
      </a:lvl1pPr>
    </p:titleStyle>
    <p:bodyStyle>
      <a:lvl1pPr marL="342891" indent="-342891" algn="l" defTabSz="457189" rtl="0" eaLnBrk="1" latinLnBrk="0" hangingPunct="1">
        <a:lnSpc>
          <a:spcPct val="85000"/>
        </a:lnSpc>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lnSpc>
          <a:spcPct val="85000"/>
        </a:lnSpc>
        <a:spcBef>
          <a:spcPct val="20000"/>
        </a:spcBef>
        <a:buFont typeface="Arial"/>
        <a:buChar char="–"/>
        <a:defRPr sz="2200" kern="1200">
          <a:solidFill>
            <a:schemeClr val="tx1"/>
          </a:solidFill>
          <a:latin typeface="+mn-lt"/>
          <a:ea typeface="+mn-ea"/>
          <a:cs typeface="+mn-cs"/>
        </a:defRPr>
      </a:lvl2pPr>
      <a:lvl3pPr marL="1142971" indent="-228594" algn="l" defTabSz="457189" rtl="0" eaLnBrk="1" latinLnBrk="0" hangingPunct="1">
        <a:lnSpc>
          <a:spcPct val="85000"/>
        </a:lnSpc>
        <a:spcBef>
          <a:spcPct val="20000"/>
        </a:spcBef>
        <a:buFont typeface="Arial"/>
        <a:buChar char="•"/>
        <a:defRPr sz="2000" kern="1200">
          <a:solidFill>
            <a:schemeClr val="tx1"/>
          </a:solidFill>
          <a:latin typeface="+mn-lt"/>
          <a:ea typeface="+mn-ea"/>
          <a:cs typeface="+mn-cs"/>
        </a:defRPr>
      </a:lvl3pPr>
      <a:lvl4pPr marL="1600160" indent="-228594" algn="l" defTabSz="457189" rtl="0" eaLnBrk="1" latinLnBrk="0" hangingPunct="1">
        <a:lnSpc>
          <a:spcPct val="85000"/>
        </a:lnSpc>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lnSpc>
          <a:spcPct val="85000"/>
        </a:lnSpc>
        <a:spcBef>
          <a:spcPct val="20000"/>
        </a:spcBef>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fld id="{523A240F-EAFE-E84F-B44C-6D7A08E0E409}" type="slidenum">
              <a:rPr lang="en-US" smtClean="0"/>
              <a:t>‹#›</a:t>
            </a:fld>
            <a:endParaRPr lang="en-US"/>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10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6168620"/>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 id="2147486052" r:id="rId12"/>
    <p:sldLayoutId id="2147486053" r:id="rId13"/>
    <p:sldLayoutId id="2147486054" r:id="rId14"/>
    <p:sldLayoutId id="2147486055" r:id="rId15"/>
    <p:sldLayoutId id="2147486056" r:id="rId16"/>
    <p:sldLayoutId id="2147486057" r:id="rId17"/>
    <p:sldLayoutId id="2147486058" r:id="rId18"/>
    <p:sldLayoutId id="2147486059" r:id="rId19"/>
    <p:sldLayoutId id="2147486060" r:id="rId20"/>
    <p:sldLayoutId id="2147486061" r:id="rId21"/>
    <p:sldLayoutId id="2147486062" r:id="rId22"/>
    <p:sldLayoutId id="2147486063" r:id="rId23"/>
    <p:sldLayoutId id="2147486064" r:id="rId24"/>
    <p:sldLayoutId id="2147486065" r:id="rId25"/>
    <p:sldLayoutId id="2147486066" r:id="rId26"/>
    <p:sldLayoutId id="2147486067" r:id="rId27"/>
    <p:sldLayoutId id="2147486068" r:id="rId28"/>
    <p:sldLayoutId id="2147486069" r:id="rId29"/>
    <p:sldLayoutId id="2147486070" r:id="rId30"/>
    <p:sldLayoutId id="2147486071" r:id="rId31"/>
    <p:sldLayoutId id="2147486072" r:id="rId32"/>
    <p:sldLayoutId id="2147486073" r:id="rId33"/>
    <p:sldLayoutId id="2147486074" r:id="rId34"/>
    <p:sldLayoutId id="2147486075" r:id="rId35"/>
    <p:sldLayoutId id="2147486076" r:id="rId36"/>
    <p:sldLayoutId id="2147486077" r:id="rId37"/>
    <p:sldLayoutId id="2147486078" r:id="rId38"/>
    <p:sldLayoutId id="2147486079" r:id="rId39"/>
    <p:sldLayoutId id="2147486080" r:id="rId40"/>
    <p:sldLayoutId id="2147486081" r:id="rId41"/>
    <p:sldLayoutId id="2147486082" r:id="rId42"/>
    <p:sldLayoutId id="2147486083" r:id="rId43"/>
    <p:sldLayoutId id="2147486084" r:id="rId44"/>
    <p:sldLayoutId id="2147486085" r:id="rId45"/>
    <p:sldLayoutId id="2147486086" r:id="rId46"/>
    <p:sldLayoutId id="2147486087" r:id="rId47"/>
    <p:sldLayoutId id="2147486088" r:id="rId48"/>
    <p:sldLayoutId id="2147486089" r:id="rId49"/>
    <p:sldLayoutId id="2147486090" r:id="rId50"/>
    <p:sldLayoutId id="2147486091" r:id="rId51"/>
    <p:sldLayoutId id="2147486092" r:id="rId52"/>
    <p:sldLayoutId id="2147486093" r:id="rId53"/>
    <p:sldLayoutId id="2147486094" r:id="rId54"/>
    <p:sldLayoutId id="2147486095" r:id="rId55"/>
    <p:sldLayoutId id="2147486096" r:id="rId56"/>
    <p:sldLayoutId id="2147486097" r:id="rId57"/>
    <p:sldLayoutId id="2147486098" r:id="rId58"/>
    <p:sldLayoutId id="2147486099" r:id="rId59"/>
    <p:sldLayoutId id="2147486100" r:id="rId60"/>
    <p:sldLayoutId id="2147486101" r:id="rId61"/>
    <p:sldLayoutId id="2147486102" r:id="rId62"/>
    <p:sldLayoutId id="2147486103" r:id="rId63"/>
    <p:sldLayoutId id="2147486104" r:id="rId64"/>
    <p:sldLayoutId id="2147486105" r:id="rId65"/>
    <p:sldLayoutId id="2147486106" r:id="rId66"/>
    <p:sldLayoutId id="2147486107" r:id="rId67"/>
    <p:sldLayoutId id="2147486108" r:id="rId68"/>
    <p:sldLayoutId id="2147486109" r:id="rId69"/>
    <p:sldLayoutId id="2147486110" r:id="rId70"/>
    <p:sldLayoutId id="2147486111" r:id="rId71"/>
    <p:sldLayoutId id="2147486112" r:id="rId72"/>
    <p:sldLayoutId id="2147486113" r:id="rId73"/>
    <p:sldLayoutId id="2147486114" r:id="rId74"/>
    <p:sldLayoutId id="2147486116" r:id="rId75"/>
    <p:sldLayoutId id="2147486117" r:id="rId76"/>
    <p:sldLayoutId id="2147486118" r:id="rId77"/>
    <p:sldLayoutId id="2147486119" r:id="rId78"/>
  </p:sldLayoutIdLst>
  <p:hf hd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31414541"/>
      </p:ext>
    </p:extLst>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 id="2147486145" r:id="rId12"/>
    <p:sldLayoutId id="2147486146" r:id="rId13"/>
    <p:sldLayoutId id="2147486147" r:id="rId14"/>
    <p:sldLayoutId id="2147486148" r:id="rId15"/>
    <p:sldLayoutId id="2147486149" r:id="rId16"/>
    <p:sldLayoutId id="2147486150" r:id="rId17"/>
    <p:sldLayoutId id="2147486151"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0D173-F0CA-A3A8-44C0-817ED4EF34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B708C7-6305-CFCE-7234-F236A33B1E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86401-AA94-20D6-3437-E6767BC7F4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6C2C59-9A50-9949-B27C-9AE58B8D1B1A}" type="datetimeFigureOut">
              <a:rPr lang="en-US" smtClean="0"/>
              <a:t>10/29/25</a:t>
            </a:fld>
            <a:endParaRPr lang="en-US"/>
          </a:p>
        </p:txBody>
      </p:sp>
      <p:sp>
        <p:nvSpPr>
          <p:cNvPr id="5" name="Footer Placeholder 4">
            <a:extLst>
              <a:ext uri="{FF2B5EF4-FFF2-40B4-BE49-F238E27FC236}">
                <a16:creationId xmlns:a16="http://schemas.microsoft.com/office/drawing/2014/main" id="{D3D4E4E6-F51C-68DF-65A6-F32ACFBEB7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BEEEA9-A667-DE62-44AA-20B78A8A84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DCC593-9F02-C54B-8A41-99705FD39C03}" type="slidenum">
              <a:rPr lang="en-US" smtClean="0"/>
              <a:t>‹#›</a:t>
            </a:fld>
            <a:endParaRPr lang="en-US"/>
          </a:p>
        </p:txBody>
      </p:sp>
    </p:spTree>
    <p:extLst>
      <p:ext uri="{BB962C8B-B14F-4D97-AF65-F5344CB8AC3E}">
        <p14:creationId xmlns:p14="http://schemas.microsoft.com/office/powerpoint/2010/main" val="3695300432"/>
      </p:ext>
    </p:extLst>
  </p:cSld>
  <p:clrMap bg1="lt1" tx1="dk1" bg2="lt2" tx2="dk2" accent1="accent1" accent2="accent2" accent3="accent3" accent4="accent4" accent5="accent5" accent6="accent6" hlink="hlink" folHlink="folHlink"/>
  <p:sldLayoutIdLst>
    <p:sldLayoutId id="2147486153" r:id="rId1"/>
    <p:sldLayoutId id="2147486154" r:id="rId2"/>
    <p:sldLayoutId id="2147486155" r:id="rId3"/>
    <p:sldLayoutId id="2147486156" r:id="rId4"/>
    <p:sldLayoutId id="2147486157" r:id="rId5"/>
    <p:sldLayoutId id="2147486158" r:id="rId6"/>
    <p:sldLayoutId id="2147486159" r:id="rId7"/>
    <p:sldLayoutId id="2147486160" r:id="rId8"/>
    <p:sldLayoutId id="2147486161" r:id="rId9"/>
    <p:sldLayoutId id="2147486162" r:id="rId10"/>
    <p:sldLayoutId id="21474861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06549148"/>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 id="2147486176" r:id="rId12"/>
    <p:sldLayoutId id="2147486177" r:id="rId13"/>
    <p:sldLayoutId id="2147486178" r:id="rId14"/>
    <p:sldLayoutId id="2147486179" r:id="rId15"/>
    <p:sldLayoutId id="2147486180" r:id="rId16"/>
    <p:sldLayoutId id="2147486181"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10/29/25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3.xml"/></Relationships>
</file>

<file path=ppt/slides/_rels/slide10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86.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36.png"/><Relationship Id="rId1" Type="http://schemas.openxmlformats.org/officeDocument/2006/relationships/slideLayout" Target="../slideLayouts/slideLayout47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68.xml"/><Relationship Id="rId1" Type="http://schemas.openxmlformats.org/officeDocument/2006/relationships/tags" Target="../tags/tag5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68.xml"/><Relationship Id="rId1" Type="http://schemas.openxmlformats.org/officeDocument/2006/relationships/tags" Target="../tags/tag53.xml"/><Relationship Id="rId4" Type="http://schemas.openxmlformats.org/officeDocument/2006/relationships/image" Target="../media/image137.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68.xml"/><Relationship Id="rId1" Type="http://schemas.openxmlformats.org/officeDocument/2006/relationships/tags" Target="../tags/tag54.xml"/><Relationship Id="rId5" Type="http://schemas.microsoft.com/office/2007/relationships/hdphoto" Target="../media/hdphoto13.wdp"/><Relationship Id="rId4" Type="http://schemas.openxmlformats.org/officeDocument/2006/relationships/image" Target="../media/image138.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68.xml"/><Relationship Id="rId1" Type="http://schemas.openxmlformats.org/officeDocument/2006/relationships/tags" Target="../tags/tag55.xml"/><Relationship Id="rId5" Type="http://schemas.microsoft.com/office/2007/relationships/hdphoto" Target="../media/hdphoto14.wdp"/><Relationship Id="rId4" Type="http://schemas.openxmlformats.org/officeDocument/2006/relationships/image" Target="../media/image139.png"/></Relationships>
</file>

<file path=ppt/slides/_rels/slide10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9.xml"/><Relationship Id="rId1" Type="http://schemas.openxmlformats.org/officeDocument/2006/relationships/slideLayout" Target="../slideLayouts/slideLayout168.xml"/></Relationships>
</file>

<file path=ppt/slides/_rels/slide10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0.xml"/><Relationship Id="rId1" Type="http://schemas.openxmlformats.org/officeDocument/2006/relationships/slideLayout" Target="../slideLayouts/slideLayout168.xml"/></Relationships>
</file>

<file path=ppt/slides/_rels/slide10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86.xml"/></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70.xml"/><Relationship Id="rId4" Type="http://schemas.openxmlformats.org/officeDocument/2006/relationships/image" Target="../media/image144.png"/></Relationships>
</file>

<file path=ppt/slides/_rels/slide11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8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26.png"/><Relationship Id="rId1" Type="http://schemas.openxmlformats.org/officeDocument/2006/relationships/slideLayout" Target="../slideLayouts/slideLayout470.xml"/><Relationship Id="rId5" Type="http://schemas.openxmlformats.org/officeDocument/2006/relationships/image" Target="../media/image146.png"/><Relationship Id="rId4" Type="http://schemas.openxmlformats.org/officeDocument/2006/relationships/image" Target="../media/image117.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68.xml"/><Relationship Id="rId1" Type="http://schemas.openxmlformats.org/officeDocument/2006/relationships/tags" Target="../tags/tag5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32.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147.jpeg"/><Relationship Id="rId4" Type="http://schemas.openxmlformats.org/officeDocument/2006/relationships/notesSlide" Target="../notesSlides/notesSlide62.xml"/></Relationships>
</file>

<file path=ppt/slides/_rels/slide1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48.png"/><Relationship Id="rId1" Type="http://schemas.openxmlformats.org/officeDocument/2006/relationships/slideLayout" Target="../slideLayouts/slideLayout203.xml"/></Relationships>
</file>

<file path=ppt/slides/_rels/slide11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49.png"/><Relationship Id="rId1" Type="http://schemas.openxmlformats.org/officeDocument/2006/relationships/slideLayout" Target="../slideLayouts/slideLayout203.xml"/></Relationships>
</file>

<file path=ppt/slides/_rels/slide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50.png"/><Relationship Id="rId1" Type="http://schemas.openxmlformats.org/officeDocument/2006/relationships/slideLayout" Target="../slideLayouts/slideLayout203.xml"/></Relationships>
</file>

<file path=ppt/slides/_rels/slide12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51.png"/><Relationship Id="rId1" Type="http://schemas.openxmlformats.org/officeDocument/2006/relationships/slideLayout" Target="../slideLayouts/slideLayout203.xml"/><Relationship Id="rId4" Type="http://schemas.openxmlformats.org/officeDocument/2006/relationships/image" Target="../media/image152.emf"/></Relationships>
</file>

<file path=ppt/slides/_rels/slide12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53.png"/><Relationship Id="rId1" Type="http://schemas.openxmlformats.org/officeDocument/2006/relationships/slideLayout" Target="../slideLayouts/slideLayout203.xml"/></Relationships>
</file>

<file path=ppt/slides/_rels/slide1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3.xml"/><Relationship Id="rId1" Type="http://schemas.openxmlformats.org/officeDocument/2006/relationships/slideLayout" Target="../slideLayouts/slideLayout296.xml"/><Relationship Id="rId6" Type="http://schemas.microsoft.com/office/2007/relationships/hdphoto" Target="../media/hdphoto21.wdp"/><Relationship Id="rId5" Type="http://schemas.openxmlformats.org/officeDocument/2006/relationships/image" Target="../media/image155.png"/><Relationship Id="rId4" Type="http://schemas.microsoft.com/office/2007/relationships/hdphoto" Target="../media/hdphoto20.wdp"/></Relationships>
</file>

<file path=ppt/slides/_rels/slide124.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156.png"/><Relationship Id="rId7" Type="http://schemas.openxmlformats.org/officeDocument/2006/relationships/image" Target="../media/image158.png"/><Relationship Id="rId2" Type="http://schemas.openxmlformats.org/officeDocument/2006/relationships/notesSlide" Target="../notesSlides/notesSlide64.xml"/><Relationship Id="rId1" Type="http://schemas.openxmlformats.org/officeDocument/2006/relationships/slideLayout" Target="../slideLayouts/slideLayout296.xml"/><Relationship Id="rId6" Type="http://schemas.microsoft.com/office/2007/relationships/hdphoto" Target="../media/hdphoto23.wdp"/><Relationship Id="rId5" Type="http://schemas.openxmlformats.org/officeDocument/2006/relationships/image" Target="../media/image157.png"/><Relationship Id="rId10" Type="http://schemas.microsoft.com/office/2007/relationships/hdphoto" Target="../media/hdphoto25.wdp"/><Relationship Id="rId4" Type="http://schemas.microsoft.com/office/2007/relationships/hdphoto" Target="../media/hdphoto22.wdp"/><Relationship Id="rId9" Type="http://schemas.openxmlformats.org/officeDocument/2006/relationships/image" Target="../media/image159.png"/></Relationships>
</file>

<file path=ppt/slides/_rels/slide12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0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30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306.xml"/></Relationships>
</file>

<file path=ppt/slides/_rels/slide128.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30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2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36.xml"/></Relationships>
</file>

<file path=ppt/slides/_rels/slide13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64.png"/><Relationship Id="rId1" Type="http://schemas.openxmlformats.org/officeDocument/2006/relationships/slideLayout" Target="../slideLayouts/slideLayout327.xml"/></Relationships>
</file>

<file path=ppt/slides/_rels/slide1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xml"/><Relationship Id="rId1" Type="http://schemas.openxmlformats.org/officeDocument/2006/relationships/slideLayout" Target="../slideLayouts/slideLayout44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13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chart" Target="../charts/chart13.xml"/><Relationship Id="rId1" Type="http://schemas.openxmlformats.org/officeDocument/2006/relationships/slideLayout" Target="../slideLayouts/slideLayout470.xml"/><Relationship Id="rId4" Type="http://schemas.openxmlformats.org/officeDocument/2006/relationships/image" Target="../media/image166.png"/></Relationships>
</file>

<file path=ppt/slides/_rels/slide13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86.xml"/></Relationships>
</file>

<file path=ppt/slides/_rels/slide1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70.xml"/><Relationship Id="rId4" Type="http://schemas.openxmlformats.org/officeDocument/2006/relationships/image" Target="../media/image97.png"/></Relationships>
</file>

<file path=ppt/slides/_rels/slide13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86.xml"/></Relationships>
</file>

<file path=ppt/slides/_rels/slide1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66.png"/><Relationship Id="rId1" Type="http://schemas.openxmlformats.org/officeDocument/2006/relationships/slideLayout" Target="../slideLayouts/slideLayout470.xml"/><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2.xml"/><Relationship Id="rId1" Type="http://schemas.openxmlformats.org/officeDocument/2006/relationships/tags" Target="../tags/tag1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68.xml"/><Relationship Id="rId1" Type="http://schemas.openxmlformats.org/officeDocument/2006/relationships/tags" Target="../tags/tag59.xml"/></Relationships>
</file>

<file path=ppt/slides/_rels/slide14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86.xml"/></Relationships>
</file>

<file path=ppt/slides/_rels/slide14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9.png"/><Relationship Id="rId1" Type="http://schemas.openxmlformats.org/officeDocument/2006/relationships/slideLayout" Target="../slideLayouts/slideLayout470.xml"/><Relationship Id="rId6" Type="http://schemas.openxmlformats.org/officeDocument/2006/relationships/image" Target="../media/image170.png"/><Relationship Id="rId5" Type="http://schemas.openxmlformats.org/officeDocument/2006/relationships/image" Target="../media/image119.png"/><Relationship Id="rId4" Type="http://schemas.openxmlformats.org/officeDocument/2006/relationships/image" Target="../media/image97.png"/></Relationships>
</file>

<file path=ppt/slides/_rels/slide14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86.xml"/></Relationships>
</file>

<file path=ppt/slides/_rels/slide14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70.xml"/></Relationships>
</file>

<file path=ppt/slides/_rels/slide14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86.xml"/></Relationships>
</file>

<file path=ppt/slides/_rels/slide1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69.png"/><Relationship Id="rId1" Type="http://schemas.openxmlformats.org/officeDocument/2006/relationships/slideLayout" Target="../slideLayouts/slideLayout47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68.xml"/><Relationship Id="rId1" Type="http://schemas.openxmlformats.org/officeDocument/2006/relationships/tags" Target="../tags/tag60.xml"/><Relationship Id="rId5" Type="http://schemas.microsoft.com/office/2007/relationships/hdphoto" Target="../media/hdphoto27.wdp"/><Relationship Id="rId4" Type="http://schemas.openxmlformats.org/officeDocument/2006/relationships/image" Target="../media/image171.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68.xml"/><Relationship Id="rId1" Type="http://schemas.openxmlformats.org/officeDocument/2006/relationships/tags" Target="../tags/tag61.xml"/><Relationship Id="rId5" Type="http://schemas.microsoft.com/office/2007/relationships/hdphoto" Target="../media/hdphoto28.wdp"/><Relationship Id="rId4" Type="http://schemas.openxmlformats.org/officeDocument/2006/relationships/image" Target="../media/image172.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68.xml"/><Relationship Id="rId1" Type="http://schemas.openxmlformats.org/officeDocument/2006/relationships/tags" Target="../tags/tag62.xml"/><Relationship Id="rId5" Type="http://schemas.microsoft.com/office/2007/relationships/hdphoto" Target="../media/hdphoto29.wdp"/><Relationship Id="rId4" Type="http://schemas.openxmlformats.org/officeDocument/2006/relationships/image" Target="../media/image17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2.xml"/><Relationship Id="rId1" Type="http://schemas.openxmlformats.org/officeDocument/2006/relationships/tags" Target="../tags/tag18.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68.xml"/><Relationship Id="rId1" Type="http://schemas.openxmlformats.org/officeDocument/2006/relationships/tags" Target="../tags/tag63.xml"/><Relationship Id="rId5" Type="http://schemas.microsoft.com/office/2007/relationships/hdphoto" Target="../media/hdphoto30.wdp"/><Relationship Id="rId4" Type="http://schemas.openxmlformats.org/officeDocument/2006/relationships/image" Target="../media/image174.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72.xml"/><Relationship Id="rId1" Type="http://schemas.openxmlformats.org/officeDocument/2006/relationships/tags" Target="../tags/tag64.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72.xml"/><Relationship Id="rId1" Type="http://schemas.openxmlformats.org/officeDocument/2006/relationships/tags" Target="../tags/tag6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5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86.xml"/></Relationships>
</file>

<file path=ppt/slides/_rels/slide15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33.png"/><Relationship Id="rId7" Type="http://schemas.openxmlformats.org/officeDocument/2006/relationships/image" Target="../media/image121.png"/><Relationship Id="rId2" Type="http://schemas.openxmlformats.org/officeDocument/2006/relationships/image" Target="../media/image175.png"/><Relationship Id="rId1" Type="http://schemas.openxmlformats.org/officeDocument/2006/relationships/slideLayout" Target="../slideLayouts/slideLayout470.xml"/><Relationship Id="rId6" Type="http://schemas.openxmlformats.org/officeDocument/2006/relationships/image" Target="../media/image120.png"/><Relationship Id="rId5" Type="http://schemas.openxmlformats.org/officeDocument/2006/relationships/image" Target="../media/image176.png"/><Relationship Id="rId4" Type="http://schemas.openxmlformats.org/officeDocument/2006/relationships/image" Target="../media/image129.png"/></Relationships>
</file>

<file path=ppt/slides/_rels/slide157.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8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1.png"/><Relationship Id="rId2" Type="http://schemas.openxmlformats.org/officeDocument/2006/relationships/image" Target="../media/image169.png"/><Relationship Id="rId1" Type="http://schemas.openxmlformats.org/officeDocument/2006/relationships/slideLayout" Target="../slideLayouts/slideLayout470.xml"/><Relationship Id="rId6" Type="http://schemas.openxmlformats.org/officeDocument/2006/relationships/image" Target="../media/image120.png"/><Relationship Id="rId5" Type="http://schemas.openxmlformats.org/officeDocument/2006/relationships/image" Target="../media/image178.png"/><Relationship Id="rId4" Type="http://schemas.openxmlformats.org/officeDocument/2006/relationships/image" Target="../media/image177.png"/></Relationships>
</file>

<file path=ppt/slides/_rels/slide15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2.xml"/><Relationship Id="rId1" Type="http://schemas.openxmlformats.org/officeDocument/2006/relationships/tags" Target="../tags/tag19.xml"/></Relationships>
</file>

<file path=ppt/slides/_rels/slide16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33.png"/><Relationship Id="rId7" Type="http://schemas.openxmlformats.org/officeDocument/2006/relationships/image" Target="../media/image121.png"/><Relationship Id="rId2" Type="http://schemas.openxmlformats.org/officeDocument/2006/relationships/image" Target="../media/image169.png"/><Relationship Id="rId1" Type="http://schemas.openxmlformats.org/officeDocument/2006/relationships/slideLayout" Target="../slideLayouts/slideLayout47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61.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8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67.png"/><Relationship Id="rId1" Type="http://schemas.openxmlformats.org/officeDocument/2006/relationships/slideLayout" Target="../slideLayouts/slideLayout470.xml"/><Relationship Id="rId5" Type="http://schemas.openxmlformats.org/officeDocument/2006/relationships/image" Target="../media/image119.png"/><Relationship Id="rId4" Type="http://schemas.openxmlformats.org/officeDocument/2006/relationships/image" Target="../media/image1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2.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2.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2.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2.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2.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2.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2.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2.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2.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2.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2.xml"/><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2.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2.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2.xml"/><Relationship Id="rId1" Type="http://schemas.openxmlformats.org/officeDocument/2006/relationships/tags" Target="../tags/tag3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2.xml"/><Relationship Id="rId1" Type="http://schemas.openxmlformats.org/officeDocument/2006/relationships/tags" Target="../tags/tag3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2.xml"/><Relationship Id="rId1" Type="http://schemas.openxmlformats.org/officeDocument/2006/relationships/tags" Target="../tags/tag3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2.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2.xml"/><Relationship Id="rId1" Type="http://schemas.openxmlformats.org/officeDocument/2006/relationships/tags" Target="../tags/tag3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8.xml"/><Relationship Id="rId1" Type="http://schemas.openxmlformats.org/officeDocument/2006/relationships/tags" Target="../tags/tag4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8.xml"/><Relationship Id="rId1" Type="http://schemas.openxmlformats.org/officeDocument/2006/relationships/tags" Target="../tags/tag4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2.xml"/><Relationship Id="rId1" Type="http://schemas.openxmlformats.org/officeDocument/2006/relationships/tags" Target="../tags/tag43.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1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6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2.xml"/><Relationship Id="rId1" Type="http://schemas.openxmlformats.org/officeDocument/2006/relationships/tags" Target="../tags/tag44.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16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8.xml"/><Relationship Id="rId1" Type="http://schemas.openxmlformats.org/officeDocument/2006/relationships/tags" Target="../tags/tag45.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8.xml"/><Relationship Id="rId1" Type="http://schemas.openxmlformats.org/officeDocument/2006/relationships/tags" Target="../tags/tag46.xml"/><Relationship Id="rId5" Type="http://schemas.microsoft.com/office/2007/relationships/hdphoto" Target="../media/hdphoto1.wdp"/><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8.xml"/><Relationship Id="rId1" Type="http://schemas.openxmlformats.org/officeDocument/2006/relationships/tags" Target="../tags/tag47.xml"/><Relationship Id="rId5" Type="http://schemas.microsoft.com/office/2007/relationships/hdphoto" Target="../media/hdphoto2.wdp"/><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8.xml"/><Relationship Id="rId1" Type="http://schemas.openxmlformats.org/officeDocument/2006/relationships/tags" Target="../tags/tag48.xml"/><Relationship Id="rId5" Type="http://schemas.microsoft.com/office/2007/relationships/hdphoto" Target="../media/hdphoto3.wdp"/><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8.xml"/><Relationship Id="rId1" Type="http://schemas.openxmlformats.org/officeDocument/2006/relationships/tags" Target="../tags/tag49.xml"/><Relationship Id="rId5" Type="http://schemas.microsoft.com/office/2007/relationships/hdphoto" Target="../media/hdphoto4.wdp"/><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8.xml"/><Relationship Id="rId1" Type="http://schemas.openxmlformats.org/officeDocument/2006/relationships/tags" Target="../tags/tag50.xml"/><Relationship Id="rId5" Type="http://schemas.microsoft.com/office/2007/relationships/hdphoto" Target="../media/hdphoto5.wdp"/><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59.xml"/></Relationships>
</file>

<file path=ppt/slides/_rels/slide6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6.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70.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68.xml"/><Relationship Id="rId1" Type="http://schemas.openxmlformats.org/officeDocument/2006/relationships/tags" Target="../tags/tag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7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0.png"/><Relationship Id="rId1" Type="http://schemas.openxmlformats.org/officeDocument/2006/relationships/slideLayout" Target="../slideLayouts/slideLayout47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472.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47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472.xml"/><Relationship Id="rId5" Type="http://schemas.microsoft.com/office/2007/relationships/hdphoto" Target="../media/hdphoto9.wdp"/><Relationship Id="rId4" Type="http://schemas.microsoft.com/office/2007/relationships/hdphoto" Target="../media/hdphoto8.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72.xml"/></Relationships>
</file>

<file path=ppt/slides/_rels/slide7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4.png"/><Relationship Id="rId1" Type="http://schemas.openxmlformats.org/officeDocument/2006/relationships/slideLayout" Target="../slideLayouts/slideLayout47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472.xml"/><Relationship Id="rId4" Type="http://schemas.microsoft.com/office/2007/relationships/hdphoto" Target="../media/hdphoto11.wdp"/></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72.xml"/></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7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82.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472.xml"/></Relationships>
</file>

<file path=ppt/slides/_rels/slide83.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472.xml"/></Relationships>
</file>

<file path=ppt/slides/_rels/slide84.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47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72.xml"/></Relationships>
</file>

<file path=ppt/slides/_rels/slide8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14.png"/><Relationship Id="rId1" Type="http://schemas.openxmlformats.org/officeDocument/2006/relationships/slideLayout" Target="../slideLayouts/slideLayout47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8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6.xml"/></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70.xml"/><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6.xml"/></Relationships>
</file>

<file path=ppt/slides/_rels/slide9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6.png"/><Relationship Id="rId7"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470.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9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6.xml"/></Relationships>
</file>

<file path=ppt/slides/_rels/slide9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5.png"/><Relationship Id="rId1" Type="http://schemas.openxmlformats.org/officeDocument/2006/relationships/slideLayout" Target="../slideLayouts/slideLayout470.xml"/><Relationship Id="rId5" Type="http://schemas.openxmlformats.org/officeDocument/2006/relationships/image" Target="../media/image119.png"/><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86.xml"/></Relationships>
</file>

<file path=ppt/slides/_rels/slide9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70.xml"/><Relationship Id="rId5" Type="http://schemas.openxmlformats.org/officeDocument/2006/relationships/image" Target="../media/image119.png"/><Relationship Id="rId4" Type="http://schemas.openxmlformats.org/officeDocument/2006/relationships/image" Target="../media/image97.png"/></Relationships>
</file>

<file path=ppt/slides/_rels/slide9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86.xml"/></Relationships>
</file>

<file path=ppt/slides/_rels/slide9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70.xml"/><Relationship Id="rId5" Type="http://schemas.openxmlformats.org/officeDocument/2006/relationships/image" Target="../media/image131.png"/><Relationship Id="rId4" Type="http://schemas.openxmlformats.org/officeDocument/2006/relationships/image" Target="../media/image130.png"/></Relationships>
</file>

<file path=ppt/slides/_rels/slide9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86.xml"/></Relationships>
</file>

<file path=ppt/slides/_rels/slide9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70.xml"/><Relationship Id="rId5" Type="http://schemas.openxmlformats.org/officeDocument/2006/relationships/image" Target="../media/image135.png"/><Relationship Id="rId4"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Exploring Current Patterns of Care in the Community: </a:t>
            </a:r>
            <a:br>
              <a:rPr lang="en-US" sz="3400" dirty="0"/>
            </a:br>
            <a:r>
              <a:rPr lang="en-US" sz="3400" dirty="0"/>
              <a:t>Optimizing the Use of Oral Selective Estrogen Receptor </a:t>
            </a:r>
            <a:br>
              <a:rPr lang="en-US" sz="3400" dirty="0"/>
            </a:br>
            <a:r>
              <a:rPr lang="en-US" sz="3400" dirty="0"/>
              <a:t>Degraders for HR-Positive Metastatic Breast Cancer</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3203180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698FB-FA01-6DDE-6374-315F8618A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FC35D-F2D9-5452-26E2-86796CE48302}"/>
              </a:ext>
            </a:extLst>
          </p:cNvPr>
          <p:cNvSpPr>
            <a:spLocks noGrp="1"/>
          </p:cNvSpPr>
          <p:nvPr>
            <p:ph type="title"/>
          </p:nvPr>
        </p:nvSpPr>
        <p:spPr>
          <a:xfrm>
            <a:off x="695399" y="542591"/>
            <a:ext cx="11228377" cy="1143000"/>
          </a:xfrm>
        </p:spPr>
        <p:txBody>
          <a:bodyPr/>
          <a:lstStyle/>
          <a:p>
            <a:pPr algn="l"/>
            <a:r>
              <a:rPr lang="en-US" dirty="0"/>
              <a:t>FDA Approves </a:t>
            </a:r>
            <a:r>
              <a:rPr lang="en-US" dirty="0" err="1"/>
              <a:t>Imlunestrant</a:t>
            </a:r>
            <a:r>
              <a:rPr lang="en-US" dirty="0"/>
              <a:t> for Adults with ER-Positive, </a:t>
            </a:r>
            <a:br>
              <a:rPr lang="en-US" dirty="0"/>
            </a:br>
            <a:r>
              <a:rPr lang="en-US" dirty="0"/>
              <a:t>HER2-Negative, ESR1-Mutated Advanced or Metastatic </a:t>
            </a:r>
            <a:br>
              <a:rPr lang="en-US" dirty="0"/>
            </a:br>
            <a:r>
              <a:rPr lang="en-US" dirty="0"/>
              <a:t>Breast Cancer</a:t>
            </a:r>
            <a:br>
              <a:rPr lang="en-US" dirty="0"/>
            </a:br>
            <a:r>
              <a:rPr lang="en-US" sz="2400" dirty="0"/>
              <a:t>Press Release: September 25, 2025</a:t>
            </a:r>
          </a:p>
        </p:txBody>
      </p:sp>
      <p:sp>
        <p:nvSpPr>
          <p:cNvPr id="3" name="Content Placeholder 2">
            <a:extLst>
              <a:ext uri="{FF2B5EF4-FFF2-40B4-BE49-F238E27FC236}">
                <a16:creationId xmlns:a16="http://schemas.microsoft.com/office/drawing/2014/main" id="{EDD23880-8AD5-BC79-C0FC-80DBC7FF9C2D}"/>
              </a:ext>
            </a:extLst>
          </p:cNvPr>
          <p:cNvSpPr>
            <a:spLocks noGrp="1"/>
          </p:cNvSpPr>
          <p:nvPr>
            <p:ph idx="1"/>
          </p:nvPr>
        </p:nvSpPr>
        <p:spPr>
          <a:xfrm>
            <a:off x="623393" y="2171831"/>
            <a:ext cx="10945216" cy="4143578"/>
          </a:xfrm>
        </p:spPr>
        <p:txBody>
          <a:bodyPr/>
          <a:lstStyle/>
          <a:p>
            <a:pPr marL="98425" indent="0">
              <a:lnSpc>
                <a:spcPct val="100000"/>
              </a:lnSpc>
              <a:buNone/>
            </a:pPr>
            <a:r>
              <a:rPr lang="en-US" sz="2000" b="0" dirty="0"/>
              <a:t>“The FDA has approved imlunestrant, an oral estrogen receptor antagonist, for the treatment of adults with estrogen receptor-positive (ER+), human epidermal growth factor receptor 2-negative (HER2–), </a:t>
            </a:r>
            <a:r>
              <a:rPr lang="en-US" sz="2000" b="0" i="1" dirty="0"/>
              <a:t>ESR1</a:t>
            </a:r>
            <a:r>
              <a:rPr lang="en-US" sz="2000" b="0" dirty="0"/>
              <a:t>-mutated advanced or metastatic breast cancer (MBC) whose disease progressed after at least one line of endocrine therapy (ET). </a:t>
            </a:r>
          </a:p>
          <a:p>
            <a:pPr marL="98425" indent="0">
              <a:lnSpc>
                <a:spcPct val="100000"/>
              </a:lnSpc>
              <a:buNone/>
            </a:pPr>
            <a:r>
              <a:rPr lang="en-US" sz="2000" b="0" dirty="0"/>
              <a:t>In the Phase 3 EMBER-3 trial, imlunestrant reduced the risk of progression or death by 38% versus ET. Among patients with </a:t>
            </a:r>
            <a:r>
              <a:rPr lang="en-US" sz="2000" b="0" i="1" dirty="0"/>
              <a:t>ESR1</a:t>
            </a:r>
            <a:r>
              <a:rPr lang="en-US" sz="2000" b="0" dirty="0"/>
              <a:t>-mutated MBC, imlunestrant significantly improved progression-free survival (PFS) versus fulvestrant or exemestane, with a median PFS of 5.5 months vs 3.8 months (HR = 0.62 [95% CI: 0.46-0.82]); </a:t>
            </a:r>
            <a:r>
              <a:rPr lang="en-US" sz="2000" b="0" i="1" dirty="0"/>
              <a:t>p</a:t>
            </a:r>
            <a:r>
              <a:rPr lang="en-US" sz="2000" b="0" dirty="0"/>
              <a:t>-value = 0.0008.”</a:t>
            </a:r>
            <a:endParaRPr lang="en-US" sz="2000" b="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3C92E15-E646-1229-4901-88B2D17CF259}"/>
              </a:ext>
            </a:extLst>
          </p:cNvPr>
          <p:cNvSpPr txBox="1"/>
          <p:nvPr/>
        </p:nvSpPr>
        <p:spPr>
          <a:xfrm>
            <a:off x="0" y="6498289"/>
            <a:ext cx="1046830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investor.lilly.com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/news-releases/news-release-details/us-fda-approves-inluriyo-imlunestrant-adults-er-her2-esr1</a:t>
            </a:r>
          </a:p>
        </p:txBody>
      </p:sp>
    </p:spTree>
    <p:extLst>
      <p:ext uri="{BB962C8B-B14F-4D97-AF65-F5344CB8AC3E}">
        <p14:creationId xmlns:p14="http://schemas.microsoft.com/office/powerpoint/2010/main" val="961042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9C3B0-D531-62AF-6565-3F1EA4AF3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984DC-D876-C996-FD40-1BFA4D25A146}"/>
              </a:ext>
            </a:extLst>
          </p:cNvPr>
          <p:cNvSpPr>
            <a:spLocks noGrp="1"/>
          </p:cNvSpPr>
          <p:nvPr>
            <p:ph type="title"/>
          </p:nvPr>
        </p:nvSpPr>
        <p:spPr>
          <a:xfrm>
            <a:off x="912285" y="469463"/>
            <a:ext cx="10289115" cy="727289"/>
          </a:xfrm>
        </p:spPr>
        <p:txBody>
          <a:bodyPr/>
          <a:lstStyle/>
          <a:p>
            <a:r>
              <a:rPr lang="en-US" sz="2800" dirty="0"/>
              <a:t>If </a:t>
            </a:r>
            <a:r>
              <a:rPr lang="en-US" sz="2800" dirty="0" err="1"/>
              <a:t>imlunestrant</a:t>
            </a:r>
            <a:r>
              <a:rPr lang="en-US" sz="2800" dirty="0"/>
              <a:t> were available, in which situations, if any, would you use this agent as monotherapy?</a:t>
            </a:r>
          </a:p>
        </p:txBody>
      </p:sp>
      <p:graphicFrame>
        <p:nvGraphicFramePr>
          <p:cNvPr id="3" name="Chart 2">
            <a:extLst>
              <a:ext uri="{FF2B5EF4-FFF2-40B4-BE49-F238E27FC236}">
                <a16:creationId xmlns:a16="http://schemas.microsoft.com/office/drawing/2014/main" id="{0C737C57-B133-C0F1-D077-ED280EA2AF83}"/>
              </a:ext>
            </a:extLst>
          </p:cNvPr>
          <p:cNvGraphicFramePr/>
          <p:nvPr>
            <p:extLst>
              <p:ext uri="{D42A27DB-BD31-4B8C-83A1-F6EECF244321}">
                <p14:modId xmlns:p14="http://schemas.microsoft.com/office/powerpoint/2010/main" val="2984590925"/>
              </p:ext>
            </p:extLst>
          </p:nvPr>
        </p:nvGraphicFramePr>
        <p:xfrm>
          <a:off x="304800" y="1412776"/>
          <a:ext cx="11101892" cy="47525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7664828"/>
      </p:ext>
    </p:extLst>
  </p:cSld>
  <p:clrMapOvr>
    <a:masterClrMapping/>
  </p:clrMapOvr>
  <p:transition spd="slow" advClick="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404664"/>
            <a:ext cx="9864235" cy="952501"/>
          </a:xfrm>
        </p:spPr>
        <p:txBody>
          <a:bodyPr/>
          <a:lstStyle/>
          <a:p>
            <a:r>
              <a:rPr lang="en-US" dirty="0"/>
              <a:t>If </a:t>
            </a:r>
            <a:r>
              <a:rPr lang="en-US" dirty="0" err="1"/>
              <a:t>imlunestrant</a:t>
            </a:r>
            <a:r>
              <a:rPr lang="en-US" dirty="0"/>
              <a:t> were available, in which situations, if any, would you use this agent as monotherapy?</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 y="276077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 would consider it a clinically equivalent option whenever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is currently employed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0" y="444794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It would be my preferred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option whenever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is currently employed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86D8DDC-7165-8223-F33F-AFF9226C3951}"/>
              </a:ext>
            </a:extLst>
          </p:cNvPr>
          <p:cNvPicPr>
            <a:picLocks noChangeAspect="1"/>
          </p:cNvPicPr>
          <p:nvPr/>
        </p:nvPicPr>
        <p:blipFill>
          <a:blip r:embed="rId2"/>
          <a:srcRect/>
          <a:stretch/>
        </p:blipFill>
        <p:spPr>
          <a:xfrm>
            <a:off x="4753331" y="2532163"/>
            <a:ext cx="6731000" cy="952500"/>
          </a:xfrm>
          <a:prstGeom prst="rect">
            <a:avLst/>
          </a:prstGeom>
        </p:spPr>
      </p:pic>
      <p:pic>
        <p:nvPicPr>
          <p:cNvPr id="3" name="Picture 2">
            <a:extLst>
              <a:ext uri="{FF2B5EF4-FFF2-40B4-BE49-F238E27FC236}">
                <a16:creationId xmlns:a16="http://schemas.microsoft.com/office/drawing/2014/main" id="{659172A7-94B2-60E2-DE31-7156B89AE7C8}"/>
              </a:ext>
            </a:extLst>
          </p:cNvPr>
          <p:cNvPicPr>
            <a:picLocks noChangeAspect="1"/>
          </p:cNvPicPr>
          <p:nvPr/>
        </p:nvPicPr>
        <p:blipFill>
          <a:blip r:embed="rId3"/>
          <a:srcRect/>
          <a:stretch/>
        </p:blipFill>
        <p:spPr>
          <a:xfrm>
            <a:off x="4753331" y="4366357"/>
            <a:ext cx="6731000" cy="952500"/>
          </a:xfrm>
          <a:prstGeom prst="rect">
            <a:avLst/>
          </a:prstGeom>
        </p:spPr>
      </p:pic>
      <p:sp>
        <p:nvSpPr>
          <p:cNvPr id="6" name="Text Box 9">
            <a:extLst>
              <a:ext uri="{FF2B5EF4-FFF2-40B4-BE49-F238E27FC236}">
                <a16:creationId xmlns:a16="http://schemas.microsoft.com/office/drawing/2014/main" id="{00B4A63B-227D-0044-D975-C254BA9FA175}"/>
              </a:ext>
            </a:extLst>
          </p:cNvPr>
          <p:cNvSpPr txBox="1">
            <a:spLocks noChangeArrowheads="1"/>
          </p:cNvSpPr>
          <p:nvPr/>
        </p:nvSpPr>
        <p:spPr bwMode="auto">
          <a:xfrm>
            <a:off x="11430000" y="260527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sp>
        <p:nvSpPr>
          <p:cNvPr id="7" name="Text Box 9">
            <a:extLst>
              <a:ext uri="{FF2B5EF4-FFF2-40B4-BE49-F238E27FC236}">
                <a16:creationId xmlns:a16="http://schemas.microsoft.com/office/drawing/2014/main" id="{599BC853-7213-E94E-23D1-DDE54F1A800A}"/>
              </a:ext>
            </a:extLst>
          </p:cNvPr>
          <p:cNvSpPr txBox="1">
            <a:spLocks noChangeArrowheads="1"/>
          </p:cNvSpPr>
          <p:nvPr/>
        </p:nvSpPr>
        <p:spPr bwMode="auto">
          <a:xfrm>
            <a:off x="6096000" y="443777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Tree>
    <p:extLst>
      <p:ext uri="{BB962C8B-B14F-4D97-AF65-F5344CB8AC3E}">
        <p14:creationId xmlns:p14="http://schemas.microsoft.com/office/powerpoint/2010/main" val="1367023946"/>
      </p:ext>
    </p:extLst>
  </p:cSld>
  <p:clrMapOvr>
    <a:masterClrMapping/>
  </p:clrMapOvr>
  <p:transition spd="slow" advClick="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FC0EE-C886-DFF5-C500-37340FA304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32C9986-5E43-541C-7D29-C86A007F960A}"/>
              </a:ext>
            </a:extLst>
          </p:cNvPr>
          <p:cNvSpPr/>
          <p:nvPr/>
        </p:nvSpPr>
        <p:spPr bwMode="auto">
          <a:xfrm>
            <a:off x="695400" y="2564904"/>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C7398A1-C10B-5036-4976-2A09F63D39CB}"/>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F00BB505-A560-680F-B8F1-70FEEB13E4A1}"/>
              </a:ext>
            </a:extLst>
          </p:cNvPr>
          <p:cNvSpPr>
            <a:spLocks noGrp="1"/>
          </p:cNvSpPr>
          <p:nvPr>
            <p:ph idx="1"/>
          </p:nvPr>
        </p:nvSpPr>
        <p:spPr>
          <a:xfrm>
            <a:off x="1260018" y="1256625"/>
            <a:ext cx="9732526" cy="4727456"/>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Oral SERDs for the General Medical Oncologist</a:t>
            </a: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SERD Monotherapy </a:t>
            </a:r>
          </a:p>
          <a:p>
            <a:pPr marL="98425" indent="0">
              <a:lnSpc>
                <a:spcPct val="100000"/>
              </a:lnSpc>
              <a:spcBef>
                <a:spcPts val="2400"/>
              </a:spcBef>
              <a:spcAft>
                <a:spcPts val="0"/>
              </a:spcAft>
              <a:buNone/>
            </a:pPr>
            <a:r>
              <a:rPr lang="en-US" sz="2400" dirty="0">
                <a:solidFill>
                  <a:schemeClr val="bg1"/>
                </a:solidFill>
              </a:rPr>
              <a:t>Module 2: SERD + CDK Inhibitor Combination — EMBER-3</a:t>
            </a:r>
          </a:p>
          <a:p>
            <a:pPr marL="98425" indent="0">
              <a:lnSpc>
                <a:spcPct val="100000"/>
              </a:lnSpc>
              <a:spcBef>
                <a:spcPts val="2400"/>
              </a:spcBef>
              <a:spcAft>
                <a:spcPts val="0"/>
              </a:spcAft>
              <a:buNone/>
            </a:pPr>
            <a:r>
              <a:rPr lang="en-US" sz="2400" dirty="0">
                <a:solidFill>
                  <a:schemeClr val="accent2"/>
                </a:solidFill>
              </a:rPr>
              <a:t>Module 3: </a:t>
            </a:r>
            <a:r>
              <a:rPr lang="en-US" sz="2400" dirty="0">
                <a:solidFill>
                  <a:schemeClr val="tx1"/>
                </a:solidFill>
              </a:rPr>
              <a:t>SERD for “Molecular Progression” — SERENA-6</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Other SERD Issues</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Tree>
    <p:custDataLst>
      <p:tags r:id="rId1"/>
    </p:custDataLst>
    <p:extLst>
      <p:ext uri="{BB962C8B-B14F-4D97-AF65-F5344CB8AC3E}">
        <p14:creationId xmlns:p14="http://schemas.microsoft.com/office/powerpoint/2010/main" val="3513235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8A4FB-0B7A-56DD-EDA3-C3D828B61B86}"/>
            </a:ext>
          </a:extLst>
        </p:cNvPr>
        <p:cNvGrpSpPr/>
        <p:nvPr/>
      </p:nvGrpSpPr>
      <p:grpSpPr>
        <a:xfrm>
          <a:off x="0" y="0"/>
          <a:ext cx="0" cy="0"/>
          <a:chOff x="0" y="0"/>
          <a:chExt cx="0" cy="0"/>
        </a:xfrm>
      </p:grpSpPr>
      <p:pic>
        <p:nvPicPr>
          <p:cNvPr id="5" name="Picture 4" descr="A close up of a paper&#10;&#10;AI-generated content may be incorrect.">
            <a:extLst>
              <a:ext uri="{FF2B5EF4-FFF2-40B4-BE49-F238E27FC236}">
                <a16:creationId xmlns:a16="http://schemas.microsoft.com/office/drawing/2014/main" id="{4F2B163C-DB89-0086-2156-5FBF60B5F502}"/>
              </a:ext>
            </a:extLst>
          </p:cNvPr>
          <p:cNvPicPr>
            <a:picLocks noChangeAspect="1"/>
          </p:cNvPicPr>
          <p:nvPr/>
        </p:nvPicPr>
        <p:blipFill>
          <a:blip r:embed="rId4"/>
          <a:stretch>
            <a:fillRect/>
          </a:stretch>
        </p:blipFill>
        <p:spPr>
          <a:xfrm>
            <a:off x="973844" y="311456"/>
            <a:ext cx="9910822" cy="5169174"/>
          </a:xfrm>
          <a:prstGeom prst="rect">
            <a:avLst/>
          </a:prstGeom>
        </p:spPr>
      </p:pic>
      <p:sp>
        <p:nvSpPr>
          <p:cNvPr id="11" name="Rectangle 10">
            <a:extLst>
              <a:ext uri="{FF2B5EF4-FFF2-40B4-BE49-F238E27FC236}">
                <a16:creationId xmlns:a16="http://schemas.microsoft.com/office/drawing/2014/main" id="{497C0B7F-3DDC-1D03-828B-D8B7A38F930A}"/>
              </a:ext>
            </a:extLst>
          </p:cNvPr>
          <p:cNvSpPr/>
          <p:nvPr/>
        </p:nvSpPr>
        <p:spPr bwMode="auto">
          <a:xfrm>
            <a:off x="973844" y="5398265"/>
            <a:ext cx="9910822" cy="837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TextBox 11">
            <a:extLst>
              <a:ext uri="{FF2B5EF4-FFF2-40B4-BE49-F238E27FC236}">
                <a16:creationId xmlns:a16="http://schemas.microsoft.com/office/drawing/2014/main" id="{0785D69B-1CA8-106C-A152-53F3BC573908}"/>
              </a:ext>
            </a:extLst>
          </p:cNvPr>
          <p:cNvSpPr txBox="1"/>
          <p:nvPr/>
        </p:nvSpPr>
        <p:spPr>
          <a:xfrm>
            <a:off x="6313543" y="5762865"/>
            <a:ext cx="45711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 Engl J Med </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2025;392:1189-202.</a:t>
            </a:r>
          </a:p>
        </p:txBody>
      </p:sp>
    </p:spTree>
    <p:custDataLst>
      <p:tags r:id="rId1"/>
    </p:custDataLst>
    <p:extLst>
      <p:ext uri="{BB962C8B-B14F-4D97-AF65-F5344CB8AC3E}">
        <p14:creationId xmlns:p14="http://schemas.microsoft.com/office/powerpoint/2010/main" val="3701569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7AE2A-40F3-F431-83A1-8B6BF7270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15EF2-0804-3D34-5D41-27E789601852}"/>
              </a:ext>
            </a:extLst>
          </p:cNvPr>
          <p:cNvSpPr>
            <a:spLocks noGrp="1"/>
          </p:cNvSpPr>
          <p:nvPr>
            <p:ph type="title"/>
          </p:nvPr>
        </p:nvSpPr>
        <p:spPr>
          <a:xfrm>
            <a:off x="515380" y="116632"/>
            <a:ext cx="11161240" cy="1268760"/>
          </a:xfrm>
        </p:spPr>
        <p:txBody>
          <a:bodyPr>
            <a:normAutofit/>
          </a:bodyPr>
          <a:lstStyle/>
          <a:p>
            <a:pPr algn="l"/>
            <a:r>
              <a:rPr lang="en-US" dirty="0">
                <a:solidFill>
                  <a:srgbClr val="0432FF"/>
                </a:solidFill>
              </a:rPr>
              <a:t>EMBER-3 Trial Progression-Free Survival: </a:t>
            </a:r>
            <a:r>
              <a:rPr lang="en-US" dirty="0" err="1">
                <a:solidFill>
                  <a:srgbClr val="0432FF"/>
                </a:solidFill>
              </a:rPr>
              <a:t>Imlunestrant</a:t>
            </a:r>
            <a:r>
              <a:rPr lang="en-US" dirty="0">
                <a:solidFill>
                  <a:srgbClr val="0432FF"/>
                </a:solidFill>
              </a:rPr>
              <a:t>/</a:t>
            </a:r>
            <a:r>
              <a:rPr lang="en-US" dirty="0" err="1">
                <a:solidFill>
                  <a:srgbClr val="0432FF"/>
                </a:solidFill>
              </a:rPr>
              <a:t>Abemaciclib</a:t>
            </a:r>
            <a:r>
              <a:rPr lang="en-US" dirty="0">
                <a:solidFill>
                  <a:srgbClr val="0432FF"/>
                </a:solidFill>
              </a:rPr>
              <a:t> versus </a:t>
            </a:r>
            <a:r>
              <a:rPr lang="en-US" dirty="0" err="1">
                <a:solidFill>
                  <a:srgbClr val="0432FF"/>
                </a:solidFill>
              </a:rPr>
              <a:t>Imlunestrant</a:t>
            </a:r>
            <a:r>
              <a:rPr lang="en-US" dirty="0">
                <a:solidFill>
                  <a:srgbClr val="0432FF"/>
                </a:solidFill>
              </a:rPr>
              <a:t> Alone — All Patients</a:t>
            </a:r>
            <a:endParaRPr lang="en-US" sz="2800" dirty="0">
              <a:solidFill>
                <a:srgbClr val="0432FF"/>
              </a:solidFill>
            </a:endParaRPr>
          </a:p>
        </p:txBody>
      </p:sp>
      <p:sp>
        <p:nvSpPr>
          <p:cNvPr id="7" name="TextBox 6">
            <a:extLst>
              <a:ext uri="{FF2B5EF4-FFF2-40B4-BE49-F238E27FC236}">
                <a16:creationId xmlns:a16="http://schemas.microsoft.com/office/drawing/2014/main" id="{2E9BA232-635A-2E9B-88C0-C12547D90755}"/>
              </a:ext>
            </a:extLst>
          </p:cNvPr>
          <p:cNvSpPr txBox="1"/>
          <p:nvPr/>
        </p:nvSpPr>
        <p:spPr>
          <a:xfrm>
            <a:off x="119336" y="6534835"/>
            <a:ext cx="4283865" cy="323165"/>
          </a:xfrm>
          <a:prstGeom prst="rect">
            <a:avLst/>
          </a:prstGeom>
          <a:noFill/>
        </p:spPr>
        <p:txBody>
          <a:bodyPr wrap="non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Jhaveri K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 </a:t>
            </a:r>
            <a:r>
              <a:rPr lang="en-US" sz="1500" b="0" dirty="0">
                <a:solidFill>
                  <a:srgbClr val="000000"/>
                </a:solidFill>
                <a:latin typeface="Calibri"/>
              </a:rPr>
              <a:t>2025;392(12):</a:t>
            </a:r>
            <a:r>
              <a:rPr kumimoji="0" lang="en-US" sz="1500" b="0" i="0" u="none" strike="noStrike" kern="1200" cap="none" spc="0" normalizeH="0" baseline="0" noProof="0" dirty="0">
                <a:ln>
                  <a:noFill/>
                </a:ln>
                <a:solidFill>
                  <a:srgbClr val="000000"/>
                </a:solidFill>
                <a:effectLst/>
                <a:uLnTx/>
                <a:uFillTx/>
                <a:latin typeface="Calibri"/>
                <a:ea typeface="MS PGothic" charset="0"/>
              </a:rPr>
              <a:t>1189-202.</a:t>
            </a:r>
          </a:p>
        </p:txBody>
      </p:sp>
      <p:pic>
        <p:nvPicPr>
          <p:cNvPr id="13" name="Picture 12" descr="A graph of a number of months&#10;&#10;AI-generated content may be incorrect.">
            <a:extLst>
              <a:ext uri="{FF2B5EF4-FFF2-40B4-BE49-F238E27FC236}">
                <a16:creationId xmlns:a16="http://schemas.microsoft.com/office/drawing/2014/main" id="{4FEC7149-F3CA-5F78-CC90-74003FD57A8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055537" y="1375596"/>
            <a:ext cx="10209735" cy="4717700"/>
          </a:xfrm>
          <a:prstGeom prst="rect">
            <a:avLst/>
          </a:prstGeom>
        </p:spPr>
      </p:pic>
    </p:spTree>
    <p:custDataLst>
      <p:tags r:id="rId1"/>
    </p:custDataLst>
    <p:extLst>
      <p:ext uri="{BB962C8B-B14F-4D97-AF65-F5344CB8AC3E}">
        <p14:creationId xmlns:p14="http://schemas.microsoft.com/office/powerpoint/2010/main" val="2986120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C9237-7143-4470-9DD1-827C0DA24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B5DD2-6768-BB1A-D377-1AE2CB0A9DF7}"/>
              </a:ext>
            </a:extLst>
          </p:cNvPr>
          <p:cNvSpPr>
            <a:spLocks noGrp="1"/>
          </p:cNvSpPr>
          <p:nvPr>
            <p:ph type="title"/>
          </p:nvPr>
        </p:nvSpPr>
        <p:spPr>
          <a:xfrm>
            <a:off x="965430" y="116632"/>
            <a:ext cx="10261140" cy="1268760"/>
          </a:xfrm>
        </p:spPr>
        <p:txBody>
          <a:bodyPr>
            <a:normAutofit/>
          </a:bodyPr>
          <a:lstStyle/>
          <a:p>
            <a:pPr algn="l"/>
            <a:r>
              <a:rPr lang="en-US" dirty="0">
                <a:solidFill>
                  <a:srgbClr val="0432FF"/>
                </a:solidFill>
              </a:rPr>
              <a:t>EMBER-3 Progression-Free Survival: </a:t>
            </a:r>
            <a:r>
              <a:rPr lang="en-US" dirty="0" err="1">
                <a:solidFill>
                  <a:srgbClr val="0432FF"/>
                </a:solidFill>
              </a:rPr>
              <a:t>Imlunestrant</a:t>
            </a:r>
            <a:r>
              <a:rPr lang="en-US" dirty="0">
                <a:solidFill>
                  <a:srgbClr val="0432FF"/>
                </a:solidFill>
              </a:rPr>
              <a:t>/</a:t>
            </a:r>
            <a:r>
              <a:rPr lang="en-US" dirty="0" err="1">
                <a:solidFill>
                  <a:srgbClr val="0432FF"/>
                </a:solidFill>
              </a:rPr>
              <a:t>Abemaciclib</a:t>
            </a:r>
            <a:r>
              <a:rPr lang="en-US" dirty="0">
                <a:solidFill>
                  <a:srgbClr val="0432FF"/>
                </a:solidFill>
              </a:rPr>
              <a:t> versus </a:t>
            </a:r>
            <a:r>
              <a:rPr lang="en-US" dirty="0" err="1">
                <a:solidFill>
                  <a:srgbClr val="0432FF"/>
                </a:solidFill>
              </a:rPr>
              <a:t>Imlunestrant</a:t>
            </a:r>
            <a:r>
              <a:rPr lang="en-US" dirty="0">
                <a:solidFill>
                  <a:srgbClr val="0432FF"/>
                </a:solidFill>
              </a:rPr>
              <a:t> Alone — Patients Who Previously Received a CDK4/6 Inhibitor</a:t>
            </a:r>
            <a:endParaRPr lang="en-US" sz="2800" dirty="0">
              <a:solidFill>
                <a:srgbClr val="0432FF"/>
              </a:solidFill>
            </a:endParaRPr>
          </a:p>
        </p:txBody>
      </p:sp>
      <p:pic>
        <p:nvPicPr>
          <p:cNvPr id="4" name="Picture 3" descr="A graph of a number of months&#10;&#10;AI-generated content may be incorrect.">
            <a:extLst>
              <a:ext uri="{FF2B5EF4-FFF2-40B4-BE49-F238E27FC236}">
                <a16:creationId xmlns:a16="http://schemas.microsoft.com/office/drawing/2014/main" id="{6B0D09DE-1B14-3881-5606-38D0D2CD222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11424" y="1401085"/>
            <a:ext cx="10143926" cy="4688805"/>
          </a:xfrm>
          <a:prstGeom prst="rect">
            <a:avLst/>
          </a:prstGeom>
        </p:spPr>
      </p:pic>
      <p:sp>
        <p:nvSpPr>
          <p:cNvPr id="3" name="TextBox 2">
            <a:extLst>
              <a:ext uri="{FF2B5EF4-FFF2-40B4-BE49-F238E27FC236}">
                <a16:creationId xmlns:a16="http://schemas.microsoft.com/office/drawing/2014/main" id="{3D711739-C2D6-791E-C4F2-89DD6AD2DEE7}"/>
              </a:ext>
            </a:extLst>
          </p:cNvPr>
          <p:cNvSpPr txBox="1"/>
          <p:nvPr/>
        </p:nvSpPr>
        <p:spPr>
          <a:xfrm>
            <a:off x="191344" y="6519446"/>
            <a:ext cx="428386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Jhaveri K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rPr>
              <a:t>2025;392(12):1189-202.</a:t>
            </a:r>
          </a:p>
        </p:txBody>
      </p:sp>
    </p:spTree>
    <p:custDataLst>
      <p:tags r:id="rId1"/>
    </p:custDataLst>
    <p:extLst>
      <p:ext uri="{BB962C8B-B14F-4D97-AF65-F5344CB8AC3E}">
        <p14:creationId xmlns:p14="http://schemas.microsoft.com/office/powerpoint/2010/main" val="3605129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3E1E4-DEA0-5D69-FEFA-2EC4C77E7580}"/>
            </a:ext>
          </a:extLst>
        </p:cNvPr>
        <p:cNvGrpSpPr/>
        <p:nvPr/>
      </p:nvGrpSpPr>
      <p:grpSpPr>
        <a:xfrm>
          <a:off x="0" y="0"/>
          <a:ext cx="0" cy="0"/>
          <a:chOff x="0" y="0"/>
          <a:chExt cx="0" cy="0"/>
        </a:xfrm>
      </p:grpSpPr>
      <p:pic>
        <p:nvPicPr>
          <p:cNvPr id="4" name="Picture 3" descr="A graph of different colored bars&#10;&#10;AI-generated content may be incorrect.">
            <a:extLst>
              <a:ext uri="{FF2B5EF4-FFF2-40B4-BE49-F238E27FC236}">
                <a16:creationId xmlns:a16="http://schemas.microsoft.com/office/drawing/2014/main" id="{39CE5BEA-BC3E-1658-9706-99B975EFE798}"/>
              </a:ext>
            </a:extLst>
          </p:cNvPr>
          <p:cNvPicPr>
            <a:picLocks noChangeAspect="1"/>
          </p:cNvPicPr>
          <p:nvPr/>
        </p:nvPicPr>
        <p:blipFill>
          <a:blip r:embed="rId3"/>
          <a:stretch>
            <a:fillRect/>
          </a:stretch>
        </p:blipFill>
        <p:spPr>
          <a:xfrm>
            <a:off x="0" y="0"/>
            <a:ext cx="12290402" cy="6858000"/>
          </a:xfrm>
          <a:prstGeom prst="rect">
            <a:avLst/>
          </a:prstGeom>
        </p:spPr>
      </p:pic>
      <p:sp>
        <p:nvSpPr>
          <p:cNvPr id="8" name="TextBox 7">
            <a:extLst>
              <a:ext uri="{FF2B5EF4-FFF2-40B4-BE49-F238E27FC236}">
                <a16:creationId xmlns:a16="http://schemas.microsoft.com/office/drawing/2014/main" id="{F22611F4-B1E7-FB7B-2689-123D7682A77A}"/>
              </a:ext>
            </a:extLst>
          </p:cNvPr>
          <p:cNvSpPr txBox="1"/>
          <p:nvPr/>
        </p:nvSpPr>
        <p:spPr>
          <a:xfrm>
            <a:off x="162046" y="6638876"/>
            <a:ext cx="25103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Burstein HJ. SABCS 2024; Discussant. </a:t>
            </a:r>
          </a:p>
        </p:txBody>
      </p:sp>
    </p:spTree>
    <p:extLst>
      <p:ext uri="{BB962C8B-B14F-4D97-AF65-F5344CB8AC3E}">
        <p14:creationId xmlns:p14="http://schemas.microsoft.com/office/powerpoint/2010/main" val="3033201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3EA92-16B1-0AD1-1AEB-3B58F13B1BFF}"/>
            </a:ext>
          </a:extLst>
        </p:cNvPr>
        <p:cNvGrpSpPr/>
        <p:nvPr/>
      </p:nvGrpSpPr>
      <p:grpSpPr>
        <a:xfrm>
          <a:off x="0" y="0"/>
          <a:ext cx="0" cy="0"/>
          <a:chOff x="0" y="0"/>
          <a:chExt cx="0" cy="0"/>
        </a:xfrm>
      </p:grpSpPr>
      <p:pic>
        <p:nvPicPr>
          <p:cNvPr id="4" name="Picture 3" descr="A diagram of a diagram&#10;&#10;AI-generated content may be incorrect.">
            <a:extLst>
              <a:ext uri="{FF2B5EF4-FFF2-40B4-BE49-F238E27FC236}">
                <a16:creationId xmlns:a16="http://schemas.microsoft.com/office/drawing/2014/main" id="{80F7D3F0-03CF-FF96-C0C2-D755582D4CF6}"/>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C9DC1BF-CC6A-2A43-F1CD-AE2FECBF5457}"/>
              </a:ext>
            </a:extLst>
          </p:cNvPr>
          <p:cNvSpPr txBox="1"/>
          <p:nvPr/>
        </p:nvSpPr>
        <p:spPr>
          <a:xfrm>
            <a:off x="8946643" y="6550223"/>
            <a:ext cx="308494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Burstein HJ. SABCS 2024; Discussant. </a:t>
            </a:r>
          </a:p>
        </p:txBody>
      </p:sp>
    </p:spTree>
    <p:extLst>
      <p:ext uri="{BB962C8B-B14F-4D97-AF65-F5344CB8AC3E}">
        <p14:creationId xmlns:p14="http://schemas.microsoft.com/office/powerpoint/2010/main" val="771264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F298E-2A89-24BB-55E0-0DFFE826CB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099B5-AB3A-E60D-AA19-2B20DCF76294}"/>
              </a:ext>
            </a:extLst>
          </p:cNvPr>
          <p:cNvSpPr>
            <a:spLocks noGrp="1"/>
          </p:cNvSpPr>
          <p:nvPr>
            <p:ph type="title"/>
          </p:nvPr>
        </p:nvSpPr>
        <p:spPr>
          <a:xfrm>
            <a:off x="912285" y="476672"/>
            <a:ext cx="10289115" cy="727289"/>
          </a:xfrm>
        </p:spPr>
        <p:txBody>
          <a:bodyPr/>
          <a:lstStyle/>
          <a:p>
            <a:r>
              <a:rPr lang="en-US" sz="2400" dirty="0"/>
              <a:t>Regulatory and reimbursement issues aside, are there situations in which you would employ the combination of imlunestrant/abemaciclib as </a:t>
            </a:r>
            <a:r>
              <a:rPr lang="en-US" sz="2400" u="sng" dirty="0"/>
              <a:t>first-line treatment</a:t>
            </a:r>
            <a:r>
              <a:rPr lang="en-US" sz="2400" dirty="0"/>
              <a:t> for ER-positive, HER2-negative mBC?</a:t>
            </a:r>
            <a:br>
              <a:rPr lang="en-US" sz="2400" dirty="0"/>
            </a:br>
            <a:endParaRPr lang="en-US" sz="2400" dirty="0"/>
          </a:p>
        </p:txBody>
      </p:sp>
      <p:sp>
        <p:nvSpPr>
          <p:cNvPr id="8" name="Title 1">
            <a:extLst>
              <a:ext uri="{FF2B5EF4-FFF2-40B4-BE49-F238E27FC236}">
                <a16:creationId xmlns:a16="http://schemas.microsoft.com/office/drawing/2014/main" id="{C48B20AF-85E5-62AE-0E94-C639ABDB9CD2}"/>
              </a:ext>
            </a:extLst>
          </p:cNvPr>
          <p:cNvSpPr txBox="1">
            <a:spLocks/>
          </p:cNvSpPr>
          <p:nvPr/>
        </p:nvSpPr>
        <p:spPr bwMode="auto">
          <a:xfrm>
            <a:off x="911424" y="3912088"/>
            <a:ext cx="10289115" cy="7272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400" kern="0" dirty="0"/>
              <a:t>Regulatory and reimbursement issues aside,</a:t>
            </a:r>
            <a:r>
              <a:rPr lang="en-US" sz="2400" dirty="0"/>
              <a:t> are there situations in which you would </a:t>
            </a:r>
            <a:r>
              <a:rPr lang="en-US" sz="2400" kern="0" dirty="0"/>
              <a:t>employ the combination of imlunestrant/abemaciclib as </a:t>
            </a:r>
            <a:r>
              <a:rPr lang="en-US" sz="2400" u="sng" kern="0" dirty="0"/>
              <a:t>second- or later-line treatment</a:t>
            </a:r>
            <a:r>
              <a:rPr lang="en-US" sz="2400" kern="0" dirty="0"/>
              <a:t> for ER-positive, HER2-negative mBC?</a:t>
            </a:r>
          </a:p>
          <a:p>
            <a:br>
              <a:rPr lang="en-US" sz="2400" kern="0" dirty="0"/>
            </a:br>
            <a:endParaRPr lang="en-US" sz="2400" kern="0" dirty="0"/>
          </a:p>
        </p:txBody>
      </p:sp>
      <p:graphicFrame>
        <p:nvGraphicFramePr>
          <p:cNvPr id="3" name="Chart 2">
            <a:extLst>
              <a:ext uri="{FF2B5EF4-FFF2-40B4-BE49-F238E27FC236}">
                <a16:creationId xmlns:a16="http://schemas.microsoft.com/office/drawing/2014/main" id="{D94C41F7-B3CF-0767-10E6-FA3411E4DB9D}"/>
              </a:ext>
            </a:extLst>
          </p:cNvPr>
          <p:cNvGraphicFramePr/>
          <p:nvPr>
            <p:extLst>
              <p:ext uri="{D42A27DB-BD31-4B8C-83A1-F6EECF244321}">
                <p14:modId xmlns:p14="http://schemas.microsoft.com/office/powerpoint/2010/main" val="1260444783"/>
              </p:ext>
            </p:extLst>
          </p:nvPr>
        </p:nvGraphicFramePr>
        <p:xfrm>
          <a:off x="304800" y="1203960"/>
          <a:ext cx="11101892" cy="20090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C00D071-56F1-229C-3C68-4A4D39E6CB12}"/>
              </a:ext>
            </a:extLst>
          </p:cNvPr>
          <p:cNvGraphicFramePr/>
          <p:nvPr>
            <p:extLst>
              <p:ext uri="{D42A27DB-BD31-4B8C-83A1-F6EECF244321}">
                <p14:modId xmlns:p14="http://schemas.microsoft.com/office/powerpoint/2010/main" val="4285661775"/>
              </p:ext>
            </p:extLst>
          </p:nvPr>
        </p:nvGraphicFramePr>
        <p:xfrm>
          <a:off x="304800" y="4509120"/>
          <a:ext cx="11101892" cy="20090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5675330"/>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55873B70-E3AB-31E2-819E-448A22A4F4A8}"/>
              </a:ext>
            </a:extLst>
          </p:cNvPr>
          <p:cNvSpPr txBox="1">
            <a:spLocks noChangeArrowheads="1"/>
          </p:cNvSpPr>
          <p:nvPr/>
        </p:nvSpPr>
        <p:spPr bwMode="auto">
          <a:xfrm>
            <a:off x="695400" y="5071360"/>
            <a:ext cx="2097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 name="Picture 9">
            <a:extLst>
              <a:ext uri="{FF2B5EF4-FFF2-40B4-BE49-F238E27FC236}">
                <a16:creationId xmlns:a16="http://schemas.microsoft.com/office/drawing/2014/main" id="{BAE4E820-D767-8013-F328-73166848EB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28450" y="4852764"/>
            <a:ext cx="6731000" cy="952500"/>
          </a:xfrm>
          <a:prstGeom prst="rect">
            <a:avLst/>
          </a:prstGeom>
        </p:spPr>
      </p:pic>
      <p:sp>
        <p:nvSpPr>
          <p:cNvPr id="11" name="Text Box 9">
            <a:extLst>
              <a:ext uri="{FF2B5EF4-FFF2-40B4-BE49-F238E27FC236}">
                <a16:creationId xmlns:a16="http://schemas.microsoft.com/office/drawing/2014/main" id="{0D1ED84D-5404-CCFC-3956-E1A05EF9F0D4}"/>
              </a:ext>
            </a:extLst>
          </p:cNvPr>
          <p:cNvSpPr txBox="1">
            <a:spLocks noChangeArrowheads="1"/>
          </p:cNvSpPr>
          <p:nvPr/>
        </p:nvSpPr>
        <p:spPr bwMode="auto">
          <a:xfrm>
            <a:off x="9659450" y="492046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20</a:t>
            </a:r>
          </a:p>
        </p:txBody>
      </p:sp>
      <p:sp>
        <p:nvSpPr>
          <p:cNvPr id="2" name="Title 1">
            <a:extLst>
              <a:ext uri="{FF2B5EF4-FFF2-40B4-BE49-F238E27FC236}">
                <a16:creationId xmlns:a16="http://schemas.microsoft.com/office/drawing/2014/main" id="{CEA18A37-D049-83B8-03DB-FE933D1EE13C}"/>
              </a:ext>
            </a:extLst>
          </p:cNvPr>
          <p:cNvSpPr txBox="1">
            <a:spLocks/>
          </p:cNvSpPr>
          <p:nvPr/>
        </p:nvSpPr>
        <p:spPr bwMode="auto">
          <a:xfrm>
            <a:off x="695401" y="3865120"/>
            <a:ext cx="10009112" cy="7272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sz="2400" kern="0" dirty="0"/>
              <a:t>Regulatory and reimbursement issues aside,</a:t>
            </a:r>
            <a:r>
              <a:rPr lang="en-US" sz="2400" dirty="0"/>
              <a:t> are there situations in which you would </a:t>
            </a:r>
            <a:r>
              <a:rPr lang="en-US" sz="2400" kern="0" dirty="0"/>
              <a:t>employ the combination of imlunestrant/abemaciclib as </a:t>
            </a:r>
            <a:r>
              <a:rPr lang="en-US" sz="2400" u="sng" kern="0" dirty="0"/>
              <a:t>second- or later-line treatment</a:t>
            </a:r>
            <a:r>
              <a:rPr lang="en-US" sz="2400" kern="0" dirty="0"/>
              <a:t> for ER-positive, HER2-negative </a:t>
            </a:r>
            <a:r>
              <a:rPr lang="en-US" sz="2400" kern="0" dirty="0" err="1"/>
              <a:t>mBC</a:t>
            </a:r>
            <a:r>
              <a:rPr lang="en-US" sz="2400" kern="0" dirty="0"/>
              <a:t>?</a:t>
            </a:r>
            <a:br>
              <a:rPr lang="en-US" sz="2400" kern="0" dirty="0"/>
            </a:br>
            <a:endParaRPr lang="en-US" sz="2400" kern="0" dirty="0"/>
          </a:p>
        </p:txBody>
      </p:sp>
      <p:sp>
        <p:nvSpPr>
          <p:cNvPr id="5" name="Title 4">
            <a:extLst>
              <a:ext uri="{FF2B5EF4-FFF2-40B4-BE49-F238E27FC236}">
                <a16:creationId xmlns:a16="http://schemas.microsoft.com/office/drawing/2014/main" id="{1A2B9B18-85B7-18F6-EA9C-BC5A60A2E0AF}"/>
              </a:ext>
            </a:extLst>
          </p:cNvPr>
          <p:cNvSpPr>
            <a:spLocks noGrp="1"/>
          </p:cNvSpPr>
          <p:nvPr>
            <p:ph type="title"/>
          </p:nvPr>
        </p:nvSpPr>
        <p:spPr>
          <a:xfrm>
            <a:off x="695400" y="227014"/>
            <a:ext cx="10369152" cy="1265034"/>
          </a:xfrm>
        </p:spPr>
        <p:txBody>
          <a:bodyPr/>
          <a:lstStyle/>
          <a:p>
            <a:r>
              <a:rPr lang="en-US" sz="2400" dirty="0">
                <a:latin typeface="+mj-lt"/>
              </a:rPr>
              <a:t>Regulatory and reimbursement issues aside, are there situations in which you would employ the combination of imlunestrant/abemaciclib as </a:t>
            </a:r>
            <a:r>
              <a:rPr lang="en-US" sz="2400" u="sng" dirty="0">
                <a:latin typeface="+mj-lt"/>
              </a:rPr>
              <a:t>first-line treatment </a:t>
            </a:r>
            <a:r>
              <a:rPr lang="en-US" sz="2400" dirty="0">
                <a:latin typeface="+mj-lt"/>
              </a:rPr>
              <a:t>for ER-positive, HER2-negative mBC?</a:t>
            </a:r>
          </a:p>
        </p:txBody>
      </p:sp>
      <p:sp>
        <p:nvSpPr>
          <p:cNvPr id="3" name="Text Box 4">
            <a:extLst>
              <a:ext uri="{FF2B5EF4-FFF2-40B4-BE49-F238E27FC236}">
                <a16:creationId xmlns:a16="http://schemas.microsoft.com/office/drawing/2014/main" id="{2037C5E4-DCEF-5BAC-0E2B-24D5EDFB9B37}"/>
              </a:ext>
            </a:extLst>
          </p:cNvPr>
          <p:cNvSpPr txBox="1">
            <a:spLocks noChangeArrowheads="1"/>
          </p:cNvSpPr>
          <p:nvPr/>
        </p:nvSpPr>
        <p:spPr bwMode="auto">
          <a:xfrm>
            <a:off x="695400" y="1710643"/>
            <a:ext cx="2097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2F2CCC3D-FB46-05D3-D4CD-3F545DE43F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28450" y="1492047"/>
            <a:ext cx="6731000" cy="952500"/>
          </a:xfrm>
          <a:prstGeom prst="rect">
            <a:avLst/>
          </a:prstGeom>
        </p:spPr>
      </p:pic>
      <p:sp>
        <p:nvSpPr>
          <p:cNvPr id="9" name="Text Box 4">
            <a:extLst>
              <a:ext uri="{FF2B5EF4-FFF2-40B4-BE49-F238E27FC236}">
                <a16:creationId xmlns:a16="http://schemas.microsoft.com/office/drawing/2014/main" id="{E8C55519-7620-32F0-794B-F9068F5C5CF1}"/>
              </a:ext>
            </a:extLst>
          </p:cNvPr>
          <p:cNvSpPr txBox="1">
            <a:spLocks noChangeArrowheads="1"/>
          </p:cNvSpPr>
          <p:nvPr/>
        </p:nvSpPr>
        <p:spPr bwMode="auto">
          <a:xfrm>
            <a:off x="695400" y="2720046"/>
            <a:ext cx="209737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2" name="Picture 11">
            <a:extLst>
              <a:ext uri="{FF2B5EF4-FFF2-40B4-BE49-F238E27FC236}">
                <a16:creationId xmlns:a16="http://schemas.microsoft.com/office/drawing/2014/main" id="{6957643E-DA54-87D1-92B9-C0C635DBD9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28450" y="2501450"/>
            <a:ext cx="6731000" cy="952500"/>
          </a:xfrm>
          <a:prstGeom prst="rect">
            <a:avLst/>
          </a:prstGeom>
        </p:spPr>
      </p:pic>
      <p:sp>
        <p:nvSpPr>
          <p:cNvPr id="13" name="Text Box 9">
            <a:extLst>
              <a:ext uri="{FF2B5EF4-FFF2-40B4-BE49-F238E27FC236}">
                <a16:creationId xmlns:a16="http://schemas.microsoft.com/office/drawing/2014/main" id="{73B15ECE-4944-50A4-37BE-442914669786}"/>
              </a:ext>
            </a:extLst>
          </p:cNvPr>
          <p:cNvSpPr txBox="1">
            <a:spLocks noChangeArrowheads="1"/>
          </p:cNvSpPr>
          <p:nvPr/>
        </p:nvSpPr>
        <p:spPr bwMode="auto">
          <a:xfrm>
            <a:off x="9659450" y="155974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16</a:t>
            </a:r>
          </a:p>
        </p:txBody>
      </p:sp>
      <p:sp>
        <p:nvSpPr>
          <p:cNvPr id="14" name="Text Box 9">
            <a:extLst>
              <a:ext uri="{FF2B5EF4-FFF2-40B4-BE49-F238E27FC236}">
                <a16:creationId xmlns:a16="http://schemas.microsoft.com/office/drawing/2014/main" id="{D2857A20-8729-9630-7B1F-41A95E27814E}"/>
              </a:ext>
            </a:extLst>
          </p:cNvPr>
          <p:cNvSpPr txBox="1">
            <a:spLocks noChangeArrowheads="1"/>
          </p:cNvSpPr>
          <p:nvPr/>
        </p:nvSpPr>
        <p:spPr bwMode="auto">
          <a:xfrm>
            <a:off x="4799856" y="261665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Tree>
    <p:extLst>
      <p:ext uri="{BB962C8B-B14F-4D97-AF65-F5344CB8AC3E}">
        <p14:creationId xmlns:p14="http://schemas.microsoft.com/office/powerpoint/2010/main" val="2820168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A8A9D-D40A-BA62-AD35-4C5BC9E9B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31378-4031-9AAF-B176-CA600D9D9B37}"/>
              </a:ext>
            </a:extLst>
          </p:cNvPr>
          <p:cNvSpPr>
            <a:spLocks noGrp="1"/>
          </p:cNvSpPr>
          <p:nvPr>
            <p:ph type="title"/>
          </p:nvPr>
        </p:nvSpPr>
        <p:spPr>
          <a:xfrm>
            <a:off x="912285" y="146323"/>
            <a:ext cx="10593915" cy="1511147"/>
          </a:xfrm>
        </p:spPr>
        <p:txBody>
          <a:bodyPr/>
          <a:lstStyle/>
          <a:p>
            <a:r>
              <a:rPr lang="en-US" dirty="0"/>
              <a:t>Regulatory and reimbursement issues aside, would you administer an oral selective estrogen receptor degrader (SERD) and CDK4/6 inhibitor combination other than </a:t>
            </a:r>
            <a:r>
              <a:rPr lang="en-US" dirty="0" err="1"/>
              <a:t>imlunestrant</a:t>
            </a:r>
            <a:r>
              <a:rPr lang="en-US" dirty="0"/>
              <a:t>/</a:t>
            </a:r>
            <a:r>
              <a:rPr lang="en-US" dirty="0" err="1"/>
              <a:t>abemaciclib</a:t>
            </a:r>
            <a:r>
              <a:rPr lang="en-US" dirty="0"/>
              <a:t> under any circumstances?</a:t>
            </a:r>
          </a:p>
        </p:txBody>
      </p:sp>
      <p:graphicFrame>
        <p:nvGraphicFramePr>
          <p:cNvPr id="3" name="Chart 2">
            <a:extLst>
              <a:ext uri="{FF2B5EF4-FFF2-40B4-BE49-F238E27FC236}">
                <a16:creationId xmlns:a16="http://schemas.microsoft.com/office/drawing/2014/main" id="{97ECE449-268A-9744-F2B1-DD80FD66F92B}"/>
              </a:ext>
            </a:extLst>
          </p:cNvPr>
          <p:cNvGraphicFramePr/>
          <p:nvPr>
            <p:extLst>
              <p:ext uri="{D42A27DB-BD31-4B8C-83A1-F6EECF244321}">
                <p14:modId xmlns:p14="http://schemas.microsoft.com/office/powerpoint/2010/main" val="2091987867"/>
              </p:ext>
            </p:extLst>
          </p:nvPr>
        </p:nvGraphicFramePr>
        <p:xfrm>
          <a:off x="304800" y="1686499"/>
          <a:ext cx="11047784" cy="174250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7AC06650-2DF7-8230-CD42-CE587A59E556}"/>
              </a:ext>
            </a:extLst>
          </p:cNvPr>
          <p:cNvSpPr txBox="1">
            <a:spLocks/>
          </p:cNvSpPr>
          <p:nvPr/>
        </p:nvSpPr>
        <p:spPr bwMode="auto">
          <a:xfrm>
            <a:off x="912285" y="3810000"/>
            <a:ext cx="10593915" cy="72728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If multiple oral SERDs become available, can you envision any scenario in which you would administer more than one of these agents in sequence to the same patient?</a:t>
            </a:r>
          </a:p>
        </p:txBody>
      </p:sp>
      <p:graphicFrame>
        <p:nvGraphicFramePr>
          <p:cNvPr id="6" name="Chart 5">
            <a:extLst>
              <a:ext uri="{FF2B5EF4-FFF2-40B4-BE49-F238E27FC236}">
                <a16:creationId xmlns:a16="http://schemas.microsoft.com/office/drawing/2014/main" id="{2B29CF82-9519-2703-9420-D3A1C048D01C}"/>
              </a:ext>
            </a:extLst>
          </p:cNvPr>
          <p:cNvGraphicFramePr/>
          <p:nvPr>
            <p:extLst>
              <p:ext uri="{D42A27DB-BD31-4B8C-83A1-F6EECF244321}">
                <p14:modId xmlns:p14="http://schemas.microsoft.com/office/powerpoint/2010/main" val="464837793"/>
              </p:ext>
            </p:extLst>
          </p:nvPr>
        </p:nvGraphicFramePr>
        <p:xfrm>
          <a:off x="304800" y="4705470"/>
          <a:ext cx="10975776" cy="17425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8874600"/>
      </p:ext>
    </p:extLst>
  </p:cSld>
  <p:clrMapOvr>
    <a:masterClrMapping/>
  </p:clrMapOvr>
  <p:transition spd="slow" advClick="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E5A64-9C86-6CA4-150C-008F5B175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E1A40-AE98-E5BD-3AB6-21ED26FF2B8E}"/>
              </a:ext>
            </a:extLst>
          </p:cNvPr>
          <p:cNvSpPr>
            <a:spLocks noGrp="1"/>
          </p:cNvSpPr>
          <p:nvPr>
            <p:ph type="title"/>
          </p:nvPr>
        </p:nvSpPr>
        <p:spPr>
          <a:xfrm>
            <a:off x="912285" y="260523"/>
            <a:ext cx="10972800" cy="1525587"/>
          </a:xfrm>
        </p:spPr>
        <p:txBody>
          <a:bodyPr/>
          <a:lstStyle/>
          <a:p>
            <a:r>
              <a:rPr lang="en-US" dirty="0"/>
              <a:t>Regulatory and reimbursement issues aside, would you administer an oral selective estrogen receptor degrader (SERD) and CDK4/6 inhibitor combination other than </a:t>
            </a:r>
            <a:r>
              <a:rPr lang="en-US" dirty="0" err="1"/>
              <a:t>imlunestrant</a:t>
            </a:r>
            <a:r>
              <a:rPr lang="en-US" dirty="0"/>
              <a:t>/</a:t>
            </a:r>
            <a:r>
              <a:rPr lang="en-US" dirty="0" err="1"/>
              <a:t>abemaciclib</a:t>
            </a:r>
            <a:r>
              <a:rPr lang="en-US" dirty="0"/>
              <a:t> under any circumstances?</a:t>
            </a:r>
          </a:p>
        </p:txBody>
      </p:sp>
      <p:sp>
        <p:nvSpPr>
          <p:cNvPr id="72" name="Text Box 4">
            <a:extLst>
              <a:ext uri="{FF2B5EF4-FFF2-40B4-BE49-F238E27FC236}">
                <a16:creationId xmlns:a16="http://schemas.microsoft.com/office/drawing/2014/main" id="{48F0321E-9D36-4ACD-888C-43E1334BBD38}"/>
              </a:ext>
            </a:extLst>
          </p:cNvPr>
          <p:cNvSpPr txBox="1">
            <a:spLocks noChangeArrowheads="1"/>
          </p:cNvSpPr>
          <p:nvPr/>
        </p:nvSpPr>
        <p:spPr bwMode="auto">
          <a:xfrm>
            <a:off x="1" y="1997311"/>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D948E3ED-EFE5-96FC-7A06-E77B96B883AE}"/>
              </a:ext>
            </a:extLst>
          </p:cNvPr>
          <p:cNvSpPr txBox="1">
            <a:spLocks noChangeArrowheads="1"/>
          </p:cNvSpPr>
          <p:nvPr/>
        </p:nvSpPr>
        <p:spPr bwMode="auto">
          <a:xfrm>
            <a:off x="0" y="262285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5AE8773D-70A1-895B-A61C-9FF98EF856B7}"/>
              </a:ext>
            </a:extLst>
          </p:cNvPr>
          <p:cNvPicPr>
            <a:picLocks noChangeAspect="1"/>
          </p:cNvPicPr>
          <p:nvPr/>
        </p:nvPicPr>
        <p:blipFill>
          <a:blip r:embed="rId2"/>
          <a:srcRect/>
          <a:stretch/>
        </p:blipFill>
        <p:spPr>
          <a:xfrm>
            <a:off x="4753331" y="1909496"/>
            <a:ext cx="6731000" cy="952500"/>
          </a:xfrm>
          <a:prstGeom prst="rect">
            <a:avLst/>
          </a:prstGeom>
        </p:spPr>
      </p:pic>
      <p:pic>
        <p:nvPicPr>
          <p:cNvPr id="3" name="Picture 2">
            <a:extLst>
              <a:ext uri="{FF2B5EF4-FFF2-40B4-BE49-F238E27FC236}">
                <a16:creationId xmlns:a16="http://schemas.microsoft.com/office/drawing/2014/main" id="{C9E01C38-C869-2A37-32BB-C47B4EDB33BE}"/>
              </a:ext>
            </a:extLst>
          </p:cNvPr>
          <p:cNvPicPr>
            <a:picLocks noChangeAspect="1"/>
          </p:cNvPicPr>
          <p:nvPr/>
        </p:nvPicPr>
        <p:blipFill>
          <a:blip r:embed="rId3"/>
          <a:srcRect/>
          <a:stretch/>
        </p:blipFill>
        <p:spPr>
          <a:xfrm>
            <a:off x="4753331" y="2551281"/>
            <a:ext cx="6731000" cy="952500"/>
          </a:xfrm>
          <a:prstGeom prst="rect">
            <a:avLst/>
          </a:prstGeom>
        </p:spPr>
      </p:pic>
      <p:sp>
        <p:nvSpPr>
          <p:cNvPr id="6" name="Text Box 9">
            <a:extLst>
              <a:ext uri="{FF2B5EF4-FFF2-40B4-BE49-F238E27FC236}">
                <a16:creationId xmlns:a16="http://schemas.microsoft.com/office/drawing/2014/main" id="{E99BD537-5B7A-E866-3D08-AFD3A640B824}"/>
              </a:ext>
            </a:extLst>
          </p:cNvPr>
          <p:cNvSpPr txBox="1">
            <a:spLocks noChangeArrowheads="1"/>
          </p:cNvSpPr>
          <p:nvPr/>
        </p:nvSpPr>
        <p:spPr bwMode="auto">
          <a:xfrm>
            <a:off x="10134600" y="198261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sp>
        <p:nvSpPr>
          <p:cNvPr id="7" name="Text Box 9">
            <a:extLst>
              <a:ext uri="{FF2B5EF4-FFF2-40B4-BE49-F238E27FC236}">
                <a16:creationId xmlns:a16="http://schemas.microsoft.com/office/drawing/2014/main" id="{623C04BA-13BA-BF26-8D66-2F5F945D1DF5}"/>
              </a:ext>
            </a:extLst>
          </p:cNvPr>
          <p:cNvSpPr txBox="1">
            <a:spLocks noChangeArrowheads="1"/>
          </p:cNvSpPr>
          <p:nvPr/>
        </p:nvSpPr>
        <p:spPr bwMode="auto">
          <a:xfrm>
            <a:off x="8358365" y="262270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sp>
        <p:nvSpPr>
          <p:cNvPr id="5" name="Title 1">
            <a:extLst>
              <a:ext uri="{FF2B5EF4-FFF2-40B4-BE49-F238E27FC236}">
                <a16:creationId xmlns:a16="http://schemas.microsoft.com/office/drawing/2014/main" id="{B804F710-1A90-464E-5D18-B4B4E6A70FA7}"/>
              </a:ext>
            </a:extLst>
          </p:cNvPr>
          <p:cNvSpPr txBox="1">
            <a:spLocks/>
          </p:cNvSpPr>
          <p:nvPr/>
        </p:nvSpPr>
        <p:spPr bwMode="auto">
          <a:xfrm>
            <a:off x="912285" y="3394015"/>
            <a:ext cx="10972800" cy="152558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If multiple oral SERDs become available, can you envision any scenario in which you would administer more than one of these agents in sequence to the same patient?</a:t>
            </a:r>
          </a:p>
        </p:txBody>
      </p:sp>
      <p:sp>
        <p:nvSpPr>
          <p:cNvPr id="10" name="Text Box 4">
            <a:extLst>
              <a:ext uri="{FF2B5EF4-FFF2-40B4-BE49-F238E27FC236}">
                <a16:creationId xmlns:a16="http://schemas.microsoft.com/office/drawing/2014/main" id="{7B669C16-1F28-A842-80E3-05A7B943EF8E}"/>
              </a:ext>
            </a:extLst>
          </p:cNvPr>
          <p:cNvSpPr txBox="1">
            <a:spLocks noChangeArrowheads="1"/>
          </p:cNvSpPr>
          <p:nvPr/>
        </p:nvSpPr>
        <p:spPr bwMode="auto">
          <a:xfrm>
            <a:off x="1" y="5130803"/>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1" name="Text Box 4">
            <a:extLst>
              <a:ext uri="{FF2B5EF4-FFF2-40B4-BE49-F238E27FC236}">
                <a16:creationId xmlns:a16="http://schemas.microsoft.com/office/drawing/2014/main" id="{3D073B4D-B934-BBF2-6FB9-7B1C652FE3F9}"/>
              </a:ext>
            </a:extLst>
          </p:cNvPr>
          <p:cNvSpPr txBox="1">
            <a:spLocks noChangeArrowheads="1"/>
          </p:cNvSpPr>
          <p:nvPr/>
        </p:nvSpPr>
        <p:spPr bwMode="auto">
          <a:xfrm>
            <a:off x="0" y="575634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2" name="Picture 11">
            <a:extLst>
              <a:ext uri="{FF2B5EF4-FFF2-40B4-BE49-F238E27FC236}">
                <a16:creationId xmlns:a16="http://schemas.microsoft.com/office/drawing/2014/main" id="{2AFE3658-C69A-CDF1-30F1-ACE4F324387C}"/>
              </a:ext>
            </a:extLst>
          </p:cNvPr>
          <p:cNvPicPr>
            <a:picLocks noChangeAspect="1"/>
          </p:cNvPicPr>
          <p:nvPr/>
        </p:nvPicPr>
        <p:blipFill>
          <a:blip r:embed="rId4"/>
          <a:srcRect/>
          <a:stretch/>
        </p:blipFill>
        <p:spPr>
          <a:xfrm>
            <a:off x="4753331" y="5042988"/>
            <a:ext cx="6731000" cy="952500"/>
          </a:xfrm>
          <a:prstGeom prst="rect">
            <a:avLst/>
          </a:prstGeom>
        </p:spPr>
      </p:pic>
      <p:pic>
        <p:nvPicPr>
          <p:cNvPr id="13" name="Picture 12">
            <a:extLst>
              <a:ext uri="{FF2B5EF4-FFF2-40B4-BE49-F238E27FC236}">
                <a16:creationId xmlns:a16="http://schemas.microsoft.com/office/drawing/2014/main" id="{8835912F-5700-6EB2-ABFD-FA762A25A855}"/>
              </a:ext>
            </a:extLst>
          </p:cNvPr>
          <p:cNvPicPr>
            <a:picLocks noChangeAspect="1"/>
          </p:cNvPicPr>
          <p:nvPr/>
        </p:nvPicPr>
        <p:blipFill>
          <a:blip r:embed="rId5"/>
          <a:srcRect/>
          <a:stretch/>
        </p:blipFill>
        <p:spPr>
          <a:xfrm>
            <a:off x="4753331" y="5684773"/>
            <a:ext cx="6731000" cy="952500"/>
          </a:xfrm>
          <a:prstGeom prst="rect">
            <a:avLst/>
          </a:prstGeom>
        </p:spPr>
      </p:pic>
      <p:sp>
        <p:nvSpPr>
          <p:cNvPr id="14" name="Text Box 9">
            <a:extLst>
              <a:ext uri="{FF2B5EF4-FFF2-40B4-BE49-F238E27FC236}">
                <a16:creationId xmlns:a16="http://schemas.microsoft.com/office/drawing/2014/main" id="{6686C688-877D-F7A1-2544-270201D83AFF}"/>
              </a:ext>
            </a:extLst>
          </p:cNvPr>
          <p:cNvSpPr txBox="1">
            <a:spLocks noChangeArrowheads="1"/>
          </p:cNvSpPr>
          <p:nvPr/>
        </p:nvSpPr>
        <p:spPr bwMode="auto">
          <a:xfrm>
            <a:off x="8837434" y="511610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sp>
        <p:nvSpPr>
          <p:cNvPr id="15" name="Text Box 9">
            <a:extLst>
              <a:ext uri="{FF2B5EF4-FFF2-40B4-BE49-F238E27FC236}">
                <a16:creationId xmlns:a16="http://schemas.microsoft.com/office/drawing/2014/main" id="{2C7BD905-3E7E-F8C6-A1ED-FFB1AA264FF4}"/>
              </a:ext>
            </a:extLst>
          </p:cNvPr>
          <p:cNvSpPr txBox="1">
            <a:spLocks noChangeArrowheads="1"/>
          </p:cNvSpPr>
          <p:nvPr/>
        </p:nvSpPr>
        <p:spPr bwMode="auto">
          <a:xfrm>
            <a:off x="9655531" y="575619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spTree>
    <p:extLst>
      <p:ext uri="{BB962C8B-B14F-4D97-AF65-F5344CB8AC3E}">
        <p14:creationId xmlns:p14="http://schemas.microsoft.com/office/powerpoint/2010/main" val="2591792609"/>
      </p:ext>
    </p:extLst>
  </p:cSld>
  <p:clrMapOvr>
    <a:masterClrMapping/>
  </p:clrMapOvr>
  <p:transition spd="slow" advClick="0"/>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C3975-2B22-A14A-09AF-D34C5EA8208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3DDB4AF-9A3F-C05C-7499-E0A11485871C}"/>
              </a:ext>
            </a:extLst>
          </p:cNvPr>
          <p:cNvSpPr/>
          <p:nvPr/>
        </p:nvSpPr>
        <p:spPr bwMode="auto">
          <a:xfrm>
            <a:off x="695400" y="3212976"/>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96C08B4-1F7E-5380-3910-4E6D01FB52EF}"/>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B2DC361E-4BAB-3196-DFE7-34F7A2845139}"/>
              </a:ext>
            </a:extLst>
          </p:cNvPr>
          <p:cNvSpPr>
            <a:spLocks noGrp="1"/>
          </p:cNvSpPr>
          <p:nvPr>
            <p:ph idx="1"/>
          </p:nvPr>
        </p:nvSpPr>
        <p:spPr>
          <a:xfrm>
            <a:off x="1260018" y="1256625"/>
            <a:ext cx="9732526" cy="4727456"/>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Oral SERDs for the General Medical Oncologist</a:t>
            </a: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SERD Monotherapy </a:t>
            </a:r>
          </a:p>
          <a:p>
            <a:pPr marL="98425" indent="0">
              <a:lnSpc>
                <a:spcPct val="100000"/>
              </a:lnSpc>
              <a:spcBef>
                <a:spcPts val="2400"/>
              </a:spcBef>
              <a:spcAft>
                <a:spcPts val="0"/>
              </a:spcAft>
              <a:buNone/>
            </a:pPr>
            <a:r>
              <a:rPr lang="en-US" sz="2400" dirty="0">
                <a:solidFill>
                  <a:schemeClr val="accent2"/>
                </a:solidFill>
              </a:rPr>
              <a:t>Module 2: </a:t>
            </a:r>
            <a:r>
              <a:rPr lang="en-US" sz="2400" dirty="0"/>
              <a:t>SERD + CDK Inhibitor Combination — EMBER-3</a:t>
            </a:r>
          </a:p>
          <a:p>
            <a:pPr marL="98425" indent="0">
              <a:lnSpc>
                <a:spcPct val="100000"/>
              </a:lnSpc>
              <a:spcBef>
                <a:spcPts val="2400"/>
              </a:spcBef>
              <a:spcAft>
                <a:spcPts val="0"/>
              </a:spcAft>
              <a:buNone/>
            </a:pPr>
            <a:r>
              <a:rPr lang="en-US" sz="2400" dirty="0">
                <a:solidFill>
                  <a:schemeClr val="bg1"/>
                </a:solidFill>
              </a:rPr>
              <a:t>Module 3: SERD for “Molecular Progression” — SERENA-6</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Other SERD Issues</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Tree>
    <p:custDataLst>
      <p:tags r:id="rId1"/>
    </p:custDataLst>
    <p:extLst>
      <p:ext uri="{BB962C8B-B14F-4D97-AF65-F5344CB8AC3E}">
        <p14:creationId xmlns:p14="http://schemas.microsoft.com/office/powerpoint/2010/main" val="986650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69451A9-9A0E-CA5A-192C-E37C3EA874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B486548-CF6B-1DA7-6B89-E9D74FD966E4}"/>
              </a:ext>
            </a:extLst>
          </p:cNvPr>
          <p:cNvSpPr>
            <a:spLocks noGrp="1"/>
          </p:cNvSpPr>
          <p:nvPr>
            <p:ph type="body" sz="quarter" idx="14"/>
          </p:nvPr>
        </p:nvSpPr>
        <p:spPr>
          <a:xfrm>
            <a:off x="0" y="1960213"/>
            <a:ext cx="12192000" cy="2937573"/>
          </a:xfrm>
          <a:solidFill>
            <a:srgbClr val="002060"/>
          </a:solidFill>
        </p:spPr>
        <p:txBody>
          <a:bodyPr/>
          <a:lstStyle/>
          <a:p>
            <a:r>
              <a:rPr lang="en-US" dirty="0">
                <a:solidFill>
                  <a:schemeClr val="bg1"/>
                </a:solidFill>
              </a:rPr>
              <a:t>Using ctDNA to Direct </a:t>
            </a:r>
            <a:br>
              <a:rPr lang="en-US" dirty="0">
                <a:solidFill>
                  <a:schemeClr val="bg1"/>
                </a:solidFill>
              </a:rPr>
            </a:br>
            <a:r>
              <a:rPr lang="en-US" dirty="0">
                <a:solidFill>
                  <a:schemeClr val="bg1"/>
                </a:solidFill>
              </a:rPr>
              <a:t>Changes in Therapy in the Absence of Clinical Progression of HR+ HER2- MBC</a:t>
            </a:r>
            <a:endParaRPr lang="en-US" dirty="0">
              <a:solidFill>
                <a:srgbClr val="FFFF00"/>
              </a:solidFill>
            </a:endParaRPr>
          </a:p>
        </p:txBody>
      </p:sp>
      <p:sp>
        <p:nvSpPr>
          <p:cNvPr id="3" name="Subtitle 2">
            <a:extLst>
              <a:ext uri="{FF2B5EF4-FFF2-40B4-BE49-F238E27FC236}">
                <a16:creationId xmlns:a16="http://schemas.microsoft.com/office/drawing/2014/main" id="{0D185B2B-08FD-493F-E537-503E21ED8691}"/>
              </a:ext>
            </a:extLst>
          </p:cNvPr>
          <p:cNvSpPr>
            <a:spLocks noGrp="1"/>
          </p:cNvSpPr>
          <p:nvPr>
            <p:ph type="subTitle" idx="1"/>
          </p:nvPr>
        </p:nvSpPr>
        <p:spPr>
          <a:xfrm>
            <a:off x="609600" y="5014639"/>
            <a:ext cx="10972800" cy="431108"/>
          </a:xfrm>
        </p:spPr>
        <p:txBody>
          <a:bodyPr/>
          <a:lstStyle/>
          <a:p>
            <a:r>
              <a:rPr lang="en-US" dirty="0"/>
              <a:t>Joyce O’Shaughnessy, MD</a:t>
            </a:r>
          </a:p>
        </p:txBody>
      </p:sp>
      <p:sp>
        <p:nvSpPr>
          <p:cNvPr id="4" name="Text Placeholder 3">
            <a:extLst>
              <a:ext uri="{FF2B5EF4-FFF2-40B4-BE49-F238E27FC236}">
                <a16:creationId xmlns:a16="http://schemas.microsoft.com/office/drawing/2014/main" id="{A4221051-357D-4461-85A6-6BC5D6B571A2}"/>
              </a:ext>
            </a:extLst>
          </p:cNvPr>
          <p:cNvSpPr>
            <a:spLocks noGrp="1"/>
          </p:cNvSpPr>
          <p:nvPr>
            <p:ph type="body" sz="quarter" idx="13"/>
          </p:nvPr>
        </p:nvSpPr>
        <p:spPr>
          <a:xfrm>
            <a:off x="609600" y="5445747"/>
            <a:ext cx="11582400" cy="1006876"/>
          </a:xfrm>
        </p:spPr>
        <p:txBody>
          <a:bodyPr/>
          <a:lstStyle/>
          <a:p>
            <a:r>
              <a:rPr lang="en-US" dirty="0"/>
              <a:t>Baylor University Medical Center, Dallas TX   </a:t>
            </a:r>
          </a:p>
          <a:p>
            <a:r>
              <a:rPr lang="en-US" dirty="0"/>
              <a:t>Texas Oncology</a:t>
            </a:r>
          </a:p>
          <a:p>
            <a:r>
              <a:rPr lang="en-US" dirty="0"/>
              <a:t>Sarah Cannon Research Institute</a:t>
            </a:r>
          </a:p>
          <a:p>
            <a:endParaRPr lang="en-US" dirty="0"/>
          </a:p>
        </p:txBody>
      </p:sp>
    </p:spTree>
    <p:extLst>
      <p:ext uri="{BB962C8B-B14F-4D97-AF65-F5344CB8AC3E}">
        <p14:creationId xmlns:p14="http://schemas.microsoft.com/office/powerpoint/2010/main" val="21623944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5D01-FB8D-C733-B8FA-504E8CB203A9}"/>
              </a:ext>
            </a:extLst>
          </p:cNvPr>
          <p:cNvSpPr>
            <a:spLocks noGrp="1"/>
          </p:cNvSpPr>
          <p:nvPr>
            <p:ph type="title"/>
          </p:nvPr>
        </p:nvSpPr>
        <p:spPr>
          <a:xfrm>
            <a:off x="892175" y="64293"/>
            <a:ext cx="10407649" cy="1141412"/>
          </a:xfrm>
        </p:spPr>
        <p:txBody>
          <a:bodyPr/>
          <a:lstStyle/>
          <a:p>
            <a:r>
              <a:rPr lang="en-US" dirty="0"/>
              <a:t>CASE: 1L HR+ HER2- MBC</a:t>
            </a:r>
          </a:p>
        </p:txBody>
      </p:sp>
      <p:sp>
        <p:nvSpPr>
          <p:cNvPr id="3" name="Content Placeholder 2">
            <a:extLst>
              <a:ext uri="{FF2B5EF4-FFF2-40B4-BE49-F238E27FC236}">
                <a16:creationId xmlns:a16="http://schemas.microsoft.com/office/drawing/2014/main" id="{B546648F-A7DF-4BD1-CFEB-B0FC7D0D6738}"/>
              </a:ext>
            </a:extLst>
          </p:cNvPr>
          <p:cNvSpPr>
            <a:spLocks noGrp="1"/>
          </p:cNvSpPr>
          <p:nvPr>
            <p:ph idx="1"/>
          </p:nvPr>
        </p:nvSpPr>
        <p:spPr>
          <a:xfrm>
            <a:off x="556922" y="1095228"/>
            <a:ext cx="11078153" cy="5199279"/>
          </a:xfrm>
        </p:spPr>
        <p:txBody>
          <a:bodyPr/>
          <a:lstStyle/>
          <a:p>
            <a:r>
              <a:rPr lang="en-US" dirty="0"/>
              <a:t>A 44 </a:t>
            </a:r>
            <a:r>
              <a:rPr lang="en-US" dirty="0" err="1"/>
              <a:t>yo</a:t>
            </a:r>
            <a:r>
              <a:rPr lang="en-US" dirty="0"/>
              <a:t> woman presented with an enlarging right breast mass with axillary adenopathy. Biopsy showed grade 2 IDC, ER 100%, PR 80%, HER2 1+ FISH-, Ki-67 30%</a:t>
            </a:r>
          </a:p>
          <a:p>
            <a:r>
              <a:rPr lang="en-US" dirty="0"/>
              <a:t>PET CT scan showed multiple bone metastases and 5 liver metastases with mildly elevated LFTs. She was asymptomatic</a:t>
            </a:r>
          </a:p>
          <a:p>
            <a:r>
              <a:rPr lang="en-US" dirty="0"/>
              <a:t>Liver biopsy confirmed HR+ HER2- MBC</a:t>
            </a:r>
          </a:p>
          <a:p>
            <a:r>
              <a:rPr lang="en-US" dirty="0"/>
              <a:t>ctDNA and NGS of liver metastasis showed co-amplification of </a:t>
            </a:r>
            <a:r>
              <a:rPr lang="en-US" i="1" dirty="0"/>
              <a:t>FGFR1</a:t>
            </a:r>
            <a:r>
              <a:rPr lang="en-US" dirty="0"/>
              <a:t> and </a:t>
            </a:r>
            <a:r>
              <a:rPr lang="en-US" i="1" dirty="0"/>
              <a:t>CCND1</a:t>
            </a:r>
            <a:r>
              <a:rPr lang="en-US" dirty="0"/>
              <a:t> genes  </a:t>
            </a:r>
          </a:p>
          <a:p>
            <a:r>
              <a:rPr lang="en-US" dirty="0"/>
              <a:t>Panel testing showed no germline mutation </a:t>
            </a:r>
          </a:p>
        </p:txBody>
      </p:sp>
    </p:spTree>
    <p:extLst>
      <p:ext uri="{BB962C8B-B14F-4D97-AF65-F5344CB8AC3E}">
        <p14:creationId xmlns:p14="http://schemas.microsoft.com/office/powerpoint/2010/main" val="2235165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37445-22D0-FC9D-F1AB-C65054121F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90DD01-0DD3-3678-C9BF-19F7BD263D1F}"/>
              </a:ext>
            </a:extLst>
          </p:cNvPr>
          <p:cNvSpPr>
            <a:spLocks noGrp="1"/>
          </p:cNvSpPr>
          <p:nvPr>
            <p:ph type="title"/>
          </p:nvPr>
        </p:nvSpPr>
        <p:spPr>
          <a:xfrm>
            <a:off x="892173" y="-115817"/>
            <a:ext cx="10407649" cy="1141412"/>
          </a:xfrm>
        </p:spPr>
        <p:txBody>
          <a:bodyPr/>
          <a:lstStyle/>
          <a:p>
            <a:r>
              <a:rPr kumimoji="0" lang="en-US" sz="4125" b="0" i="0" u="none" strike="noStrike" kern="0" cap="none" spc="0" normalizeH="0" baseline="0" noProof="0" dirty="0">
                <a:ln>
                  <a:noFill/>
                </a:ln>
                <a:solidFill>
                  <a:srgbClr val="000000"/>
                </a:solidFill>
                <a:effectLst/>
                <a:uLnTx/>
                <a:uFillTx/>
                <a:latin typeface="Times New Roman"/>
                <a:cs typeface="Lucida Sans Unicode"/>
              </a:rPr>
              <a:t>CASE: 1L HR+ HER2- MBC</a:t>
            </a:r>
            <a:endParaRPr lang="en-US" dirty="0"/>
          </a:p>
        </p:txBody>
      </p:sp>
      <p:sp>
        <p:nvSpPr>
          <p:cNvPr id="3" name="Content Placeholder 2">
            <a:extLst>
              <a:ext uri="{FF2B5EF4-FFF2-40B4-BE49-F238E27FC236}">
                <a16:creationId xmlns:a16="http://schemas.microsoft.com/office/drawing/2014/main" id="{1447DBF3-D5AD-3FF5-662B-127A5A3DCD1F}"/>
              </a:ext>
            </a:extLst>
          </p:cNvPr>
          <p:cNvSpPr>
            <a:spLocks noGrp="1"/>
          </p:cNvSpPr>
          <p:nvPr>
            <p:ph idx="1"/>
          </p:nvPr>
        </p:nvSpPr>
        <p:spPr>
          <a:xfrm>
            <a:off x="477978" y="1025595"/>
            <a:ext cx="11236037" cy="4316412"/>
          </a:xfrm>
        </p:spPr>
        <p:txBody>
          <a:bodyPr/>
          <a:lstStyle/>
          <a:p>
            <a:r>
              <a:rPr lang="en-US" dirty="0"/>
              <a:t>She was treated with leuprolide, letrozole and </a:t>
            </a:r>
            <a:r>
              <a:rPr lang="en-US" dirty="0" err="1"/>
              <a:t>abemaciclib</a:t>
            </a:r>
            <a:r>
              <a:rPr lang="en-US" dirty="0"/>
              <a:t>. PET CT scan after 4 </a:t>
            </a:r>
            <a:r>
              <a:rPr lang="en-US" dirty="0" err="1"/>
              <a:t>mos</a:t>
            </a:r>
            <a:r>
              <a:rPr lang="en-US" dirty="0"/>
              <a:t> showed complete resolution of liver metastases with improved but residual FDG uptake in multiple bone metastases</a:t>
            </a:r>
          </a:p>
          <a:p>
            <a:r>
              <a:rPr lang="en-US" dirty="0"/>
              <a:t>She continued on therapy and began serial ctDNA testing for </a:t>
            </a:r>
            <a:r>
              <a:rPr lang="en-US" i="1" dirty="0"/>
              <a:t>ESR1 </a:t>
            </a:r>
            <a:r>
              <a:rPr lang="en-US" dirty="0"/>
              <a:t>mutations every 3 </a:t>
            </a:r>
            <a:r>
              <a:rPr lang="en-US" dirty="0" err="1"/>
              <a:t>mos</a:t>
            </a:r>
            <a:endParaRPr lang="en-US" dirty="0"/>
          </a:p>
          <a:p>
            <a:r>
              <a:rPr lang="en-US" dirty="0"/>
              <a:t>After 16 </a:t>
            </a:r>
            <a:r>
              <a:rPr lang="en-US" dirty="0" err="1"/>
              <a:t>mos</a:t>
            </a:r>
            <a:r>
              <a:rPr lang="en-US" dirty="0"/>
              <a:t> on therapy ctDNA revealed 2 </a:t>
            </a:r>
            <a:r>
              <a:rPr lang="en-US" i="1" dirty="0"/>
              <a:t>ESR1</a:t>
            </a:r>
            <a:r>
              <a:rPr lang="en-US" dirty="0"/>
              <a:t> mutations</a:t>
            </a:r>
          </a:p>
          <a:p>
            <a:r>
              <a:rPr lang="en-US" dirty="0"/>
              <a:t>PET CT scan now shows continued FDG uptake in several bone metastases without progression</a:t>
            </a:r>
          </a:p>
          <a:p>
            <a:r>
              <a:rPr lang="en-US" dirty="0"/>
              <a:t>Her therapy is changed to leuprolide, </a:t>
            </a:r>
            <a:r>
              <a:rPr lang="en-US" dirty="0" err="1"/>
              <a:t>camizestrant</a:t>
            </a:r>
            <a:r>
              <a:rPr lang="en-US" dirty="0"/>
              <a:t> and </a:t>
            </a:r>
            <a:r>
              <a:rPr lang="en-US" dirty="0" err="1"/>
              <a:t>abemaciclib</a:t>
            </a:r>
            <a:endParaRPr lang="en-US" dirty="0"/>
          </a:p>
          <a:p>
            <a:endParaRPr lang="en-US" dirty="0"/>
          </a:p>
          <a:p>
            <a:endParaRPr lang="en-US" dirty="0"/>
          </a:p>
        </p:txBody>
      </p:sp>
    </p:spTree>
    <p:extLst>
      <p:ext uri="{BB962C8B-B14F-4D97-AF65-F5344CB8AC3E}">
        <p14:creationId xmlns:p14="http://schemas.microsoft.com/office/powerpoint/2010/main" val="29450993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Shape 2">
            <a:extLst>
              <a:ext uri="{FF2B5EF4-FFF2-40B4-BE49-F238E27FC236}">
                <a16:creationId xmlns:a16="http://schemas.microsoft.com/office/drawing/2014/main" id="{D314FCE6-28B0-0819-84CE-20B614EC5308}"/>
              </a:ext>
            </a:extLst>
          </p:cNvPr>
          <p:cNvSpPr txBox="1"/>
          <p:nvPr/>
        </p:nvSpPr>
        <p:spPr>
          <a:xfrm>
            <a:off x="0" y="6146019"/>
            <a:ext cx="2891648" cy="495296"/>
          </a:xfrm>
          <a:prstGeom prst="rect">
            <a:avLst/>
          </a:prstGeom>
          <a:noFill/>
          <a:ln>
            <a:noFill/>
          </a:ln>
        </p:spPr>
        <p:txBody>
          <a:bodyPr lIns="90000" tIns="45000" rIns="90000" bIns="45000"/>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272524"/>
                </a:solidFill>
                <a:effectLst/>
                <a:uLnTx/>
                <a:uFillTx/>
                <a:latin typeface="Arial" panose="020B0604020202020204" pitchFamily="34" charset="0"/>
                <a:ea typeface="+mn-ea"/>
                <a:cs typeface="Arial" panose="020B0604020202020204" pitchFamily="34" charset="0"/>
              </a:rPr>
              <a:t>Cristofanilli</a:t>
            </a:r>
            <a:r>
              <a:rPr kumimoji="0" lang="en-US" sz="1400" b="1"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 M, et al. </a:t>
            </a:r>
            <a:r>
              <a:rPr kumimoji="0" lang="en-US" sz="1400" b="1" i="1"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Clin Cancer Res</a:t>
            </a:r>
            <a:r>
              <a:rPr kumimoji="0" lang="en-US" sz="1400" b="1" i="0" u="none" strike="noStrike" kern="1200" cap="none" spc="0"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rPr>
              <a:t>. 2022;28(16):3433-3442.</a:t>
            </a:r>
            <a:endParaRPr kumimoji="0" lang="en-US" sz="1400" b="1" i="0" u="none" strike="noStrike" kern="1200" cap="none" spc="-1" normalizeH="0" baseline="0" noProof="0" dirty="0">
              <a:ln>
                <a:noFill/>
              </a:ln>
              <a:solidFill>
                <a:srgbClr val="272524"/>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968CD1E-50A0-7BA4-3657-3077A3AF57EC}"/>
              </a:ext>
            </a:extLst>
          </p:cNvPr>
          <p:cNvSpPr txBox="1"/>
          <p:nvPr/>
        </p:nvSpPr>
        <p:spPr>
          <a:xfrm>
            <a:off x="0" y="0"/>
            <a:ext cx="12192000" cy="1015663"/>
          </a:xfrm>
          <a:prstGeom prst="rect">
            <a:avLst/>
          </a:prstGeom>
          <a:noFill/>
        </p:spPr>
        <p:txBody>
          <a:bodyPr wrap="square">
            <a:spAutoFit/>
          </a:bodyPr>
          <a:lstStyle/>
          <a:p>
            <a:pPr marL="0" marR="0" lvl="0" indent="0" algn="ctr" defTabSz="609585" rtl="0" eaLnBrk="1" fontAlgn="auto" latinLnBrk="0" hangingPunct="1">
              <a:lnSpc>
                <a:spcPct val="100000"/>
              </a:lnSpc>
              <a:spcBef>
                <a:spcPct val="0"/>
              </a:spcBef>
              <a:spcAft>
                <a:spcPts val="0"/>
              </a:spcAft>
              <a:buClrTx/>
              <a:buSzTx/>
              <a:buFontTx/>
              <a:buNone/>
              <a:tabLst/>
              <a:defRPr kumimoji="0" lang="en-US" altLang="en-US" sz="32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a:cs typeface="Arial"/>
                <a:sym typeface="Wingdings" charset="2"/>
              </a:defRPr>
            </a:pPr>
            <a:r>
              <a:rPr kumimoji="0" lang="en-US" altLang="en-US" sz="3000" b="1" i="0" u="none" strike="noStrike" kern="1200" cap="none" spc="0" normalizeH="0" baseline="0" noProof="0" dirty="0">
                <a:ln w="9525" cap="flat" cmpd="sng" algn="ctr">
                  <a:noFill/>
                  <a:prstDash val="solid"/>
                  <a:round/>
                  <a:headEnd type="none" w="med" len="med"/>
                  <a:tailEnd type="none" w="med" len="med"/>
                </a:ln>
                <a:solidFill>
                  <a:srgbClr val="075899"/>
                </a:solidFill>
                <a:effectLst/>
                <a:uLnTx/>
                <a:uFillTx/>
                <a:latin typeface="Arial" panose="020B0604020202020204" pitchFamily="34" charset="0"/>
                <a:ea typeface="ＭＳ Ｐゴシック"/>
                <a:cs typeface="Arial"/>
                <a:sym typeface="Wingdings"/>
              </a:rPr>
              <a:t>Overall Survival with Palbociclib and Fulvestrant in Women with HR</a:t>
            </a:r>
            <a:r>
              <a:rPr kumimoji="0" lang="en-US" altLang="en-US" sz="3000" b="1" i="0" u="none" strike="noStrike" kern="1200" cap="none" spc="0" normalizeH="0" baseline="30000" noProof="0" dirty="0">
                <a:ln w="9525" cap="flat" cmpd="sng" algn="ctr">
                  <a:noFill/>
                  <a:prstDash val="solid"/>
                  <a:round/>
                  <a:headEnd type="none" w="med" len="med"/>
                  <a:tailEnd type="none" w="med" len="med"/>
                </a:ln>
                <a:solidFill>
                  <a:srgbClr val="075899"/>
                </a:solidFill>
                <a:effectLst/>
                <a:uLnTx/>
                <a:uFillTx/>
                <a:latin typeface="Arial" panose="020B0604020202020204" pitchFamily="34" charset="0"/>
                <a:ea typeface="ＭＳ Ｐゴシック"/>
                <a:cs typeface="Arial"/>
                <a:sym typeface="Wingdings"/>
              </a:rPr>
              <a:t>+</a:t>
            </a:r>
            <a:r>
              <a:rPr kumimoji="0" lang="en-US" altLang="en-US" sz="3000" b="1" i="0" u="none" strike="noStrike" kern="1200" cap="none" spc="0" normalizeH="0" baseline="0" noProof="0" dirty="0">
                <a:ln w="9525" cap="flat" cmpd="sng" algn="ctr">
                  <a:noFill/>
                  <a:prstDash val="solid"/>
                  <a:round/>
                  <a:headEnd type="none" w="med" len="med"/>
                  <a:tailEnd type="none" w="med" len="med"/>
                </a:ln>
                <a:solidFill>
                  <a:srgbClr val="075899"/>
                </a:solidFill>
                <a:effectLst/>
                <a:uLnTx/>
                <a:uFillTx/>
                <a:latin typeface="Arial" panose="020B0604020202020204" pitchFamily="34" charset="0"/>
                <a:ea typeface="ＭＳ Ｐゴシック"/>
                <a:cs typeface="Arial"/>
                <a:sym typeface="Wingdings"/>
              </a:rPr>
              <a:t>/HER2</a:t>
            </a:r>
            <a:r>
              <a:rPr kumimoji="0" lang="en-US" altLang="en-US" sz="3000" b="1" i="0" u="none" strike="noStrike" kern="1200" cap="none" spc="0" normalizeH="0" baseline="30000" noProof="0" dirty="0">
                <a:ln w="9525" cap="flat" cmpd="sng" algn="ctr">
                  <a:noFill/>
                  <a:prstDash val="solid"/>
                  <a:round/>
                  <a:headEnd type="none" w="med" len="med"/>
                  <a:tailEnd type="none" w="med" len="med"/>
                </a:ln>
                <a:solidFill>
                  <a:srgbClr val="075899"/>
                </a:solidFill>
                <a:effectLst/>
                <a:uLnTx/>
                <a:uFillTx/>
                <a:latin typeface="Arial" panose="020B0604020202020204" pitchFamily="34" charset="0"/>
                <a:ea typeface="ＭＳ Ｐゴシック"/>
                <a:cs typeface="Arial"/>
                <a:sym typeface="Wingdings"/>
              </a:rPr>
              <a:t>−</a:t>
            </a:r>
            <a:r>
              <a:rPr kumimoji="0" lang="en-US" altLang="en-US" sz="3000" b="1" i="0" u="none" strike="noStrike" kern="1200" cap="none" spc="0" normalizeH="0" baseline="0" noProof="0" dirty="0">
                <a:ln w="9525" cap="flat" cmpd="sng" algn="ctr">
                  <a:noFill/>
                  <a:prstDash val="solid"/>
                  <a:round/>
                  <a:headEnd type="none" w="med" len="med"/>
                  <a:tailEnd type="none" w="med" len="med"/>
                </a:ln>
                <a:solidFill>
                  <a:srgbClr val="075899"/>
                </a:solidFill>
                <a:effectLst/>
                <a:uLnTx/>
                <a:uFillTx/>
                <a:latin typeface="Arial" panose="020B0604020202020204" pitchFamily="34" charset="0"/>
                <a:ea typeface="ＭＳ Ｐゴシック"/>
                <a:cs typeface="Arial"/>
                <a:sym typeface="Wingdings"/>
              </a:rPr>
              <a:t> ABC: PALOMA-3 Phase III Randomized Study</a:t>
            </a:r>
            <a:endParaRPr kumimoji="0" lang="en-US" altLang="en-US" sz="3000" b="1" i="0" u="none" strike="noStrike" kern="1200" cap="none" spc="0" normalizeH="0" baseline="0" noProof="0" dirty="0">
              <a:ln w="9525" cap="flat" cmpd="sng" algn="ctr">
                <a:noFill/>
                <a:prstDash val="solid"/>
                <a:round/>
                <a:headEnd type="none" w="med" len="med"/>
                <a:tailEnd type="none" w="med" len="med"/>
              </a:ln>
              <a:solidFill>
                <a:srgbClr val="075899"/>
              </a:solidFill>
              <a:effectLst/>
              <a:uLnTx/>
              <a:uFillTx/>
              <a:latin typeface="Arial" panose="020B0604020202020204" pitchFamily="34" charset="0"/>
              <a:ea typeface="ＭＳ Ｐゴシック"/>
              <a:cs typeface="Arial"/>
              <a:sym typeface="Wingdings" charset="2"/>
            </a:endParaRPr>
          </a:p>
        </p:txBody>
      </p:sp>
      <p:sp>
        <p:nvSpPr>
          <p:cNvPr id="8" name="TextBox 7">
            <a:extLst>
              <a:ext uri="{FF2B5EF4-FFF2-40B4-BE49-F238E27FC236}">
                <a16:creationId xmlns:a16="http://schemas.microsoft.com/office/drawing/2014/main" id="{94751CB7-15E6-6CBD-911E-8B5A977F5AB3}"/>
              </a:ext>
            </a:extLst>
          </p:cNvPr>
          <p:cNvSpPr txBox="1"/>
          <p:nvPr/>
        </p:nvSpPr>
        <p:spPr>
          <a:xfrm>
            <a:off x="536242" y="1496259"/>
            <a:ext cx="2266354" cy="424731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D2E2D"/>
                </a:solidFill>
                <a:effectLst/>
                <a:uLnTx/>
                <a:uFillTx/>
                <a:latin typeface="Arial" panose="020B0604020202020204" pitchFamily="34" charset="0"/>
                <a:ea typeface="+mn-ea"/>
                <a:cs typeface="Arial" panose="020B0604020202020204" pitchFamily="34" charset="0"/>
              </a:rPr>
              <a:t>Worse overall s</a:t>
            </a:r>
            <a:r>
              <a:rPr kumimoji="0" lang="en-US" sz="3000" b="1" i="0" u="none" strike="noStrike" kern="1200" cap="none" spc="0" normalizeH="0" baseline="0" noProof="0" dirty="0" err="1">
                <a:ln>
                  <a:noFill/>
                </a:ln>
                <a:solidFill>
                  <a:srgbClr val="2D2E2D"/>
                </a:solidFill>
                <a:effectLst/>
                <a:uLnTx/>
                <a:uFillTx/>
                <a:latin typeface="Arial" panose="020B0604020202020204" pitchFamily="34" charset="0"/>
                <a:ea typeface="+mn-ea"/>
                <a:cs typeface="Arial" panose="020B0604020202020204" pitchFamily="34" charset="0"/>
              </a:rPr>
              <a:t>urvival</a:t>
            </a:r>
            <a:r>
              <a:rPr kumimoji="0" lang="en-US" sz="3000" b="1" i="0" u="none" strike="noStrike" kern="1200" cap="none" spc="0" normalizeH="0" baseline="0" noProof="0" dirty="0">
                <a:ln>
                  <a:noFill/>
                </a:ln>
                <a:solidFill>
                  <a:srgbClr val="2D2E2D"/>
                </a:solidFill>
                <a:effectLst/>
                <a:uLnTx/>
                <a:uFillTx/>
                <a:latin typeface="Arial" panose="020B0604020202020204" pitchFamily="34" charset="0"/>
                <a:ea typeface="+mn-ea"/>
                <a:cs typeface="Arial" panose="020B0604020202020204" pitchFamily="34" charset="0"/>
              </a:rPr>
              <a:t>  with </a:t>
            </a:r>
            <a:r>
              <a:rPr kumimoji="0" lang="en-US" sz="3000" b="1" i="1" u="none" strike="noStrike" kern="1200" cap="none" spc="0" normalizeH="0" baseline="0" noProof="0" dirty="0">
                <a:ln>
                  <a:noFill/>
                </a:ln>
                <a:solidFill>
                  <a:srgbClr val="2D2E2D"/>
                </a:solidFill>
                <a:effectLst/>
                <a:uLnTx/>
                <a:uFillTx/>
                <a:latin typeface="Arial" panose="020B0604020202020204" pitchFamily="34" charset="0"/>
                <a:ea typeface="+mn-ea"/>
                <a:cs typeface="Arial" panose="020B0604020202020204" pitchFamily="34" charset="0"/>
              </a:rPr>
              <a:t>ESR1 </a:t>
            </a:r>
            <a:r>
              <a:rPr kumimoji="0" lang="en-US" sz="3000" b="1" i="0" u="none" strike="noStrike" kern="1200" cap="none" spc="0" normalizeH="0" baseline="0" noProof="0" dirty="0">
                <a:ln>
                  <a:noFill/>
                </a:ln>
                <a:solidFill>
                  <a:srgbClr val="2D2E2D"/>
                </a:solidFill>
                <a:effectLst/>
                <a:uLnTx/>
                <a:uFillTx/>
                <a:latin typeface="Arial" panose="020B0604020202020204" pitchFamily="34" charset="0"/>
                <a:ea typeface="+mn-ea"/>
                <a:cs typeface="Arial" panose="020B0604020202020204" pitchFamily="34" charset="0"/>
              </a:rPr>
              <a:t>mutation with </a:t>
            </a:r>
            <a:r>
              <a:rPr kumimoji="0" lang="en-US" sz="3000" b="1" i="0" u="none" strike="noStrike" kern="1200" cap="none" spc="0" normalizeH="0" baseline="0" noProof="0" dirty="0" err="1">
                <a:ln>
                  <a:noFill/>
                </a:ln>
                <a:solidFill>
                  <a:srgbClr val="2D2E2D"/>
                </a:solidFill>
                <a:effectLst/>
                <a:uLnTx/>
                <a:uFillTx/>
                <a:latin typeface="Arial" panose="020B0604020202020204" pitchFamily="34" charset="0"/>
                <a:ea typeface="+mn-ea"/>
                <a:cs typeface="Arial" panose="020B0604020202020204" pitchFamily="34" charset="0"/>
              </a:rPr>
              <a:t>fulvestrant</a:t>
            </a:r>
            <a:r>
              <a:rPr kumimoji="0" lang="en-US" sz="3000" b="1" i="0" u="none" strike="noStrike" kern="1200" cap="none" spc="0" normalizeH="0" baseline="0" noProof="0" dirty="0">
                <a:ln>
                  <a:noFill/>
                </a:ln>
                <a:solidFill>
                  <a:srgbClr val="2D2E2D"/>
                </a:solidFill>
                <a:effectLst/>
                <a:uLnTx/>
                <a:uFillTx/>
                <a:latin typeface="Arial" panose="020B0604020202020204" pitchFamily="34" charset="0"/>
                <a:ea typeface="+mn-ea"/>
                <a:cs typeface="Arial" panose="020B0604020202020204" pitchFamily="34" charset="0"/>
              </a:rPr>
              <a:t>+ palbociclib </a:t>
            </a:r>
          </a:p>
        </p:txBody>
      </p:sp>
      <p:sp>
        <p:nvSpPr>
          <p:cNvPr id="11" name="TextBox 10">
            <a:extLst>
              <a:ext uri="{FF2B5EF4-FFF2-40B4-BE49-F238E27FC236}">
                <a16:creationId xmlns:a16="http://schemas.microsoft.com/office/drawing/2014/main" id="{FA63C80E-6021-CA42-CE16-1C27BDE0256A}"/>
              </a:ext>
            </a:extLst>
          </p:cNvPr>
          <p:cNvSpPr txBox="1"/>
          <p:nvPr/>
        </p:nvSpPr>
        <p:spPr>
          <a:xfrm>
            <a:off x="8695069" y="3148875"/>
            <a:ext cx="3225707" cy="1200329"/>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569"/>
                </a:solidFill>
                <a:effectLst/>
                <a:uLnTx/>
                <a:uFillTx/>
                <a:latin typeface="Arial" panose="020B0604020202020204" pitchFamily="34" charset="0"/>
                <a:ea typeface="+mn-ea"/>
                <a:cs typeface="+mn-cs"/>
              </a:rPr>
              <a:t>Need combination of CDK4/6i + oral SERD for </a:t>
            </a:r>
            <a:r>
              <a:rPr kumimoji="0" lang="en-US" sz="2400" b="0" i="1" u="none" strike="noStrike" kern="1200" cap="none" spc="0" normalizeH="0" baseline="0" noProof="0" dirty="0">
                <a:ln>
                  <a:noFill/>
                </a:ln>
                <a:solidFill>
                  <a:srgbClr val="002569"/>
                </a:solidFill>
                <a:effectLst/>
                <a:uLnTx/>
                <a:uFillTx/>
                <a:latin typeface="Arial" panose="020B0604020202020204" pitchFamily="34" charset="0"/>
                <a:ea typeface="+mn-ea"/>
                <a:cs typeface="+mn-cs"/>
              </a:rPr>
              <a:t>ESR1</a:t>
            </a:r>
            <a:r>
              <a:rPr kumimoji="0" lang="en-US" sz="2400" b="0" i="0" u="none" strike="noStrike" kern="1200" cap="none" spc="0" normalizeH="0" baseline="0" noProof="0" dirty="0">
                <a:ln>
                  <a:noFill/>
                </a:ln>
                <a:solidFill>
                  <a:srgbClr val="002569"/>
                </a:solidFill>
                <a:effectLst/>
                <a:uLnTx/>
                <a:uFillTx/>
                <a:latin typeface="Arial" panose="020B0604020202020204" pitchFamily="34" charset="0"/>
                <a:ea typeface="+mn-ea"/>
                <a:cs typeface="+mn-cs"/>
              </a:rPr>
              <a:t>-mutant MBC</a:t>
            </a:r>
          </a:p>
        </p:txBody>
      </p:sp>
      <p:sp>
        <p:nvSpPr>
          <p:cNvPr id="2" name="Rectangle 1">
            <a:extLst>
              <a:ext uri="{FF2B5EF4-FFF2-40B4-BE49-F238E27FC236}">
                <a16:creationId xmlns:a16="http://schemas.microsoft.com/office/drawing/2014/main" id="{103DF545-FEC8-70B8-425E-68DE0E4F5ECC}"/>
              </a:ext>
            </a:extLst>
          </p:cNvPr>
          <p:cNvSpPr/>
          <p:nvPr/>
        </p:nvSpPr>
        <p:spPr>
          <a:xfrm>
            <a:off x="3024226" y="1034264"/>
            <a:ext cx="5477514" cy="56070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 name="New picture">
            <a:extLst>
              <a:ext uri="{FF2B5EF4-FFF2-40B4-BE49-F238E27FC236}">
                <a16:creationId xmlns:a16="http://schemas.microsoft.com/office/drawing/2014/main" id="{30D445EF-6F20-80BB-84AA-3FC23A371A8C}"/>
              </a:ext>
            </a:extLst>
          </p:cNvPr>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3686" t="33925" r="1303" b="38517"/>
          <a:stretch>
            <a:fillRect/>
          </a:stretch>
        </p:blipFill>
        <p:spPr bwMode="auto">
          <a:xfrm>
            <a:off x="3064866" y="1070901"/>
            <a:ext cx="5229320" cy="267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4" name="New picture">
            <a:extLst>
              <a:ext uri="{FF2B5EF4-FFF2-40B4-BE49-F238E27FC236}">
                <a16:creationId xmlns:a16="http://schemas.microsoft.com/office/drawing/2014/main" id="{1853FB26-67C3-AB3E-D059-610CA91E0D02}"/>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l="3686" t="66710" r="-2468" b="6096"/>
          <a:stretch>
            <a:fillRect/>
          </a:stretch>
        </p:blipFill>
        <p:spPr bwMode="auto">
          <a:xfrm>
            <a:off x="3064866" y="3736189"/>
            <a:ext cx="5436874" cy="266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28503060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2</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858A28BC-7BF3-28B5-0502-D06738F41747}"/>
              </a:ext>
            </a:extLst>
          </p:cNvPr>
          <p:cNvSpPr/>
          <p:nvPr/>
        </p:nvSpPr>
        <p:spPr bwMode="auto">
          <a:xfrm>
            <a:off x="2764971" y="6172200"/>
            <a:ext cx="4125686" cy="248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4" name="TextBox 3">
            <a:extLst>
              <a:ext uri="{FF2B5EF4-FFF2-40B4-BE49-F238E27FC236}">
                <a16:creationId xmlns:a16="http://schemas.microsoft.com/office/drawing/2014/main" id="{E5A07878-4665-8946-6E76-5222999B4A7F}"/>
              </a:ext>
            </a:extLst>
          </p:cNvPr>
          <p:cNvSpPr txBox="1"/>
          <p:nvPr/>
        </p:nvSpPr>
        <p:spPr>
          <a:xfrm>
            <a:off x="2840182" y="6151418"/>
            <a:ext cx="12133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Abstract 1002</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3</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4DDA16DD-F66D-E88E-D3BE-30FBA5C4499C}"/>
              </a:ext>
            </a:extLst>
          </p:cNvPr>
          <p:cNvSpPr/>
          <p:nvPr/>
        </p:nvSpPr>
        <p:spPr bwMode="auto">
          <a:xfrm>
            <a:off x="2764971" y="6172200"/>
            <a:ext cx="4125686" cy="248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4" name="TextBox 3">
            <a:extLst>
              <a:ext uri="{FF2B5EF4-FFF2-40B4-BE49-F238E27FC236}">
                <a16:creationId xmlns:a16="http://schemas.microsoft.com/office/drawing/2014/main" id="{4E400656-4D79-FEEA-52DE-244AA6679DF6}"/>
              </a:ext>
            </a:extLst>
          </p:cNvPr>
          <p:cNvSpPr txBox="1"/>
          <p:nvPr/>
        </p:nvSpPr>
        <p:spPr>
          <a:xfrm>
            <a:off x="2840182" y="6151418"/>
            <a:ext cx="12133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Abstract 1002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17387614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5</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E44A3EE3-6F56-511F-8F36-873F7CE2EA95}"/>
              </a:ext>
            </a:extLst>
          </p:cNvPr>
          <p:cNvSpPr/>
          <p:nvPr/>
        </p:nvSpPr>
        <p:spPr bwMode="auto">
          <a:xfrm>
            <a:off x="2764971" y="6172200"/>
            <a:ext cx="4125686" cy="248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4" name="TextBox 3">
            <a:extLst>
              <a:ext uri="{FF2B5EF4-FFF2-40B4-BE49-F238E27FC236}">
                <a16:creationId xmlns:a16="http://schemas.microsoft.com/office/drawing/2014/main" id="{230480D2-2EFB-4BD4-5245-CD17FB7E4588}"/>
              </a:ext>
            </a:extLst>
          </p:cNvPr>
          <p:cNvSpPr txBox="1"/>
          <p:nvPr/>
        </p:nvSpPr>
        <p:spPr>
          <a:xfrm>
            <a:off x="2840182" y="6151418"/>
            <a:ext cx="12133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Abstract 1002</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6</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046" y="223446"/>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116A674-60B4-D55D-A411-0811412A6ECF}"/>
              </a:ext>
            </a:extLst>
          </p:cNvPr>
          <p:cNvPicPr>
            <a:picLocks noChangeAspect="1"/>
          </p:cNvPicPr>
          <p:nvPr/>
        </p:nvPicPr>
        <p:blipFill>
          <a:blip r:embed="rId4"/>
          <a:stretch>
            <a:fillRect/>
          </a:stretch>
        </p:blipFill>
        <p:spPr>
          <a:xfrm>
            <a:off x="6876733" y="2867941"/>
            <a:ext cx="5133221" cy="2705923"/>
          </a:xfrm>
          <a:prstGeom prst="rect">
            <a:avLst/>
          </a:prstGeom>
        </p:spPr>
      </p:pic>
      <p:sp>
        <p:nvSpPr>
          <p:cNvPr id="4" name="Rectangle 3">
            <a:extLst>
              <a:ext uri="{FF2B5EF4-FFF2-40B4-BE49-F238E27FC236}">
                <a16:creationId xmlns:a16="http://schemas.microsoft.com/office/drawing/2014/main" id="{5A137C19-9BD0-6E93-5731-C520E82DE490}"/>
              </a:ext>
            </a:extLst>
          </p:cNvPr>
          <p:cNvSpPr/>
          <p:nvPr/>
        </p:nvSpPr>
        <p:spPr bwMode="auto">
          <a:xfrm>
            <a:off x="2601686" y="6386512"/>
            <a:ext cx="4125686" cy="248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5" name="TextBox 4">
            <a:extLst>
              <a:ext uri="{FF2B5EF4-FFF2-40B4-BE49-F238E27FC236}">
                <a16:creationId xmlns:a16="http://schemas.microsoft.com/office/drawing/2014/main" id="{FDE36322-1434-4857-5CA4-D81669AF5389}"/>
              </a:ext>
            </a:extLst>
          </p:cNvPr>
          <p:cNvSpPr txBox="1"/>
          <p:nvPr/>
        </p:nvSpPr>
        <p:spPr>
          <a:xfrm>
            <a:off x="2492478" y="6374864"/>
            <a:ext cx="12133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Abstract 1002</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11</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4BF37835-DC23-6F81-3E24-44E984B01946}"/>
              </a:ext>
            </a:extLst>
          </p:cNvPr>
          <p:cNvSpPr/>
          <p:nvPr/>
        </p:nvSpPr>
        <p:spPr bwMode="auto">
          <a:xfrm>
            <a:off x="2764971" y="6172200"/>
            <a:ext cx="4125686" cy="2480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cs typeface="Lucida Sans Unicode"/>
            </a:endParaRPr>
          </a:p>
        </p:txBody>
      </p:sp>
      <p:sp>
        <p:nvSpPr>
          <p:cNvPr id="4" name="TextBox 3">
            <a:extLst>
              <a:ext uri="{FF2B5EF4-FFF2-40B4-BE49-F238E27FC236}">
                <a16:creationId xmlns:a16="http://schemas.microsoft.com/office/drawing/2014/main" id="{4A690FDB-DEED-D4A5-EC61-6FA7584C66AA}"/>
              </a:ext>
            </a:extLst>
          </p:cNvPr>
          <p:cNvSpPr txBox="1"/>
          <p:nvPr/>
        </p:nvSpPr>
        <p:spPr>
          <a:xfrm>
            <a:off x="2764971" y="6172200"/>
            <a:ext cx="12133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Abstract 1002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Title 5">
            <a:extLst>
              <a:ext uri="{FF2B5EF4-FFF2-40B4-BE49-F238E27FC236}">
                <a16:creationId xmlns:a16="http://schemas.microsoft.com/office/drawing/2014/main" id="{F8CB1649-EB9C-F040-9A36-F867527D35FD}"/>
              </a:ext>
            </a:extLst>
          </p:cNvPr>
          <p:cNvSpPr txBox="1">
            <a:spLocks/>
          </p:cNvSpPr>
          <p:nvPr/>
        </p:nvSpPr>
        <p:spPr>
          <a:xfrm>
            <a:off x="587419" y="207309"/>
            <a:ext cx="11191504"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SERENA-6 Study (Turner N, ASCO 2025; Bidard FC, NEJM 2025)</a:t>
            </a:r>
          </a:p>
        </p:txBody>
      </p:sp>
      <p:pic>
        <p:nvPicPr>
          <p:cNvPr id="7" name="Imagen 6">
            <a:extLst>
              <a:ext uri="{FF2B5EF4-FFF2-40B4-BE49-F238E27FC236}">
                <a16:creationId xmlns:a16="http://schemas.microsoft.com/office/drawing/2014/main" id="{9D0E5193-6777-E07A-A5E7-9ED98F8F472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71696" y="884444"/>
            <a:ext cx="9541875" cy="2937496"/>
          </a:xfrm>
          <a:prstGeom prst="rect">
            <a:avLst/>
          </a:prstGeom>
        </p:spPr>
      </p:pic>
      <p:pic>
        <p:nvPicPr>
          <p:cNvPr id="13" name="Imagen 12">
            <a:extLst>
              <a:ext uri="{FF2B5EF4-FFF2-40B4-BE49-F238E27FC236}">
                <a16:creationId xmlns:a16="http://schemas.microsoft.com/office/drawing/2014/main" id="{0E1740BE-A80C-AB2C-5AEA-F6854F1EEC4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071696" y="3852744"/>
            <a:ext cx="9387663" cy="2937496"/>
          </a:xfrm>
          <a:prstGeom prst="rect">
            <a:avLst/>
          </a:prstGeom>
        </p:spPr>
      </p:pic>
    </p:spTree>
    <p:extLst>
      <p:ext uri="{BB962C8B-B14F-4D97-AF65-F5344CB8AC3E}">
        <p14:creationId xmlns:p14="http://schemas.microsoft.com/office/powerpoint/2010/main" val="21660222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Title 5">
            <a:extLst>
              <a:ext uri="{FF2B5EF4-FFF2-40B4-BE49-F238E27FC236}">
                <a16:creationId xmlns:a16="http://schemas.microsoft.com/office/drawing/2014/main" id="{F8CB1649-EB9C-F040-9A36-F867527D35FD}"/>
              </a:ext>
            </a:extLst>
          </p:cNvPr>
          <p:cNvSpPr txBox="1">
            <a:spLocks/>
          </p:cNvSpPr>
          <p:nvPr/>
        </p:nvSpPr>
        <p:spPr>
          <a:xfrm>
            <a:off x="587419" y="207309"/>
            <a:ext cx="11191504"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SERENA-6 Study (Turner N, ASCO 2025; Bidard FC, NEJM 2025)</a:t>
            </a:r>
          </a:p>
        </p:txBody>
      </p:sp>
      <p:pic>
        <p:nvPicPr>
          <p:cNvPr id="21" name="Imagen 20">
            <a:extLst>
              <a:ext uri="{FF2B5EF4-FFF2-40B4-BE49-F238E27FC236}">
                <a16:creationId xmlns:a16="http://schemas.microsoft.com/office/drawing/2014/main" id="{0C8AC72A-27D6-69DD-CAFC-86243DE183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0014" y="1069690"/>
            <a:ext cx="5490941" cy="2588993"/>
          </a:xfrm>
          <a:prstGeom prst="rect">
            <a:avLst/>
          </a:prstGeom>
        </p:spPr>
      </p:pic>
      <p:pic>
        <p:nvPicPr>
          <p:cNvPr id="22" name="Imagen 21">
            <a:extLst>
              <a:ext uri="{FF2B5EF4-FFF2-40B4-BE49-F238E27FC236}">
                <a16:creationId xmlns:a16="http://schemas.microsoft.com/office/drawing/2014/main" id="{C9A760DE-0CE6-3852-0F75-E9932383B34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750130" y="951582"/>
            <a:ext cx="6329775" cy="2707101"/>
          </a:xfrm>
          <a:prstGeom prst="rect">
            <a:avLst/>
          </a:prstGeom>
        </p:spPr>
      </p:pic>
      <p:pic>
        <p:nvPicPr>
          <p:cNvPr id="23" name="Imagen 22">
            <a:extLst>
              <a:ext uri="{FF2B5EF4-FFF2-40B4-BE49-F238E27FC236}">
                <a16:creationId xmlns:a16="http://schemas.microsoft.com/office/drawing/2014/main" id="{2FA00081-C673-359F-F0B8-6AFB7DAEBD0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930" y="4230788"/>
            <a:ext cx="5751059" cy="2337003"/>
          </a:xfrm>
          <a:prstGeom prst="rect">
            <a:avLst/>
          </a:prstGeom>
        </p:spPr>
      </p:pic>
      <p:pic>
        <p:nvPicPr>
          <p:cNvPr id="24" name="Imagen 23">
            <a:extLst>
              <a:ext uri="{FF2B5EF4-FFF2-40B4-BE49-F238E27FC236}">
                <a16:creationId xmlns:a16="http://schemas.microsoft.com/office/drawing/2014/main" id="{1BE6FF09-4304-EDDB-BFB3-8212DDC2AFC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6242993" y="3972104"/>
            <a:ext cx="5710416" cy="2698731"/>
          </a:xfrm>
          <a:prstGeom prst="rect">
            <a:avLst/>
          </a:prstGeom>
        </p:spPr>
      </p:pic>
      <p:sp>
        <p:nvSpPr>
          <p:cNvPr id="25" name="CuadroTexto 24">
            <a:extLst>
              <a:ext uri="{FF2B5EF4-FFF2-40B4-BE49-F238E27FC236}">
                <a16:creationId xmlns:a16="http://schemas.microsoft.com/office/drawing/2014/main" id="{8065CB2D-A463-4907-34D4-CB379440616F}"/>
              </a:ext>
            </a:extLst>
          </p:cNvPr>
          <p:cNvSpPr txBox="1"/>
          <p:nvPr/>
        </p:nvSpPr>
        <p:spPr>
          <a:xfrm>
            <a:off x="6977399" y="600536"/>
            <a:ext cx="3999493" cy="379656"/>
          </a:xfrm>
          <a:prstGeom prst="rect">
            <a:avLst/>
          </a:prstGeom>
          <a:noFill/>
        </p:spPr>
        <p:txBody>
          <a:bodyPr wrap="squar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Investigator-assessed PFS</a:t>
            </a:r>
          </a:p>
        </p:txBody>
      </p:sp>
      <p:sp>
        <p:nvSpPr>
          <p:cNvPr id="26" name="CuadroTexto 25">
            <a:extLst>
              <a:ext uri="{FF2B5EF4-FFF2-40B4-BE49-F238E27FC236}">
                <a16:creationId xmlns:a16="http://schemas.microsoft.com/office/drawing/2014/main" id="{0DCF5768-06C2-9239-9210-165C3E088C5F}"/>
              </a:ext>
            </a:extLst>
          </p:cNvPr>
          <p:cNvSpPr txBox="1"/>
          <p:nvPr/>
        </p:nvSpPr>
        <p:spPr>
          <a:xfrm>
            <a:off x="747374" y="586795"/>
            <a:ext cx="3999493" cy="379656"/>
          </a:xfrm>
          <a:prstGeom prst="rect">
            <a:avLst/>
          </a:prstGeom>
          <a:noFill/>
        </p:spPr>
        <p:txBody>
          <a:bodyPr wrap="squar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Baseline characteristics</a:t>
            </a:r>
          </a:p>
        </p:txBody>
      </p:sp>
      <p:sp>
        <p:nvSpPr>
          <p:cNvPr id="27" name="CuadroTexto 26">
            <a:extLst>
              <a:ext uri="{FF2B5EF4-FFF2-40B4-BE49-F238E27FC236}">
                <a16:creationId xmlns:a16="http://schemas.microsoft.com/office/drawing/2014/main" id="{DFDC0659-5E58-E31E-DBF7-D90E0252B5DE}"/>
              </a:ext>
            </a:extLst>
          </p:cNvPr>
          <p:cNvSpPr txBox="1"/>
          <p:nvPr/>
        </p:nvSpPr>
        <p:spPr>
          <a:xfrm>
            <a:off x="747374" y="3708820"/>
            <a:ext cx="3999493" cy="666977"/>
          </a:xfrm>
          <a:prstGeom prst="rect">
            <a:avLst/>
          </a:prstGeom>
          <a:noFill/>
        </p:spPr>
        <p:txBody>
          <a:bodyPr wrap="squar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Time to deterioration in global health status/quality of life</a:t>
            </a:r>
            <a:endPar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CuadroTexto 27">
            <a:extLst>
              <a:ext uri="{FF2B5EF4-FFF2-40B4-BE49-F238E27FC236}">
                <a16:creationId xmlns:a16="http://schemas.microsoft.com/office/drawing/2014/main" id="{DC4A27F1-C71D-C410-12B2-DBB188531DDE}"/>
              </a:ext>
            </a:extLst>
          </p:cNvPr>
          <p:cNvSpPr txBox="1"/>
          <p:nvPr/>
        </p:nvSpPr>
        <p:spPr>
          <a:xfrm>
            <a:off x="7180599" y="3658683"/>
            <a:ext cx="3999493" cy="379656"/>
          </a:xfrm>
          <a:prstGeom prst="rect">
            <a:avLst/>
          </a:prstGeom>
          <a:noFill/>
        </p:spPr>
        <p:txBody>
          <a:bodyPr wrap="squar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PFS-2</a:t>
            </a:r>
          </a:p>
        </p:txBody>
      </p:sp>
    </p:spTree>
    <p:extLst>
      <p:ext uri="{BB962C8B-B14F-4D97-AF65-F5344CB8AC3E}">
        <p14:creationId xmlns:p14="http://schemas.microsoft.com/office/powerpoint/2010/main" val="10779934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AA46C02-2182-3506-8F4E-9A84631C27DE}"/>
            </a:ext>
          </a:extLst>
        </p:cNvPr>
        <p:cNvGrpSpPr/>
        <p:nvPr/>
      </p:nvGrpSpPr>
      <p:grpSpPr>
        <a:xfrm>
          <a:off x="0" y="0"/>
          <a:ext cx="0" cy="0"/>
          <a:chOff x="0" y="0"/>
          <a:chExt cx="0" cy="0"/>
        </a:xfrm>
      </p:grpSpPr>
      <p:pic>
        <p:nvPicPr>
          <p:cNvPr id="8" name="Picture 7" descr="A graph of patients with cancer&#10;&#10;AI-generated content may be incorrect.">
            <a:extLst>
              <a:ext uri="{FF2B5EF4-FFF2-40B4-BE49-F238E27FC236}">
                <a16:creationId xmlns:a16="http://schemas.microsoft.com/office/drawing/2014/main" id="{52A98B5F-40EF-552A-D8F7-D27EEE11A9C5}"/>
              </a:ext>
            </a:extLst>
          </p:cNvPr>
          <p:cNvPicPr>
            <a:picLocks noChangeAspect="1"/>
          </p:cNvPicPr>
          <p:nvPr/>
        </p:nvPicPr>
        <p:blipFill>
          <a:blip r:embed="rId2"/>
          <a:srcRect t="15250" b="9804"/>
          <a:stretch>
            <a:fillRect/>
          </a:stretch>
        </p:blipFill>
        <p:spPr>
          <a:xfrm>
            <a:off x="206829" y="1156475"/>
            <a:ext cx="11778341" cy="4965379"/>
          </a:xfrm>
          <a:prstGeom prst="rect">
            <a:avLst/>
          </a:prstGeom>
        </p:spPr>
      </p:pic>
      <p:sp>
        <p:nvSpPr>
          <p:cNvPr id="4" name="Text Placeholder 3">
            <a:extLst>
              <a:ext uri="{FF2B5EF4-FFF2-40B4-BE49-F238E27FC236}">
                <a16:creationId xmlns:a16="http://schemas.microsoft.com/office/drawing/2014/main" id="{FD138CF9-6042-87B7-BB08-18FECD6D1AFF}"/>
              </a:ext>
            </a:extLst>
          </p:cNvPr>
          <p:cNvSpPr>
            <a:spLocks noGrp="1"/>
          </p:cNvSpPr>
          <p:nvPr>
            <p:ph type="body" sz="quarter" idx="10"/>
          </p:nvPr>
        </p:nvSpPr>
        <p:spPr/>
        <p:txBody>
          <a:bodyPr/>
          <a:lstStyle/>
          <a:p>
            <a:r>
              <a:rPr lang="en-US" dirty="0"/>
              <a:t>Mayer E</a:t>
            </a:r>
            <a:r>
              <a:rPr lang="en-GB" dirty="0"/>
              <a:t>, et al. ESMO 2025. Abstract 486MO. </a:t>
            </a:r>
          </a:p>
        </p:txBody>
      </p:sp>
      <p:sp>
        <p:nvSpPr>
          <p:cNvPr id="5" name="Title 1">
            <a:extLst>
              <a:ext uri="{FF2B5EF4-FFF2-40B4-BE49-F238E27FC236}">
                <a16:creationId xmlns:a16="http://schemas.microsoft.com/office/drawing/2014/main" id="{A40508D2-D0DF-9F45-E91D-2A8C22D25A2B}"/>
              </a:ext>
            </a:extLst>
          </p:cNvPr>
          <p:cNvSpPr txBox="1">
            <a:spLocks/>
          </p:cNvSpPr>
          <p:nvPr/>
        </p:nvSpPr>
        <p:spPr bwMode="auto">
          <a:xfrm>
            <a:off x="768626" y="117484"/>
            <a:ext cx="11873948" cy="1038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a:lstStyle>
          <a:p>
            <a:pPr marL="0" marR="0" lvl="0" indent="0" algn="l" defTabSz="914400" rtl="0" eaLnBrk="0" fontAlgn="base" latinLnBrk="0" hangingPunct="0">
              <a:lnSpc>
                <a:spcPct val="99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23341"/>
                </a:solidFill>
                <a:effectLst/>
                <a:uLnTx/>
                <a:uFillTx/>
                <a:latin typeface="Calibri" panose="020F0502020204030204"/>
                <a:ea typeface="+mj-ea"/>
                <a:cs typeface="+mj-cs"/>
              </a:rPr>
              <a:t>SERENA-6: Time to deterioration of patient-reported cancer symptoms</a:t>
            </a:r>
            <a:endParaRPr kumimoji="0" lang="en-US" sz="1600" b="1" i="0" u="none" strike="noStrike" kern="0" cap="none" spc="0" normalizeH="0" baseline="0" noProof="0" dirty="0">
              <a:ln>
                <a:noFill/>
              </a:ln>
              <a:solidFill>
                <a:srgbClr val="223341"/>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41816293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EADFC4E-7621-B49F-CB06-418D28CE39C0}"/>
            </a:ext>
          </a:extLst>
        </p:cNvPr>
        <p:cNvGrpSpPr/>
        <p:nvPr/>
      </p:nvGrpSpPr>
      <p:grpSpPr>
        <a:xfrm>
          <a:off x="0" y="0"/>
          <a:ext cx="0" cy="0"/>
          <a:chOff x="0" y="0"/>
          <a:chExt cx="0" cy="0"/>
        </a:xfrm>
      </p:grpSpPr>
      <p:pic>
        <p:nvPicPr>
          <p:cNvPr id="6" name="Picture 5" descr="A graph of patients with different colored lines&#10;&#10;AI-generated content may be incorrect.">
            <a:extLst>
              <a:ext uri="{FF2B5EF4-FFF2-40B4-BE49-F238E27FC236}">
                <a16:creationId xmlns:a16="http://schemas.microsoft.com/office/drawing/2014/main" id="{7F0519D2-6B16-DF0D-2C0C-C2F123864333}"/>
              </a:ext>
            </a:extLst>
          </p:cNvPr>
          <p:cNvPicPr>
            <a:picLocks noChangeAspect="1"/>
          </p:cNvPicPr>
          <p:nvPr/>
        </p:nvPicPr>
        <p:blipFill>
          <a:blip r:embed="rId2"/>
          <a:srcRect t="15050" b="8497"/>
          <a:stretch>
            <a:fillRect/>
          </a:stretch>
        </p:blipFill>
        <p:spPr>
          <a:xfrm>
            <a:off x="199464" y="1101079"/>
            <a:ext cx="11793071" cy="5071595"/>
          </a:xfrm>
          <a:prstGeom prst="rect">
            <a:avLst/>
          </a:prstGeom>
        </p:spPr>
      </p:pic>
      <p:sp>
        <p:nvSpPr>
          <p:cNvPr id="4" name="Text Placeholder 3">
            <a:extLst>
              <a:ext uri="{FF2B5EF4-FFF2-40B4-BE49-F238E27FC236}">
                <a16:creationId xmlns:a16="http://schemas.microsoft.com/office/drawing/2014/main" id="{33B1C0B7-93EB-5165-668C-8712BA457365}"/>
              </a:ext>
            </a:extLst>
          </p:cNvPr>
          <p:cNvSpPr>
            <a:spLocks noGrp="1"/>
          </p:cNvSpPr>
          <p:nvPr>
            <p:ph type="body" sz="quarter" idx="10"/>
          </p:nvPr>
        </p:nvSpPr>
        <p:spPr/>
        <p:txBody>
          <a:bodyPr/>
          <a:lstStyle/>
          <a:p>
            <a:r>
              <a:rPr lang="en-US" dirty="0"/>
              <a:t>Mayer E</a:t>
            </a:r>
            <a:r>
              <a:rPr lang="en-GB" dirty="0"/>
              <a:t>, et al. ESMO 2025. Abstract 486MO. </a:t>
            </a:r>
          </a:p>
        </p:txBody>
      </p:sp>
      <p:sp>
        <p:nvSpPr>
          <p:cNvPr id="5" name="Title 1">
            <a:extLst>
              <a:ext uri="{FF2B5EF4-FFF2-40B4-BE49-F238E27FC236}">
                <a16:creationId xmlns:a16="http://schemas.microsoft.com/office/drawing/2014/main" id="{1608AA5D-A1D2-BFEE-267D-7037478BF7B5}"/>
              </a:ext>
            </a:extLst>
          </p:cNvPr>
          <p:cNvSpPr txBox="1">
            <a:spLocks/>
          </p:cNvSpPr>
          <p:nvPr/>
        </p:nvSpPr>
        <p:spPr bwMode="auto">
          <a:xfrm>
            <a:off x="789182" y="62088"/>
            <a:ext cx="11172489" cy="1038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a:lstStyle>
          <a:p>
            <a:pPr marL="0" marR="0" lvl="0" indent="0" algn="l" defTabSz="914400" rtl="0" eaLnBrk="0" fontAlgn="base" latinLnBrk="0" hangingPunct="0">
              <a:lnSpc>
                <a:spcPct val="99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23341"/>
                </a:solidFill>
                <a:effectLst/>
                <a:uLnTx/>
                <a:uFillTx/>
                <a:latin typeface="Calibri" panose="020F0502020204030204"/>
                <a:ea typeface="+mj-ea"/>
                <a:cs typeface="+mj-cs"/>
              </a:rPr>
              <a:t>SERENA-6 : Time to deterioration of patient-reported functioning</a:t>
            </a:r>
            <a:endParaRPr kumimoji="0" lang="en-US" sz="1600" b="1" i="0" u="none" strike="noStrike" kern="0" cap="none" spc="0" normalizeH="0" baseline="0" noProof="0" dirty="0">
              <a:ln>
                <a:noFill/>
              </a:ln>
              <a:solidFill>
                <a:srgbClr val="223341"/>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1018043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060" y="2529221"/>
            <a:ext cx="7317878" cy="322957"/>
          </a:xfrm>
        </p:spPr>
        <p:txBody>
          <a:bodyPr/>
          <a:lstStyle/>
          <a:p>
            <a:r>
              <a:rPr lang="en-US" sz="656" b="1" kern="1200" dirty="0">
                <a:solidFill>
                  <a:schemeClr val="tx1"/>
                </a:solidFill>
                <a:latin typeface="Arial" charset="0"/>
                <a:ea typeface="+mn-ea"/>
                <a:cs typeface="+mn-cs"/>
              </a:rPr>
              <a:t>SERENA-6 met primary endpoint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3" t="15195" r="2327" b="12247"/>
          <a:stretch>
            <a:fillRect/>
          </a:stretch>
        </p:blipFill>
        <p:spPr bwMode="auto">
          <a:xfrm>
            <a:off x="378372" y="999461"/>
            <a:ext cx="11529849" cy="497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C3080C86-3CEF-BA93-34A1-13C556B08C3A}"/>
              </a:ext>
            </a:extLst>
          </p:cNvPr>
          <p:cNvSpPr txBox="1"/>
          <p:nvPr/>
        </p:nvSpPr>
        <p:spPr>
          <a:xfrm>
            <a:off x="2800351" y="2543509"/>
            <a:ext cx="1762021" cy="369332"/>
          </a:xfrm>
          <a:prstGeom prst="rect">
            <a:avLst/>
          </a:prstGeom>
          <a:no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Lucida Sans Unicode"/>
              </a:rPr>
              <a:t>Median 23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cs typeface="Lucida Sans Unicode"/>
              </a:rPr>
              <a:t>mos</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Lucida Sans Unicode"/>
            </a:endParaRPr>
          </a:p>
        </p:txBody>
      </p:sp>
      <p:sp>
        <p:nvSpPr>
          <p:cNvPr id="4" name="Title 4">
            <a:extLst>
              <a:ext uri="{FF2B5EF4-FFF2-40B4-BE49-F238E27FC236}">
                <a16:creationId xmlns:a16="http://schemas.microsoft.com/office/drawing/2014/main" id="{40A80726-C844-56B9-F23B-E3FE77728913}"/>
              </a:ext>
            </a:extLst>
          </p:cNvPr>
          <p:cNvSpPr txBox="1">
            <a:spLocks/>
          </p:cNvSpPr>
          <p:nvPr/>
        </p:nvSpPr>
        <p:spPr bwMode="auto">
          <a:xfrm>
            <a:off x="503788" y="106322"/>
            <a:ext cx="11184423" cy="776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28638" rtl="0" fontAlgn="base" hangingPunct="0">
              <a:lnSpc>
                <a:spcPct val="112000"/>
              </a:lnSpc>
              <a:spcBef>
                <a:spcPct val="0"/>
              </a:spcBef>
              <a:spcAft>
                <a:spcPct val="0"/>
              </a:spcAft>
              <a:buClr>
                <a:srgbClr val="000000"/>
              </a:buClr>
              <a:buSzPct val="45000"/>
              <a:buFont typeface="StarSymbol" charset="0"/>
              <a:defRPr sz="4125" b="0" i="0">
                <a:solidFill>
                  <a:srgbClr val="000000"/>
                </a:solidFill>
                <a:latin typeface="Arial" panose="020B0604020202020204" pitchFamily="34" charset="0"/>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28638"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3000" b="1" i="0" u="none" strike="noStrike" kern="0" cap="none" spc="0" normalizeH="0" baseline="0" noProof="0" dirty="0">
                <a:ln>
                  <a:noFill/>
                </a:ln>
                <a:solidFill>
                  <a:srgbClr val="075899"/>
                </a:solidFill>
                <a:effectLst/>
                <a:uLnTx/>
                <a:uFillTx/>
                <a:latin typeface="Arial" panose="020B0604020202020204" pitchFamily="34" charset="0"/>
                <a:cs typeface="Lucida Sans Unicode"/>
              </a:rPr>
              <a:t>SERENA-6 Met Primary Endpoint</a:t>
            </a:r>
          </a:p>
        </p:txBody>
      </p:sp>
      <p:sp>
        <p:nvSpPr>
          <p:cNvPr id="5" name="TextBox 4">
            <a:extLst>
              <a:ext uri="{FF2B5EF4-FFF2-40B4-BE49-F238E27FC236}">
                <a16:creationId xmlns:a16="http://schemas.microsoft.com/office/drawing/2014/main" id="{E6DF0C9D-4812-0624-DBEA-7A11BD56DA5B}"/>
              </a:ext>
            </a:extLst>
          </p:cNvPr>
          <p:cNvSpPr txBox="1"/>
          <p:nvPr/>
        </p:nvSpPr>
        <p:spPr>
          <a:xfrm>
            <a:off x="0" y="6228458"/>
            <a:ext cx="66453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DeMichele A, et al. Presented at: ASCO Annual Meeting; 2025.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1FC4E8-6E7A-DB36-88C8-D69227A3F2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5D8840-164F-0D2E-1D34-40823946E23D}"/>
              </a:ext>
            </a:extLst>
          </p:cNvPr>
          <p:cNvSpPr>
            <a:spLocks noGrp="1"/>
          </p:cNvSpPr>
          <p:nvPr>
            <p:ph type="title"/>
          </p:nvPr>
        </p:nvSpPr>
        <p:spPr>
          <a:xfrm>
            <a:off x="2437060" y="2529221"/>
            <a:ext cx="7317878" cy="322957"/>
          </a:xfrm>
        </p:spPr>
        <p:txBody>
          <a:bodyPr/>
          <a:lstStyle/>
          <a:p>
            <a:r>
              <a:rPr lang="en-US" sz="656" b="1" kern="1200" dirty="0">
                <a:solidFill>
                  <a:schemeClr val="tx1"/>
                </a:solidFill>
                <a:latin typeface="Arial" charset="0"/>
                <a:ea typeface="+mn-ea"/>
                <a:cs typeface="+mn-cs"/>
              </a:rPr>
              <a:t>SERENA-6 met primary endpoint</a:t>
            </a:r>
          </a:p>
        </p:txBody>
      </p:sp>
      <p:pic>
        <p:nvPicPr>
          <p:cNvPr id="1026" name="Picture 2">
            <a:extLst>
              <a:ext uri="{FF2B5EF4-FFF2-40B4-BE49-F238E27FC236}">
                <a16:creationId xmlns:a16="http://schemas.microsoft.com/office/drawing/2014/main" id="{F18AEEF6-C508-EAA0-EFFE-60EC4EA52A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3" t="15195" r="2327" b="12247"/>
          <a:stretch>
            <a:fillRect/>
          </a:stretch>
        </p:blipFill>
        <p:spPr bwMode="auto">
          <a:xfrm>
            <a:off x="378372" y="999461"/>
            <a:ext cx="11529849" cy="497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9D79951-D4C8-BBA4-0272-F1662EC11E26}"/>
              </a:ext>
            </a:extLst>
          </p:cNvPr>
          <p:cNvSpPr txBox="1"/>
          <p:nvPr/>
        </p:nvSpPr>
        <p:spPr>
          <a:xfrm>
            <a:off x="2800351" y="2543509"/>
            <a:ext cx="1762021" cy="369332"/>
          </a:xfrm>
          <a:prstGeom prst="rect">
            <a:avLst/>
          </a:prstGeom>
          <a:no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Lucida Sans Unicode"/>
              </a:rPr>
              <a:t>Median 23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cs typeface="Lucida Sans Unicode"/>
              </a:rPr>
              <a:t>mos</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Lucida Sans Unicode"/>
            </a:endParaRPr>
          </a:p>
        </p:txBody>
      </p:sp>
      <p:sp>
        <p:nvSpPr>
          <p:cNvPr id="4" name="Title 4">
            <a:extLst>
              <a:ext uri="{FF2B5EF4-FFF2-40B4-BE49-F238E27FC236}">
                <a16:creationId xmlns:a16="http://schemas.microsoft.com/office/drawing/2014/main" id="{3D39ED17-1CC8-0915-C884-ED65EB3C5652}"/>
              </a:ext>
            </a:extLst>
          </p:cNvPr>
          <p:cNvSpPr txBox="1">
            <a:spLocks/>
          </p:cNvSpPr>
          <p:nvPr/>
        </p:nvSpPr>
        <p:spPr bwMode="auto">
          <a:xfrm>
            <a:off x="503788" y="106322"/>
            <a:ext cx="11184423" cy="776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28638" rtl="0" fontAlgn="base" hangingPunct="0">
              <a:lnSpc>
                <a:spcPct val="112000"/>
              </a:lnSpc>
              <a:spcBef>
                <a:spcPct val="0"/>
              </a:spcBef>
              <a:spcAft>
                <a:spcPct val="0"/>
              </a:spcAft>
              <a:buClr>
                <a:srgbClr val="000000"/>
              </a:buClr>
              <a:buSzPct val="45000"/>
              <a:buFont typeface="StarSymbol" charset="0"/>
              <a:defRPr sz="4125" b="0" i="0">
                <a:solidFill>
                  <a:srgbClr val="000000"/>
                </a:solidFill>
                <a:latin typeface="Arial" panose="020B0604020202020204" pitchFamily="34" charset="0"/>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28638"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3000" b="1" i="0" u="none" strike="noStrike" kern="0" cap="none" spc="0" normalizeH="0" baseline="0" noProof="0">
                <a:ln>
                  <a:noFill/>
                </a:ln>
                <a:solidFill>
                  <a:srgbClr val="075899"/>
                </a:solidFill>
                <a:effectLst/>
                <a:uLnTx/>
                <a:uFillTx/>
                <a:latin typeface="Arial" panose="020B0604020202020204" pitchFamily="34" charset="0"/>
                <a:cs typeface="Lucida Sans Unicode"/>
              </a:rPr>
              <a:t>SERENA-6 </a:t>
            </a:r>
            <a:r>
              <a:rPr kumimoji="0" lang="en-US" sz="3000" b="1" i="0" u="none" strike="noStrike" kern="0" cap="none" spc="0" normalizeH="0" baseline="0" noProof="0" dirty="0">
                <a:ln>
                  <a:noFill/>
                </a:ln>
                <a:solidFill>
                  <a:srgbClr val="075899"/>
                </a:solidFill>
                <a:effectLst/>
                <a:uLnTx/>
                <a:uFillTx/>
                <a:latin typeface="Arial" panose="020B0604020202020204" pitchFamily="34" charset="0"/>
                <a:cs typeface="Lucida Sans Unicode"/>
              </a:rPr>
              <a:t>Met Primary Endpoint</a:t>
            </a:r>
          </a:p>
        </p:txBody>
      </p:sp>
      <p:sp>
        <p:nvSpPr>
          <p:cNvPr id="5" name="TextBox 4">
            <a:extLst>
              <a:ext uri="{FF2B5EF4-FFF2-40B4-BE49-F238E27FC236}">
                <a16:creationId xmlns:a16="http://schemas.microsoft.com/office/drawing/2014/main" id="{018FBB13-34CD-9BAD-5602-EE446C00D63F}"/>
              </a:ext>
            </a:extLst>
          </p:cNvPr>
          <p:cNvSpPr txBox="1"/>
          <p:nvPr/>
        </p:nvSpPr>
        <p:spPr>
          <a:xfrm>
            <a:off x="0" y="6134503"/>
            <a:ext cx="108887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DeMichele A, et al. Presented at: ASCO Annual Meeting; 2025. Oliveira M, et al. </a:t>
            </a:r>
            <a:r>
              <a:rPr kumimoji="0" lang="en-US" sz="14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Lancet Oncol</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2024;25(11):1424-1439.</a:t>
            </a:r>
          </a:p>
        </p:txBody>
      </p:sp>
      <p:sp>
        <p:nvSpPr>
          <p:cNvPr id="6" name="TextBox 5">
            <a:extLst>
              <a:ext uri="{FF2B5EF4-FFF2-40B4-BE49-F238E27FC236}">
                <a16:creationId xmlns:a16="http://schemas.microsoft.com/office/drawing/2014/main" id="{53BADBAB-AAE2-9969-5024-00CD63C2F877}"/>
              </a:ext>
            </a:extLst>
          </p:cNvPr>
          <p:cNvSpPr txBox="1"/>
          <p:nvPr/>
        </p:nvSpPr>
        <p:spPr>
          <a:xfrm>
            <a:off x="9574830" y="4444860"/>
            <a:ext cx="2382383" cy="830997"/>
          </a:xfrm>
          <a:prstGeom prst="rect">
            <a:avLst/>
          </a:prstGeom>
          <a:noFill/>
          <a:ln w="28575">
            <a:solidFill>
              <a:schemeClr val="bg1"/>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 </a:t>
            </a:r>
            <a:r>
              <a:rPr kumimoji="0" lang="en-US" sz="16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mos</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median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camizestrant</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post-AI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CDK4/6 inhibitor</a:t>
            </a:r>
          </a:p>
        </p:txBody>
      </p:sp>
    </p:spTree>
    <p:extLst>
      <p:ext uri="{BB962C8B-B14F-4D97-AF65-F5344CB8AC3E}">
        <p14:creationId xmlns:p14="http://schemas.microsoft.com/office/powerpoint/2010/main" val="7349934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EFC315-4AFE-73EE-E49B-59BA60DC70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47759F1-638A-1A43-322A-063B610E3A58}"/>
              </a:ext>
            </a:extLst>
          </p:cNvPr>
          <p:cNvSpPr txBox="1"/>
          <p:nvPr/>
        </p:nvSpPr>
        <p:spPr>
          <a:xfrm>
            <a:off x="726073" y="1684145"/>
            <a:ext cx="10739849" cy="4093428"/>
          </a:xfrm>
          <a:prstGeom prst="rect">
            <a:avLst/>
          </a:prstGeom>
          <a:solidFill>
            <a:srgbClr val="FFFFFF"/>
          </a:solid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In SERENA-6, </a:t>
            </a:r>
            <a:r>
              <a:rPr kumimoji="0" lang="en-US" sz="2600" b="0" i="1"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ESR1 </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mutation detection occurred </a:t>
            </a:r>
            <a:r>
              <a:rPr kumimoji="0" lang="en-US" sz="2600" b="0" i="0"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between 4 </a:t>
            </a:r>
            <a:r>
              <a:rPr kumimoji="0" lang="en-US" sz="2600" b="0" i="0" u="none" strike="noStrike" kern="0" cap="none" spc="0" normalizeH="0" baseline="0" noProof="0" dirty="0" err="1">
                <a:ln>
                  <a:noFill/>
                </a:ln>
                <a:solidFill>
                  <a:srgbClr val="FF0000"/>
                </a:solidFill>
                <a:effectLst/>
                <a:uLnTx/>
                <a:uFillTx/>
                <a:latin typeface="Arial" panose="020B0604020202020204" pitchFamily="34" charset="0"/>
                <a:ea typeface="+mn-ea"/>
                <a:cs typeface="Lucida Sans Unicode"/>
              </a:rPr>
              <a:t>mos</a:t>
            </a:r>
            <a:r>
              <a:rPr kumimoji="0" lang="en-US" sz="2600" b="0" i="0"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 to 8 years</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after initiation of AI + CDK4/6 inhibitor therapy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Would benefit from </a:t>
            </a:r>
            <a:r>
              <a:rPr kumimoji="0" lang="en-US" sz="2600" b="0" i="0" u="none" strike="noStrike" kern="0" cap="none" spc="0" normalizeH="0" baseline="0" noProof="0" dirty="0" err="1">
                <a:ln>
                  <a:noFill/>
                </a:ln>
                <a:solidFill>
                  <a:srgbClr val="000000"/>
                </a:solidFill>
                <a:effectLst/>
                <a:uLnTx/>
                <a:uFillTx/>
                <a:latin typeface="Arial" panose="020B0604020202020204" pitchFamily="34" charset="0"/>
                <a:ea typeface="+mn-ea"/>
                <a:cs typeface="Lucida Sans Unicode"/>
              </a:rPr>
              <a:t>camizestrant</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have been greater if switch occurred at earliest and lowest detectable level of</a:t>
            </a:r>
            <a:r>
              <a:rPr kumimoji="0" lang="en-US" sz="2600" b="0" i="1"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ESR1 </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mutation?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Probably, as all our best therapies are most effective in treating MRD or early 1L MBC</a:t>
            </a:r>
          </a:p>
        </p:txBody>
      </p:sp>
      <p:sp>
        <p:nvSpPr>
          <p:cNvPr id="3" name="TextBox 2">
            <a:extLst>
              <a:ext uri="{FF2B5EF4-FFF2-40B4-BE49-F238E27FC236}">
                <a16:creationId xmlns:a16="http://schemas.microsoft.com/office/drawing/2014/main" id="{7375ED83-FBCC-47E7-C44E-27C88BD0C2B2}"/>
              </a:ext>
            </a:extLst>
          </p:cNvPr>
          <p:cNvSpPr txBox="1"/>
          <p:nvPr/>
        </p:nvSpPr>
        <p:spPr>
          <a:xfrm>
            <a:off x="316209" y="366427"/>
            <a:ext cx="11559575"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75899"/>
                </a:solidFill>
                <a:effectLst/>
                <a:uLnTx/>
                <a:uFillTx/>
                <a:latin typeface="Arial" panose="020B0604020202020204"/>
                <a:ea typeface="+mn-ea"/>
                <a:cs typeface="+mn-cs"/>
              </a:rPr>
              <a:t>Is Early Switch to Oral SERD Better than Sequential Therapy?  </a:t>
            </a:r>
          </a:p>
        </p:txBody>
      </p:sp>
    </p:spTree>
    <p:extLst>
      <p:ext uri="{BB962C8B-B14F-4D97-AF65-F5344CB8AC3E}">
        <p14:creationId xmlns:p14="http://schemas.microsoft.com/office/powerpoint/2010/main" val="1508378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BBC0-DDED-6E48-A335-E15CCBE7AB73}"/>
              </a:ext>
            </a:extLst>
          </p:cNvPr>
          <p:cNvSpPr>
            <a:spLocks noGrp="1"/>
          </p:cNvSpPr>
          <p:nvPr>
            <p:ph type="title"/>
          </p:nvPr>
        </p:nvSpPr>
        <p:spPr>
          <a:xfrm>
            <a:off x="0" y="411009"/>
            <a:ext cx="12192000" cy="699351"/>
          </a:xfrm>
        </p:spPr>
        <p:txBody>
          <a:bodyPr/>
          <a:lstStyle/>
          <a:p>
            <a:r>
              <a:rPr lang="en-US" sz="3000" dirty="0"/>
              <a:t>Multiple ESR1 Mutations with Acquired AI Resistance</a:t>
            </a:r>
          </a:p>
        </p:txBody>
      </p:sp>
      <p:sp>
        <p:nvSpPr>
          <p:cNvPr id="6" name="Text Placeholder 1">
            <a:extLst>
              <a:ext uri="{FF2B5EF4-FFF2-40B4-BE49-F238E27FC236}">
                <a16:creationId xmlns:a16="http://schemas.microsoft.com/office/drawing/2014/main" id="{76A7E5FC-CE1E-20F9-4A23-6F9ED3161199}"/>
              </a:ext>
            </a:extLst>
          </p:cNvPr>
          <p:cNvSpPr>
            <a:spLocks noGrp="1"/>
          </p:cNvSpPr>
          <p:nvPr>
            <p:ph type="body" sz="quarter" idx="13"/>
          </p:nvPr>
        </p:nvSpPr>
        <p:spPr>
          <a:xfrm>
            <a:off x="-136633" y="6222331"/>
            <a:ext cx="10536664" cy="533399"/>
          </a:xfrm>
        </p:spPr>
        <p:txBody>
          <a:bodyPr/>
          <a:lstStyle/>
          <a:p>
            <a:r>
              <a:rPr lang="en-US" b="1" dirty="0"/>
              <a:t>Kingston B, et al. </a:t>
            </a:r>
            <a:r>
              <a:rPr lang="en-US" b="1" i="1" dirty="0"/>
              <a:t>Nat Commun</a:t>
            </a:r>
            <a:r>
              <a:rPr lang="en-US" b="1" dirty="0"/>
              <a:t>. 2021;12(1):4479.</a:t>
            </a:r>
          </a:p>
        </p:txBody>
      </p:sp>
      <p:pic>
        <p:nvPicPr>
          <p:cNvPr id="3" name="Picture 2">
            <a:extLst>
              <a:ext uri="{FF2B5EF4-FFF2-40B4-BE49-F238E27FC236}">
                <a16:creationId xmlns:a16="http://schemas.microsoft.com/office/drawing/2014/main" id="{59B280CF-B17F-A30A-4542-08B678143583}"/>
              </a:ext>
            </a:extLst>
          </p:cNvPr>
          <p:cNvPicPr>
            <a:picLocks noChangeAspect="1"/>
          </p:cNvPicPr>
          <p:nvPr/>
        </p:nvPicPr>
        <p:blipFill>
          <a:blip r:embed="rId2"/>
          <a:srcRect t="656"/>
          <a:stretch>
            <a:fillRect/>
          </a:stretch>
        </p:blipFill>
        <p:spPr>
          <a:xfrm>
            <a:off x="728663" y="1385887"/>
            <a:ext cx="10536664" cy="4329113"/>
          </a:xfrm>
          <a:prstGeom prst="rect">
            <a:avLst/>
          </a:prstGeom>
        </p:spPr>
      </p:pic>
      <p:sp>
        <p:nvSpPr>
          <p:cNvPr id="7" name="Rectangle 6">
            <a:extLst>
              <a:ext uri="{FF2B5EF4-FFF2-40B4-BE49-F238E27FC236}">
                <a16:creationId xmlns:a16="http://schemas.microsoft.com/office/drawing/2014/main" id="{2D3529DC-B8C6-FBAE-6A11-E58787627DEE}"/>
              </a:ext>
            </a:extLst>
          </p:cNvPr>
          <p:cNvSpPr/>
          <p:nvPr/>
        </p:nvSpPr>
        <p:spPr>
          <a:xfrm>
            <a:off x="8358189" y="1500188"/>
            <a:ext cx="571500" cy="397192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81509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3">
          <a:extLst>
            <a:ext uri="{FF2B5EF4-FFF2-40B4-BE49-F238E27FC236}">
              <a16:creationId xmlns:a16="http://schemas.microsoft.com/office/drawing/2014/main" id="{8CD3756D-AD30-6296-331D-7925AC1B6E02}"/>
            </a:ext>
          </a:extLst>
        </p:cNvPr>
        <p:cNvGrpSpPr/>
        <p:nvPr/>
      </p:nvGrpSpPr>
      <p:grpSpPr>
        <a:xfrm>
          <a:off x="0" y="0"/>
          <a:ext cx="0" cy="0"/>
          <a:chOff x="0" y="0"/>
          <a:chExt cx="0" cy="0"/>
        </a:xfrm>
      </p:grpSpPr>
      <p:sp>
        <p:nvSpPr>
          <p:cNvPr id="1854" name="Google Shape;1854;p114">
            <a:extLst>
              <a:ext uri="{FF2B5EF4-FFF2-40B4-BE49-F238E27FC236}">
                <a16:creationId xmlns:a16="http://schemas.microsoft.com/office/drawing/2014/main" id="{277BC0B4-406F-E902-F5FA-A22D7439E715}"/>
              </a:ext>
            </a:extLst>
          </p:cNvPr>
          <p:cNvSpPr txBox="1">
            <a:spLocks noGrp="1"/>
          </p:cNvSpPr>
          <p:nvPr>
            <p:ph type="title"/>
          </p:nvPr>
        </p:nvSpPr>
        <p:spPr>
          <a:xfrm>
            <a:off x="359833" y="178868"/>
            <a:ext cx="11472326" cy="828675"/>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3200"/>
              <a:buFont typeface="Arial"/>
              <a:buNone/>
            </a:pPr>
            <a:r>
              <a:rPr lang="en-US" sz="3000" dirty="0">
                <a:solidFill>
                  <a:srgbClr val="075899"/>
                </a:solidFill>
              </a:rPr>
              <a:t>SERENA-2: 2L </a:t>
            </a:r>
            <a:r>
              <a:rPr lang="en-US" sz="3000" dirty="0" err="1">
                <a:solidFill>
                  <a:srgbClr val="075899"/>
                </a:solidFill>
              </a:rPr>
              <a:t>Camizestrant</a:t>
            </a:r>
            <a:r>
              <a:rPr lang="en-US" sz="3000" dirty="0">
                <a:solidFill>
                  <a:srgbClr val="075899"/>
                </a:solidFill>
              </a:rPr>
              <a:t> for </a:t>
            </a:r>
            <a:r>
              <a:rPr lang="en-US" sz="3000" i="1" dirty="0">
                <a:solidFill>
                  <a:srgbClr val="075899"/>
                </a:solidFill>
              </a:rPr>
              <a:t>ESR1</a:t>
            </a:r>
            <a:r>
              <a:rPr lang="en-US" sz="3000" dirty="0">
                <a:solidFill>
                  <a:srgbClr val="075899"/>
                </a:solidFill>
              </a:rPr>
              <a:t>m</a:t>
            </a:r>
            <a:r>
              <a:rPr lang="en-US" sz="3000" i="1" dirty="0">
                <a:solidFill>
                  <a:srgbClr val="075899"/>
                </a:solidFill>
              </a:rPr>
              <a:t> </a:t>
            </a:r>
            <a:r>
              <a:rPr lang="en-US" sz="3000" dirty="0">
                <a:solidFill>
                  <a:srgbClr val="075899"/>
                </a:solidFill>
              </a:rPr>
              <a:t>MBC – </a:t>
            </a:r>
            <a:br>
              <a:rPr lang="en-US" sz="3000" dirty="0">
                <a:solidFill>
                  <a:srgbClr val="075899"/>
                </a:solidFill>
              </a:rPr>
            </a:br>
            <a:r>
              <a:rPr lang="en-US" sz="3000" dirty="0">
                <a:solidFill>
                  <a:srgbClr val="075899"/>
                </a:solidFill>
              </a:rPr>
              <a:t>Does the Number of </a:t>
            </a:r>
            <a:r>
              <a:rPr lang="en-US" sz="3000" i="1" dirty="0">
                <a:solidFill>
                  <a:srgbClr val="075899"/>
                </a:solidFill>
              </a:rPr>
              <a:t>ESR1</a:t>
            </a:r>
            <a:r>
              <a:rPr lang="en-US" sz="3000" dirty="0">
                <a:solidFill>
                  <a:srgbClr val="075899"/>
                </a:solidFill>
              </a:rPr>
              <a:t>m Impact Oral SERD Efficacy? YES!!</a:t>
            </a:r>
            <a:endParaRPr sz="3000" dirty="0">
              <a:solidFill>
                <a:srgbClr val="075899"/>
              </a:solidFill>
            </a:endParaRPr>
          </a:p>
        </p:txBody>
      </p:sp>
      <p:sp>
        <p:nvSpPr>
          <p:cNvPr id="1855" name="Google Shape;1855;p114">
            <a:extLst>
              <a:ext uri="{FF2B5EF4-FFF2-40B4-BE49-F238E27FC236}">
                <a16:creationId xmlns:a16="http://schemas.microsoft.com/office/drawing/2014/main" id="{168793E1-138E-09A2-5F4E-582CD92A6D62}"/>
              </a:ext>
            </a:extLst>
          </p:cNvPr>
          <p:cNvSpPr txBox="1">
            <a:spLocks noGrp="1"/>
          </p:cNvSpPr>
          <p:nvPr>
            <p:ph type="body" sz="quarter" idx="14"/>
          </p:nvPr>
        </p:nvSpPr>
        <p:spPr>
          <a:xfrm>
            <a:off x="-5" y="6274867"/>
            <a:ext cx="12191999" cy="583133"/>
          </a:xfrm>
          <a:prstGeom prst="rect">
            <a:avLst/>
          </a:prstGeom>
          <a:noFill/>
          <a:ln>
            <a:noFill/>
          </a:ln>
        </p:spPr>
        <p:txBody>
          <a:bodyPr spcFirstLastPara="1" wrap="square" lIns="180000" tIns="36000" rIns="180000" bIns="72000" anchor="b" anchorCtr="0">
            <a:noAutofit/>
          </a:bodyPr>
          <a:lstStyle/>
          <a:p>
            <a:pPr marL="0" lvl="0" indent="0" algn="l" rtl="0">
              <a:lnSpc>
                <a:spcPct val="100000"/>
              </a:lnSpc>
              <a:spcBef>
                <a:spcPts val="0"/>
              </a:spcBef>
              <a:spcAft>
                <a:spcPts val="0"/>
              </a:spcAft>
              <a:buClr>
                <a:srgbClr val="4F5151"/>
              </a:buClr>
              <a:buSzPts val="1000"/>
              <a:buFont typeface="Arial"/>
              <a:buNone/>
            </a:pPr>
            <a:br>
              <a:rPr lang="en-US" sz="1400" b="1" dirty="0">
                <a:solidFill>
                  <a:schemeClr val="tx1">
                    <a:lumMod val="50000"/>
                  </a:schemeClr>
                </a:solidFill>
              </a:rPr>
            </a:br>
            <a:r>
              <a:rPr lang="en-US" sz="1400" b="1" dirty="0">
                <a:solidFill>
                  <a:schemeClr val="tx1">
                    <a:lumMod val="50000"/>
                  </a:schemeClr>
                </a:solidFill>
              </a:rPr>
              <a:t>Oliveira M, et al. </a:t>
            </a:r>
            <a:r>
              <a:rPr lang="en-US" sz="1400" b="1" i="1" dirty="0">
                <a:solidFill>
                  <a:schemeClr val="tx1">
                    <a:lumMod val="50000"/>
                  </a:schemeClr>
                </a:solidFill>
              </a:rPr>
              <a:t>J Clin Oncol</a:t>
            </a:r>
            <a:r>
              <a:rPr lang="en-US" sz="1400" b="1" dirty="0">
                <a:solidFill>
                  <a:schemeClr val="tx1">
                    <a:lumMod val="50000"/>
                  </a:schemeClr>
                </a:solidFill>
              </a:rPr>
              <a:t>. 2023;41(16 Suppl):1066. </a:t>
            </a:r>
            <a:endParaRPr sz="1400" b="1" dirty="0">
              <a:solidFill>
                <a:schemeClr val="tx1">
                  <a:lumMod val="50000"/>
                </a:schemeClr>
              </a:solidFill>
            </a:endParaRPr>
          </a:p>
        </p:txBody>
      </p:sp>
      <p:graphicFrame>
        <p:nvGraphicFramePr>
          <p:cNvPr id="1856" name="Google Shape;1856;p114">
            <a:extLst>
              <a:ext uri="{FF2B5EF4-FFF2-40B4-BE49-F238E27FC236}">
                <a16:creationId xmlns:a16="http://schemas.microsoft.com/office/drawing/2014/main" id="{FA8E9347-6C2C-B23E-1774-492F58BBA7EB}"/>
              </a:ext>
            </a:extLst>
          </p:cNvPr>
          <p:cNvGraphicFramePr/>
          <p:nvPr/>
        </p:nvGraphicFramePr>
        <p:xfrm>
          <a:off x="190500" y="1229820"/>
          <a:ext cx="12001494" cy="4003842"/>
        </p:xfrm>
        <a:graphic>
          <a:graphicData uri="http://schemas.openxmlformats.org/drawingml/2006/table">
            <a:tbl>
              <a:tblPr>
                <a:noFill/>
              </a:tblPr>
              <a:tblGrid>
                <a:gridCol w="2964014">
                  <a:extLst>
                    <a:ext uri="{9D8B030D-6E8A-4147-A177-3AD203B41FA5}">
                      <a16:colId xmlns:a16="http://schemas.microsoft.com/office/drawing/2014/main" val="20000"/>
                    </a:ext>
                  </a:extLst>
                </a:gridCol>
                <a:gridCol w="1807496">
                  <a:extLst>
                    <a:ext uri="{9D8B030D-6E8A-4147-A177-3AD203B41FA5}">
                      <a16:colId xmlns:a16="http://schemas.microsoft.com/office/drawing/2014/main" val="20001"/>
                    </a:ext>
                  </a:extLst>
                </a:gridCol>
                <a:gridCol w="1807496">
                  <a:extLst>
                    <a:ext uri="{9D8B030D-6E8A-4147-A177-3AD203B41FA5}">
                      <a16:colId xmlns:a16="http://schemas.microsoft.com/office/drawing/2014/main" val="20002"/>
                    </a:ext>
                  </a:extLst>
                </a:gridCol>
                <a:gridCol w="1807496">
                  <a:extLst>
                    <a:ext uri="{9D8B030D-6E8A-4147-A177-3AD203B41FA5}">
                      <a16:colId xmlns:a16="http://schemas.microsoft.com/office/drawing/2014/main" val="20003"/>
                    </a:ext>
                  </a:extLst>
                </a:gridCol>
                <a:gridCol w="1807496">
                  <a:extLst>
                    <a:ext uri="{9D8B030D-6E8A-4147-A177-3AD203B41FA5}">
                      <a16:colId xmlns:a16="http://schemas.microsoft.com/office/drawing/2014/main" val="20004"/>
                    </a:ext>
                  </a:extLst>
                </a:gridCol>
                <a:gridCol w="1807496">
                  <a:extLst>
                    <a:ext uri="{9D8B030D-6E8A-4147-A177-3AD203B41FA5}">
                      <a16:colId xmlns:a16="http://schemas.microsoft.com/office/drawing/2014/main" val="20005"/>
                    </a:ext>
                  </a:extLst>
                </a:gridCol>
              </a:tblGrid>
              <a:tr h="1032556">
                <a:tc>
                  <a:txBody>
                    <a:bodyPr/>
                    <a:lstStyle/>
                    <a:p>
                      <a:pPr marL="0" marR="0" lvl="0" indent="0" algn="l" rtl="0">
                        <a:spcBef>
                          <a:spcPts val="0"/>
                        </a:spcBef>
                        <a:spcAft>
                          <a:spcPts val="0"/>
                        </a:spcAft>
                        <a:buClr>
                          <a:schemeClr val="dk1"/>
                        </a:buClr>
                        <a:buSzPts val="2000"/>
                        <a:buFont typeface="Proxima Nova"/>
                        <a:buNone/>
                      </a:pPr>
                      <a:endParaRPr sz="2000" b="1">
                        <a:solidFill>
                          <a:schemeClr val="lt1"/>
                        </a:solidFill>
                        <a:latin typeface="Arial"/>
                        <a:ea typeface="Arial"/>
                        <a:cs typeface="Arial"/>
                        <a:sym typeface="Arial"/>
                      </a:endParaRPr>
                    </a:p>
                  </a:txBody>
                  <a:tcPr marL="144000" marR="144000" marT="72000" marB="720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chemeClr val="tx2">
                        <a:lumMod val="75000"/>
                      </a:schemeClr>
                    </a:solidFill>
                  </a:tcPr>
                </a:tc>
                <a:tc>
                  <a:txBody>
                    <a:bodyPr/>
                    <a:lstStyle/>
                    <a:p>
                      <a:pPr marL="0" marR="0" lvl="0" indent="0" algn="ctr" rtl="0">
                        <a:spcBef>
                          <a:spcPts val="0"/>
                        </a:spcBef>
                        <a:spcAft>
                          <a:spcPts val="0"/>
                        </a:spcAft>
                        <a:buClr>
                          <a:schemeClr val="dk1"/>
                        </a:buClr>
                        <a:buSzPts val="1600"/>
                        <a:buFont typeface="Arial"/>
                        <a:buNone/>
                      </a:pPr>
                      <a:r>
                        <a:rPr lang="en-US" sz="1600" b="1" u="none" strike="noStrike" dirty="0">
                          <a:solidFill>
                            <a:schemeClr val="lt1"/>
                          </a:solidFill>
                          <a:latin typeface="Arial"/>
                          <a:ea typeface="Arial"/>
                          <a:cs typeface="Arial"/>
                          <a:sym typeface="Arial"/>
                        </a:rPr>
                        <a:t>CAMI (n=147), </a:t>
                      </a:r>
                      <a:br>
                        <a:rPr lang="en-US" sz="1600" b="1" u="none" strike="noStrike" dirty="0">
                          <a:solidFill>
                            <a:schemeClr val="lt1"/>
                          </a:solidFill>
                          <a:latin typeface="Arial"/>
                          <a:ea typeface="Arial"/>
                          <a:cs typeface="Arial"/>
                          <a:sym typeface="Arial"/>
                        </a:rPr>
                      </a:br>
                      <a:r>
                        <a:rPr lang="en-US" sz="1600" b="1" u="none" strike="noStrike" dirty="0">
                          <a:solidFill>
                            <a:schemeClr val="lt1"/>
                          </a:solidFill>
                          <a:latin typeface="Arial"/>
                          <a:ea typeface="Arial"/>
                          <a:cs typeface="Arial"/>
                          <a:sym typeface="Arial"/>
                        </a:rPr>
                        <a:t>No. (%)</a:t>
                      </a:r>
                      <a:endParaRPr sz="1600" b="1" i="0" u="none" strike="noStrike" dirty="0">
                        <a:solidFill>
                          <a:schemeClr val="lt1"/>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chemeClr val="tx2">
                        <a:lumMod val="75000"/>
                      </a:schemeClr>
                    </a:solidFill>
                  </a:tcPr>
                </a:tc>
                <a:tc>
                  <a:txBody>
                    <a:bodyPr/>
                    <a:lstStyle/>
                    <a:p>
                      <a:pPr marL="0" marR="0" lvl="0" indent="0" algn="ctr" rtl="0">
                        <a:spcBef>
                          <a:spcPts val="0"/>
                        </a:spcBef>
                        <a:spcAft>
                          <a:spcPts val="0"/>
                        </a:spcAft>
                        <a:buClr>
                          <a:schemeClr val="dk1"/>
                        </a:buClr>
                        <a:buSzPts val="1600"/>
                        <a:buFont typeface="Arial"/>
                        <a:buNone/>
                      </a:pPr>
                      <a:r>
                        <a:rPr lang="en-US" sz="1600" b="1" u="none" strike="noStrike">
                          <a:solidFill>
                            <a:schemeClr val="lt1"/>
                          </a:solidFill>
                          <a:latin typeface="Arial"/>
                          <a:ea typeface="Arial"/>
                          <a:cs typeface="Arial"/>
                          <a:sym typeface="Arial"/>
                        </a:rPr>
                        <a:t>CAMI mPFS, </a:t>
                      </a:r>
                      <a:br>
                        <a:rPr lang="en-US" sz="1600" b="1" u="none" strike="noStrike">
                          <a:solidFill>
                            <a:schemeClr val="lt1"/>
                          </a:solidFill>
                          <a:latin typeface="Arial"/>
                          <a:ea typeface="Arial"/>
                          <a:cs typeface="Arial"/>
                          <a:sym typeface="Arial"/>
                        </a:rPr>
                      </a:br>
                      <a:r>
                        <a:rPr lang="en-US" sz="1600" b="1" u="none" strike="noStrike">
                          <a:solidFill>
                            <a:schemeClr val="lt1"/>
                          </a:solidFill>
                          <a:latin typeface="Arial"/>
                          <a:ea typeface="Arial"/>
                          <a:cs typeface="Arial"/>
                          <a:sym typeface="Arial"/>
                        </a:rPr>
                        <a:t> (90% CI), mo</a:t>
                      </a:r>
                      <a:endParaRPr sz="1600" b="1" i="0" u="none" strike="noStrike">
                        <a:solidFill>
                          <a:schemeClr val="lt1"/>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chemeClr val="tx2">
                        <a:lumMod val="75000"/>
                      </a:schemeClr>
                    </a:solidFill>
                  </a:tcPr>
                </a:tc>
                <a:tc>
                  <a:txBody>
                    <a:bodyPr/>
                    <a:lstStyle/>
                    <a:p>
                      <a:pPr marL="0" marR="0" lvl="0" indent="0" algn="ctr" rtl="0">
                        <a:spcBef>
                          <a:spcPts val="0"/>
                        </a:spcBef>
                        <a:spcAft>
                          <a:spcPts val="0"/>
                        </a:spcAft>
                        <a:buClr>
                          <a:schemeClr val="dk1"/>
                        </a:buClr>
                        <a:buSzPts val="1600"/>
                        <a:buFont typeface="Arial"/>
                        <a:buNone/>
                      </a:pPr>
                      <a:r>
                        <a:rPr lang="en-US" sz="1600" b="1" u="none" strike="noStrike" dirty="0">
                          <a:solidFill>
                            <a:schemeClr val="lt1"/>
                          </a:solidFill>
                          <a:latin typeface="Arial"/>
                          <a:ea typeface="Arial"/>
                          <a:cs typeface="Arial"/>
                          <a:sym typeface="Arial"/>
                        </a:rPr>
                        <a:t>FUL (n=73), </a:t>
                      </a:r>
                      <a:br>
                        <a:rPr lang="en-US" sz="1600" b="1" u="none" strike="noStrike" dirty="0">
                          <a:solidFill>
                            <a:schemeClr val="lt1"/>
                          </a:solidFill>
                          <a:latin typeface="Arial"/>
                          <a:ea typeface="Arial"/>
                          <a:cs typeface="Arial"/>
                          <a:sym typeface="Arial"/>
                        </a:rPr>
                      </a:br>
                      <a:r>
                        <a:rPr lang="en-US" sz="1600" b="1" u="none" strike="noStrike" dirty="0">
                          <a:solidFill>
                            <a:schemeClr val="lt1"/>
                          </a:solidFill>
                          <a:latin typeface="Arial"/>
                          <a:ea typeface="Arial"/>
                          <a:cs typeface="Arial"/>
                          <a:sym typeface="Arial"/>
                        </a:rPr>
                        <a:t>No. (%)</a:t>
                      </a:r>
                      <a:endParaRPr sz="1600" b="1" i="0" u="none" strike="noStrike" dirty="0">
                        <a:solidFill>
                          <a:schemeClr val="lt1"/>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chemeClr val="tx2">
                        <a:lumMod val="75000"/>
                      </a:schemeClr>
                    </a:solidFill>
                  </a:tcPr>
                </a:tc>
                <a:tc>
                  <a:txBody>
                    <a:bodyPr/>
                    <a:lstStyle/>
                    <a:p>
                      <a:pPr marL="0" marR="0" lvl="0" indent="0" algn="ctr" rtl="0">
                        <a:lnSpc>
                          <a:spcPct val="100000"/>
                        </a:lnSpc>
                        <a:spcBef>
                          <a:spcPts val="0"/>
                        </a:spcBef>
                        <a:spcAft>
                          <a:spcPts val="0"/>
                        </a:spcAft>
                        <a:buClr>
                          <a:schemeClr val="dk1"/>
                        </a:buClr>
                        <a:buSzPts val="1600"/>
                        <a:buFont typeface="Arial"/>
                        <a:buNone/>
                      </a:pPr>
                      <a:r>
                        <a:rPr lang="en-US" sz="1600" b="1" u="none" strike="noStrike">
                          <a:solidFill>
                            <a:schemeClr val="lt1"/>
                          </a:solidFill>
                          <a:latin typeface="Arial"/>
                          <a:ea typeface="Arial"/>
                          <a:cs typeface="Arial"/>
                          <a:sym typeface="Arial"/>
                        </a:rPr>
                        <a:t>FUL mPFS </a:t>
                      </a:r>
                      <a:br>
                        <a:rPr lang="en-US" sz="1600" b="1" u="none" strike="noStrike">
                          <a:solidFill>
                            <a:schemeClr val="lt1"/>
                          </a:solidFill>
                          <a:latin typeface="Arial"/>
                          <a:ea typeface="Arial"/>
                          <a:cs typeface="Arial"/>
                          <a:sym typeface="Arial"/>
                        </a:rPr>
                      </a:br>
                      <a:r>
                        <a:rPr lang="en-US" sz="1600" b="1" u="none" strike="noStrike">
                          <a:solidFill>
                            <a:schemeClr val="lt1"/>
                          </a:solidFill>
                          <a:latin typeface="Arial"/>
                          <a:ea typeface="Arial"/>
                          <a:cs typeface="Arial"/>
                          <a:sym typeface="Arial"/>
                        </a:rPr>
                        <a:t> (90% CI), mo</a:t>
                      </a:r>
                      <a:endParaRPr sz="1600" b="1" i="0" u="none" strike="noStrike">
                        <a:solidFill>
                          <a:schemeClr val="lt1"/>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chemeClr val="tx2">
                        <a:lumMod val="75000"/>
                      </a:schemeClr>
                    </a:solidFill>
                  </a:tcPr>
                </a:tc>
                <a:tc>
                  <a:txBody>
                    <a:bodyPr/>
                    <a:lstStyle/>
                    <a:p>
                      <a:pPr marL="0" marR="0" lvl="0" indent="0" algn="ctr" rtl="0">
                        <a:lnSpc>
                          <a:spcPct val="100000"/>
                        </a:lnSpc>
                        <a:spcBef>
                          <a:spcPts val="0"/>
                        </a:spcBef>
                        <a:spcAft>
                          <a:spcPts val="0"/>
                        </a:spcAft>
                        <a:buClr>
                          <a:schemeClr val="dk1"/>
                        </a:buClr>
                        <a:buSzPts val="1600"/>
                        <a:buFont typeface="Arial"/>
                        <a:buNone/>
                      </a:pPr>
                      <a:r>
                        <a:rPr lang="en-US" sz="1600" b="1" u="none" strike="noStrike" dirty="0">
                          <a:solidFill>
                            <a:schemeClr val="lt1"/>
                          </a:solidFill>
                          <a:latin typeface="Arial"/>
                          <a:ea typeface="Arial"/>
                          <a:cs typeface="Arial"/>
                          <a:sym typeface="Arial"/>
                        </a:rPr>
                        <a:t>CAMI vs FUL PFS HR (90% Cl)</a:t>
                      </a:r>
                      <a:endParaRPr sz="1600" b="1" i="0" u="none" strike="noStrike" dirty="0">
                        <a:solidFill>
                          <a:schemeClr val="lt1"/>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chemeClr val="tx2">
                        <a:lumMod val="75000"/>
                      </a:schemeClr>
                    </a:solidFill>
                  </a:tcPr>
                </a:tc>
                <a:extLst>
                  <a:ext uri="{0D108BD9-81ED-4DB2-BD59-A6C34878D82A}">
                    <a16:rowId xmlns:a16="http://schemas.microsoft.com/office/drawing/2014/main" val="10000"/>
                  </a:ext>
                </a:extLst>
              </a:tr>
              <a:tr h="523354">
                <a:tc>
                  <a:txBody>
                    <a:bodyPr/>
                    <a:lstStyle/>
                    <a:p>
                      <a:pPr marL="0" marR="0" lvl="0" indent="0" algn="l" rtl="0">
                        <a:spcBef>
                          <a:spcPts val="0"/>
                        </a:spcBef>
                        <a:spcAft>
                          <a:spcPts val="0"/>
                        </a:spcAft>
                        <a:buClr>
                          <a:schemeClr val="dk1"/>
                        </a:buClr>
                        <a:buSzPts val="1400"/>
                        <a:buFont typeface="Arial"/>
                        <a:buNone/>
                      </a:pPr>
                      <a:r>
                        <a:rPr lang="en-US" sz="1400" b="1" i="1" u="none" strike="noStrike">
                          <a:solidFill>
                            <a:schemeClr val="tx1">
                              <a:lumMod val="75000"/>
                            </a:schemeClr>
                          </a:solidFill>
                          <a:latin typeface="Arial"/>
                          <a:ea typeface="Arial"/>
                          <a:cs typeface="Arial"/>
                          <a:sym typeface="Arial"/>
                        </a:rPr>
                        <a:t>ESR1</a:t>
                      </a:r>
                      <a:r>
                        <a:rPr lang="en-US" sz="1400" b="1" u="none" strike="noStrike">
                          <a:solidFill>
                            <a:schemeClr val="tx1">
                              <a:lumMod val="75000"/>
                            </a:schemeClr>
                          </a:solidFill>
                          <a:latin typeface="Arial"/>
                          <a:ea typeface="Arial"/>
                          <a:cs typeface="Arial"/>
                          <a:sym typeface="Arial"/>
                        </a:rPr>
                        <a:t>m detected</a:t>
                      </a:r>
                      <a:endParaRPr sz="1400" b="1" i="0" u="none" strike="noStrike">
                        <a:solidFill>
                          <a:schemeClr val="tx1">
                            <a:lumMod val="75000"/>
                          </a:schemeClr>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48 (33)</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8.0 (4.5, 12.0)</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35 (48)</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2.2 (1.9, 3.8)</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0.44 (0.28, 0.68)</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611983">
                <a:tc>
                  <a:txBody>
                    <a:bodyPr/>
                    <a:lstStyle/>
                    <a:p>
                      <a:pPr marL="0" marR="0" lvl="0" indent="0" algn="l" rtl="0">
                        <a:spcBef>
                          <a:spcPts val="0"/>
                        </a:spcBef>
                        <a:spcAft>
                          <a:spcPts val="0"/>
                        </a:spcAft>
                        <a:buClr>
                          <a:schemeClr val="dk1"/>
                        </a:buClr>
                        <a:buSzPts val="1400"/>
                        <a:buFont typeface="Arial"/>
                        <a:buNone/>
                      </a:pPr>
                      <a:r>
                        <a:rPr lang="en-US" sz="1400" b="1" u="none" strike="noStrike">
                          <a:solidFill>
                            <a:schemeClr val="tx1">
                              <a:lumMod val="75000"/>
                            </a:schemeClr>
                          </a:solidFill>
                          <a:latin typeface="Arial"/>
                          <a:ea typeface="Arial"/>
                          <a:cs typeface="Arial"/>
                          <a:sym typeface="Arial"/>
                        </a:rPr>
                        <a:t>1 </a:t>
                      </a:r>
                      <a:r>
                        <a:rPr lang="en-US" sz="1400" b="1" i="1" u="none" strike="noStrike">
                          <a:solidFill>
                            <a:schemeClr val="tx1">
                              <a:lumMod val="75000"/>
                            </a:schemeClr>
                          </a:solidFill>
                          <a:latin typeface="Arial"/>
                          <a:ea typeface="Arial"/>
                          <a:cs typeface="Arial"/>
                          <a:sym typeface="Arial"/>
                        </a:rPr>
                        <a:t>ESR1</a:t>
                      </a:r>
                      <a:r>
                        <a:rPr lang="en-US" sz="1400" b="1" u="none" strike="noStrike">
                          <a:solidFill>
                            <a:schemeClr val="tx1">
                              <a:lumMod val="75000"/>
                            </a:schemeClr>
                          </a:solidFill>
                          <a:latin typeface="Arial"/>
                          <a:ea typeface="Arial"/>
                          <a:cs typeface="Arial"/>
                          <a:sym typeface="Arial"/>
                        </a:rPr>
                        <a:t>m variant detected</a:t>
                      </a:r>
                      <a:endParaRPr sz="1400" b="1" i="0" u="none" strike="noStrike">
                        <a:solidFill>
                          <a:schemeClr val="tx1">
                            <a:lumMod val="75000"/>
                          </a:schemeClr>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21 (44)</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12.9 (4.5, 14.7)</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17 (49)</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2.2 (1.9, 9.3)</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0.52 (0.28, 0.97)</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611983">
                <a:tc>
                  <a:txBody>
                    <a:bodyPr/>
                    <a:lstStyle/>
                    <a:p>
                      <a:pPr marL="0" marR="0" lvl="0" indent="0" algn="l" rtl="0">
                        <a:spcBef>
                          <a:spcPts val="0"/>
                        </a:spcBef>
                        <a:spcAft>
                          <a:spcPts val="0"/>
                        </a:spcAft>
                        <a:buClr>
                          <a:schemeClr val="dk1"/>
                        </a:buClr>
                        <a:buSzPts val="1400"/>
                        <a:buFont typeface="Arial"/>
                        <a:buNone/>
                      </a:pPr>
                      <a:r>
                        <a:rPr lang="en-US" sz="1400" b="1" u="none" strike="noStrike">
                          <a:solidFill>
                            <a:schemeClr val="tx1">
                              <a:lumMod val="75000"/>
                            </a:schemeClr>
                          </a:solidFill>
                          <a:latin typeface="Arial"/>
                          <a:ea typeface="Arial"/>
                          <a:cs typeface="Arial"/>
                          <a:sym typeface="Arial"/>
                        </a:rPr>
                        <a:t>&gt; 1 </a:t>
                      </a:r>
                      <a:r>
                        <a:rPr lang="en-US" sz="1400" b="1" i="1" u="none" strike="noStrike">
                          <a:solidFill>
                            <a:schemeClr val="tx1">
                              <a:lumMod val="75000"/>
                            </a:schemeClr>
                          </a:solidFill>
                          <a:latin typeface="Arial"/>
                          <a:ea typeface="Arial"/>
                          <a:cs typeface="Arial"/>
                          <a:sym typeface="Arial"/>
                        </a:rPr>
                        <a:t>ESR1</a:t>
                      </a:r>
                      <a:r>
                        <a:rPr lang="en-US" sz="1400" b="1" u="none" strike="noStrike">
                          <a:solidFill>
                            <a:schemeClr val="tx1">
                              <a:lumMod val="75000"/>
                            </a:schemeClr>
                          </a:solidFill>
                          <a:latin typeface="Arial"/>
                          <a:ea typeface="Arial"/>
                          <a:cs typeface="Arial"/>
                          <a:sym typeface="Arial"/>
                        </a:rPr>
                        <a:t>m variant detected</a:t>
                      </a:r>
                      <a:endParaRPr sz="1400" b="1" i="0" u="none" strike="noStrike">
                        <a:solidFill>
                          <a:schemeClr val="tx1">
                            <a:lumMod val="75000"/>
                          </a:schemeClr>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27 (56)</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4.7 (2.0, 11.1)</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18 (51)</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dirty="0">
                          <a:solidFill>
                            <a:schemeClr val="tx1">
                              <a:lumMod val="75000"/>
                            </a:schemeClr>
                          </a:solidFill>
                          <a:latin typeface="Arial"/>
                          <a:ea typeface="Arial"/>
                          <a:cs typeface="Arial"/>
                          <a:sym typeface="Arial"/>
                        </a:rPr>
                        <a:t>2.3 (1.9, 3.8)</a:t>
                      </a:r>
                      <a:endParaRPr sz="1400" b="0" i="0" u="none" strike="noStrike" dirty="0">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0.45 (0.25, 0.81)</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611983">
                <a:tc>
                  <a:txBody>
                    <a:bodyPr/>
                    <a:lstStyle/>
                    <a:p>
                      <a:pPr marL="0" marR="0" lvl="0" indent="0" algn="l" rtl="0">
                        <a:spcBef>
                          <a:spcPts val="0"/>
                        </a:spcBef>
                        <a:spcAft>
                          <a:spcPts val="0"/>
                        </a:spcAft>
                        <a:buClr>
                          <a:schemeClr val="dk1"/>
                        </a:buClr>
                        <a:buSzPts val="1400"/>
                        <a:buFont typeface="Arial"/>
                        <a:buNone/>
                      </a:pPr>
                      <a:r>
                        <a:rPr lang="en-US" sz="1400" b="1" u="none" strike="noStrike">
                          <a:solidFill>
                            <a:schemeClr val="tx1">
                              <a:lumMod val="75000"/>
                            </a:schemeClr>
                          </a:solidFill>
                          <a:latin typeface="Arial"/>
                          <a:ea typeface="Arial"/>
                          <a:cs typeface="Arial"/>
                          <a:sym typeface="Arial"/>
                        </a:rPr>
                        <a:t>D538G detected</a:t>
                      </a:r>
                      <a:endParaRPr sz="1400" b="1" i="0" u="none" strike="noStrike">
                        <a:solidFill>
                          <a:schemeClr val="tx1">
                            <a:lumMod val="75000"/>
                          </a:schemeClr>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28 (58)</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4.5 (2.0, 9 1)</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23 (66)</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2.2 (1.9, 3.8)</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u="none" strike="noStrike">
                          <a:solidFill>
                            <a:schemeClr val="tx1">
                              <a:lumMod val="75000"/>
                            </a:schemeClr>
                          </a:solidFill>
                          <a:latin typeface="Arial"/>
                          <a:ea typeface="Arial"/>
                          <a:cs typeface="Arial"/>
                          <a:sym typeface="Arial"/>
                        </a:rPr>
                        <a:t>0.61 (0.36, 1.03)</a:t>
                      </a:r>
                      <a:endParaRPr sz="1400" b="0" i="0" u="none" strike="noStrike">
                        <a:solidFill>
                          <a:schemeClr val="tx1">
                            <a:lumMod val="75000"/>
                          </a:schemeClr>
                        </a:solidFill>
                        <a:latin typeface="Arial"/>
                        <a:ea typeface="Arial"/>
                        <a:cs typeface="Arial"/>
                        <a:sym typeface="Arial"/>
                      </a:endParaRPr>
                    </a:p>
                  </a:txBody>
                  <a:tcPr marL="6350" marR="6350" marT="6350" marB="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611983">
                <a:tc>
                  <a:txBody>
                    <a:bodyPr/>
                    <a:lstStyle/>
                    <a:p>
                      <a:pPr marL="0" marR="0" lvl="0" indent="0" algn="l" rtl="0">
                        <a:spcBef>
                          <a:spcPts val="0"/>
                        </a:spcBef>
                        <a:spcAft>
                          <a:spcPts val="0"/>
                        </a:spcAft>
                        <a:buClr>
                          <a:schemeClr val="dk1"/>
                        </a:buClr>
                        <a:buSzPts val="1400"/>
                        <a:buFont typeface="Arial"/>
                        <a:buNone/>
                      </a:pPr>
                      <a:r>
                        <a:rPr lang="en-US" sz="1400" b="1" i="0" u="none" strike="noStrike">
                          <a:solidFill>
                            <a:schemeClr val="tx1">
                              <a:lumMod val="75000"/>
                            </a:schemeClr>
                          </a:solidFill>
                          <a:latin typeface="Arial"/>
                          <a:ea typeface="Arial"/>
                          <a:cs typeface="Arial"/>
                          <a:sym typeface="Arial"/>
                        </a:rPr>
                        <a:t>Y537C/D/N/S detected</a:t>
                      </a:r>
                      <a:endParaRPr sz="1800">
                        <a:solidFill>
                          <a:schemeClr val="tx1">
                            <a:lumMod val="75000"/>
                          </a:schemeClr>
                        </a:solidFil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b="0" i="0" u="none" strike="noStrike">
                          <a:solidFill>
                            <a:schemeClr val="tx1">
                              <a:lumMod val="75000"/>
                            </a:schemeClr>
                          </a:solidFill>
                          <a:latin typeface="Arial"/>
                          <a:ea typeface="Arial"/>
                          <a:cs typeface="Arial"/>
                          <a:sym typeface="Arial"/>
                        </a:rPr>
                        <a:t>33 (69)</a:t>
                      </a:r>
                      <a:endParaRPr sz="1800">
                        <a:solidFill>
                          <a:schemeClr val="tx1">
                            <a:lumMod val="75000"/>
                          </a:schemeClr>
                        </a:solidFil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b="0" i="0" u="none" strike="noStrike">
                          <a:solidFill>
                            <a:schemeClr val="tx1">
                              <a:lumMod val="75000"/>
                            </a:schemeClr>
                          </a:solidFill>
                          <a:latin typeface="Arial"/>
                          <a:ea typeface="Arial"/>
                          <a:cs typeface="Arial"/>
                          <a:sym typeface="Arial"/>
                        </a:rPr>
                        <a:t>9.1 (3.9, 12.7)</a:t>
                      </a:r>
                      <a:endParaRPr sz="1800">
                        <a:solidFill>
                          <a:schemeClr val="tx1">
                            <a:lumMod val="75000"/>
                          </a:schemeClr>
                        </a:solidFil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b="0" i="0" u="none" strike="noStrike">
                          <a:solidFill>
                            <a:schemeClr val="tx1">
                              <a:lumMod val="75000"/>
                            </a:schemeClr>
                          </a:solidFill>
                          <a:latin typeface="Arial"/>
                          <a:ea typeface="Arial"/>
                          <a:cs typeface="Arial"/>
                          <a:sym typeface="Arial"/>
                        </a:rPr>
                        <a:t>23 (66)</a:t>
                      </a:r>
                      <a:endParaRPr sz="1800">
                        <a:solidFill>
                          <a:schemeClr val="tx1">
                            <a:lumMod val="75000"/>
                          </a:schemeClr>
                        </a:solidFil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b="0" i="0" u="none" strike="noStrike">
                          <a:solidFill>
                            <a:schemeClr val="tx1">
                              <a:lumMod val="75000"/>
                            </a:schemeClr>
                          </a:solidFill>
                          <a:latin typeface="Arial"/>
                          <a:ea typeface="Arial"/>
                          <a:cs typeface="Arial"/>
                          <a:sym typeface="Arial"/>
                        </a:rPr>
                        <a:t>2.3 (1.9, 5.6)</a:t>
                      </a:r>
                      <a:endParaRPr sz="1800">
                        <a:solidFill>
                          <a:schemeClr val="tx1">
                            <a:lumMod val="75000"/>
                          </a:schemeClr>
                        </a:solidFill>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400"/>
                        <a:buFont typeface="Arial"/>
                        <a:buNone/>
                      </a:pPr>
                      <a:r>
                        <a:rPr lang="en-US" sz="1400" b="0" i="0" u="none" strike="noStrike" dirty="0">
                          <a:solidFill>
                            <a:schemeClr val="tx1">
                              <a:lumMod val="75000"/>
                            </a:schemeClr>
                          </a:solidFill>
                          <a:latin typeface="Arial"/>
                          <a:ea typeface="Arial"/>
                          <a:cs typeface="Arial"/>
                          <a:sym typeface="Arial"/>
                        </a:rPr>
                        <a:t>0.46 (0.28, 0.76)</a:t>
                      </a:r>
                      <a:endParaRPr sz="1800" dirty="0">
                        <a:solidFill>
                          <a:schemeClr val="tx1">
                            <a:lumMod val="75000"/>
                          </a:schemeClr>
                        </a:solidFill>
                      </a:endParaRPr>
                    </a:p>
                  </a:txBody>
                  <a:tcPr marL="6350" marR="6350" marT="6350" marB="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1857" name="Google Shape;1857;p114">
            <a:extLst>
              <a:ext uri="{FF2B5EF4-FFF2-40B4-BE49-F238E27FC236}">
                <a16:creationId xmlns:a16="http://schemas.microsoft.com/office/drawing/2014/main" id="{F0A43B13-0C6B-A292-6F9A-B6EECBDEFBA9}"/>
              </a:ext>
            </a:extLst>
          </p:cNvPr>
          <p:cNvSpPr txBox="1"/>
          <p:nvPr/>
        </p:nvSpPr>
        <p:spPr>
          <a:xfrm>
            <a:off x="1" y="5233588"/>
            <a:ext cx="12191999"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
                <a:srgbClr val="6A6C6D"/>
              </a:buClr>
              <a:buSzPts val="1750"/>
              <a:buFont typeface="Arial"/>
              <a:buNone/>
              <a:tabLst/>
              <a:defRPr/>
            </a:pPr>
            <a:r>
              <a:rPr kumimoji="0" lang="en-US" sz="2000" b="1" i="0" u="none" strike="noStrike" kern="0" cap="none" spc="0" normalizeH="0" baseline="0" noProof="0" dirty="0">
                <a:ln>
                  <a:noFill/>
                </a:ln>
                <a:solidFill>
                  <a:srgbClr val="6A6C6D">
                    <a:lumMod val="50000"/>
                  </a:srgbClr>
                </a:solidFill>
                <a:effectLst/>
                <a:uLnTx/>
                <a:uFillTx/>
                <a:latin typeface="Arial"/>
                <a:ea typeface="Arial"/>
                <a:cs typeface="Arial"/>
                <a:sym typeface="Arial"/>
              </a:rPr>
              <a:t>The greatest </a:t>
            </a:r>
            <a:r>
              <a:rPr kumimoji="0" lang="en-US" sz="2000" b="1" i="0" u="none" strike="noStrike" kern="0" cap="none" spc="0" normalizeH="0" baseline="0" noProof="0" dirty="0" err="1">
                <a:ln>
                  <a:noFill/>
                </a:ln>
                <a:solidFill>
                  <a:srgbClr val="6A6C6D">
                    <a:lumMod val="50000"/>
                  </a:srgbClr>
                </a:solidFill>
                <a:effectLst/>
                <a:uLnTx/>
                <a:uFillTx/>
                <a:latin typeface="Arial"/>
                <a:ea typeface="Arial"/>
                <a:cs typeface="Arial"/>
                <a:sym typeface="Arial"/>
              </a:rPr>
              <a:t>mPFS</a:t>
            </a:r>
            <a:r>
              <a:rPr kumimoji="0" lang="en-US" sz="2000" b="1" i="0" u="none" strike="noStrike" kern="0" cap="none" spc="0" normalizeH="0" baseline="0" noProof="0" dirty="0">
                <a:ln>
                  <a:noFill/>
                </a:ln>
                <a:solidFill>
                  <a:srgbClr val="6A6C6D">
                    <a:lumMod val="50000"/>
                  </a:srgbClr>
                </a:solidFill>
                <a:effectLst/>
                <a:uLnTx/>
                <a:uFillTx/>
                <a:latin typeface="Arial"/>
                <a:ea typeface="Arial"/>
                <a:cs typeface="Arial"/>
                <a:sym typeface="Arial"/>
              </a:rPr>
              <a:t> improvement was seen in patients where a single </a:t>
            </a:r>
            <a:r>
              <a:rPr kumimoji="0" lang="en-US" sz="2000" b="1" i="1" u="none" strike="noStrike" kern="0" cap="none" spc="0" normalizeH="0" baseline="0" noProof="0" dirty="0">
                <a:ln>
                  <a:noFill/>
                </a:ln>
                <a:solidFill>
                  <a:srgbClr val="6A6C6D">
                    <a:lumMod val="50000"/>
                  </a:srgbClr>
                </a:solidFill>
                <a:effectLst/>
                <a:uLnTx/>
                <a:uFillTx/>
                <a:latin typeface="Arial"/>
                <a:ea typeface="Arial"/>
                <a:cs typeface="Arial"/>
                <a:sym typeface="Arial"/>
              </a:rPr>
              <a:t>ESR1</a:t>
            </a:r>
            <a:r>
              <a:rPr kumimoji="0" lang="en-US" sz="2000" b="1" i="0" u="none" strike="noStrike" kern="0" cap="none" spc="0" normalizeH="0" baseline="0" noProof="0" dirty="0">
                <a:ln>
                  <a:noFill/>
                </a:ln>
                <a:solidFill>
                  <a:srgbClr val="6A6C6D">
                    <a:lumMod val="50000"/>
                  </a:srgbClr>
                </a:solidFill>
                <a:effectLst/>
                <a:uLnTx/>
                <a:uFillTx/>
                <a:latin typeface="Arial"/>
                <a:ea typeface="Arial"/>
                <a:cs typeface="Arial"/>
                <a:sym typeface="Arial"/>
              </a:rPr>
              <a:t>m variant was detected, </a:t>
            </a:r>
            <a:endParaRPr kumimoji="0" lang="en-US" sz="2000" b="1" i="0" u="none" strike="noStrike" kern="0" cap="none" spc="0" normalizeH="0" baseline="0" noProof="0" dirty="0">
              <a:ln>
                <a:noFill/>
              </a:ln>
              <a:solidFill>
                <a:srgbClr val="6A6C6D">
                  <a:lumMod val="50000"/>
                </a:srgbClr>
              </a:solidFill>
              <a:effectLst/>
              <a:uLnTx/>
              <a:uFillTx/>
              <a:latin typeface="Arial"/>
              <a:ea typeface="+mn-ea"/>
              <a:cs typeface="Arial"/>
              <a:sym typeface="Arial"/>
            </a:endParaRPr>
          </a:p>
          <a:p>
            <a:pPr marL="0" marR="0" lvl="0" indent="0" algn="ctr" defTabSz="914400" rtl="0" eaLnBrk="1" fontAlgn="auto" latinLnBrk="0" hangingPunct="1">
              <a:lnSpc>
                <a:spcPct val="120000"/>
              </a:lnSpc>
              <a:spcBef>
                <a:spcPts val="0"/>
              </a:spcBef>
              <a:spcAft>
                <a:spcPts val="0"/>
              </a:spcAft>
              <a:buClr>
                <a:srgbClr val="6A6C6D"/>
              </a:buClr>
              <a:buSzPts val="1750"/>
              <a:buFont typeface="Arial"/>
              <a:buNone/>
              <a:tabLst/>
              <a:defRPr/>
            </a:pPr>
            <a:r>
              <a:rPr kumimoji="0" lang="en-US" sz="2000" b="1" i="0" u="none" strike="noStrike" kern="0" cap="none" spc="0" normalizeH="0" baseline="0" noProof="0" dirty="0">
                <a:ln>
                  <a:noFill/>
                </a:ln>
                <a:solidFill>
                  <a:srgbClr val="6A6C6D">
                    <a:lumMod val="50000"/>
                  </a:srgbClr>
                </a:solidFill>
                <a:effectLst/>
                <a:uLnTx/>
                <a:uFillTx/>
                <a:latin typeface="Arial"/>
                <a:ea typeface="Arial"/>
                <a:cs typeface="Arial"/>
                <a:sym typeface="Arial"/>
              </a:rPr>
              <a:t>suggesting that early intervention upon detection of </a:t>
            </a:r>
            <a:r>
              <a:rPr kumimoji="0" lang="en-US" sz="2000" b="1" i="1" u="none" strike="noStrike" kern="0" cap="none" spc="0" normalizeH="0" baseline="0" noProof="0" dirty="0">
                <a:ln>
                  <a:noFill/>
                </a:ln>
                <a:solidFill>
                  <a:srgbClr val="6A6C6D">
                    <a:lumMod val="50000"/>
                  </a:srgbClr>
                </a:solidFill>
                <a:effectLst/>
                <a:uLnTx/>
                <a:uFillTx/>
                <a:latin typeface="Arial"/>
                <a:ea typeface="Arial"/>
                <a:cs typeface="Arial"/>
                <a:sym typeface="Arial"/>
              </a:rPr>
              <a:t>ESR1</a:t>
            </a:r>
            <a:r>
              <a:rPr kumimoji="0" lang="en-US" sz="2000" b="1" i="0" u="none" strike="noStrike" kern="0" cap="none" spc="0" normalizeH="0" baseline="0" noProof="0" dirty="0">
                <a:ln>
                  <a:noFill/>
                </a:ln>
                <a:solidFill>
                  <a:srgbClr val="6A6C6D">
                    <a:lumMod val="50000"/>
                  </a:srgbClr>
                </a:solidFill>
                <a:effectLst/>
                <a:uLnTx/>
                <a:uFillTx/>
                <a:latin typeface="Arial"/>
                <a:ea typeface="Arial"/>
                <a:cs typeface="Arial"/>
                <a:sym typeface="Arial"/>
              </a:rPr>
              <a:t>m may provide maximum patient benefit</a:t>
            </a:r>
            <a:endParaRPr kumimoji="0" lang="en-US" sz="2000" b="1" i="0" u="none" strike="noStrike" kern="0" cap="none" spc="0" normalizeH="0" baseline="0" noProof="0" dirty="0">
              <a:ln>
                <a:noFill/>
              </a:ln>
              <a:solidFill>
                <a:srgbClr val="6A6C6D">
                  <a:lumMod val="50000"/>
                </a:srgbClr>
              </a:solidFill>
              <a:effectLst/>
              <a:uLnTx/>
              <a:uFillTx/>
              <a:latin typeface="Arial"/>
              <a:ea typeface="+mn-ea"/>
              <a:cs typeface="Arial"/>
              <a:sym typeface="Arial"/>
            </a:endParaRPr>
          </a:p>
        </p:txBody>
      </p:sp>
      <p:sp>
        <p:nvSpPr>
          <p:cNvPr id="3" name="Rectangle 2">
            <a:extLst>
              <a:ext uri="{FF2B5EF4-FFF2-40B4-BE49-F238E27FC236}">
                <a16:creationId xmlns:a16="http://schemas.microsoft.com/office/drawing/2014/main" id="{BC7C012A-15E6-EA4B-EF7D-E4821A53C7E6}"/>
              </a:ext>
            </a:extLst>
          </p:cNvPr>
          <p:cNvSpPr/>
          <p:nvPr/>
        </p:nvSpPr>
        <p:spPr>
          <a:xfrm>
            <a:off x="190494" y="2800350"/>
            <a:ext cx="6614343" cy="1257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057162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60063CD1-CAD9-B015-2E74-B10A7A4BA67D}"/>
              </a:ext>
            </a:extLst>
          </p:cNvPr>
          <p:cNvSpPr>
            <a:spLocks noGrp="1"/>
          </p:cNvSpPr>
          <p:nvPr>
            <p:ph type="body" sz="quarter" idx="13"/>
          </p:nvPr>
        </p:nvSpPr>
        <p:spPr>
          <a:xfrm>
            <a:off x="-73572" y="6179507"/>
            <a:ext cx="10536664" cy="533399"/>
          </a:xfrm>
        </p:spPr>
        <p:txBody>
          <a:bodyPr/>
          <a:lstStyle/>
          <a:p>
            <a:r>
              <a:rPr lang="en-US" b="1" dirty="0"/>
              <a:t>Hattori M, et al. </a:t>
            </a:r>
            <a:r>
              <a:rPr lang="en-US" b="1" i="1" dirty="0"/>
              <a:t>JCO Precis Oncol</a:t>
            </a:r>
            <a:r>
              <a:rPr lang="en-US" b="1" dirty="0"/>
              <a:t>. 2024;8:e2300647.</a:t>
            </a:r>
          </a:p>
        </p:txBody>
      </p:sp>
      <p:sp>
        <p:nvSpPr>
          <p:cNvPr id="5" name="Title 6">
            <a:extLst>
              <a:ext uri="{FF2B5EF4-FFF2-40B4-BE49-F238E27FC236}">
                <a16:creationId xmlns:a16="http://schemas.microsoft.com/office/drawing/2014/main" id="{9DB3ADED-9002-33C1-E787-6C70082530F7}"/>
              </a:ext>
            </a:extLst>
          </p:cNvPr>
          <p:cNvSpPr>
            <a:spLocks noGrp="1"/>
          </p:cNvSpPr>
          <p:nvPr>
            <p:ph type="title"/>
          </p:nvPr>
        </p:nvSpPr>
        <p:spPr>
          <a:xfrm>
            <a:off x="0" y="0"/>
            <a:ext cx="12192000" cy="1385888"/>
          </a:xfrm>
        </p:spPr>
        <p:txBody>
          <a:bodyPr/>
          <a:lstStyle/>
          <a:p>
            <a:r>
              <a:rPr lang="en-US" sz="3000" dirty="0"/>
              <a:t>Acquired Mutations Cause ET-Resistance </a:t>
            </a:r>
            <a:br>
              <a:rPr lang="en-US" sz="3000" dirty="0"/>
            </a:br>
            <a:r>
              <a:rPr lang="en-US" sz="3000" dirty="0"/>
              <a:t>Post-Progression on AI + CDK4/6 Inhibitor</a:t>
            </a:r>
          </a:p>
        </p:txBody>
      </p:sp>
      <p:pic>
        <p:nvPicPr>
          <p:cNvPr id="6" name="Picture 5">
            <a:extLst>
              <a:ext uri="{FF2B5EF4-FFF2-40B4-BE49-F238E27FC236}">
                <a16:creationId xmlns:a16="http://schemas.microsoft.com/office/drawing/2014/main" id="{8F0DCEE5-F885-AB38-FA84-55372BC08C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9791"/>
          <a:stretch>
            <a:fillRect/>
          </a:stretch>
        </p:blipFill>
        <p:spPr>
          <a:xfrm>
            <a:off x="329593" y="1594884"/>
            <a:ext cx="11532814" cy="4371135"/>
          </a:xfrm>
          <a:prstGeom prst="rect">
            <a:avLst/>
          </a:prstGeom>
        </p:spPr>
      </p:pic>
    </p:spTree>
    <p:extLst>
      <p:ext uri="{BB962C8B-B14F-4D97-AF65-F5344CB8AC3E}">
        <p14:creationId xmlns:p14="http://schemas.microsoft.com/office/powerpoint/2010/main" val="12738036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8" name="Ink 47">
                <a:extLst>
                  <a:ext uri="{FF2B5EF4-FFF2-40B4-BE49-F238E27FC236}">
                    <a16:creationId xmlns:a16="http://schemas.microsoft.com/office/drawing/2014/main" id="{992E1AC1-9485-D4C3-FCAA-C81227580B05}"/>
                  </a:ext>
                </a:extLst>
              </p14:cNvPr>
              <p14:cNvContentPartPr/>
              <p14:nvPr/>
            </p14:nvContentPartPr>
            <p14:xfrm>
              <a:off x="2509213" y="5712384"/>
              <a:ext cx="68154" cy="45676"/>
            </p14:xfrm>
          </p:contentPart>
        </mc:Choice>
        <mc:Fallback xmlns="">
          <p:pic>
            <p:nvPicPr>
              <p:cNvPr id="48" name="Ink 47">
                <a:extLst>
                  <a:ext uri="{FF2B5EF4-FFF2-40B4-BE49-F238E27FC236}">
                    <a16:creationId xmlns:a16="http://schemas.microsoft.com/office/drawing/2014/main" id="{992E1AC1-9485-D4C3-FCAA-C81227580B05}"/>
                  </a:ext>
                </a:extLst>
              </p:cNvPr>
              <p:cNvPicPr/>
              <p:nvPr/>
            </p:nvPicPr>
            <p:blipFill>
              <a:blip r:embed="rId3"/>
              <a:stretch>
                <a:fillRect/>
              </a:stretch>
            </p:blipFill>
            <p:spPr>
              <a:xfrm>
                <a:off x="805363" y="4570484"/>
                <a:ext cx="3407700" cy="2283800"/>
              </a:xfrm>
              <a:prstGeom prst="rect">
                <a:avLst/>
              </a:prstGeom>
            </p:spPr>
          </p:pic>
        </mc:Fallback>
      </mc:AlternateContent>
      <p:cxnSp>
        <p:nvCxnSpPr>
          <p:cNvPr id="49" name="Straight Connector 48">
            <a:extLst>
              <a:ext uri="{FF2B5EF4-FFF2-40B4-BE49-F238E27FC236}">
                <a16:creationId xmlns:a16="http://schemas.microsoft.com/office/drawing/2014/main" id="{080B27B4-4308-FF38-30CF-3629A33D36E3}"/>
              </a:ext>
            </a:extLst>
          </p:cNvPr>
          <p:cNvCxnSpPr>
            <a:cxnSpLocks/>
          </p:cNvCxnSpPr>
          <p:nvPr/>
        </p:nvCxnSpPr>
        <p:spPr>
          <a:xfrm>
            <a:off x="1021232" y="1927084"/>
            <a:ext cx="2606" cy="3840702"/>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sp>
        <p:nvSpPr>
          <p:cNvPr id="50" name="Freeform 49">
            <a:extLst>
              <a:ext uri="{FF2B5EF4-FFF2-40B4-BE49-F238E27FC236}">
                <a16:creationId xmlns:a16="http://schemas.microsoft.com/office/drawing/2014/main" id="{495F65C9-B147-D7D2-3274-2F420E21D867}"/>
              </a:ext>
            </a:extLst>
          </p:cNvPr>
          <p:cNvSpPr/>
          <p:nvPr/>
        </p:nvSpPr>
        <p:spPr bwMode="auto">
          <a:xfrm>
            <a:off x="912506" y="2571502"/>
            <a:ext cx="8351528" cy="3255924"/>
          </a:xfrm>
          <a:custGeom>
            <a:avLst/>
            <a:gdLst>
              <a:gd name="connsiteX0" fmla="*/ 0 w 7454685"/>
              <a:gd name="connsiteY0" fmla="*/ 1774225 h 4336476"/>
              <a:gd name="connsiteX1" fmla="*/ 1611824 w 7454685"/>
              <a:gd name="connsiteY1" fmla="*/ 69412 h 4336476"/>
              <a:gd name="connsiteX2" fmla="*/ 3084163 w 7454685"/>
              <a:gd name="connsiteY2" fmla="*/ 3866497 h 4336476"/>
              <a:gd name="connsiteX3" fmla="*/ 7454685 w 7454685"/>
              <a:gd name="connsiteY3" fmla="*/ 4145466 h 4336476"/>
            </a:gdLst>
            <a:ahLst/>
            <a:cxnLst>
              <a:cxn ang="0">
                <a:pos x="connsiteX0" y="connsiteY0"/>
              </a:cxn>
              <a:cxn ang="0">
                <a:pos x="connsiteX1" y="connsiteY1"/>
              </a:cxn>
              <a:cxn ang="0">
                <a:pos x="connsiteX2" y="connsiteY2"/>
              </a:cxn>
              <a:cxn ang="0">
                <a:pos x="connsiteX3" y="connsiteY3"/>
              </a:cxn>
            </a:cxnLst>
            <a:rect l="l" t="t" r="r" b="b"/>
            <a:pathLst>
              <a:path w="7454685" h="4336476">
                <a:moveTo>
                  <a:pt x="0" y="1774225"/>
                </a:moveTo>
                <a:cubicBezTo>
                  <a:pt x="548898" y="747462"/>
                  <a:pt x="1097797" y="-279300"/>
                  <a:pt x="1611824" y="69412"/>
                </a:cubicBezTo>
                <a:cubicBezTo>
                  <a:pt x="2125851" y="418124"/>
                  <a:pt x="2110353" y="3187155"/>
                  <a:pt x="3084163" y="3866497"/>
                </a:cubicBezTo>
                <a:cubicBezTo>
                  <a:pt x="4057973" y="4545839"/>
                  <a:pt x="5756329" y="4345652"/>
                  <a:pt x="7454685" y="4145466"/>
                </a:cubicBezTo>
              </a:path>
            </a:pathLst>
          </a:custGeom>
          <a:noFill/>
          <a:ln>
            <a:noFill/>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69"/>
              </a:solidFill>
              <a:effectLst/>
              <a:uLnTx/>
              <a:uFillTx/>
              <a:latin typeface="Arial" panose="020B0604020202020204"/>
              <a:ea typeface="+mn-ea"/>
              <a:cs typeface="+mn-cs"/>
            </a:endParaRPr>
          </a:p>
        </p:txBody>
      </p:sp>
      <p:sp>
        <p:nvSpPr>
          <p:cNvPr id="51" name="Freeform 50">
            <a:extLst>
              <a:ext uri="{FF2B5EF4-FFF2-40B4-BE49-F238E27FC236}">
                <a16:creationId xmlns:a16="http://schemas.microsoft.com/office/drawing/2014/main" id="{14817D6B-011A-1ACE-6079-1DF18CB41694}"/>
              </a:ext>
            </a:extLst>
          </p:cNvPr>
          <p:cNvSpPr/>
          <p:nvPr/>
        </p:nvSpPr>
        <p:spPr bwMode="auto">
          <a:xfrm>
            <a:off x="927992" y="2209855"/>
            <a:ext cx="9056974" cy="1860926"/>
          </a:xfrm>
          <a:custGeom>
            <a:avLst/>
            <a:gdLst>
              <a:gd name="connsiteX0" fmla="*/ 0 w 8084375"/>
              <a:gd name="connsiteY0" fmla="*/ 1318077 h 2478517"/>
              <a:gd name="connsiteX1" fmla="*/ 743919 w 8084375"/>
              <a:gd name="connsiteY1" fmla="*/ 721 h 2478517"/>
              <a:gd name="connsiteX2" fmla="*/ 1983783 w 8084375"/>
              <a:gd name="connsiteY2" fmla="*/ 1473060 h 2478517"/>
              <a:gd name="connsiteX3" fmla="*/ 3890075 w 8084375"/>
              <a:gd name="connsiteY3" fmla="*/ 2278972 h 2478517"/>
              <a:gd name="connsiteX4" fmla="*/ 5966848 w 8084375"/>
              <a:gd name="connsiteY4" fmla="*/ 2418457 h 2478517"/>
              <a:gd name="connsiteX5" fmla="*/ 7811146 w 8084375"/>
              <a:gd name="connsiteY5" fmla="*/ 1457562 h 2478517"/>
              <a:gd name="connsiteX6" fmla="*/ 8074617 w 8084375"/>
              <a:gd name="connsiteY6" fmla="*/ 1333576 h 2478517"/>
              <a:gd name="connsiteX7" fmla="*/ 8074617 w 8084375"/>
              <a:gd name="connsiteY7" fmla="*/ 1333576 h 24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4375" h="2478517">
                <a:moveTo>
                  <a:pt x="0" y="1318077"/>
                </a:moveTo>
                <a:cubicBezTo>
                  <a:pt x="206644" y="646484"/>
                  <a:pt x="413289" y="-25109"/>
                  <a:pt x="743919" y="721"/>
                </a:cubicBezTo>
                <a:cubicBezTo>
                  <a:pt x="1074549" y="26551"/>
                  <a:pt x="1459424" y="1093352"/>
                  <a:pt x="1983783" y="1473060"/>
                </a:cubicBezTo>
                <a:cubicBezTo>
                  <a:pt x="2508142" y="1852768"/>
                  <a:pt x="3226231" y="2121406"/>
                  <a:pt x="3890075" y="2278972"/>
                </a:cubicBezTo>
                <a:cubicBezTo>
                  <a:pt x="4553919" y="2436538"/>
                  <a:pt x="5313336" y="2555359"/>
                  <a:pt x="5966848" y="2418457"/>
                </a:cubicBezTo>
                <a:cubicBezTo>
                  <a:pt x="6620360" y="2281555"/>
                  <a:pt x="7459851" y="1638375"/>
                  <a:pt x="7811146" y="1457562"/>
                </a:cubicBezTo>
                <a:cubicBezTo>
                  <a:pt x="8162441" y="1276749"/>
                  <a:pt x="8074617" y="1333576"/>
                  <a:pt x="8074617" y="1333576"/>
                </a:cubicBezTo>
                <a:lnTo>
                  <a:pt x="8074617" y="1333576"/>
                </a:lnTo>
              </a:path>
            </a:pathLst>
          </a:custGeom>
          <a:noFill/>
          <a:ln>
            <a:noFill/>
          </a:ln>
          <a:effectLst/>
        </p:spPr>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002569"/>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ECD5C005-D12D-F1EA-08F1-A22555B1315C}"/>
              </a:ext>
            </a:extLst>
          </p:cNvPr>
          <p:cNvSpPr txBox="1"/>
          <p:nvPr/>
        </p:nvSpPr>
        <p:spPr>
          <a:xfrm>
            <a:off x="5182694" y="5955462"/>
            <a:ext cx="1312991" cy="307456"/>
          </a:xfrm>
          <a:prstGeom prst="rect">
            <a:avLst/>
          </a:prstGeom>
        </p:spPr>
        <p:txBody>
          <a:bodyPr vert="horz" wrap="square" lIns="0" tIns="0" rIns="0" bIns="0"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998" b="0" i="0" u="none" strike="noStrike" kern="1200" cap="none" spc="0" normalizeH="0" baseline="0" noProof="0">
                <a:ln>
                  <a:noFill/>
                </a:ln>
                <a:solidFill>
                  <a:srgbClr val="002569"/>
                </a:solidFill>
                <a:effectLst/>
                <a:uLnTx/>
                <a:uFillTx/>
                <a:latin typeface="Arial" panose="020B0604020202020204"/>
                <a:ea typeface="+mn-ea"/>
                <a:cs typeface="+mn-cs"/>
              </a:rPr>
              <a:t>time</a:t>
            </a:r>
          </a:p>
        </p:txBody>
      </p:sp>
      <p:sp>
        <p:nvSpPr>
          <p:cNvPr id="53" name="TextBox 52">
            <a:extLst>
              <a:ext uri="{FF2B5EF4-FFF2-40B4-BE49-F238E27FC236}">
                <a16:creationId xmlns:a16="http://schemas.microsoft.com/office/drawing/2014/main" id="{CA7E58FC-D148-5F02-958E-5D2D414684A3}"/>
              </a:ext>
            </a:extLst>
          </p:cNvPr>
          <p:cNvSpPr txBox="1"/>
          <p:nvPr/>
        </p:nvSpPr>
        <p:spPr>
          <a:xfrm rot="16200000">
            <a:off x="-213238" y="3466704"/>
            <a:ext cx="1467833" cy="307456"/>
          </a:xfrm>
          <a:prstGeom prst="rect">
            <a:avLst/>
          </a:prstGeom>
        </p:spPr>
        <p:txBody>
          <a:bodyPr vert="horz" wrap="square" lIns="0" tIns="0" rIns="0" bIns="0"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998" b="0" i="0" u="none" strike="noStrike" kern="1200" cap="none" spc="0" normalizeH="0" baseline="0" noProof="0">
                <a:ln>
                  <a:noFill/>
                </a:ln>
                <a:solidFill>
                  <a:srgbClr val="002569"/>
                </a:solidFill>
                <a:effectLst/>
                <a:uLnTx/>
                <a:uFillTx/>
                <a:latin typeface="Arial" panose="020B0604020202020204"/>
                <a:ea typeface="+mn-ea"/>
                <a:cs typeface="+mn-cs"/>
              </a:rPr>
              <a:t>ctDNA Level</a:t>
            </a:r>
          </a:p>
        </p:txBody>
      </p:sp>
      <p:cxnSp>
        <p:nvCxnSpPr>
          <p:cNvPr id="54" name="Straight Connector 53">
            <a:extLst>
              <a:ext uri="{FF2B5EF4-FFF2-40B4-BE49-F238E27FC236}">
                <a16:creationId xmlns:a16="http://schemas.microsoft.com/office/drawing/2014/main" id="{B4181065-BDAD-8F44-F6FB-3BC8BFC607B9}"/>
              </a:ext>
            </a:extLst>
          </p:cNvPr>
          <p:cNvCxnSpPr>
            <a:cxnSpLocks/>
          </p:cNvCxnSpPr>
          <p:nvPr/>
        </p:nvCxnSpPr>
        <p:spPr>
          <a:xfrm flipH="1">
            <a:off x="1021551" y="5789748"/>
            <a:ext cx="9130077" cy="0"/>
          </a:xfrm>
          <a:prstGeom prst="line">
            <a:avLst/>
          </a:prstGeom>
          <a:ln w="28575">
            <a:solidFill>
              <a:schemeClr val="tx1"/>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CA4A8F6-7B91-7FC9-B858-109D24A678A5}"/>
              </a:ext>
            </a:extLst>
          </p:cNvPr>
          <p:cNvCxnSpPr>
            <a:cxnSpLocks/>
          </p:cNvCxnSpPr>
          <p:nvPr/>
        </p:nvCxnSpPr>
        <p:spPr>
          <a:xfrm flipH="1" flipV="1">
            <a:off x="1015644" y="3749480"/>
            <a:ext cx="8898170" cy="50264"/>
          </a:xfrm>
          <a:prstGeom prst="line">
            <a:avLst/>
          </a:prstGeom>
          <a:ln w="19050">
            <a:solidFill>
              <a:srgbClr val="0071C0"/>
            </a:solidFill>
            <a:prstDash val="dash"/>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0C756E84-8700-F6CE-8085-80C4E5929A0F}"/>
              </a:ext>
            </a:extLst>
          </p:cNvPr>
          <p:cNvGrpSpPr/>
          <p:nvPr/>
        </p:nvGrpSpPr>
        <p:grpSpPr>
          <a:xfrm>
            <a:off x="1056868" y="4526485"/>
            <a:ext cx="10831415" cy="307648"/>
            <a:chOff x="946695" y="3907548"/>
            <a:chExt cx="10841444" cy="307933"/>
          </a:xfrm>
        </p:grpSpPr>
        <p:cxnSp>
          <p:nvCxnSpPr>
            <p:cNvPr id="57" name="Straight Connector 56">
              <a:extLst>
                <a:ext uri="{FF2B5EF4-FFF2-40B4-BE49-F238E27FC236}">
                  <a16:creationId xmlns:a16="http://schemas.microsoft.com/office/drawing/2014/main" id="{1D1793F3-E981-A35C-C7AC-6E7366C47956}"/>
                </a:ext>
              </a:extLst>
            </p:cNvPr>
            <p:cNvCxnSpPr>
              <a:cxnSpLocks/>
            </p:cNvCxnSpPr>
            <p:nvPr/>
          </p:nvCxnSpPr>
          <p:spPr>
            <a:xfrm flipH="1" flipV="1">
              <a:off x="946695" y="4059275"/>
              <a:ext cx="8695435" cy="7153"/>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7B9D0FA-6111-34EF-7967-ED15BBBFF56F}"/>
                </a:ext>
              </a:extLst>
            </p:cNvPr>
            <p:cNvSpPr txBox="1"/>
            <p:nvPr/>
          </p:nvSpPr>
          <p:spPr>
            <a:xfrm>
              <a:off x="9748771" y="3907548"/>
              <a:ext cx="2039368" cy="307933"/>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73E0"/>
                  </a:solidFill>
                  <a:effectLst/>
                  <a:uLnTx/>
                  <a:uFillTx/>
                  <a:latin typeface="Arial" panose="020B0604020202020204"/>
                  <a:ea typeface="+mn-ea"/>
                  <a:cs typeface="+mn-cs"/>
                </a:rPr>
                <a:t>ctDNA genotyping LOD</a:t>
              </a:r>
            </a:p>
          </p:txBody>
        </p:sp>
      </p:grpSp>
      <p:sp>
        <p:nvSpPr>
          <p:cNvPr id="59" name="Title 5">
            <a:extLst>
              <a:ext uri="{FF2B5EF4-FFF2-40B4-BE49-F238E27FC236}">
                <a16:creationId xmlns:a16="http://schemas.microsoft.com/office/drawing/2014/main" id="{4D488DC7-658C-9272-D2FE-EFD42EB617F0}"/>
              </a:ext>
            </a:extLst>
          </p:cNvPr>
          <p:cNvSpPr>
            <a:spLocks noGrp="1"/>
          </p:cNvSpPr>
          <p:nvPr>
            <p:ph type="title"/>
          </p:nvPr>
        </p:nvSpPr>
        <p:spPr>
          <a:xfrm>
            <a:off x="211823" y="1972"/>
            <a:ext cx="11376614" cy="1371600"/>
          </a:xfrm>
        </p:spPr>
        <p:txBody>
          <a:bodyPr anchor="ctr">
            <a:normAutofit/>
          </a:bodyPr>
          <a:lstStyle/>
          <a:p>
            <a:r>
              <a:rPr lang="en-US" sz="3200" dirty="0"/>
              <a:t>Intercepting Molecular Resistance with Switch to Oral SERD Prior to Radiologic Progression  </a:t>
            </a:r>
          </a:p>
        </p:txBody>
      </p:sp>
      <p:sp>
        <p:nvSpPr>
          <p:cNvPr id="60" name="Freeform 59">
            <a:extLst>
              <a:ext uri="{FF2B5EF4-FFF2-40B4-BE49-F238E27FC236}">
                <a16:creationId xmlns:a16="http://schemas.microsoft.com/office/drawing/2014/main" id="{F6D541BC-7C4D-BC20-8C57-46B7A9A5D36F}"/>
              </a:ext>
            </a:extLst>
          </p:cNvPr>
          <p:cNvSpPr/>
          <p:nvPr/>
        </p:nvSpPr>
        <p:spPr>
          <a:xfrm>
            <a:off x="1110387" y="2134511"/>
            <a:ext cx="6048004" cy="3365324"/>
          </a:xfrm>
          <a:custGeom>
            <a:avLst/>
            <a:gdLst>
              <a:gd name="connsiteX0" fmla="*/ 0 w 7235687"/>
              <a:gd name="connsiteY0" fmla="*/ 0 h 2615313"/>
              <a:gd name="connsiteX1" fmla="*/ 834887 w 7235687"/>
              <a:gd name="connsiteY1" fmla="*/ 1152939 h 2615313"/>
              <a:gd name="connsiteX2" fmla="*/ 2524539 w 7235687"/>
              <a:gd name="connsiteY2" fmla="*/ 2464905 h 2615313"/>
              <a:gd name="connsiteX3" fmla="*/ 5486400 w 7235687"/>
              <a:gd name="connsiteY3" fmla="*/ 2524539 h 2615313"/>
              <a:gd name="connsiteX4" fmla="*/ 6758609 w 7235687"/>
              <a:gd name="connsiteY4" fmla="*/ 1908313 h 2615313"/>
              <a:gd name="connsiteX5" fmla="*/ 7235687 w 7235687"/>
              <a:gd name="connsiteY5" fmla="*/ 1133061 h 2615313"/>
              <a:gd name="connsiteX6" fmla="*/ 7235687 w 7235687"/>
              <a:gd name="connsiteY6" fmla="*/ 1133061 h 2615313"/>
              <a:gd name="connsiteX0" fmla="*/ 0 w 7235687"/>
              <a:gd name="connsiteY0" fmla="*/ 0 h 2600881"/>
              <a:gd name="connsiteX1" fmla="*/ 980684 w 7235687"/>
              <a:gd name="connsiteY1" fmla="*/ 1385192 h 2600881"/>
              <a:gd name="connsiteX2" fmla="*/ 2524539 w 7235687"/>
              <a:gd name="connsiteY2" fmla="*/ 2464905 h 2600881"/>
              <a:gd name="connsiteX3" fmla="*/ 5486400 w 7235687"/>
              <a:gd name="connsiteY3" fmla="*/ 2524539 h 2600881"/>
              <a:gd name="connsiteX4" fmla="*/ 6758609 w 7235687"/>
              <a:gd name="connsiteY4" fmla="*/ 1908313 h 2600881"/>
              <a:gd name="connsiteX5" fmla="*/ 7235687 w 7235687"/>
              <a:gd name="connsiteY5" fmla="*/ 1133061 h 2600881"/>
              <a:gd name="connsiteX6" fmla="*/ 7235687 w 7235687"/>
              <a:gd name="connsiteY6" fmla="*/ 1133061 h 2600881"/>
              <a:gd name="connsiteX0" fmla="*/ 0 w 7235687"/>
              <a:gd name="connsiteY0" fmla="*/ 0 h 2600881"/>
              <a:gd name="connsiteX1" fmla="*/ 980684 w 7235687"/>
              <a:gd name="connsiteY1" fmla="*/ 1385192 h 2600881"/>
              <a:gd name="connsiteX2" fmla="*/ 2524539 w 7235687"/>
              <a:gd name="connsiteY2" fmla="*/ 2464905 h 2600881"/>
              <a:gd name="connsiteX3" fmla="*/ 5486400 w 7235687"/>
              <a:gd name="connsiteY3" fmla="*/ 2524539 h 2600881"/>
              <a:gd name="connsiteX4" fmla="*/ 6758609 w 7235687"/>
              <a:gd name="connsiteY4" fmla="*/ 1908313 h 2600881"/>
              <a:gd name="connsiteX5" fmla="*/ 7235687 w 7235687"/>
              <a:gd name="connsiteY5" fmla="*/ 1133061 h 2600881"/>
              <a:gd name="connsiteX6" fmla="*/ 7235687 w 7235687"/>
              <a:gd name="connsiteY6" fmla="*/ 1133061 h 2600881"/>
              <a:gd name="connsiteX0" fmla="*/ 0 w 7235687"/>
              <a:gd name="connsiteY0" fmla="*/ 0 h 2600881"/>
              <a:gd name="connsiteX1" fmla="*/ 980684 w 7235687"/>
              <a:gd name="connsiteY1" fmla="*/ 1385192 h 2600881"/>
              <a:gd name="connsiteX2" fmla="*/ 2524539 w 7235687"/>
              <a:gd name="connsiteY2" fmla="*/ 2464905 h 2600881"/>
              <a:gd name="connsiteX3" fmla="*/ 4841525 w 7235687"/>
              <a:gd name="connsiteY3" fmla="*/ 2524539 h 2600881"/>
              <a:gd name="connsiteX4" fmla="*/ 6758609 w 7235687"/>
              <a:gd name="connsiteY4" fmla="*/ 1908313 h 2600881"/>
              <a:gd name="connsiteX5" fmla="*/ 7235687 w 7235687"/>
              <a:gd name="connsiteY5" fmla="*/ 1133061 h 2600881"/>
              <a:gd name="connsiteX6" fmla="*/ 7235687 w 7235687"/>
              <a:gd name="connsiteY6" fmla="*/ 1133061 h 2600881"/>
              <a:gd name="connsiteX0" fmla="*/ 0 w 7235687"/>
              <a:gd name="connsiteY0" fmla="*/ 0 h 2591120"/>
              <a:gd name="connsiteX1" fmla="*/ 980684 w 7235687"/>
              <a:gd name="connsiteY1" fmla="*/ 1385192 h 2591120"/>
              <a:gd name="connsiteX2" fmla="*/ 2524539 w 7235687"/>
              <a:gd name="connsiteY2" fmla="*/ 2464905 h 2591120"/>
              <a:gd name="connsiteX3" fmla="*/ 4841525 w 7235687"/>
              <a:gd name="connsiteY3" fmla="*/ 2524539 h 2591120"/>
              <a:gd name="connsiteX4" fmla="*/ 6572312 w 7235687"/>
              <a:gd name="connsiteY4" fmla="*/ 2061944 h 2591120"/>
              <a:gd name="connsiteX5" fmla="*/ 7235687 w 7235687"/>
              <a:gd name="connsiteY5" fmla="*/ 1133061 h 2591120"/>
              <a:gd name="connsiteX6" fmla="*/ 7235687 w 7235687"/>
              <a:gd name="connsiteY6" fmla="*/ 1133061 h 2591120"/>
              <a:gd name="connsiteX0" fmla="*/ 0 w 7235687"/>
              <a:gd name="connsiteY0" fmla="*/ 0 h 2585994"/>
              <a:gd name="connsiteX1" fmla="*/ 980684 w 7235687"/>
              <a:gd name="connsiteY1" fmla="*/ 1385192 h 2585994"/>
              <a:gd name="connsiteX2" fmla="*/ 2524539 w 7235687"/>
              <a:gd name="connsiteY2" fmla="*/ 2464905 h 2585994"/>
              <a:gd name="connsiteX3" fmla="*/ 4841525 w 7235687"/>
              <a:gd name="connsiteY3" fmla="*/ 2524539 h 2585994"/>
              <a:gd name="connsiteX4" fmla="*/ 6429006 w 7235687"/>
              <a:gd name="connsiteY4" fmla="*/ 2145742 h 2585994"/>
              <a:gd name="connsiteX5" fmla="*/ 7235687 w 7235687"/>
              <a:gd name="connsiteY5" fmla="*/ 1133061 h 2585994"/>
              <a:gd name="connsiteX6" fmla="*/ 7235687 w 7235687"/>
              <a:gd name="connsiteY6" fmla="*/ 1133061 h 2585994"/>
              <a:gd name="connsiteX0" fmla="*/ 0 w 7235687"/>
              <a:gd name="connsiteY0" fmla="*/ 0 h 2590255"/>
              <a:gd name="connsiteX1" fmla="*/ 980684 w 7235687"/>
              <a:gd name="connsiteY1" fmla="*/ 1385192 h 2590255"/>
              <a:gd name="connsiteX2" fmla="*/ 2524539 w 7235687"/>
              <a:gd name="connsiteY2" fmla="*/ 2464905 h 2590255"/>
              <a:gd name="connsiteX3" fmla="*/ 4841525 w 7235687"/>
              <a:gd name="connsiteY3" fmla="*/ 2524539 h 2590255"/>
              <a:gd name="connsiteX4" fmla="*/ 6557982 w 7235687"/>
              <a:gd name="connsiteY4" fmla="*/ 2075910 h 2590255"/>
              <a:gd name="connsiteX5" fmla="*/ 7235687 w 7235687"/>
              <a:gd name="connsiteY5" fmla="*/ 1133061 h 2590255"/>
              <a:gd name="connsiteX6" fmla="*/ 7235687 w 7235687"/>
              <a:gd name="connsiteY6" fmla="*/ 1133061 h 2590255"/>
              <a:gd name="connsiteX0" fmla="*/ 0 w 7235687"/>
              <a:gd name="connsiteY0" fmla="*/ 0 h 2593739"/>
              <a:gd name="connsiteX1" fmla="*/ 980684 w 7235687"/>
              <a:gd name="connsiteY1" fmla="*/ 1385192 h 2593739"/>
              <a:gd name="connsiteX2" fmla="*/ 2524539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593739"/>
              <a:gd name="connsiteX1" fmla="*/ 980684 w 7235687"/>
              <a:gd name="connsiteY1" fmla="*/ 1385192 h 2593739"/>
              <a:gd name="connsiteX2" fmla="*/ 2524539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593739"/>
              <a:gd name="connsiteX1" fmla="*/ 980684 w 7235687"/>
              <a:gd name="connsiteY1" fmla="*/ 1385192 h 2593739"/>
              <a:gd name="connsiteX2" fmla="*/ 2524539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593739"/>
              <a:gd name="connsiteX1" fmla="*/ 980684 w 7235687"/>
              <a:gd name="connsiteY1" fmla="*/ 1385192 h 2593739"/>
              <a:gd name="connsiteX2" fmla="*/ 2911464 w 7235687"/>
              <a:gd name="connsiteY2" fmla="*/ 2464905 h 2593739"/>
              <a:gd name="connsiteX3" fmla="*/ 4841525 w 7235687"/>
              <a:gd name="connsiteY3" fmla="*/ 2524539 h 2593739"/>
              <a:gd name="connsiteX4" fmla="*/ 6658296 w 7235687"/>
              <a:gd name="connsiteY4" fmla="*/ 2020043 h 2593739"/>
              <a:gd name="connsiteX5" fmla="*/ 7235687 w 7235687"/>
              <a:gd name="connsiteY5" fmla="*/ 1133061 h 2593739"/>
              <a:gd name="connsiteX6" fmla="*/ 7235687 w 7235687"/>
              <a:gd name="connsiteY6" fmla="*/ 1133061 h 2593739"/>
              <a:gd name="connsiteX0" fmla="*/ 0 w 7235687"/>
              <a:gd name="connsiteY0" fmla="*/ 0 h 2601761"/>
              <a:gd name="connsiteX1" fmla="*/ 980684 w 7235687"/>
              <a:gd name="connsiteY1" fmla="*/ 1385192 h 2601761"/>
              <a:gd name="connsiteX2" fmla="*/ 2768158 w 7235687"/>
              <a:gd name="connsiteY2" fmla="*/ 2478872 h 2601761"/>
              <a:gd name="connsiteX3" fmla="*/ 4841525 w 7235687"/>
              <a:gd name="connsiteY3" fmla="*/ 2524539 h 2601761"/>
              <a:gd name="connsiteX4" fmla="*/ 6658296 w 7235687"/>
              <a:gd name="connsiteY4" fmla="*/ 2020043 h 2601761"/>
              <a:gd name="connsiteX5" fmla="*/ 7235687 w 7235687"/>
              <a:gd name="connsiteY5" fmla="*/ 1133061 h 2601761"/>
              <a:gd name="connsiteX6" fmla="*/ 7235687 w 7235687"/>
              <a:gd name="connsiteY6" fmla="*/ 1133061 h 2601761"/>
              <a:gd name="connsiteX0" fmla="*/ 0 w 7235687"/>
              <a:gd name="connsiteY0" fmla="*/ 0 h 2559534"/>
              <a:gd name="connsiteX1" fmla="*/ 980684 w 7235687"/>
              <a:gd name="connsiteY1" fmla="*/ 1385192 h 2559534"/>
              <a:gd name="connsiteX2" fmla="*/ 2768158 w 7235687"/>
              <a:gd name="connsiteY2" fmla="*/ 2478872 h 2559534"/>
              <a:gd name="connsiteX3" fmla="*/ 4855856 w 7235687"/>
              <a:gd name="connsiteY3" fmla="*/ 2426774 h 2559534"/>
              <a:gd name="connsiteX4" fmla="*/ 6658296 w 7235687"/>
              <a:gd name="connsiteY4" fmla="*/ 2020043 h 2559534"/>
              <a:gd name="connsiteX5" fmla="*/ 7235687 w 7235687"/>
              <a:gd name="connsiteY5" fmla="*/ 1133061 h 2559534"/>
              <a:gd name="connsiteX6" fmla="*/ 7235687 w 7235687"/>
              <a:gd name="connsiteY6" fmla="*/ 1133061 h 2559534"/>
              <a:gd name="connsiteX0" fmla="*/ 0 w 7235687"/>
              <a:gd name="connsiteY0" fmla="*/ 0 h 2617601"/>
              <a:gd name="connsiteX1" fmla="*/ 980684 w 7235687"/>
              <a:gd name="connsiteY1" fmla="*/ 1385192 h 2617601"/>
              <a:gd name="connsiteX2" fmla="*/ 2768158 w 7235687"/>
              <a:gd name="connsiteY2" fmla="*/ 2478872 h 2617601"/>
              <a:gd name="connsiteX3" fmla="*/ 4927509 w 7235687"/>
              <a:gd name="connsiteY3" fmla="*/ 2552472 h 2617601"/>
              <a:gd name="connsiteX4" fmla="*/ 6658296 w 7235687"/>
              <a:gd name="connsiteY4" fmla="*/ 2020043 h 2617601"/>
              <a:gd name="connsiteX5" fmla="*/ 7235687 w 7235687"/>
              <a:gd name="connsiteY5" fmla="*/ 1133061 h 2617601"/>
              <a:gd name="connsiteX6" fmla="*/ 7235687 w 7235687"/>
              <a:gd name="connsiteY6" fmla="*/ 1133061 h 2617601"/>
              <a:gd name="connsiteX0" fmla="*/ 0 w 7235687"/>
              <a:gd name="connsiteY0" fmla="*/ 0 h 2601657"/>
              <a:gd name="connsiteX1" fmla="*/ 980684 w 7235687"/>
              <a:gd name="connsiteY1" fmla="*/ 1385192 h 2601657"/>
              <a:gd name="connsiteX2" fmla="*/ 2768158 w 7235687"/>
              <a:gd name="connsiteY2" fmla="*/ 2478872 h 2601657"/>
              <a:gd name="connsiteX3" fmla="*/ 4927509 w 7235687"/>
              <a:gd name="connsiteY3" fmla="*/ 2552472 h 2601657"/>
              <a:gd name="connsiteX4" fmla="*/ 6658296 w 7235687"/>
              <a:gd name="connsiteY4" fmla="*/ 2020043 h 2601657"/>
              <a:gd name="connsiteX5" fmla="*/ 7235687 w 7235687"/>
              <a:gd name="connsiteY5" fmla="*/ 1133061 h 2601657"/>
              <a:gd name="connsiteX6" fmla="*/ 7235687 w 7235687"/>
              <a:gd name="connsiteY6" fmla="*/ 1133061 h 2601657"/>
              <a:gd name="connsiteX0" fmla="*/ 0 w 7235687"/>
              <a:gd name="connsiteY0" fmla="*/ 0 h 2704265"/>
              <a:gd name="connsiteX1" fmla="*/ 980684 w 7235687"/>
              <a:gd name="connsiteY1" fmla="*/ 1385192 h 2704265"/>
              <a:gd name="connsiteX2" fmla="*/ 2768158 w 7235687"/>
              <a:gd name="connsiteY2" fmla="*/ 2478872 h 2704265"/>
              <a:gd name="connsiteX3" fmla="*/ 4913178 w 7235687"/>
              <a:gd name="connsiteY3" fmla="*/ 2692137 h 2704265"/>
              <a:gd name="connsiteX4" fmla="*/ 6658296 w 7235687"/>
              <a:gd name="connsiteY4" fmla="*/ 2020043 h 2704265"/>
              <a:gd name="connsiteX5" fmla="*/ 7235687 w 7235687"/>
              <a:gd name="connsiteY5" fmla="*/ 1133061 h 2704265"/>
              <a:gd name="connsiteX6" fmla="*/ 7235687 w 7235687"/>
              <a:gd name="connsiteY6" fmla="*/ 1133061 h 2704265"/>
              <a:gd name="connsiteX0" fmla="*/ 0 w 7235687"/>
              <a:gd name="connsiteY0" fmla="*/ 0 h 2626885"/>
              <a:gd name="connsiteX1" fmla="*/ 980684 w 7235687"/>
              <a:gd name="connsiteY1" fmla="*/ 1385192 h 2626885"/>
              <a:gd name="connsiteX2" fmla="*/ 2768158 w 7235687"/>
              <a:gd name="connsiteY2" fmla="*/ 2478872 h 2626885"/>
              <a:gd name="connsiteX3" fmla="*/ 4913178 w 7235687"/>
              <a:gd name="connsiteY3" fmla="*/ 2594372 h 2626885"/>
              <a:gd name="connsiteX4" fmla="*/ 6658296 w 7235687"/>
              <a:gd name="connsiteY4" fmla="*/ 2020043 h 2626885"/>
              <a:gd name="connsiteX5" fmla="*/ 7235687 w 7235687"/>
              <a:gd name="connsiteY5" fmla="*/ 1133061 h 2626885"/>
              <a:gd name="connsiteX6" fmla="*/ 7235687 w 7235687"/>
              <a:gd name="connsiteY6" fmla="*/ 1133061 h 2626885"/>
              <a:gd name="connsiteX0" fmla="*/ 0 w 7235687"/>
              <a:gd name="connsiteY0" fmla="*/ 0 h 2587473"/>
              <a:gd name="connsiteX1" fmla="*/ 980684 w 7235687"/>
              <a:gd name="connsiteY1" fmla="*/ 1385192 h 2587473"/>
              <a:gd name="connsiteX2" fmla="*/ 2768158 w 7235687"/>
              <a:gd name="connsiteY2" fmla="*/ 2478872 h 2587473"/>
              <a:gd name="connsiteX3" fmla="*/ 4956170 w 7235687"/>
              <a:gd name="connsiteY3" fmla="*/ 2524540 h 2587473"/>
              <a:gd name="connsiteX4" fmla="*/ 6658296 w 7235687"/>
              <a:gd name="connsiteY4" fmla="*/ 2020043 h 2587473"/>
              <a:gd name="connsiteX5" fmla="*/ 7235687 w 7235687"/>
              <a:gd name="connsiteY5" fmla="*/ 1133061 h 2587473"/>
              <a:gd name="connsiteX6" fmla="*/ 7235687 w 7235687"/>
              <a:gd name="connsiteY6" fmla="*/ 1133061 h 2587473"/>
              <a:gd name="connsiteX0" fmla="*/ 0 w 7235687"/>
              <a:gd name="connsiteY0" fmla="*/ 0 h 2603441"/>
              <a:gd name="connsiteX1" fmla="*/ 980684 w 7235687"/>
              <a:gd name="connsiteY1" fmla="*/ 1385192 h 2603441"/>
              <a:gd name="connsiteX2" fmla="*/ 2768158 w 7235687"/>
              <a:gd name="connsiteY2" fmla="*/ 2478872 h 2603441"/>
              <a:gd name="connsiteX3" fmla="*/ 4956170 w 7235687"/>
              <a:gd name="connsiteY3" fmla="*/ 2524540 h 2603441"/>
              <a:gd name="connsiteX4" fmla="*/ 6386016 w 7235687"/>
              <a:gd name="connsiteY4" fmla="*/ 1992110 h 2603441"/>
              <a:gd name="connsiteX5" fmla="*/ 7235687 w 7235687"/>
              <a:gd name="connsiteY5" fmla="*/ 1133061 h 2603441"/>
              <a:gd name="connsiteX6" fmla="*/ 7235687 w 7235687"/>
              <a:gd name="connsiteY6" fmla="*/ 1133061 h 2603441"/>
              <a:gd name="connsiteX0" fmla="*/ 0 w 7235687"/>
              <a:gd name="connsiteY0" fmla="*/ 0 h 2570958"/>
              <a:gd name="connsiteX1" fmla="*/ 980684 w 7235687"/>
              <a:gd name="connsiteY1" fmla="*/ 1385192 h 2570958"/>
              <a:gd name="connsiteX2" fmla="*/ 2768158 w 7235687"/>
              <a:gd name="connsiteY2" fmla="*/ 2478872 h 2570958"/>
              <a:gd name="connsiteX3" fmla="*/ 4798534 w 7235687"/>
              <a:gd name="connsiteY3" fmla="*/ 2454707 h 2570958"/>
              <a:gd name="connsiteX4" fmla="*/ 6386016 w 7235687"/>
              <a:gd name="connsiteY4" fmla="*/ 1992110 h 2570958"/>
              <a:gd name="connsiteX5" fmla="*/ 7235687 w 7235687"/>
              <a:gd name="connsiteY5" fmla="*/ 1133061 h 2570958"/>
              <a:gd name="connsiteX6" fmla="*/ 7235687 w 7235687"/>
              <a:gd name="connsiteY6" fmla="*/ 1133061 h 2570958"/>
              <a:gd name="connsiteX0" fmla="*/ 0 w 7235687"/>
              <a:gd name="connsiteY0" fmla="*/ 0 h 2637248"/>
              <a:gd name="connsiteX1" fmla="*/ 980684 w 7235687"/>
              <a:gd name="connsiteY1" fmla="*/ 1385192 h 2637248"/>
              <a:gd name="connsiteX2" fmla="*/ 2768158 w 7235687"/>
              <a:gd name="connsiteY2" fmla="*/ 2478872 h 2637248"/>
              <a:gd name="connsiteX3" fmla="*/ 4827197 w 7235687"/>
              <a:gd name="connsiteY3" fmla="*/ 2580406 h 2637248"/>
              <a:gd name="connsiteX4" fmla="*/ 6386016 w 7235687"/>
              <a:gd name="connsiteY4" fmla="*/ 1992110 h 2637248"/>
              <a:gd name="connsiteX5" fmla="*/ 7235687 w 7235687"/>
              <a:gd name="connsiteY5" fmla="*/ 1133061 h 2637248"/>
              <a:gd name="connsiteX6" fmla="*/ 7235687 w 7235687"/>
              <a:gd name="connsiteY6" fmla="*/ 1133061 h 2637248"/>
              <a:gd name="connsiteX0" fmla="*/ 0 w 7235687"/>
              <a:gd name="connsiteY0" fmla="*/ 0 h 2667290"/>
              <a:gd name="connsiteX1" fmla="*/ 980684 w 7235687"/>
              <a:gd name="connsiteY1" fmla="*/ 1385192 h 2667290"/>
              <a:gd name="connsiteX2" fmla="*/ 2768158 w 7235687"/>
              <a:gd name="connsiteY2" fmla="*/ 2478872 h 2667290"/>
              <a:gd name="connsiteX3" fmla="*/ 4827197 w 7235687"/>
              <a:gd name="connsiteY3" fmla="*/ 2580406 h 2667290"/>
              <a:gd name="connsiteX4" fmla="*/ 6386016 w 7235687"/>
              <a:gd name="connsiteY4" fmla="*/ 1992110 h 2667290"/>
              <a:gd name="connsiteX5" fmla="*/ 7235687 w 7235687"/>
              <a:gd name="connsiteY5" fmla="*/ 1133061 h 2667290"/>
              <a:gd name="connsiteX6" fmla="*/ 7235687 w 7235687"/>
              <a:gd name="connsiteY6" fmla="*/ 1133061 h 2667290"/>
              <a:gd name="connsiteX0" fmla="*/ 0 w 7235687"/>
              <a:gd name="connsiteY0" fmla="*/ 0 h 2614178"/>
              <a:gd name="connsiteX1" fmla="*/ 980684 w 7235687"/>
              <a:gd name="connsiteY1" fmla="*/ 1385192 h 2614178"/>
              <a:gd name="connsiteX2" fmla="*/ 2768158 w 7235687"/>
              <a:gd name="connsiteY2" fmla="*/ 2478872 h 2614178"/>
              <a:gd name="connsiteX3" fmla="*/ 4827197 w 7235687"/>
              <a:gd name="connsiteY3" fmla="*/ 2580406 h 2614178"/>
              <a:gd name="connsiteX4" fmla="*/ 6386016 w 7235687"/>
              <a:gd name="connsiteY4" fmla="*/ 1992110 h 2614178"/>
              <a:gd name="connsiteX5" fmla="*/ 7235687 w 7235687"/>
              <a:gd name="connsiteY5" fmla="*/ 1133061 h 2614178"/>
              <a:gd name="connsiteX6" fmla="*/ 7235687 w 7235687"/>
              <a:gd name="connsiteY6" fmla="*/ 1133061 h 261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5687" h="2614178">
                <a:moveTo>
                  <a:pt x="0" y="0"/>
                </a:moveTo>
                <a:cubicBezTo>
                  <a:pt x="207065" y="371061"/>
                  <a:pt x="519324" y="972047"/>
                  <a:pt x="980684" y="1385192"/>
                </a:cubicBezTo>
                <a:cubicBezTo>
                  <a:pt x="1442044" y="1798337"/>
                  <a:pt x="2127073" y="2279670"/>
                  <a:pt x="2768158" y="2478872"/>
                </a:cubicBezTo>
                <a:cubicBezTo>
                  <a:pt x="3409244" y="2678074"/>
                  <a:pt x="4467840" y="2605667"/>
                  <a:pt x="4827197" y="2580406"/>
                </a:cubicBezTo>
                <a:cubicBezTo>
                  <a:pt x="5186554" y="2555145"/>
                  <a:pt x="5984601" y="2233334"/>
                  <a:pt x="6386016" y="1992110"/>
                </a:cubicBezTo>
                <a:cubicBezTo>
                  <a:pt x="6787431" y="1750886"/>
                  <a:pt x="7235687" y="1133061"/>
                  <a:pt x="7235687" y="1133061"/>
                </a:cubicBezTo>
                <a:lnTo>
                  <a:pt x="7235687" y="1133061"/>
                </a:lnTo>
              </a:path>
            </a:pathLst>
          </a:custGeom>
          <a:noFill/>
          <a:ln w="38100">
            <a:solidFill>
              <a:srgbClr val="E13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Freeform 60">
            <a:extLst>
              <a:ext uri="{FF2B5EF4-FFF2-40B4-BE49-F238E27FC236}">
                <a16:creationId xmlns:a16="http://schemas.microsoft.com/office/drawing/2014/main" id="{B5F40294-8C49-EDF0-42DD-E7CBA5C73A0C}"/>
              </a:ext>
            </a:extLst>
          </p:cNvPr>
          <p:cNvSpPr/>
          <p:nvPr/>
        </p:nvSpPr>
        <p:spPr>
          <a:xfrm>
            <a:off x="1071452" y="2148453"/>
            <a:ext cx="8913514" cy="3593758"/>
          </a:xfrm>
          <a:custGeom>
            <a:avLst/>
            <a:gdLst>
              <a:gd name="connsiteX0" fmla="*/ 0 w 8734425"/>
              <a:gd name="connsiteY0" fmla="*/ 0 h 3086100"/>
              <a:gd name="connsiteX1" fmla="*/ 800100 w 8734425"/>
              <a:gd name="connsiteY1" fmla="*/ 2095500 h 3086100"/>
              <a:gd name="connsiteX2" fmla="*/ 1828800 w 8734425"/>
              <a:gd name="connsiteY2" fmla="*/ 2790825 h 3086100"/>
              <a:gd name="connsiteX3" fmla="*/ 3609975 w 8734425"/>
              <a:gd name="connsiteY3" fmla="*/ 3028950 h 3086100"/>
              <a:gd name="connsiteX4" fmla="*/ 8734425 w 8734425"/>
              <a:gd name="connsiteY4" fmla="*/ 3086100 h 3086100"/>
              <a:gd name="connsiteX5" fmla="*/ 8734425 w 8734425"/>
              <a:gd name="connsiteY5" fmla="*/ 3086100 h 3086100"/>
              <a:gd name="connsiteX0" fmla="*/ 0 w 8734425"/>
              <a:gd name="connsiteY0" fmla="*/ 0 h 3086100"/>
              <a:gd name="connsiteX1" fmla="*/ 800100 w 8734425"/>
              <a:gd name="connsiteY1" fmla="*/ 2095500 h 3086100"/>
              <a:gd name="connsiteX2" fmla="*/ 1814945 w 8734425"/>
              <a:gd name="connsiteY2" fmla="*/ 2851454 h 3086100"/>
              <a:gd name="connsiteX3" fmla="*/ 3609975 w 8734425"/>
              <a:gd name="connsiteY3" fmla="*/ 3028950 h 3086100"/>
              <a:gd name="connsiteX4" fmla="*/ 8734425 w 8734425"/>
              <a:gd name="connsiteY4" fmla="*/ 3086100 h 3086100"/>
              <a:gd name="connsiteX5" fmla="*/ 8734425 w 8734425"/>
              <a:gd name="connsiteY5" fmla="*/ 3086100 h 3086100"/>
              <a:gd name="connsiteX0" fmla="*/ 0 w 8734425"/>
              <a:gd name="connsiteY0" fmla="*/ 0 h 3086100"/>
              <a:gd name="connsiteX1" fmla="*/ 800100 w 8734425"/>
              <a:gd name="connsiteY1" fmla="*/ 2095500 h 3086100"/>
              <a:gd name="connsiteX2" fmla="*/ 1814945 w 8734425"/>
              <a:gd name="connsiteY2" fmla="*/ 2851454 h 3086100"/>
              <a:gd name="connsiteX3" fmla="*/ 3609975 w 8734425"/>
              <a:gd name="connsiteY3" fmla="*/ 3028950 h 3086100"/>
              <a:gd name="connsiteX4" fmla="*/ 8734425 w 8734425"/>
              <a:gd name="connsiteY4" fmla="*/ 3086100 h 3086100"/>
              <a:gd name="connsiteX5" fmla="*/ 8734425 w 8734425"/>
              <a:gd name="connsiteY5" fmla="*/ 308610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4425" h="3086100">
                <a:moveTo>
                  <a:pt x="0" y="0"/>
                </a:moveTo>
                <a:cubicBezTo>
                  <a:pt x="247650" y="815181"/>
                  <a:pt x="497609" y="1620258"/>
                  <a:pt x="800100" y="2095500"/>
                </a:cubicBezTo>
                <a:cubicBezTo>
                  <a:pt x="1102591" y="2570742"/>
                  <a:pt x="1526742" y="2768635"/>
                  <a:pt x="1814945" y="2851454"/>
                </a:cubicBezTo>
                <a:cubicBezTo>
                  <a:pt x="2103148" y="2934273"/>
                  <a:pt x="2456728" y="2989842"/>
                  <a:pt x="3609975" y="3028950"/>
                </a:cubicBezTo>
                <a:cubicBezTo>
                  <a:pt x="4763222" y="3068058"/>
                  <a:pt x="8734425" y="3086100"/>
                  <a:pt x="8734425" y="3086100"/>
                </a:cubicBezTo>
                <a:lnTo>
                  <a:pt x="8734425" y="308610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2" name="Freeform 61">
            <a:extLst>
              <a:ext uri="{FF2B5EF4-FFF2-40B4-BE49-F238E27FC236}">
                <a16:creationId xmlns:a16="http://schemas.microsoft.com/office/drawing/2014/main" id="{15032856-8FA0-50CD-ADF8-244815BF5901}"/>
              </a:ext>
            </a:extLst>
          </p:cNvPr>
          <p:cNvSpPr/>
          <p:nvPr/>
        </p:nvSpPr>
        <p:spPr>
          <a:xfrm>
            <a:off x="1126531" y="2181622"/>
            <a:ext cx="4144886" cy="2280302"/>
          </a:xfrm>
          <a:custGeom>
            <a:avLst/>
            <a:gdLst>
              <a:gd name="connsiteX0" fmla="*/ 0 w 7235687"/>
              <a:gd name="connsiteY0" fmla="*/ 0 h 2615313"/>
              <a:gd name="connsiteX1" fmla="*/ 834887 w 7235687"/>
              <a:gd name="connsiteY1" fmla="*/ 1152939 h 2615313"/>
              <a:gd name="connsiteX2" fmla="*/ 2524539 w 7235687"/>
              <a:gd name="connsiteY2" fmla="*/ 2464905 h 2615313"/>
              <a:gd name="connsiteX3" fmla="*/ 5486400 w 7235687"/>
              <a:gd name="connsiteY3" fmla="*/ 2524539 h 2615313"/>
              <a:gd name="connsiteX4" fmla="*/ 6758609 w 7235687"/>
              <a:gd name="connsiteY4" fmla="*/ 1908313 h 2615313"/>
              <a:gd name="connsiteX5" fmla="*/ 7235687 w 7235687"/>
              <a:gd name="connsiteY5" fmla="*/ 1133061 h 2615313"/>
              <a:gd name="connsiteX6" fmla="*/ 7235687 w 7235687"/>
              <a:gd name="connsiteY6" fmla="*/ 1133061 h 2615313"/>
              <a:gd name="connsiteX0" fmla="*/ 0 w 7235687"/>
              <a:gd name="connsiteY0" fmla="*/ 0 h 2550056"/>
              <a:gd name="connsiteX1" fmla="*/ 834887 w 7235687"/>
              <a:gd name="connsiteY1" fmla="*/ 1152939 h 2550056"/>
              <a:gd name="connsiteX2" fmla="*/ 3047605 w 7235687"/>
              <a:gd name="connsiteY2" fmla="*/ 2304012 h 2550056"/>
              <a:gd name="connsiteX3" fmla="*/ 5486400 w 7235687"/>
              <a:gd name="connsiteY3" fmla="*/ 2524539 h 2550056"/>
              <a:gd name="connsiteX4" fmla="*/ 6758609 w 7235687"/>
              <a:gd name="connsiteY4" fmla="*/ 1908313 h 2550056"/>
              <a:gd name="connsiteX5" fmla="*/ 7235687 w 7235687"/>
              <a:gd name="connsiteY5" fmla="*/ 1133061 h 2550056"/>
              <a:gd name="connsiteX6" fmla="*/ 7235687 w 7235687"/>
              <a:gd name="connsiteY6" fmla="*/ 1133061 h 2550056"/>
              <a:gd name="connsiteX0" fmla="*/ 0 w 7235687"/>
              <a:gd name="connsiteY0" fmla="*/ 0 h 2444377"/>
              <a:gd name="connsiteX1" fmla="*/ 834887 w 7235687"/>
              <a:gd name="connsiteY1" fmla="*/ 1152939 h 2444377"/>
              <a:gd name="connsiteX2" fmla="*/ 3047605 w 7235687"/>
              <a:gd name="connsiteY2" fmla="*/ 2304012 h 2444377"/>
              <a:gd name="connsiteX3" fmla="*/ 5458868 w 7235687"/>
              <a:gd name="connsiteY3" fmla="*/ 2381522 h 2444377"/>
              <a:gd name="connsiteX4" fmla="*/ 6758609 w 7235687"/>
              <a:gd name="connsiteY4" fmla="*/ 1908313 h 2444377"/>
              <a:gd name="connsiteX5" fmla="*/ 7235687 w 7235687"/>
              <a:gd name="connsiteY5" fmla="*/ 1133061 h 2444377"/>
              <a:gd name="connsiteX6" fmla="*/ 7235687 w 7235687"/>
              <a:gd name="connsiteY6" fmla="*/ 1133061 h 2444377"/>
              <a:gd name="connsiteX0" fmla="*/ 0 w 7235687"/>
              <a:gd name="connsiteY0" fmla="*/ 0 h 2451371"/>
              <a:gd name="connsiteX1" fmla="*/ 834887 w 7235687"/>
              <a:gd name="connsiteY1" fmla="*/ 1152939 h 2451371"/>
              <a:gd name="connsiteX2" fmla="*/ 3047605 w 7235687"/>
              <a:gd name="connsiteY2" fmla="*/ 2304012 h 2451371"/>
              <a:gd name="connsiteX3" fmla="*/ 5458868 w 7235687"/>
              <a:gd name="connsiteY3" fmla="*/ 2381522 h 2451371"/>
              <a:gd name="connsiteX4" fmla="*/ 6731081 w 7235687"/>
              <a:gd name="connsiteY4" fmla="*/ 1801050 h 2451371"/>
              <a:gd name="connsiteX5" fmla="*/ 7235687 w 7235687"/>
              <a:gd name="connsiteY5" fmla="*/ 1133061 h 2451371"/>
              <a:gd name="connsiteX6" fmla="*/ 7235687 w 7235687"/>
              <a:gd name="connsiteY6" fmla="*/ 1133061 h 245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5687" h="2451371">
                <a:moveTo>
                  <a:pt x="0" y="0"/>
                </a:moveTo>
                <a:cubicBezTo>
                  <a:pt x="207065" y="371061"/>
                  <a:pt x="326953" y="768937"/>
                  <a:pt x="834887" y="1152939"/>
                </a:cubicBezTo>
                <a:cubicBezTo>
                  <a:pt x="1342821" y="1536941"/>
                  <a:pt x="2276942" y="2099248"/>
                  <a:pt x="3047605" y="2304012"/>
                </a:cubicBezTo>
                <a:cubicBezTo>
                  <a:pt x="3818269" y="2508776"/>
                  <a:pt x="4844955" y="2465349"/>
                  <a:pt x="5458868" y="2381522"/>
                </a:cubicBezTo>
                <a:cubicBezTo>
                  <a:pt x="6072781" y="2297695"/>
                  <a:pt x="6434945" y="2009127"/>
                  <a:pt x="6731081" y="1801050"/>
                </a:cubicBezTo>
                <a:cubicBezTo>
                  <a:pt x="7027217" y="1592973"/>
                  <a:pt x="7235687" y="1133061"/>
                  <a:pt x="7235687" y="1133061"/>
                </a:cubicBezTo>
                <a:lnTo>
                  <a:pt x="7235687" y="1133061"/>
                </a:lnTo>
              </a:path>
            </a:pathLst>
          </a:custGeom>
          <a:noFill/>
          <a:ln w="38100">
            <a:solidFill>
              <a:srgbClr val="014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3" name="Freeform 62">
            <a:extLst>
              <a:ext uri="{FF2B5EF4-FFF2-40B4-BE49-F238E27FC236}">
                <a16:creationId xmlns:a16="http://schemas.microsoft.com/office/drawing/2014/main" id="{C4E1B4DF-CCAE-BDFE-A4F2-B80104E12C07}"/>
              </a:ext>
            </a:extLst>
          </p:cNvPr>
          <p:cNvSpPr/>
          <p:nvPr/>
        </p:nvSpPr>
        <p:spPr>
          <a:xfrm>
            <a:off x="1110388" y="2198963"/>
            <a:ext cx="7625579" cy="3415118"/>
          </a:xfrm>
          <a:custGeom>
            <a:avLst/>
            <a:gdLst>
              <a:gd name="connsiteX0" fmla="*/ 0 w 7235687"/>
              <a:gd name="connsiteY0" fmla="*/ 0 h 2615313"/>
              <a:gd name="connsiteX1" fmla="*/ 834887 w 7235687"/>
              <a:gd name="connsiteY1" fmla="*/ 1152939 h 2615313"/>
              <a:gd name="connsiteX2" fmla="*/ 2524539 w 7235687"/>
              <a:gd name="connsiteY2" fmla="*/ 2464905 h 2615313"/>
              <a:gd name="connsiteX3" fmla="*/ 5486400 w 7235687"/>
              <a:gd name="connsiteY3" fmla="*/ 2524539 h 2615313"/>
              <a:gd name="connsiteX4" fmla="*/ 6758609 w 7235687"/>
              <a:gd name="connsiteY4" fmla="*/ 1908313 h 2615313"/>
              <a:gd name="connsiteX5" fmla="*/ 7235687 w 7235687"/>
              <a:gd name="connsiteY5" fmla="*/ 1133061 h 2615313"/>
              <a:gd name="connsiteX6" fmla="*/ 7235687 w 7235687"/>
              <a:gd name="connsiteY6" fmla="*/ 1133061 h 2615313"/>
              <a:gd name="connsiteX0" fmla="*/ 0 w 7235687"/>
              <a:gd name="connsiteY0" fmla="*/ 0 h 2611652"/>
              <a:gd name="connsiteX1" fmla="*/ 755381 w 7235687"/>
              <a:gd name="connsiteY1" fmla="*/ 1210464 h 2611652"/>
              <a:gd name="connsiteX2" fmla="*/ 2524539 w 7235687"/>
              <a:gd name="connsiteY2" fmla="*/ 2464905 h 2611652"/>
              <a:gd name="connsiteX3" fmla="*/ 5486400 w 7235687"/>
              <a:gd name="connsiteY3" fmla="*/ 2524539 h 2611652"/>
              <a:gd name="connsiteX4" fmla="*/ 6758609 w 7235687"/>
              <a:gd name="connsiteY4" fmla="*/ 1908313 h 2611652"/>
              <a:gd name="connsiteX5" fmla="*/ 7235687 w 7235687"/>
              <a:gd name="connsiteY5" fmla="*/ 1133061 h 2611652"/>
              <a:gd name="connsiteX6" fmla="*/ 7235687 w 7235687"/>
              <a:gd name="connsiteY6" fmla="*/ 1133061 h 2611652"/>
              <a:gd name="connsiteX0" fmla="*/ 0 w 7235687"/>
              <a:gd name="connsiteY0" fmla="*/ 0 h 2611652"/>
              <a:gd name="connsiteX1" fmla="*/ 755381 w 7235687"/>
              <a:gd name="connsiteY1" fmla="*/ 1210464 h 2611652"/>
              <a:gd name="connsiteX2" fmla="*/ 2524539 w 7235687"/>
              <a:gd name="connsiteY2" fmla="*/ 2464905 h 2611652"/>
              <a:gd name="connsiteX3" fmla="*/ 5486400 w 7235687"/>
              <a:gd name="connsiteY3" fmla="*/ 2524539 h 2611652"/>
              <a:gd name="connsiteX4" fmla="*/ 6758609 w 7235687"/>
              <a:gd name="connsiteY4" fmla="*/ 1908313 h 2611652"/>
              <a:gd name="connsiteX5" fmla="*/ 7235687 w 7235687"/>
              <a:gd name="connsiteY5" fmla="*/ 1133061 h 2611652"/>
              <a:gd name="connsiteX6" fmla="*/ 7235687 w 7235687"/>
              <a:gd name="connsiteY6" fmla="*/ 1133061 h 2611652"/>
              <a:gd name="connsiteX0" fmla="*/ 0 w 7235687"/>
              <a:gd name="connsiteY0" fmla="*/ 0 h 2582391"/>
              <a:gd name="connsiteX1" fmla="*/ 755381 w 7235687"/>
              <a:gd name="connsiteY1" fmla="*/ 1210464 h 2582391"/>
              <a:gd name="connsiteX2" fmla="*/ 2569971 w 7235687"/>
              <a:gd name="connsiteY2" fmla="*/ 2407381 h 2582391"/>
              <a:gd name="connsiteX3" fmla="*/ 5486400 w 7235687"/>
              <a:gd name="connsiteY3" fmla="*/ 2524539 h 2582391"/>
              <a:gd name="connsiteX4" fmla="*/ 6758609 w 7235687"/>
              <a:gd name="connsiteY4" fmla="*/ 1908313 h 2582391"/>
              <a:gd name="connsiteX5" fmla="*/ 7235687 w 7235687"/>
              <a:gd name="connsiteY5" fmla="*/ 1133061 h 2582391"/>
              <a:gd name="connsiteX6" fmla="*/ 7235687 w 7235687"/>
              <a:gd name="connsiteY6" fmla="*/ 1133061 h 2582391"/>
              <a:gd name="connsiteX0" fmla="*/ 0 w 7235687"/>
              <a:gd name="connsiteY0" fmla="*/ 0 h 2622942"/>
              <a:gd name="connsiteX1" fmla="*/ 755381 w 7235687"/>
              <a:gd name="connsiteY1" fmla="*/ 1210464 h 2622942"/>
              <a:gd name="connsiteX2" fmla="*/ 2513182 w 7235687"/>
              <a:gd name="connsiteY2" fmla="*/ 2484080 h 2622942"/>
              <a:gd name="connsiteX3" fmla="*/ 5486400 w 7235687"/>
              <a:gd name="connsiteY3" fmla="*/ 2524539 h 2622942"/>
              <a:gd name="connsiteX4" fmla="*/ 6758609 w 7235687"/>
              <a:gd name="connsiteY4" fmla="*/ 1908313 h 2622942"/>
              <a:gd name="connsiteX5" fmla="*/ 7235687 w 7235687"/>
              <a:gd name="connsiteY5" fmla="*/ 1133061 h 2622942"/>
              <a:gd name="connsiteX6" fmla="*/ 7235687 w 7235687"/>
              <a:gd name="connsiteY6" fmla="*/ 1133061 h 2622942"/>
              <a:gd name="connsiteX0" fmla="*/ 0 w 7235687"/>
              <a:gd name="connsiteY0" fmla="*/ 0 h 2584659"/>
              <a:gd name="connsiteX1" fmla="*/ 755381 w 7235687"/>
              <a:gd name="connsiteY1" fmla="*/ 1210464 h 2584659"/>
              <a:gd name="connsiteX2" fmla="*/ 2513182 w 7235687"/>
              <a:gd name="connsiteY2" fmla="*/ 2484080 h 2584659"/>
              <a:gd name="connsiteX3" fmla="*/ 5486400 w 7235687"/>
              <a:gd name="connsiteY3" fmla="*/ 2524539 h 2584659"/>
              <a:gd name="connsiteX4" fmla="*/ 6758609 w 7235687"/>
              <a:gd name="connsiteY4" fmla="*/ 1908313 h 2584659"/>
              <a:gd name="connsiteX5" fmla="*/ 7235687 w 7235687"/>
              <a:gd name="connsiteY5" fmla="*/ 1133061 h 2584659"/>
              <a:gd name="connsiteX6" fmla="*/ 7235687 w 7235687"/>
              <a:gd name="connsiteY6" fmla="*/ 1133061 h 2584659"/>
              <a:gd name="connsiteX0" fmla="*/ 0 w 7235687"/>
              <a:gd name="connsiteY0" fmla="*/ 0 h 2578936"/>
              <a:gd name="connsiteX1" fmla="*/ 755381 w 7235687"/>
              <a:gd name="connsiteY1" fmla="*/ 1210464 h 2578936"/>
              <a:gd name="connsiteX2" fmla="*/ 2513182 w 7235687"/>
              <a:gd name="connsiteY2" fmla="*/ 2484080 h 2578936"/>
              <a:gd name="connsiteX3" fmla="*/ 5486400 w 7235687"/>
              <a:gd name="connsiteY3" fmla="*/ 2524539 h 2578936"/>
              <a:gd name="connsiteX4" fmla="*/ 6758609 w 7235687"/>
              <a:gd name="connsiteY4" fmla="*/ 1908313 h 2578936"/>
              <a:gd name="connsiteX5" fmla="*/ 7235687 w 7235687"/>
              <a:gd name="connsiteY5" fmla="*/ 1133061 h 2578936"/>
              <a:gd name="connsiteX6" fmla="*/ 7235687 w 7235687"/>
              <a:gd name="connsiteY6" fmla="*/ 1133061 h 2578936"/>
              <a:gd name="connsiteX0" fmla="*/ 0 w 7235687"/>
              <a:gd name="connsiteY0" fmla="*/ 0 h 2602105"/>
              <a:gd name="connsiteX1" fmla="*/ 857603 w 7235687"/>
              <a:gd name="connsiteY1" fmla="*/ 1536437 h 2602105"/>
              <a:gd name="connsiteX2" fmla="*/ 2513182 w 7235687"/>
              <a:gd name="connsiteY2" fmla="*/ 2484080 h 2602105"/>
              <a:gd name="connsiteX3" fmla="*/ 5486400 w 7235687"/>
              <a:gd name="connsiteY3" fmla="*/ 2524539 h 2602105"/>
              <a:gd name="connsiteX4" fmla="*/ 6758609 w 7235687"/>
              <a:gd name="connsiteY4" fmla="*/ 1908313 h 2602105"/>
              <a:gd name="connsiteX5" fmla="*/ 7235687 w 7235687"/>
              <a:gd name="connsiteY5" fmla="*/ 1133061 h 2602105"/>
              <a:gd name="connsiteX6" fmla="*/ 7235687 w 7235687"/>
              <a:gd name="connsiteY6" fmla="*/ 1133061 h 260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5687" h="2602105">
                <a:moveTo>
                  <a:pt x="0" y="0"/>
                </a:moveTo>
                <a:cubicBezTo>
                  <a:pt x="207065" y="371061"/>
                  <a:pt x="438739" y="1122424"/>
                  <a:pt x="857603" y="1536437"/>
                </a:cubicBezTo>
                <a:cubicBezTo>
                  <a:pt x="1276467" y="1950450"/>
                  <a:pt x="1741716" y="2319396"/>
                  <a:pt x="2513182" y="2484080"/>
                </a:cubicBezTo>
                <a:cubicBezTo>
                  <a:pt x="3284648" y="2648764"/>
                  <a:pt x="4778829" y="2620500"/>
                  <a:pt x="5486400" y="2524539"/>
                </a:cubicBezTo>
                <a:cubicBezTo>
                  <a:pt x="6193971" y="2428578"/>
                  <a:pt x="6467061" y="2140226"/>
                  <a:pt x="6758609" y="1908313"/>
                </a:cubicBezTo>
                <a:cubicBezTo>
                  <a:pt x="7050157" y="1676400"/>
                  <a:pt x="7235687" y="1133061"/>
                  <a:pt x="7235687" y="1133061"/>
                </a:cubicBezTo>
                <a:lnTo>
                  <a:pt x="7235687" y="1133061"/>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4" name="TextBox 63">
            <a:extLst>
              <a:ext uri="{FF2B5EF4-FFF2-40B4-BE49-F238E27FC236}">
                <a16:creationId xmlns:a16="http://schemas.microsoft.com/office/drawing/2014/main" id="{1E20EE4B-6199-F4CF-05E7-92BE04D91CC9}"/>
              </a:ext>
            </a:extLst>
          </p:cNvPr>
          <p:cNvSpPr txBox="1"/>
          <p:nvPr/>
        </p:nvSpPr>
        <p:spPr>
          <a:xfrm>
            <a:off x="9919402" y="3592363"/>
            <a:ext cx="2616388" cy="307648"/>
          </a:xfrm>
          <a:prstGeom prst="rect">
            <a:avLst/>
          </a:prstGeom>
          <a:noFill/>
        </p:spPr>
        <p:txBody>
          <a:bodyPr wrap="squar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0073E0"/>
                </a:solidFill>
                <a:effectLst/>
                <a:uLnTx/>
                <a:uFillTx/>
                <a:latin typeface="Arial" panose="020B0604020202020204"/>
                <a:ea typeface="+mn-ea"/>
                <a:cs typeface="+mn-cs"/>
              </a:rPr>
              <a:t>Radiographic POD LOD</a:t>
            </a:r>
          </a:p>
        </p:txBody>
      </p:sp>
      <p:cxnSp>
        <p:nvCxnSpPr>
          <p:cNvPr id="65" name="Straight Connector 64">
            <a:extLst>
              <a:ext uri="{FF2B5EF4-FFF2-40B4-BE49-F238E27FC236}">
                <a16:creationId xmlns:a16="http://schemas.microsoft.com/office/drawing/2014/main" id="{B59CF6FE-1B8C-B0B6-B8DA-015A07D850B1}"/>
              </a:ext>
            </a:extLst>
          </p:cNvPr>
          <p:cNvCxnSpPr>
            <a:cxnSpLocks/>
          </p:cNvCxnSpPr>
          <p:nvPr/>
        </p:nvCxnSpPr>
        <p:spPr>
          <a:xfrm>
            <a:off x="8896821" y="866496"/>
            <a:ext cx="0" cy="1724932"/>
          </a:xfrm>
          <a:prstGeom prst="line">
            <a:avLst/>
          </a:prstGeom>
          <a:ln w="28575">
            <a:solidFill>
              <a:schemeClr val="tx1"/>
            </a:solidFill>
            <a:headEnd type="none" w="lg" len="lg"/>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0FF72B4-8ED9-FD11-AF78-1801E1DC460D}"/>
              </a:ext>
            </a:extLst>
          </p:cNvPr>
          <p:cNvCxnSpPr>
            <a:cxnSpLocks/>
          </p:cNvCxnSpPr>
          <p:nvPr/>
        </p:nvCxnSpPr>
        <p:spPr>
          <a:xfrm flipH="1">
            <a:off x="8894536" y="2599547"/>
            <a:ext cx="3146086" cy="0"/>
          </a:xfrm>
          <a:prstGeom prst="line">
            <a:avLst/>
          </a:prstGeom>
          <a:ln w="28575">
            <a:solidFill>
              <a:schemeClr val="tx1"/>
            </a:solidFill>
            <a:headEnd type="none" w="lg" len="lg"/>
          </a:ln>
        </p:spPr>
        <p:style>
          <a:lnRef idx="1">
            <a:schemeClr val="accent1"/>
          </a:lnRef>
          <a:fillRef idx="0">
            <a:schemeClr val="accent1"/>
          </a:fillRef>
          <a:effectRef idx="0">
            <a:schemeClr val="accent1"/>
          </a:effectRef>
          <a:fontRef idx="minor">
            <a:schemeClr val="tx1"/>
          </a:fontRef>
        </p:style>
      </p:cxnSp>
      <p:sp>
        <p:nvSpPr>
          <p:cNvPr id="67" name="Freeform 66">
            <a:extLst>
              <a:ext uri="{FF2B5EF4-FFF2-40B4-BE49-F238E27FC236}">
                <a16:creationId xmlns:a16="http://schemas.microsoft.com/office/drawing/2014/main" id="{2A33561C-F857-6DE1-C4E2-CB347CC25B1E}"/>
              </a:ext>
            </a:extLst>
          </p:cNvPr>
          <p:cNvSpPr/>
          <p:nvPr/>
        </p:nvSpPr>
        <p:spPr>
          <a:xfrm>
            <a:off x="8953055" y="908825"/>
            <a:ext cx="3004109" cy="1535207"/>
          </a:xfrm>
          <a:custGeom>
            <a:avLst/>
            <a:gdLst>
              <a:gd name="connsiteX0" fmla="*/ 0 w 3034146"/>
              <a:gd name="connsiteY0" fmla="*/ 0 h 1246909"/>
              <a:gd name="connsiteX1" fmla="*/ 387928 w 3034146"/>
              <a:gd name="connsiteY1" fmla="*/ 457200 h 1246909"/>
              <a:gd name="connsiteX2" fmla="*/ 1288473 w 3034146"/>
              <a:gd name="connsiteY2" fmla="*/ 997527 h 1246909"/>
              <a:gd name="connsiteX3" fmla="*/ 2064328 w 3034146"/>
              <a:gd name="connsiteY3" fmla="*/ 1205345 h 1246909"/>
              <a:gd name="connsiteX4" fmla="*/ 3034146 w 3034146"/>
              <a:gd name="connsiteY4" fmla="*/ 1246909 h 1246909"/>
              <a:gd name="connsiteX5" fmla="*/ 3034146 w 3034146"/>
              <a:gd name="connsiteY5" fmla="*/ 1246909 h 1246909"/>
              <a:gd name="connsiteX6" fmla="*/ 3034146 w 3034146"/>
              <a:gd name="connsiteY6" fmla="*/ 1246909 h 1246909"/>
              <a:gd name="connsiteX0" fmla="*/ 0 w 3034146"/>
              <a:gd name="connsiteY0" fmla="*/ 0 h 1246909"/>
              <a:gd name="connsiteX1" fmla="*/ 358907 w 3034146"/>
              <a:gd name="connsiteY1" fmla="*/ 567646 h 1246909"/>
              <a:gd name="connsiteX2" fmla="*/ 1288473 w 3034146"/>
              <a:gd name="connsiteY2" fmla="*/ 997527 h 1246909"/>
              <a:gd name="connsiteX3" fmla="*/ 2064328 w 3034146"/>
              <a:gd name="connsiteY3" fmla="*/ 1205345 h 1246909"/>
              <a:gd name="connsiteX4" fmla="*/ 3034146 w 3034146"/>
              <a:gd name="connsiteY4" fmla="*/ 1246909 h 1246909"/>
              <a:gd name="connsiteX5" fmla="*/ 3034146 w 3034146"/>
              <a:gd name="connsiteY5" fmla="*/ 1246909 h 1246909"/>
              <a:gd name="connsiteX6" fmla="*/ 3034146 w 3034146"/>
              <a:gd name="connsiteY6" fmla="*/ 1246909 h 1246909"/>
              <a:gd name="connsiteX0" fmla="*/ 0 w 3034146"/>
              <a:gd name="connsiteY0" fmla="*/ 0 h 1246909"/>
              <a:gd name="connsiteX1" fmla="*/ 358907 w 3034146"/>
              <a:gd name="connsiteY1" fmla="*/ 567646 h 1246909"/>
              <a:gd name="connsiteX2" fmla="*/ 1259452 w 3034146"/>
              <a:gd name="connsiteY2" fmla="*/ 1052750 h 1246909"/>
              <a:gd name="connsiteX3" fmla="*/ 2064328 w 3034146"/>
              <a:gd name="connsiteY3" fmla="*/ 1205345 h 1246909"/>
              <a:gd name="connsiteX4" fmla="*/ 3034146 w 3034146"/>
              <a:gd name="connsiteY4" fmla="*/ 1246909 h 1246909"/>
              <a:gd name="connsiteX5" fmla="*/ 3034146 w 3034146"/>
              <a:gd name="connsiteY5" fmla="*/ 1246909 h 1246909"/>
              <a:gd name="connsiteX6" fmla="*/ 3034146 w 3034146"/>
              <a:gd name="connsiteY6" fmla="*/ 1246909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4146" h="1246909">
                <a:moveTo>
                  <a:pt x="0" y="0"/>
                </a:moveTo>
                <a:cubicBezTo>
                  <a:pt x="86591" y="145473"/>
                  <a:pt x="148998" y="392188"/>
                  <a:pt x="358907" y="567646"/>
                </a:cubicBezTo>
                <a:cubicBezTo>
                  <a:pt x="568816" y="743104"/>
                  <a:pt x="975215" y="946467"/>
                  <a:pt x="1259452" y="1052750"/>
                </a:cubicBezTo>
                <a:cubicBezTo>
                  <a:pt x="1543689" y="1159033"/>
                  <a:pt x="1768546" y="1172985"/>
                  <a:pt x="2064328" y="1205345"/>
                </a:cubicBezTo>
                <a:cubicBezTo>
                  <a:pt x="2360110" y="1237705"/>
                  <a:pt x="3034146" y="1246909"/>
                  <a:pt x="3034146" y="1246909"/>
                </a:cubicBezTo>
                <a:lnTo>
                  <a:pt x="3034146" y="1246909"/>
                </a:lnTo>
                <a:lnTo>
                  <a:pt x="3034146" y="1246909"/>
                </a:lnTo>
              </a:path>
            </a:pathLst>
          </a:custGeom>
          <a:noFill/>
          <a:ln w="28575">
            <a:solidFill>
              <a:srgbClr val="272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8" name="Oval 67">
            <a:extLst>
              <a:ext uri="{FF2B5EF4-FFF2-40B4-BE49-F238E27FC236}">
                <a16:creationId xmlns:a16="http://schemas.microsoft.com/office/drawing/2014/main" id="{4EA21CB1-605A-9E3D-D2F8-262BF178DBAB}"/>
              </a:ext>
            </a:extLst>
          </p:cNvPr>
          <p:cNvSpPr/>
          <p:nvPr/>
        </p:nvSpPr>
        <p:spPr>
          <a:xfrm rot="3153747">
            <a:off x="8950700" y="1425999"/>
            <a:ext cx="678245" cy="249766"/>
          </a:xfrm>
          <a:prstGeom prst="ellipse">
            <a:avLst/>
          </a:prstGeom>
          <a:solidFill>
            <a:srgbClr val="3F5DB5">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Oval 68">
            <a:extLst>
              <a:ext uri="{FF2B5EF4-FFF2-40B4-BE49-F238E27FC236}">
                <a16:creationId xmlns:a16="http://schemas.microsoft.com/office/drawing/2014/main" id="{CBE96F07-E846-A168-70C3-A343171EAB6B}"/>
              </a:ext>
            </a:extLst>
          </p:cNvPr>
          <p:cNvSpPr/>
          <p:nvPr/>
        </p:nvSpPr>
        <p:spPr>
          <a:xfrm rot="1882750">
            <a:off x="9558977" y="1911289"/>
            <a:ext cx="678245" cy="249766"/>
          </a:xfrm>
          <a:prstGeom prst="ellipse">
            <a:avLst/>
          </a:prstGeom>
          <a:solidFill>
            <a:srgbClr val="C00000">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Oval 69">
            <a:extLst>
              <a:ext uri="{FF2B5EF4-FFF2-40B4-BE49-F238E27FC236}">
                <a16:creationId xmlns:a16="http://schemas.microsoft.com/office/drawing/2014/main" id="{C813BFAB-84D1-AF0B-D57D-C3E0C836902A}"/>
              </a:ext>
            </a:extLst>
          </p:cNvPr>
          <p:cNvSpPr/>
          <p:nvPr/>
        </p:nvSpPr>
        <p:spPr>
          <a:xfrm rot="581368">
            <a:off x="10327767" y="2199963"/>
            <a:ext cx="678245" cy="249766"/>
          </a:xfrm>
          <a:prstGeom prst="ellipse">
            <a:avLst/>
          </a:prstGeom>
          <a:solidFill>
            <a:srgbClr val="FFC000">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1" name="Oval 70">
            <a:extLst>
              <a:ext uri="{FF2B5EF4-FFF2-40B4-BE49-F238E27FC236}">
                <a16:creationId xmlns:a16="http://schemas.microsoft.com/office/drawing/2014/main" id="{EC4909CF-0BD2-EF9D-2C30-AAA4C3E423AA}"/>
              </a:ext>
            </a:extLst>
          </p:cNvPr>
          <p:cNvSpPr/>
          <p:nvPr/>
        </p:nvSpPr>
        <p:spPr>
          <a:xfrm>
            <a:off x="11260749" y="2310645"/>
            <a:ext cx="678245" cy="249766"/>
          </a:xfrm>
          <a:prstGeom prst="ellipse">
            <a:avLst/>
          </a:prstGeom>
          <a:solidFill>
            <a:srgbClr val="00B050">
              <a:alpha val="32157"/>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TextBox 71">
            <a:extLst>
              <a:ext uri="{FF2B5EF4-FFF2-40B4-BE49-F238E27FC236}">
                <a16:creationId xmlns:a16="http://schemas.microsoft.com/office/drawing/2014/main" id="{8F821CC0-2AF2-C3D4-36E8-4C948E1E41B1}"/>
              </a:ext>
            </a:extLst>
          </p:cNvPr>
          <p:cNvSpPr txBox="1"/>
          <p:nvPr/>
        </p:nvSpPr>
        <p:spPr>
          <a:xfrm>
            <a:off x="4874225" y="2973567"/>
            <a:ext cx="1459054"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002569"/>
                </a:solidFill>
                <a:effectLst/>
                <a:uLnTx/>
                <a:uFillTx/>
                <a:latin typeface="Arial" panose="020B0604020202020204"/>
                <a:ea typeface="+mn-ea"/>
                <a:cs typeface="+mn-cs"/>
              </a:rPr>
              <a:t>Early resistance</a:t>
            </a:r>
          </a:p>
        </p:txBody>
      </p:sp>
      <p:sp>
        <p:nvSpPr>
          <p:cNvPr id="73" name="TextBox 72">
            <a:extLst>
              <a:ext uri="{FF2B5EF4-FFF2-40B4-BE49-F238E27FC236}">
                <a16:creationId xmlns:a16="http://schemas.microsoft.com/office/drawing/2014/main" id="{1203D9BF-3C5D-E945-9BDC-091A0D1E7F14}"/>
              </a:ext>
            </a:extLst>
          </p:cNvPr>
          <p:cNvSpPr txBox="1"/>
          <p:nvPr/>
        </p:nvSpPr>
        <p:spPr>
          <a:xfrm>
            <a:off x="6771968" y="3218510"/>
            <a:ext cx="1963999"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002569"/>
                </a:solidFill>
                <a:effectLst/>
                <a:uLnTx/>
                <a:uFillTx/>
                <a:latin typeface="Arial" panose="020B0604020202020204"/>
                <a:ea typeface="+mn-ea"/>
                <a:cs typeface="+mn-cs"/>
              </a:rPr>
              <a:t>Intermediate response</a:t>
            </a:r>
          </a:p>
        </p:txBody>
      </p:sp>
      <p:sp>
        <p:nvSpPr>
          <p:cNvPr id="74" name="TextBox 73">
            <a:extLst>
              <a:ext uri="{FF2B5EF4-FFF2-40B4-BE49-F238E27FC236}">
                <a16:creationId xmlns:a16="http://schemas.microsoft.com/office/drawing/2014/main" id="{2B0F66C2-AB0C-4CCF-94B7-80918F430CED}"/>
              </a:ext>
            </a:extLst>
          </p:cNvPr>
          <p:cNvSpPr txBox="1"/>
          <p:nvPr/>
        </p:nvSpPr>
        <p:spPr>
          <a:xfrm>
            <a:off x="8551001" y="3375937"/>
            <a:ext cx="1784463"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Long-term response</a:t>
            </a:r>
          </a:p>
        </p:txBody>
      </p:sp>
      <p:sp>
        <p:nvSpPr>
          <p:cNvPr id="75" name="TextBox 74">
            <a:extLst>
              <a:ext uri="{FF2B5EF4-FFF2-40B4-BE49-F238E27FC236}">
                <a16:creationId xmlns:a16="http://schemas.microsoft.com/office/drawing/2014/main" id="{EE4F1928-91A6-0EBE-773A-C3675EC66235}"/>
              </a:ext>
            </a:extLst>
          </p:cNvPr>
          <p:cNvSpPr txBox="1"/>
          <p:nvPr/>
        </p:nvSpPr>
        <p:spPr>
          <a:xfrm>
            <a:off x="8319228" y="5762137"/>
            <a:ext cx="1984839"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2569"/>
                </a:solidFill>
                <a:effectLst/>
                <a:uLnTx/>
                <a:uFillTx/>
                <a:latin typeface="Arial" panose="020B0604020202020204"/>
                <a:ea typeface="+mn-ea"/>
                <a:cs typeface="+mn-cs"/>
              </a:rPr>
              <a:t>Outstanding response </a:t>
            </a:r>
          </a:p>
        </p:txBody>
      </p:sp>
      <p:sp>
        <p:nvSpPr>
          <p:cNvPr id="2" name="Freeform 1">
            <a:extLst>
              <a:ext uri="{FF2B5EF4-FFF2-40B4-BE49-F238E27FC236}">
                <a16:creationId xmlns:a16="http://schemas.microsoft.com/office/drawing/2014/main" id="{890D63C7-F863-0E1B-CF6C-0B9B9984C28E}"/>
              </a:ext>
            </a:extLst>
          </p:cNvPr>
          <p:cNvSpPr/>
          <p:nvPr/>
        </p:nvSpPr>
        <p:spPr>
          <a:xfrm rot="905717">
            <a:off x="1198333" y="1265170"/>
            <a:ext cx="2138098" cy="1276928"/>
          </a:xfrm>
          <a:custGeom>
            <a:avLst/>
            <a:gdLst>
              <a:gd name="connsiteX0" fmla="*/ 0 w 2000250"/>
              <a:gd name="connsiteY0" fmla="*/ 1190625 h 1353066"/>
              <a:gd name="connsiteX1" fmla="*/ 352425 w 2000250"/>
              <a:gd name="connsiteY1" fmla="*/ 1352550 h 1353066"/>
              <a:gd name="connsiteX2" fmla="*/ 1200150 w 2000250"/>
              <a:gd name="connsiteY2" fmla="*/ 1143000 h 1353066"/>
              <a:gd name="connsiteX3" fmla="*/ 1752600 w 2000250"/>
              <a:gd name="connsiteY3" fmla="*/ 552450 h 1353066"/>
              <a:gd name="connsiteX4" fmla="*/ 2000250 w 2000250"/>
              <a:gd name="connsiteY4" fmla="*/ 0 h 1353066"/>
              <a:gd name="connsiteX5" fmla="*/ 2000250 w 2000250"/>
              <a:gd name="connsiteY5" fmla="*/ 0 h 1353066"/>
              <a:gd name="connsiteX0" fmla="*/ 0 w 2000250"/>
              <a:gd name="connsiteY0" fmla="*/ 1219200 h 1354222"/>
              <a:gd name="connsiteX1" fmla="*/ 352425 w 2000250"/>
              <a:gd name="connsiteY1" fmla="*/ 1352550 h 1354222"/>
              <a:gd name="connsiteX2" fmla="*/ 1200150 w 2000250"/>
              <a:gd name="connsiteY2" fmla="*/ 1143000 h 1354222"/>
              <a:gd name="connsiteX3" fmla="*/ 1752600 w 2000250"/>
              <a:gd name="connsiteY3" fmla="*/ 552450 h 1354222"/>
              <a:gd name="connsiteX4" fmla="*/ 2000250 w 2000250"/>
              <a:gd name="connsiteY4" fmla="*/ 0 h 1354222"/>
              <a:gd name="connsiteX5" fmla="*/ 2000250 w 2000250"/>
              <a:gd name="connsiteY5" fmla="*/ 0 h 1354222"/>
              <a:gd name="connsiteX0" fmla="*/ 0 w 2000250"/>
              <a:gd name="connsiteY0" fmla="*/ 1219200 h 1368875"/>
              <a:gd name="connsiteX1" fmla="*/ 566911 w 2000250"/>
              <a:gd name="connsiteY1" fmla="*/ 1367482 h 1368875"/>
              <a:gd name="connsiteX2" fmla="*/ 1200150 w 2000250"/>
              <a:gd name="connsiteY2" fmla="*/ 1143000 h 1368875"/>
              <a:gd name="connsiteX3" fmla="*/ 1752600 w 2000250"/>
              <a:gd name="connsiteY3" fmla="*/ 552450 h 1368875"/>
              <a:gd name="connsiteX4" fmla="*/ 2000250 w 2000250"/>
              <a:gd name="connsiteY4" fmla="*/ 0 h 1368875"/>
              <a:gd name="connsiteX5" fmla="*/ 2000250 w 2000250"/>
              <a:gd name="connsiteY5" fmla="*/ 0 h 136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0" h="1368875">
                <a:moveTo>
                  <a:pt x="0" y="1219200"/>
                </a:moveTo>
                <a:cubicBezTo>
                  <a:pt x="76200" y="1304131"/>
                  <a:pt x="366886" y="1380182"/>
                  <a:pt x="566911" y="1367482"/>
                </a:cubicBezTo>
                <a:cubicBezTo>
                  <a:pt x="766936" y="1354782"/>
                  <a:pt x="1002535" y="1278839"/>
                  <a:pt x="1200150" y="1143000"/>
                </a:cubicBezTo>
                <a:cubicBezTo>
                  <a:pt x="1397765" y="1007161"/>
                  <a:pt x="1619250" y="742950"/>
                  <a:pt x="1752600" y="552450"/>
                </a:cubicBezTo>
                <a:cubicBezTo>
                  <a:pt x="1885950" y="361950"/>
                  <a:pt x="2000250" y="0"/>
                  <a:pt x="2000250" y="0"/>
                </a:cubicBezTo>
                <a:lnTo>
                  <a:pt x="2000250" y="0"/>
                </a:lnTo>
              </a:path>
            </a:pathLst>
          </a:custGeom>
          <a:noFill/>
          <a:ln w="381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0EF2B51-6811-51C0-F44C-571A0984BB15}"/>
              </a:ext>
            </a:extLst>
          </p:cNvPr>
          <p:cNvSpPr txBox="1"/>
          <p:nvPr/>
        </p:nvSpPr>
        <p:spPr>
          <a:xfrm>
            <a:off x="3467799" y="1336794"/>
            <a:ext cx="1667444" cy="307648"/>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002569"/>
                </a:solidFill>
                <a:effectLst/>
                <a:uLnTx/>
                <a:uFillTx/>
                <a:latin typeface="Arial" panose="020B0604020202020204"/>
                <a:ea typeface="+mn-ea"/>
                <a:cs typeface="+mn-cs"/>
              </a:rPr>
              <a:t>Primary resistance</a:t>
            </a:r>
          </a:p>
        </p:txBody>
      </p:sp>
      <p:sp>
        <p:nvSpPr>
          <p:cNvPr id="4" name="Oval 3">
            <a:extLst>
              <a:ext uri="{FF2B5EF4-FFF2-40B4-BE49-F238E27FC236}">
                <a16:creationId xmlns:a16="http://schemas.microsoft.com/office/drawing/2014/main" id="{3EC26EA3-5AD3-5752-0A60-0DB0E1A0A2A9}"/>
              </a:ext>
            </a:extLst>
          </p:cNvPr>
          <p:cNvSpPr/>
          <p:nvPr/>
        </p:nvSpPr>
        <p:spPr>
          <a:xfrm rot="4687214">
            <a:off x="8831330" y="946522"/>
            <a:ext cx="353888" cy="178349"/>
          </a:xfrm>
          <a:prstGeom prst="ellipse">
            <a:avLst/>
          </a:prstGeom>
          <a:solidFill>
            <a:srgbClr val="001C4F">
              <a:alpha val="49020"/>
            </a:srgbClr>
          </a:solidFill>
          <a:ln>
            <a:solidFill>
              <a:srgbClr val="3F5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C68A6B10-02E3-7577-26BE-4A67C02A4A6C}"/>
              </a:ext>
            </a:extLst>
          </p:cNvPr>
          <p:cNvGrpSpPr/>
          <p:nvPr/>
        </p:nvGrpSpPr>
        <p:grpSpPr>
          <a:xfrm>
            <a:off x="1068949" y="5493301"/>
            <a:ext cx="10425903" cy="307648"/>
            <a:chOff x="946695" y="4080424"/>
            <a:chExt cx="10435554" cy="307933"/>
          </a:xfrm>
        </p:grpSpPr>
        <p:cxnSp>
          <p:nvCxnSpPr>
            <p:cNvPr id="6" name="Straight Connector 5">
              <a:extLst>
                <a:ext uri="{FF2B5EF4-FFF2-40B4-BE49-F238E27FC236}">
                  <a16:creationId xmlns:a16="http://schemas.microsoft.com/office/drawing/2014/main" id="{CAC178E9-77BD-1D89-9214-C14211950241}"/>
                </a:ext>
              </a:extLst>
            </p:cNvPr>
            <p:cNvCxnSpPr>
              <a:cxnSpLocks/>
            </p:cNvCxnSpPr>
            <p:nvPr/>
          </p:nvCxnSpPr>
          <p:spPr>
            <a:xfrm flipH="1" flipV="1">
              <a:off x="946695" y="4211817"/>
              <a:ext cx="8695435" cy="7153"/>
            </a:xfrm>
            <a:prstGeom prst="line">
              <a:avLst/>
            </a:prstGeom>
            <a:ln w="1905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6153801-0782-695E-F1A0-787586CA6FF9}"/>
                </a:ext>
              </a:extLst>
            </p:cNvPr>
            <p:cNvSpPr txBox="1"/>
            <p:nvPr/>
          </p:nvSpPr>
          <p:spPr>
            <a:xfrm>
              <a:off x="9809787" y="4080424"/>
              <a:ext cx="1572462" cy="307933"/>
            </a:xfrm>
            <a:prstGeom prst="rect">
              <a:avLst/>
            </a:prstGeom>
            <a:noFill/>
          </p:spPr>
          <p:txBody>
            <a:bodyPr wrap="none" rtlCol="0">
              <a:spAutoFit/>
            </a:bodyPr>
            <a:lstStyle/>
            <a:p>
              <a:pPr marL="0" marR="0" lvl="0" indent="0" algn="l" defTabSz="913554"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srgbClr val="0073E0"/>
                  </a:solidFill>
                  <a:effectLst/>
                  <a:uLnTx/>
                  <a:uFillTx/>
                  <a:latin typeface="Arial" panose="020B0604020202020204"/>
                  <a:ea typeface="+mn-ea"/>
                  <a:cs typeface="+mn-cs"/>
                </a:rPr>
                <a:t>ctDNA MRD LOD</a:t>
              </a:r>
            </a:p>
          </p:txBody>
        </p:sp>
      </p:grpSp>
      <p:sp>
        <p:nvSpPr>
          <p:cNvPr id="9" name="Down Arrow 8">
            <a:extLst>
              <a:ext uri="{FF2B5EF4-FFF2-40B4-BE49-F238E27FC236}">
                <a16:creationId xmlns:a16="http://schemas.microsoft.com/office/drawing/2014/main" id="{114C7039-81DC-C899-E1CB-3E40683626E5}"/>
              </a:ext>
            </a:extLst>
          </p:cNvPr>
          <p:cNvSpPr/>
          <p:nvPr/>
        </p:nvSpPr>
        <p:spPr>
          <a:xfrm rot="19857661">
            <a:off x="4509919" y="4264792"/>
            <a:ext cx="219948" cy="146942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Down Arrow 9">
            <a:extLst>
              <a:ext uri="{FF2B5EF4-FFF2-40B4-BE49-F238E27FC236}">
                <a16:creationId xmlns:a16="http://schemas.microsoft.com/office/drawing/2014/main" id="{5653CEEA-F31E-3A1A-0D96-21B4BC4EEA75}"/>
              </a:ext>
            </a:extLst>
          </p:cNvPr>
          <p:cNvSpPr/>
          <p:nvPr/>
        </p:nvSpPr>
        <p:spPr>
          <a:xfrm rot="19857661">
            <a:off x="6700699" y="4531484"/>
            <a:ext cx="269881" cy="122510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Down Arrow 10">
            <a:extLst>
              <a:ext uri="{FF2B5EF4-FFF2-40B4-BE49-F238E27FC236}">
                <a16:creationId xmlns:a16="http://schemas.microsoft.com/office/drawing/2014/main" id="{0031D7B8-69F3-E363-546D-B29C57B2AB89}"/>
              </a:ext>
            </a:extLst>
          </p:cNvPr>
          <p:cNvSpPr/>
          <p:nvPr/>
        </p:nvSpPr>
        <p:spPr>
          <a:xfrm rot="19857661">
            <a:off x="8445539" y="4591703"/>
            <a:ext cx="261484" cy="120042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304247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48BEE-AA9A-5F3C-5193-56AC4400C123}"/>
              </a:ext>
            </a:extLst>
          </p:cNvPr>
          <p:cNvSpPr txBox="1"/>
          <p:nvPr/>
        </p:nvSpPr>
        <p:spPr>
          <a:xfrm>
            <a:off x="452437" y="1495945"/>
            <a:ext cx="11287125" cy="4493538"/>
          </a:xfrm>
          <a:prstGeom prst="rect">
            <a:avLst/>
          </a:prstGeom>
          <a:solidFill>
            <a:srgbClr val="FFFFFF"/>
          </a:solid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Early</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treatment with oral SERD to inhibit the </a:t>
            </a:r>
            <a:r>
              <a:rPr kumimoji="0" lang="en-US" sz="2600" b="0" i="0"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driving</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mutant </a:t>
            </a:r>
            <a:r>
              <a:rPr kumimoji="0" lang="en-US" sz="2600" b="0" i="1"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ESR1</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that is </a:t>
            </a:r>
            <a:r>
              <a:rPr kumimoji="0" lang="en-US" sz="2600" b="0" i="0" u="none" strike="noStrike" kern="0" cap="none" spc="0" normalizeH="0" baseline="0" noProof="0" dirty="0">
                <a:ln>
                  <a:noFill/>
                </a:ln>
                <a:solidFill>
                  <a:srgbClr val="ED3E22"/>
                </a:solidFill>
                <a:effectLst/>
                <a:uLnTx/>
                <a:uFillTx/>
                <a:latin typeface="Arial" panose="020B0604020202020204" pitchFamily="34" charset="0"/>
                <a:ea typeface="+mn-ea"/>
                <a:cs typeface="Lucida Sans Unicode"/>
              </a:rPr>
              <a:t>causing</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AI resistance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Longer AI therapy leads to acquired </a:t>
            </a:r>
            <a:r>
              <a:rPr kumimoji="0" lang="en-US" sz="2600" b="0" i="0"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polyclonal mutant </a:t>
            </a:r>
            <a:r>
              <a:rPr kumimoji="0" lang="en-US" sz="2600" b="0" i="1"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ESR1</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 and </a:t>
            </a:r>
            <a:r>
              <a:rPr kumimoji="0" lang="en-US" sz="2600" b="0" i="0"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less benefit</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from oral SERD therapy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Longer AI therapy – more acquired </a:t>
            </a:r>
            <a:r>
              <a:rPr kumimoji="0" lang="en-US" sz="2600" b="0" i="0"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aggressive mutations/biology</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and ET/CDK4/6i resistance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Earliest detection of </a:t>
            </a:r>
            <a:r>
              <a:rPr kumimoji="0" lang="en-US" sz="2600" b="0" i="1"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ESR1 </a:t>
            </a:r>
            <a:r>
              <a:rPr kumimoji="0" lang="en-US" sz="2600" b="0" i="0"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mutation</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with </a:t>
            </a:r>
            <a:r>
              <a:rPr kumimoji="0" lang="en-US" sz="2600" b="0" i="0"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lowest metastatic and mutation burden</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with </a:t>
            </a:r>
            <a:r>
              <a:rPr kumimoji="0" lang="en-US" sz="2600" b="0" i="0" u="none" strike="noStrike" kern="0" cap="none" spc="0" normalizeH="0" baseline="0" noProof="0" dirty="0">
                <a:ln>
                  <a:noFill/>
                </a:ln>
                <a:solidFill>
                  <a:srgbClr val="FF0000"/>
                </a:solidFill>
                <a:effectLst/>
                <a:uLnTx/>
                <a:uFillTx/>
                <a:latin typeface="Arial" panose="020B0604020202020204" pitchFamily="34" charset="0"/>
                <a:ea typeface="+mn-ea"/>
                <a:cs typeface="Lucida Sans Unicode"/>
              </a:rPr>
              <a:t>early switch from AI to oral SERD</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mn-ea"/>
                <a:cs typeface="Lucida Sans Unicode"/>
              </a:rPr>
              <a:t> will optimize and prolong benefit from oral SERD + CDK4/6i in MBC</a:t>
            </a:r>
          </a:p>
        </p:txBody>
      </p:sp>
      <p:sp>
        <p:nvSpPr>
          <p:cNvPr id="3" name="TextBox 2">
            <a:extLst>
              <a:ext uri="{FF2B5EF4-FFF2-40B4-BE49-F238E27FC236}">
                <a16:creationId xmlns:a16="http://schemas.microsoft.com/office/drawing/2014/main" id="{F274CC1E-DC15-F509-E9E6-F38F4BF5C20A}"/>
              </a:ext>
            </a:extLst>
          </p:cNvPr>
          <p:cNvSpPr txBox="1"/>
          <p:nvPr/>
        </p:nvSpPr>
        <p:spPr>
          <a:xfrm>
            <a:off x="1823034" y="182152"/>
            <a:ext cx="85459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75899"/>
                </a:solidFill>
                <a:effectLst/>
                <a:uLnTx/>
                <a:uFillTx/>
                <a:latin typeface="Arial" panose="020B0604020202020204"/>
                <a:ea typeface="+mn-ea"/>
                <a:cs typeface="+mn-cs"/>
              </a:rPr>
              <a:t>Switching Therapy at Molecular Progression: </a:t>
            </a:r>
            <a:br>
              <a:rPr kumimoji="0" lang="en-US" sz="3000" b="1" i="0" u="none" strike="noStrike" kern="1200" cap="none" spc="0" normalizeH="0" baseline="0" noProof="0" dirty="0">
                <a:ln>
                  <a:noFill/>
                </a:ln>
                <a:solidFill>
                  <a:srgbClr val="075899"/>
                </a:solidFill>
                <a:effectLst/>
                <a:uLnTx/>
                <a:uFillTx/>
                <a:latin typeface="Arial" panose="020B0604020202020204"/>
                <a:ea typeface="+mn-ea"/>
                <a:cs typeface="+mn-cs"/>
              </a:rPr>
            </a:br>
            <a:r>
              <a:rPr kumimoji="0" lang="en-US" sz="3000" b="1" i="0" u="none" strike="noStrike" kern="1200" cap="none" spc="0" normalizeH="0" baseline="0" noProof="0" dirty="0">
                <a:ln>
                  <a:noFill/>
                </a:ln>
                <a:solidFill>
                  <a:srgbClr val="075899"/>
                </a:solidFill>
                <a:effectLst/>
                <a:uLnTx/>
                <a:uFillTx/>
                <a:latin typeface="Arial" panose="020B0604020202020204"/>
                <a:ea typeface="+mn-ea"/>
                <a:cs typeface="+mn-cs"/>
              </a:rPr>
              <a:t>The Way Forward   </a:t>
            </a:r>
          </a:p>
        </p:txBody>
      </p:sp>
    </p:spTree>
    <p:extLst>
      <p:ext uri="{BB962C8B-B14F-4D97-AF65-F5344CB8AC3E}">
        <p14:creationId xmlns:p14="http://schemas.microsoft.com/office/powerpoint/2010/main" val="3941213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0B2BE-2F07-A364-8C12-174BA9E10923}"/>
            </a:ext>
          </a:extLst>
        </p:cNvPr>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1A17008-17A7-860D-1AD6-1131792F2F46}"/>
              </a:ext>
            </a:extLst>
          </p:cNvPr>
          <p:cNvGraphicFramePr/>
          <p:nvPr>
            <p:extLst>
              <p:ext uri="{D42A27DB-BD31-4B8C-83A1-F6EECF244321}">
                <p14:modId xmlns:p14="http://schemas.microsoft.com/office/powerpoint/2010/main" val="2921303048"/>
              </p:ext>
            </p:extLst>
          </p:nvPr>
        </p:nvGraphicFramePr>
        <p:xfrm>
          <a:off x="304800" y="2243046"/>
          <a:ext cx="11101892" cy="1511147"/>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1551BD2E-C29C-E82C-4C49-484C7F6D37F3}"/>
              </a:ext>
            </a:extLst>
          </p:cNvPr>
          <p:cNvSpPr/>
          <p:nvPr/>
        </p:nvSpPr>
        <p:spPr>
          <a:xfrm>
            <a:off x="1559496" y="1772816"/>
            <a:ext cx="6408711" cy="400110"/>
          </a:xfrm>
          <a:prstGeom prst="rect">
            <a:avLst/>
          </a:prstGeom>
          <a:solidFill>
            <a:srgbClr val="E4EDF1"/>
          </a:solidFill>
        </p:spPr>
        <p:txBody>
          <a:bodyPr wrap="square">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F5D"/>
                </a:solidFill>
                <a:effectLst/>
                <a:uLnTx/>
                <a:uFillTx/>
                <a:latin typeface="Arial" panose="020B0604020202020204" pitchFamily="34" charset="0"/>
                <a:ea typeface="Calibri" panose="020F0502020204030204" pitchFamily="34" charset="0"/>
                <a:cs typeface="Times New Roman" panose="02020603050405020304" pitchFamily="18" charset="0"/>
              </a:rPr>
              <a:t>General Medical Oncologists</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C4150F17-3121-F5DC-04DF-A2CC9C4BC46A}"/>
              </a:ext>
            </a:extLst>
          </p:cNvPr>
          <p:cNvSpPr>
            <a:spLocks noGrp="1"/>
          </p:cNvSpPr>
          <p:nvPr>
            <p:ph type="title"/>
          </p:nvPr>
        </p:nvSpPr>
        <p:spPr>
          <a:xfrm>
            <a:off x="912285" y="82827"/>
            <a:ext cx="10972800" cy="1525587"/>
          </a:xfrm>
        </p:spPr>
        <p:txBody>
          <a:bodyPr/>
          <a:lstStyle/>
          <a:p>
            <a:r>
              <a:rPr lang="en-US" dirty="0"/>
              <a:t>Regulatory and reimbursement issues aside, do you believe that the results from the SERENA-6 study justify the routine use of serial ctDNA monitoring for early detection of ESR1 mutations in patients with ER-positive, HER2-negative </a:t>
            </a:r>
            <a:r>
              <a:rPr lang="en-US" dirty="0" err="1"/>
              <a:t>mBC</a:t>
            </a:r>
            <a:r>
              <a:rPr lang="en-US" dirty="0"/>
              <a:t> receiving first-line therapy?</a:t>
            </a:r>
          </a:p>
        </p:txBody>
      </p:sp>
      <p:sp>
        <p:nvSpPr>
          <p:cNvPr id="72" name="Text Box 4">
            <a:extLst>
              <a:ext uri="{FF2B5EF4-FFF2-40B4-BE49-F238E27FC236}">
                <a16:creationId xmlns:a16="http://schemas.microsoft.com/office/drawing/2014/main" id="{DA64E5EA-35B5-2C7D-C8B4-04BF211F07F8}"/>
              </a:ext>
            </a:extLst>
          </p:cNvPr>
          <p:cNvSpPr txBox="1">
            <a:spLocks noChangeArrowheads="1"/>
          </p:cNvSpPr>
          <p:nvPr/>
        </p:nvSpPr>
        <p:spPr bwMode="auto">
          <a:xfrm>
            <a:off x="1" y="4658834"/>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B149C935-F46A-D66D-83A6-6C3D5C2A3BEC}"/>
              </a:ext>
            </a:extLst>
          </p:cNvPr>
          <p:cNvSpPr txBox="1">
            <a:spLocks noChangeArrowheads="1"/>
          </p:cNvSpPr>
          <p:nvPr/>
        </p:nvSpPr>
        <p:spPr bwMode="auto">
          <a:xfrm>
            <a:off x="0" y="528437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D6149A79-0452-043C-F074-B3C8C17D5AA2}"/>
              </a:ext>
            </a:extLst>
          </p:cNvPr>
          <p:cNvPicPr>
            <a:picLocks noChangeAspect="1"/>
          </p:cNvPicPr>
          <p:nvPr/>
        </p:nvPicPr>
        <p:blipFill>
          <a:blip r:embed="rId3"/>
          <a:srcRect/>
          <a:stretch/>
        </p:blipFill>
        <p:spPr>
          <a:xfrm>
            <a:off x="4753331" y="4571019"/>
            <a:ext cx="6731000" cy="952500"/>
          </a:xfrm>
          <a:prstGeom prst="rect">
            <a:avLst/>
          </a:prstGeom>
        </p:spPr>
      </p:pic>
      <p:pic>
        <p:nvPicPr>
          <p:cNvPr id="3" name="Picture 2">
            <a:extLst>
              <a:ext uri="{FF2B5EF4-FFF2-40B4-BE49-F238E27FC236}">
                <a16:creationId xmlns:a16="http://schemas.microsoft.com/office/drawing/2014/main" id="{1C43D60E-16FE-324C-E020-46525ED6EC6B}"/>
              </a:ext>
            </a:extLst>
          </p:cNvPr>
          <p:cNvPicPr>
            <a:picLocks noChangeAspect="1"/>
          </p:cNvPicPr>
          <p:nvPr/>
        </p:nvPicPr>
        <p:blipFill>
          <a:blip r:embed="rId4"/>
          <a:srcRect/>
          <a:stretch/>
        </p:blipFill>
        <p:spPr>
          <a:xfrm>
            <a:off x="4753331" y="5212804"/>
            <a:ext cx="6731000" cy="952500"/>
          </a:xfrm>
          <a:prstGeom prst="rect">
            <a:avLst/>
          </a:prstGeom>
        </p:spPr>
      </p:pic>
      <p:sp>
        <p:nvSpPr>
          <p:cNvPr id="6" name="Text Box 9">
            <a:extLst>
              <a:ext uri="{FF2B5EF4-FFF2-40B4-BE49-F238E27FC236}">
                <a16:creationId xmlns:a16="http://schemas.microsoft.com/office/drawing/2014/main" id="{B570D382-4553-82DC-621B-8507AFD7E33C}"/>
              </a:ext>
            </a:extLst>
          </p:cNvPr>
          <p:cNvSpPr txBox="1">
            <a:spLocks noChangeArrowheads="1"/>
          </p:cNvSpPr>
          <p:nvPr/>
        </p:nvSpPr>
        <p:spPr bwMode="auto">
          <a:xfrm>
            <a:off x="7902931" y="465570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7" name="Text Box 9">
            <a:extLst>
              <a:ext uri="{FF2B5EF4-FFF2-40B4-BE49-F238E27FC236}">
                <a16:creationId xmlns:a16="http://schemas.microsoft.com/office/drawing/2014/main" id="{4D437C1D-826F-1EC2-DA9C-333CDEBD67DA}"/>
              </a:ext>
            </a:extLst>
          </p:cNvPr>
          <p:cNvSpPr txBox="1">
            <a:spLocks noChangeArrowheads="1"/>
          </p:cNvSpPr>
          <p:nvPr/>
        </p:nvSpPr>
        <p:spPr bwMode="auto">
          <a:xfrm>
            <a:off x="10562494" y="530377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13</a:t>
            </a:r>
          </a:p>
        </p:txBody>
      </p:sp>
      <p:sp>
        <p:nvSpPr>
          <p:cNvPr id="12" name="Rectangle 11">
            <a:extLst>
              <a:ext uri="{FF2B5EF4-FFF2-40B4-BE49-F238E27FC236}">
                <a16:creationId xmlns:a16="http://schemas.microsoft.com/office/drawing/2014/main" id="{5FEBD092-2E6E-FAB5-BD52-4FCAD9AC3143}"/>
              </a:ext>
            </a:extLst>
          </p:cNvPr>
          <p:cNvSpPr/>
          <p:nvPr/>
        </p:nvSpPr>
        <p:spPr>
          <a:xfrm>
            <a:off x="230078" y="6462442"/>
            <a:ext cx="7738129" cy="338554"/>
          </a:xfrm>
          <a:prstGeom prst="rect">
            <a:avLst/>
          </a:prstGeom>
          <a:solidFill>
            <a:srgbClr val="E4EDF1"/>
          </a:solidFill>
        </p:spPr>
        <p:txBody>
          <a:bodyPr wrap="square">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F5D"/>
                </a:solidFill>
                <a:effectLst/>
                <a:uLnTx/>
                <a:uFillTx/>
                <a:latin typeface="Arial" panose="020B0604020202020204" pitchFamily="34" charset="0"/>
                <a:ea typeface="Calibri" panose="020F0502020204030204" pitchFamily="34" charset="0"/>
                <a:cs typeface="Times New Roman" panose="02020603050405020304" pitchFamily="18" charset="0"/>
              </a:rPr>
              <a:t>Survey of 20 US-based clinical investigators and 50 </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general medical oncologists</a:t>
            </a:r>
          </a:p>
        </p:txBody>
      </p:sp>
      <p:sp>
        <p:nvSpPr>
          <p:cNvPr id="14" name="Rectangle 13">
            <a:extLst>
              <a:ext uri="{FF2B5EF4-FFF2-40B4-BE49-F238E27FC236}">
                <a16:creationId xmlns:a16="http://schemas.microsoft.com/office/drawing/2014/main" id="{2E830B13-500F-D779-D94A-ED4D6A59D9FE}"/>
              </a:ext>
            </a:extLst>
          </p:cNvPr>
          <p:cNvSpPr/>
          <p:nvPr/>
        </p:nvSpPr>
        <p:spPr>
          <a:xfrm>
            <a:off x="1559496" y="4057184"/>
            <a:ext cx="6408711" cy="400110"/>
          </a:xfrm>
          <a:prstGeom prst="rect">
            <a:avLst/>
          </a:prstGeom>
          <a:solidFill>
            <a:srgbClr val="E4EDF1"/>
          </a:solidFill>
        </p:spPr>
        <p:txBody>
          <a:bodyPr wrap="square">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F5D"/>
                </a:solidFill>
                <a:effectLst/>
                <a:uLnTx/>
                <a:uFillTx/>
                <a:latin typeface="Arial" panose="020B0604020202020204" pitchFamily="34" charset="0"/>
                <a:ea typeface="Calibri" panose="020F0502020204030204" pitchFamily="34" charset="0"/>
                <a:cs typeface="Times New Roman" panose="02020603050405020304" pitchFamily="18" charset="0"/>
              </a:rPr>
              <a:t>Clinical Investigators</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1542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9C3B0-D531-62AF-6565-3F1EA4AF3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984DC-D876-C996-FD40-1BFA4D25A146}"/>
              </a:ext>
            </a:extLst>
          </p:cNvPr>
          <p:cNvSpPr>
            <a:spLocks noGrp="1"/>
          </p:cNvSpPr>
          <p:nvPr>
            <p:ph type="title"/>
          </p:nvPr>
        </p:nvSpPr>
        <p:spPr>
          <a:xfrm>
            <a:off x="912285" y="457201"/>
            <a:ext cx="10822515" cy="1663547"/>
          </a:xfrm>
        </p:spPr>
        <p:txBody>
          <a:bodyPr/>
          <a:lstStyle/>
          <a:p>
            <a:r>
              <a:rPr lang="en-US" sz="2300" dirty="0"/>
              <a:t>A 65-year-old woman presents with de novo ER-positive, HER2-negative (IHC 0/null) </a:t>
            </a:r>
            <a:r>
              <a:rPr lang="en-US" sz="2300" dirty="0" err="1"/>
              <a:t>mBC</a:t>
            </a:r>
            <a:r>
              <a:rPr lang="en-US" sz="2300" dirty="0"/>
              <a:t> with multiple minimally symptomatic bone metastases. Biomarker evaluation is negative for ESR1 mutations and PIK3CA/AKT1/PTEN alterations. She is started on </a:t>
            </a:r>
            <a:r>
              <a:rPr lang="en-US" sz="2300" dirty="0" err="1"/>
              <a:t>ribociclib</a:t>
            </a:r>
            <a:r>
              <a:rPr lang="en-US" sz="2300" dirty="0"/>
              <a:t> with anastrozole and followed with serial ctDNA testing for ESR1 mutations. After </a:t>
            </a:r>
            <a:r>
              <a:rPr lang="en-US" sz="2300" u="sng" dirty="0"/>
              <a:t>1 year</a:t>
            </a:r>
            <a:r>
              <a:rPr lang="en-US" sz="2300" dirty="0"/>
              <a:t> she is found to have an ESR1 mutation without radiographic evidence of disease progression. Regulatory and reimbursement issues aside, what would you most likely recommend?</a:t>
            </a:r>
          </a:p>
        </p:txBody>
      </p:sp>
      <p:graphicFrame>
        <p:nvGraphicFramePr>
          <p:cNvPr id="3" name="Chart 2">
            <a:extLst>
              <a:ext uri="{FF2B5EF4-FFF2-40B4-BE49-F238E27FC236}">
                <a16:creationId xmlns:a16="http://schemas.microsoft.com/office/drawing/2014/main" id="{0C737C57-B133-C0F1-D077-ED280EA2AF83}"/>
              </a:ext>
            </a:extLst>
          </p:cNvPr>
          <p:cNvGraphicFramePr/>
          <p:nvPr/>
        </p:nvGraphicFramePr>
        <p:xfrm>
          <a:off x="304800" y="2438400"/>
          <a:ext cx="11101892" cy="374138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2FB267F-B359-2894-6658-543B73119B14}"/>
              </a:ext>
            </a:extLst>
          </p:cNvPr>
          <p:cNvSpPr txBox="1"/>
          <p:nvPr/>
        </p:nvSpPr>
        <p:spPr>
          <a:xfrm>
            <a:off x="228600" y="6179785"/>
            <a:ext cx="8305800" cy="353943"/>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US" sz="1700" b="1" i="0" u="none" strike="noStrike" kern="1200" cap="none" spc="0" normalizeH="0" baseline="3000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Combination of radiologic, biochemical and symptomatic progression</a:t>
            </a:r>
            <a:endParaRPr kumimoji="0" lang="en-US" sz="1700" b="1" i="0" u="none" strike="noStrike" kern="1200" cap="none" spc="0" normalizeH="0" baseline="0" noProof="0" dirty="0">
              <a:ln>
                <a:noFill/>
              </a:ln>
              <a:solidFill>
                <a:srgbClr val="3333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1335315"/>
      </p:ext>
    </p:extLst>
  </p:cSld>
  <p:clrMapOvr>
    <a:masterClrMapping/>
  </p:clrMapOvr>
  <p:transition spd="slow" advClick="0"/>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712490"/>
            <a:ext cx="10972800" cy="1525587"/>
          </a:xfrm>
        </p:spPr>
        <p:txBody>
          <a:bodyPr/>
          <a:lstStyle/>
          <a:p>
            <a:r>
              <a:rPr lang="en-US" sz="2200" dirty="0"/>
              <a:t>A 65-year-old woman presents with de novo ER-positive, HER2-negative</a:t>
            </a:r>
            <a:br>
              <a:rPr lang="en-US" sz="2200" dirty="0"/>
            </a:br>
            <a:r>
              <a:rPr lang="en-US" sz="2200" dirty="0"/>
              <a:t>(IHC 0/null) </a:t>
            </a:r>
            <a:r>
              <a:rPr lang="en-US" sz="2200" dirty="0" err="1"/>
              <a:t>mBC</a:t>
            </a:r>
            <a:r>
              <a:rPr lang="en-US" sz="2200" dirty="0"/>
              <a:t> with multiple minimally symptomatic bone metastases. Biomarker evaluation is negative for ESR1 mutations and PIK3CA/AKT1/PTEN alterations. She is started on </a:t>
            </a:r>
            <a:r>
              <a:rPr lang="en-US" sz="2200" dirty="0" err="1"/>
              <a:t>ribociclib</a:t>
            </a:r>
            <a:r>
              <a:rPr lang="en-US" sz="2200" dirty="0"/>
              <a:t> with anastrozole and followed with serial ctDNA testing for ESR1 mutations. After </a:t>
            </a:r>
            <a:r>
              <a:rPr lang="en-US" sz="2200" u="sng" dirty="0"/>
              <a:t>1 year</a:t>
            </a:r>
            <a:r>
              <a:rPr lang="en-US" sz="2200" dirty="0"/>
              <a:t> she is found to have an ESR1 mutation without radiographic evidence of disease progression. Regulatory and reimbursement issues aside, what would you most likely recommend?</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 y="330670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Continue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ribociclib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/anastrozole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until radiographic evidence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of disease progression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0" y="424295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Switch to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ribociclib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camizestrant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86D8DDC-7165-8223-F33F-AFF9226C3951}"/>
              </a:ext>
            </a:extLst>
          </p:cNvPr>
          <p:cNvPicPr>
            <a:picLocks noChangeAspect="1"/>
          </p:cNvPicPr>
          <p:nvPr/>
        </p:nvPicPr>
        <p:blipFill>
          <a:blip r:embed="rId2"/>
          <a:srcRect/>
          <a:stretch/>
        </p:blipFill>
        <p:spPr>
          <a:xfrm>
            <a:off x="4753331" y="3218885"/>
            <a:ext cx="6731000" cy="952500"/>
          </a:xfrm>
          <a:prstGeom prst="rect">
            <a:avLst/>
          </a:prstGeom>
        </p:spPr>
      </p:pic>
      <p:pic>
        <p:nvPicPr>
          <p:cNvPr id="3" name="Picture 2">
            <a:extLst>
              <a:ext uri="{FF2B5EF4-FFF2-40B4-BE49-F238E27FC236}">
                <a16:creationId xmlns:a16="http://schemas.microsoft.com/office/drawing/2014/main" id="{659172A7-94B2-60E2-DE31-7156B89AE7C8}"/>
              </a:ext>
            </a:extLst>
          </p:cNvPr>
          <p:cNvPicPr>
            <a:picLocks noChangeAspect="1"/>
          </p:cNvPicPr>
          <p:nvPr/>
        </p:nvPicPr>
        <p:blipFill>
          <a:blip r:embed="rId3"/>
          <a:srcRect/>
          <a:stretch/>
        </p:blipFill>
        <p:spPr>
          <a:xfrm>
            <a:off x="4753331" y="4171385"/>
            <a:ext cx="6731000" cy="952500"/>
          </a:xfrm>
          <a:prstGeom prst="rect">
            <a:avLst/>
          </a:prstGeom>
        </p:spPr>
      </p:pic>
      <p:sp>
        <p:nvSpPr>
          <p:cNvPr id="6" name="Text Box 9">
            <a:extLst>
              <a:ext uri="{FF2B5EF4-FFF2-40B4-BE49-F238E27FC236}">
                <a16:creationId xmlns:a16="http://schemas.microsoft.com/office/drawing/2014/main" id="{00B4A63B-227D-0044-D975-C254BA9FA175}"/>
              </a:ext>
            </a:extLst>
          </p:cNvPr>
          <p:cNvSpPr txBox="1">
            <a:spLocks noChangeArrowheads="1"/>
          </p:cNvSpPr>
          <p:nvPr/>
        </p:nvSpPr>
        <p:spPr bwMode="auto">
          <a:xfrm>
            <a:off x="10972800" y="329199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14</a:t>
            </a:r>
          </a:p>
        </p:txBody>
      </p:sp>
      <p:sp>
        <p:nvSpPr>
          <p:cNvPr id="7" name="Text Box 9">
            <a:extLst>
              <a:ext uri="{FF2B5EF4-FFF2-40B4-BE49-F238E27FC236}">
                <a16:creationId xmlns:a16="http://schemas.microsoft.com/office/drawing/2014/main" id="{599BC853-7213-E94E-23D1-DDE54F1A800A}"/>
              </a:ext>
            </a:extLst>
          </p:cNvPr>
          <p:cNvSpPr txBox="1">
            <a:spLocks noChangeArrowheads="1"/>
          </p:cNvSpPr>
          <p:nvPr/>
        </p:nvSpPr>
        <p:spPr bwMode="auto">
          <a:xfrm>
            <a:off x="7010400" y="424280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4" name="TextBox 3">
            <a:extLst>
              <a:ext uri="{FF2B5EF4-FFF2-40B4-BE49-F238E27FC236}">
                <a16:creationId xmlns:a16="http://schemas.microsoft.com/office/drawing/2014/main" id="{A4989265-587C-2EDF-CC68-CC7F115835B2}"/>
              </a:ext>
            </a:extLst>
          </p:cNvPr>
          <p:cNvSpPr txBox="1"/>
          <p:nvPr/>
        </p:nvSpPr>
        <p:spPr>
          <a:xfrm>
            <a:off x="228600" y="5861447"/>
            <a:ext cx="10385069" cy="61555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US" sz="1700" b="0" i="0" u="none" strike="noStrike" kern="1200" cap="none" spc="0" normalizeH="0" baseline="3000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 would wait for some change based on only the current data, emergence of pain without progression on imaging for example, or rising tumor markers, or rising ctDNA.</a:t>
            </a:r>
          </a:p>
        </p:txBody>
      </p:sp>
      <p:sp>
        <p:nvSpPr>
          <p:cNvPr id="5" name="Text Box 4">
            <a:extLst>
              <a:ext uri="{FF2B5EF4-FFF2-40B4-BE49-F238E27FC236}">
                <a16:creationId xmlns:a16="http://schemas.microsoft.com/office/drawing/2014/main" id="{0BCCFB2F-25B9-C7D3-EE81-49A89507AA11}"/>
              </a:ext>
            </a:extLst>
          </p:cNvPr>
          <p:cNvSpPr txBox="1">
            <a:spLocks noChangeArrowheads="1"/>
          </p:cNvSpPr>
          <p:nvPr/>
        </p:nvSpPr>
        <p:spPr bwMode="auto">
          <a:xfrm>
            <a:off x="0" y="505974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 name="Picture 8">
            <a:extLst>
              <a:ext uri="{FF2B5EF4-FFF2-40B4-BE49-F238E27FC236}">
                <a16:creationId xmlns:a16="http://schemas.microsoft.com/office/drawing/2014/main" id="{DB35FA38-685F-B1AB-6810-51DBBDB1E107}"/>
              </a:ext>
            </a:extLst>
          </p:cNvPr>
          <p:cNvPicPr>
            <a:picLocks noChangeAspect="1"/>
          </p:cNvPicPr>
          <p:nvPr/>
        </p:nvPicPr>
        <p:blipFill>
          <a:blip r:embed="rId4"/>
          <a:srcRect/>
          <a:stretch/>
        </p:blipFill>
        <p:spPr>
          <a:xfrm>
            <a:off x="4753331" y="4988169"/>
            <a:ext cx="6731000" cy="952500"/>
          </a:xfrm>
          <a:prstGeom prst="rect">
            <a:avLst/>
          </a:prstGeom>
        </p:spPr>
      </p:pic>
      <p:sp>
        <p:nvSpPr>
          <p:cNvPr id="10" name="Text Box 9">
            <a:extLst>
              <a:ext uri="{FF2B5EF4-FFF2-40B4-BE49-F238E27FC236}">
                <a16:creationId xmlns:a16="http://schemas.microsoft.com/office/drawing/2014/main" id="{5C114A75-AA71-A265-E700-F169897AEA64}"/>
              </a:ext>
            </a:extLst>
          </p:cNvPr>
          <p:cNvSpPr txBox="1">
            <a:spLocks noChangeArrowheads="1"/>
          </p:cNvSpPr>
          <p:nvPr/>
        </p:nvSpPr>
        <p:spPr bwMode="auto">
          <a:xfrm>
            <a:off x="5257800" y="505959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1217748371"/>
      </p:ext>
    </p:extLst>
  </p:cSld>
  <p:clrMapOvr>
    <a:masterClrMapping/>
  </p:clrMapOvr>
  <p:transition spd="slow" advClick="0"/>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9C3B0-D531-62AF-6565-3F1EA4AF3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2984DC-D876-C996-FD40-1BFA4D25A146}"/>
              </a:ext>
            </a:extLst>
          </p:cNvPr>
          <p:cNvSpPr>
            <a:spLocks noGrp="1"/>
          </p:cNvSpPr>
          <p:nvPr>
            <p:ph type="title"/>
          </p:nvPr>
        </p:nvSpPr>
        <p:spPr>
          <a:xfrm>
            <a:off x="912285" y="457201"/>
            <a:ext cx="10822515" cy="1663547"/>
          </a:xfrm>
        </p:spPr>
        <p:txBody>
          <a:bodyPr/>
          <a:lstStyle/>
          <a:p>
            <a:r>
              <a:rPr lang="en-US" sz="2300" dirty="0"/>
              <a:t>A 65-year-old woman presents with de novo ER-positive, HER2-negative (IHC 0/null) </a:t>
            </a:r>
            <a:r>
              <a:rPr lang="en-US" sz="2300" dirty="0" err="1"/>
              <a:t>mBC</a:t>
            </a:r>
            <a:r>
              <a:rPr lang="en-US" sz="2300" dirty="0"/>
              <a:t> with multiple minimally symptomatic bone metastases. Biomarker evaluation is negative for ESR1 mutations and PIK3CA/AKT1/PTEN alterations. She is started on </a:t>
            </a:r>
            <a:r>
              <a:rPr lang="en-US" sz="2300" dirty="0" err="1"/>
              <a:t>ribociclib</a:t>
            </a:r>
            <a:r>
              <a:rPr lang="en-US" sz="2300" dirty="0"/>
              <a:t> with anastrozole and followed with serial ctDNA testing for ESR1 mutations. After </a:t>
            </a:r>
            <a:r>
              <a:rPr lang="en-US" sz="2300" u="sng" dirty="0"/>
              <a:t>2 years</a:t>
            </a:r>
            <a:r>
              <a:rPr lang="en-US" sz="2300" dirty="0"/>
              <a:t>, she is found to have an ESR1 mutation without radiographic evidence of disease progression. Regulatory and reimbursement issues aside, what would you most likely recommend?</a:t>
            </a:r>
          </a:p>
        </p:txBody>
      </p:sp>
      <p:graphicFrame>
        <p:nvGraphicFramePr>
          <p:cNvPr id="3" name="Chart 2">
            <a:extLst>
              <a:ext uri="{FF2B5EF4-FFF2-40B4-BE49-F238E27FC236}">
                <a16:creationId xmlns:a16="http://schemas.microsoft.com/office/drawing/2014/main" id="{0C737C57-B133-C0F1-D077-ED280EA2AF83}"/>
              </a:ext>
            </a:extLst>
          </p:cNvPr>
          <p:cNvGraphicFramePr/>
          <p:nvPr/>
        </p:nvGraphicFramePr>
        <p:xfrm>
          <a:off x="304800" y="2438400"/>
          <a:ext cx="11101892" cy="37413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0067847"/>
      </p:ext>
    </p:extLst>
  </p:cSld>
  <p:clrMapOvr>
    <a:masterClrMapping/>
  </p:clrMapOvr>
  <p:transition spd="slow" advClick="0"/>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712490"/>
            <a:ext cx="10972800" cy="1525587"/>
          </a:xfrm>
        </p:spPr>
        <p:txBody>
          <a:bodyPr/>
          <a:lstStyle/>
          <a:p>
            <a:r>
              <a:rPr lang="en-US" sz="2200" dirty="0"/>
              <a:t>A 65-year-old woman presents with de novo ER-positive, HER2-negative </a:t>
            </a:r>
            <a:br>
              <a:rPr lang="en-US" sz="2200" dirty="0"/>
            </a:br>
            <a:r>
              <a:rPr lang="en-US" sz="2200" dirty="0"/>
              <a:t>(IHC 0/null) </a:t>
            </a:r>
            <a:r>
              <a:rPr lang="en-US" sz="2200" dirty="0" err="1"/>
              <a:t>mBC</a:t>
            </a:r>
            <a:r>
              <a:rPr lang="en-US" sz="2200" dirty="0"/>
              <a:t> with multiple minimally symptomatic bone metastases. Biomarker evaluation is negative for ESR1 mutations and PIK3CA/AKT1/PTEN alterations. She is started on </a:t>
            </a:r>
            <a:r>
              <a:rPr lang="en-US" sz="2200" dirty="0" err="1"/>
              <a:t>ribociclib</a:t>
            </a:r>
            <a:r>
              <a:rPr lang="en-US" sz="2200" dirty="0"/>
              <a:t> with anastrozole and followed with serial ctDNA testing for ESR1 mutations. After </a:t>
            </a:r>
            <a:r>
              <a:rPr lang="en-US" sz="2200" u="sng" dirty="0"/>
              <a:t>2 years</a:t>
            </a:r>
            <a:r>
              <a:rPr lang="en-US" sz="2200" dirty="0"/>
              <a:t> she is found to have an ESR1 mutation without radiographic evidence of disease progression. Regulatory and reimbursement issues aside, what would you most likely recommend?</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 y="330670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Continue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ribociclib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/anastrozole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until radiographic evidence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of disease progression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0" y="426051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Switch to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ribociclib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camizestrant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86D8DDC-7165-8223-F33F-AFF9226C3951}"/>
              </a:ext>
            </a:extLst>
          </p:cNvPr>
          <p:cNvPicPr>
            <a:picLocks noChangeAspect="1"/>
          </p:cNvPicPr>
          <p:nvPr/>
        </p:nvPicPr>
        <p:blipFill>
          <a:blip r:embed="rId2"/>
          <a:srcRect/>
          <a:stretch/>
        </p:blipFill>
        <p:spPr>
          <a:xfrm>
            <a:off x="4753331" y="3218885"/>
            <a:ext cx="6731000" cy="952500"/>
          </a:xfrm>
          <a:prstGeom prst="rect">
            <a:avLst/>
          </a:prstGeom>
        </p:spPr>
      </p:pic>
      <p:pic>
        <p:nvPicPr>
          <p:cNvPr id="3" name="Picture 2">
            <a:extLst>
              <a:ext uri="{FF2B5EF4-FFF2-40B4-BE49-F238E27FC236}">
                <a16:creationId xmlns:a16="http://schemas.microsoft.com/office/drawing/2014/main" id="{659172A7-94B2-60E2-DE31-7156B89AE7C8}"/>
              </a:ext>
            </a:extLst>
          </p:cNvPr>
          <p:cNvPicPr>
            <a:picLocks noChangeAspect="1"/>
          </p:cNvPicPr>
          <p:nvPr/>
        </p:nvPicPr>
        <p:blipFill>
          <a:blip r:embed="rId3"/>
          <a:srcRect/>
          <a:stretch/>
        </p:blipFill>
        <p:spPr>
          <a:xfrm>
            <a:off x="4753331" y="4188939"/>
            <a:ext cx="6731000" cy="952500"/>
          </a:xfrm>
          <a:prstGeom prst="rect">
            <a:avLst/>
          </a:prstGeom>
        </p:spPr>
      </p:pic>
      <p:sp>
        <p:nvSpPr>
          <p:cNvPr id="6" name="Text Box 9">
            <a:extLst>
              <a:ext uri="{FF2B5EF4-FFF2-40B4-BE49-F238E27FC236}">
                <a16:creationId xmlns:a16="http://schemas.microsoft.com/office/drawing/2014/main" id="{00B4A63B-227D-0044-D975-C254BA9FA175}"/>
              </a:ext>
            </a:extLst>
          </p:cNvPr>
          <p:cNvSpPr txBox="1">
            <a:spLocks noChangeArrowheads="1"/>
          </p:cNvSpPr>
          <p:nvPr/>
        </p:nvSpPr>
        <p:spPr bwMode="auto">
          <a:xfrm>
            <a:off x="10569931" y="329199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13</a:t>
            </a:r>
          </a:p>
        </p:txBody>
      </p:sp>
      <p:sp>
        <p:nvSpPr>
          <p:cNvPr id="7" name="Text Box 9">
            <a:extLst>
              <a:ext uri="{FF2B5EF4-FFF2-40B4-BE49-F238E27FC236}">
                <a16:creationId xmlns:a16="http://schemas.microsoft.com/office/drawing/2014/main" id="{599BC853-7213-E94E-23D1-DDE54F1A800A}"/>
              </a:ext>
            </a:extLst>
          </p:cNvPr>
          <p:cNvSpPr txBox="1">
            <a:spLocks noChangeArrowheads="1"/>
          </p:cNvSpPr>
          <p:nvPr/>
        </p:nvSpPr>
        <p:spPr bwMode="auto">
          <a:xfrm>
            <a:off x="7467600" y="426036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4" name="TextBox 3">
            <a:extLst>
              <a:ext uri="{FF2B5EF4-FFF2-40B4-BE49-F238E27FC236}">
                <a16:creationId xmlns:a16="http://schemas.microsoft.com/office/drawing/2014/main" id="{A4989265-587C-2EDF-CC68-CC7F115835B2}"/>
              </a:ext>
            </a:extLst>
          </p:cNvPr>
          <p:cNvSpPr txBox="1"/>
          <p:nvPr/>
        </p:nvSpPr>
        <p:spPr>
          <a:xfrm>
            <a:off x="228600" y="5837733"/>
            <a:ext cx="9296400" cy="61555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US" sz="1700" b="0" i="0" u="none" strike="noStrike" kern="1200" cap="none" spc="0" normalizeH="0" baseline="3000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 would wait for some change based on only the current data, emergence of pain without progression on imaging for example, or rising tumor markers, or rising ctDNA.</a:t>
            </a:r>
          </a:p>
        </p:txBody>
      </p:sp>
      <p:sp>
        <p:nvSpPr>
          <p:cNvPr id="5" name="Text Box 4">
            <a:extLst>
              <a:ext uri="{FF2B5EF4-FFF2-40B4-BE49-F238E27FC236}">
                <a16:creationId xmlns:a16="http://schemas.microsoft.com/office/drawing/2014/main" id="{C5F3CA58-6399-CE95-A0CA-8D551207DFF7}"/>
              </a:ext>
            </a:extLst>
          </p:cNvPr>
          <p:cNvSpPr txBox="1">
            <a:spLocks noChangeArrowheads="1"/>
          </p:cNvSpPr>
          <p:nvPr/>
        </p:nvSpPr>
        <p:spPr bwMode="auto">
          <a:xfrm>
            <a:off x="0" y="514452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 name="Picture 8">
            <a:extLst>
              <a:ext uri="{FF2B5EF4-FFF2-40B4-BE49-F238E27FC236}">
                <a16:creationId xmlns:a16="http://schemas.microsoft.com/office/drawing/2014/main" id="{6B91419A-2E32-A174-9ACC-2F39DABDEC53}"/>
              </a:ext>
            </a:extLst>
          </p:cNvPr>
          <p:cNvPicPr>
            <a:picLocks noChangeAspect="1"/>
          </p:cNvPicPr>
          <p:nvPr/>
        </p:nvPicPr>
        <p:blipFill>
          <a:blip r:embed="rId4"/>
          <a:srcRect/>
          <a:stretch/>
        </p:blipFill>
        <p:spPr>
          <a:xfrm>
            <a:off x="4753331" y="5072954"/>
            <a:ext cx="6731000" cy="952500"/>
          </a:xfrm>
          <a:prstGeom prst="rect">
            <a:avLst/>
          </a:prstGeom>
        </p:spPr>
      </p:pic>
      <p:sp>
        <p:nvSpPr>
          <p:cNvPr id="10" name="Text Box 9">
            <a:extLst>
              <a:ext uri="{FF2B5EF4-FFF2-40B4-BE49-F238E27FC236}">
                <a16:creationId xmlns:a16="http://schemas.microsoft.com/office/drawing/2014/main" id="{8595DC4D-472B-8155-4ADE-657819C8A175}"/>
              </a:ext>
            </a:extLst>
          </p:cNvPr>
          <p:cNvSpPr txBox="1">
            <a:spLocks noChangeArrowheads="1"/>
          </p:cNvSpPr>
          <p:nvPr/>
        </p:nvSpPr>
        <p:spPr bwMode="auto">
          <a:xfrm>
            <a:off x="5257800" y="514437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110393810"/>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Justin F Gainor, MD</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Corey J Langer, MD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Chronic Lymphocytic Leukemia</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Kerry A Rogers,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7912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Tree>
    <p:custDataLst>
      <p:tags r:id="rId1"/>
    </p:custDataLst>
    <p:extLst>
      <p:ext uri="{BB962C8B-B14F-4D97-AF65-F5344CB8AC3E}">
        <p14:creationId xmlns:p14="http://schemas.microsoft.com/office/powerpoint/2010/main" val="34829814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060AB-8370-0D37-89BC-A7E47390ECE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577659E-FA81-1481-7E2E-5C56365C5A47}"/>
              </a:ext>
            </a:extLst>
          </p:cNvPr>
          <p:cNvSpPr/>
          <p:nvPr/>
        </p:nvSpPr>
        <p:spPr bwMode="auto">
          <a:xfrm>
            <a:off x="695400" y="3933056"/>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C35DD87-BF5A-5C4B-708B-F7B2810E0C81}"/>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69D8A5E1-8FBC-CF58-A282-AED215E1B1CF}"/>
              </a:ext>
            </a:extLst>
          </p:cNvPr>
          <p:cNvSpPr>
            <a:spLocks noGrp="1"/>
          </p:cNvSpPr>
          <p:nvPr>
            <p:ph idx="1"/>
          </p:nvPr>
        </p:nvSpPr>
        <p:spPr>
          <a:xfrm>
            <a:off x="1260018" y="1256625"/>
            <a:ext cx="9732526" cy="4727456"/>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Oral SERDs for the General Medical Oncologist</a:t>
            </a: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SERD Monotherapy </a:t>
            </a:r>
          </a:p>
          <a:p>
            <a:pPr marL="98425" indent="0">
              <a:lnSpc>
                <a:spcPct val="100000"/>
              </a:lnSpc>
              <a:spcBef>
                <a:spcPts val="2400"/>
              </a:spcBef>
              <a:spcAft>
                <a:spcPts val="0"/>
              </a:spcAft>
              <a:buNone/>
            </a:pPr>
            <a:r>
              <a:rPr lang="en-US" sz="2400" dirty="0">
                <a:solidFill>
                  <a:schemeClr val="accent2"/>
                </a:solidFill>
              </a:rPr>
              <a:t>Module 2: </a:t>
            </a:r>
            <a:r>
              <a:rPr lang="en-US" sz="2400" dirty="0"/>
              <a:t>SERD + CDK Inhibitor Combination — EMBER-3</a:t>
            </a:r>
          </a:p>
          <a:p>
            <a:pPr marL="98425" indent="0">
              <a:lnSpc>
                <a:spcPct val="100000"/>
              </a:lnSpc>
              <a:spcBef>
                <a:spcPts val="2400"/>
              </a:spcBef>
              <a:spcAft>
                <a:spcPts val="0"/>
              </a:spcAft>
              <a:buNone/>
            </a:pPr>
            <a:r>
              <a:rPr lang="en-US" sz="2400" dirty="0">
                <a:solidFill>
                  <a:schemeClr val="accent2"/>
                </a:solidFill>
              </a:rPr>
              <a:t>Module 3: </a:t>
            </a:r>
            <a:r>
              <a:rPr lang="en-US" sz="2400" dirty="0">
                <a:solidFill>
                  <a:schemeClr val="tx1"/>
                </a:solidFill>
              </a:rPr>
              <a:t>SERD for “Molecular Progression” — SERENA-6</a:t>
            </a:r>
          </a:p>
          <a:p>
            <a:pPr marL="98425" indent="0">
              <a:lnSpc>
                <a:spcPct val="100000"/>
              </a:lnSpc>
              <a:spcBef>
                <a:spcPts val="2400"/>
              </a:spcBef>
              <a:spcAft>
                <a:spcPts val="0"/>
              </a:spcAft>
              <a:buNone/>
            </a:pPr>
            <a:r>
              <a:rPr lang="en-US" sz="2400" dirty="0">
                <a:solidFill>
                  <a:schemeClr val="bg1"/>
                </a:solidFill>
              </a:rPr>
              <a:t>Module 4: Other SERD Issues</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Tree>
    <p:custDataLst>
      <p:tags r:id="rId1"/>
    </p:custDataLst>
    <p:extLst>
      <p:ext uri="{BB962C8B-B14F-4D97-AF65-F5344CB8AC3E}">
        <p14:creationId xmlns:p14="http://schemas.microsoft.com/office/powerpoint/2010/main" val="2483351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C0855-5431-26C0-1DAF-5150C6EE2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E21BF6-E548-587D-65D9-2EC217025B5F}"/>
              </a:ext>
            </a:extLst>
          </p:cNvPr>
          <p:cNvSpPr>
            <a:spLocks noGrp="1"/>
          </p:cNvSpPr>
          <p:nvPr>
            <p:ph type="title"/>
          </p:nvPr>
        </p:nvSpPr>
        <p:spPr>
          <a:xfrm>
            <a:off x="762000" y="12853"/>
            <a:ext cx="11353800" cy="1663547"/>
          </a:xfrm>
        </p:spPr>
        <p:txBody>
          <a:bodyPr/>
          <a:lstStyle/>
          <a:p>
            <a:r>
              <a:rPr lang="en-US" sz="2400" dirty="0"/>
              <a:t>A 65-year-old woman (PS 0) with ER-positive, </a:t>
            </a:r>
            <a:r>
              <a:rPr lang="en-US" sz="2400" u="sng" dirty="0"/>
              <a:t>HER2-negative (IHC 0/null)</a:t>
            </a:r>
            <a:r>
              <a:rPr lang="en-US" sz="2400" dirty="0"/>
              <a:t> breast cancer with a </a:t>
            </a:r>
            <a:r>
              <a:rPr lang="en-US" sz="2400" u="sng" dirty="0"/>
              <a:t>PIK3CA mutation</a:t>
            </a:r>
            <a:r>
              <a:rPr lang="en-US" sz="2400" dirty="0"/>
              <a:t> who develops metastatic disease after 2 years of adjuvant anastrozole receives </a:t>
            </a:r>
            <a:r>
              <a:rPr lang="en-US" sz="2400" u="sng" dirty="0" err="1"/>
              <a:t>inavolisib</a:t>
            </a:r>
            <a:r>
              <a:rPr lang="en-US" sz="2400" u="sng" dirty="0"/>
              <a:t> + palbociclib + </a:t>
            </a:r>
            <a:r>
              <a:rPr lang="en-US" sz="2400" u="sng" dirty="0" err="1"/>
              <a:t>fulvestrant</a:t>
            </a:r>
            <a:r>
              <a:rPr lang="en-US" sz="2400" u="sng" dirty="0"/>
              <a:t> for 10 months</a:t>
            </a:r>
            <a:r>
              <a:rPr lang="en-US" sz="2400" dirty="0"/>
              <a:t> followed by disease progression with </a:t>
            </a:r>
            <a:r>
              <a:rPr lang="en-US" sz="2400" u="sng" dirty="0"/>
              <a:t>multiple minimally symptomatic bone metastases</a:t>
            </a:r>
            <a:endParaRPr lang="en-US" sz="2400" dirty="0"/>
          </a:p>
        </p:txBody>
      </p:sp>
      <p:graphicFrame>
        <p:nvGraphicFramePr>
          <p:cNvPr id="3" name="Chart 2">
            <a:extLst>
              <a:ext uri="{FF2B5EF4-FFF2-40B4-BE49-F238E27FC236}">
                <a16:creationId xmlns:a16="http://schemas.microsoft.com/office/drawing/2014/main" id="{4A4308FC-BDD7-9A60-52AC-00DD4D960486}"/>
              </a:ext>
            </a:extLst>
          </p:cNvPr>
          <p:cNvGraphicFramePr/>
          <p:nvPr/>
        </p:nvGraphicFramePr>
        <p:xfrm>
          <a:off x="304800" y="2264198"/>
          <a:ext cx="11506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67062BA1-D42A-AC0D-DF95-968888342237}"/>
              </a:ext>
            </a:extLst>
          </p:cNvPr>
          <p:cNvSpPr txBox="1">
            <a:spLocks/>
          </p:cNvSpPr>
          <p:nvPr/>
        </p:nvSpPr>
        <p:spPr bwMode="auto">
          <a:xfrm>
            <a:off x="938304" y="1658257"/>
            <a:ext cx="3862295"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455613"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Persistent 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0CD75975-CFC6-C459-C21E-C3F71F15ACFB}"/>
              </a:ext>
            </a:extLst>
          </p:cNvPr>
          <p:cNvSpPr txBox="1">
            <a:spLocks/>
          </p:cNvSpPr>
          <p:nvPr/>
        </p:nvSpPr>
        <p:spPr bwMode="auto">
          <a:xfrm>
            <a:off x="4908140" y="1658257"/>
            <a:ext cx="271186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455613"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New 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7675215"/>
      </p:ext>
    </p:extLst>
  </p:cSld>
  <p:clrMapOvr>
    <a:masterClrMapping/>
  </p:clrMapOvr>
  <p:transition spd="slow" advClick="0"/>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D632C-8395-5202-2889-50733BC7F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1108E0-8260-B7D1-F13A-973F1DD29C63}"/>
              </a:ext>
            </a:extLst>
          </p:cNvPr>
          <p:cNvSpPr>
            <a:spLocks noGrp="1"/>
          </p:cNvSpPr>
          <p:nvPr>
            <p:ph type="title"/>
          </p:nvPr>
        </p:nvSpPr>
        <p:spPr>
          <a:xfrm>
            <a:off x="912285" y="369765"/>
            <a:ext cx="11127315" cy="1411287"/>
          </a:xfrm>
        </p:spPr>
        <p:txBody>
          <a:bodyPr/>
          <a:lstStyle/>
          <a:p>
            <a:r>
              <a:rPr lang="en-US" sz="2400" dirty="0"/>
              <a:t>A 65-year-old woman (PS 0) with ER-positive, </a:t>
            </a:r>
            <a:r>
              <a:rPr lang="en-US" sz="2400" u="sng" dirty="0"/>
              <a:t>HER2-negative (IHC 0/null)</a:t>
            </a:r>
            <a:r>
              <a:rPr lang="en-US" sz="2400" dirty="0"/>
              <a:t> breast cancer with a </a:t>
            </a:r>
            <a:r>
              <a:rPr lang="en-US" sz="2400" u="sng" dirty="0"/>
              <a:t>PIK3CA mutation</a:t>
            </a:r>
            <a:r>
              <a:rPr lang="en-US" sz="2400" dirty="0"/>
              <a:t> who develops metastatic disease after 2 years of adjuvant anastrozole receives </a:t>
            </a:r>
            <a:r>
              <a:rPr lang="en-US" sz="2400" u="sng" dirty="0" err="1"/>
              <a:t>inavolisib</a:t>
            </a:r>
            <a:r>
              <a:rPr lang="en-US" sz="2400" u="sng" dirty="0"/>
              <a:t> + palbociclib + </a:t>
            </a:r>
            <a:r>
              <a:rPr lang="en-US" sz="2400" u="sng" dirty="0" err="1"/>
              <a:t>fulvestrant</a:t>
            </a:r>
            <a:r>
              <a:rPr lang="en-US" sz="2400" u="sng" dirty="0"/>
              <a:t> for 10 months</a:t>
            </a:r>
            <a:r>
              <a:rPr lang="en-US" sz="2400" dirty="0"/>
              <a:t> followed by disease progression with </a:t>
            </a:r>
            <a:r>
              <a:rPr lang="en-US" sz="2400" u="sng" dirty="0"/>
              <a:t>multiple minimally symptomatic bone metastases</a:t>
            </a:r>
            <a:r>
              <a:rPr lang="en-US" sz="2400" dirty="0"/>
              <a:t> </a:t>
            </a:r>
          </a:p>
        </p:txBody>
      </p:sp>
      <p:sp>
        <p:nvSpPr>
          <p:cNvPr id="72" name="Text Box 4">
            <a:extLst>
              <a:ext uri="{FF2B5EF4-FFF2-40B4-BE49-F238E27FC236}">
                <a16:creationId xmlns:a16="http://schemas.microsoft.com/office/drawing/2014/main" id="{B8DC61B0-3793-D1DF-9EB6-86E0F0B61E02}"/>
              </a:ext>
            </a:extLst>
          </p:cNvPr>
          <p:cNvSpPr txBox="1">
            <a:spLocks noChangeArrowheads="1"/>
          </p:cNvSpPr>
          <p:nvPr/>
        </p:nvSpPr>
        <p:spPr bwMode="auto">
          <a:xfrm>
            <a:off x="1" y="279691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Capecitabine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7A80AEBC-4350-5B38-29BB-FE2C74FCEDAA}"/>
              </a:ext>
            </a:extLst>
          </p:cNvPr>
          <p:cNvPicPr>
            <a:picLocks noChangeAspect="1"/>
          </p:cNvPicPr>
          <p:nvPr/>
        </p:nvPicPr>
        <p:blipFill>
          <a:blip r:embed="rId2"/>
          <a:srcRect/>
          <a:stretch/>
        </p:blipFill>
        <p:spPr>
          <a:xfrm>
            <a:off x="4753331" y="2709102"/>
            <a:ext cx="6731000" cy="952500"/>
          </a:xfrm>
          <a:prstGeom prst="rect">
            <a:avLst/>
          </a:prstGeom>
        </p:spPr>
      </p:pic>
      <p:sp>
        <p:nvSpPr>
          <p:cNvPr id="74" name="Text Box 4">
            <a:extLst>
              <a:ext uri="{FF2B5EF4-FFF2-40B4-BE49-F238E27FC236}">
                <a16:creationId xmlns:a16="http://schemas.microsoft.com/office/drawing/2014/main" id="{4BD1D5B5-E99D-E0E7-2E02-457B662F61C1}"/>
              </a:ext>
            </a:extLst>
          </p:cNvPr>
          <p:cNvSpPr txBox="1">
            <a:spLocks noChangeArrowheads="1"/>
          </p:cNvSpPr>
          <p:nvPr/>
        </p:nvSpPr>
        <p:spPr bwMode="auto">
          <a:xfrm>
            <a:off x="0" y="340932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5E08F65F-6A93-2854-3EDF-5EBC771599E8}"/>
              </a:ext>
            </a:extLst>
          </p:cNvPr>
          <p:cNvPicPr>
            <a:picLocks noChangeAspect="1"/>
          </p:cNvPicPr>
          <p:nvPr/>
        </p:nvPicPr>
        <p:blipFill>
          <a:blip r:embed="rId3"/>
          <a:srcRect/>
          <a:stretch/>
        </p:blipFill>
        <p:spPr>
          <a:xfrm>
            <a:off x="4753331" y="3337752"/>
            <a:ext cx="6731000" cy="952500"/>
          </a:xfrm>
          <a:prstGeom prst="rect">
            <a:avLst/>
          </a:prstGeom>
        </p:spPr>
      </p:pic>
      <p:sp>
        <p:nvSpPr>
          <p:cNvPr id="4" name="Text Box 4">
            <a:extLst>
              <a:ext uri="{FF2B5EF4-FFF2-40B4-BE49-F238E27FC236}">
                <a16:creationId xmlns:a16="http://schemas.microsoft.com/office/drawing/2014/main" id="{54F3C877-2373-E802-2BC3-5591BB2937E8}"/>
              </a:ext>
            </a:extLst>
          </p:cNvPr>
          <p:cNvSpPr txBox="1">
            <a:spLocks noChangeArrowheads="1"/>
          </p:cNvSpPr>
          <p:nvPr/>
        </p:nvSpPr>
        <p:spPr bwMode="auto">
          <a:xfrm>
            <a:off x="0" y="404999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Sacituzumab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E87311C4-C785-F3B6-34AE-DF73EE36AFB0}"/>
              </a:ext>
            </a:extLst>
          </p:cNvPr>
          <p:cNvPicPr>
            <a:picLocks noChangeAspect="1"/>
          </p:cNvPicPr>
          <p:nvPr/>
        </p:nvPicPr>
        <p:blipFill>
          <a:blip r:embed="rId4"/>
          <a:srcRect/>
          <a:stretch/>
        </p:blipFill>
        <p:spPr>
          <a:xfrm>
            <a:off x="4753331" y="3978425"/>
            <a:ext cx="6731000" cy="952500"/>
          </a:xfrm>
          <a:prstGeom prst="rect">
            <a:avLst/>
          </a:prstGeom>
        </p:spPr>
      </p:pic>
      <p:sp>
        <p:nvSpPr>
          <p:cNvPr id="9" name="Text Box 4">
            <a:extLst>
              <a:ext uri="{FF2B5EF4-FFF2-40B4-BE49-F238E27FC236}">
                <a16:creationId xmlns:a16="http://schemas.microsoft.com/office/drawing/2014/main" id="{FC3C53D5-3351-D7F2-9AB5-0E7EEDA75A49}"/>
              </a:ext>
            </a:extLst>
          </p:cNvPr>
          <p:cNvSpPr txBox="1">
            <a:spLocks noChangeArrowheads="1"/>
          </p:cNvSpPr>
          <p:nvPr/>
        </p:nvSpPr>
        <p:spPr bwMode="auto">
          <a:xfrm>
            <a:off x="0" y="467652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Abemaciclib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1" name="Picture 10">
            <a:extLst>
              <a:ext uri="{FF2B5EF4-FFF2-40B4-BE49-F238E27FC236}">
                <a16:creationId xmlns:a16="http://schemas.microsoft.com/office/drawing/2014/main" id="{F15439E0-D069-65AB-0C10-7351C45D5161}"/>
              </a:ext>
            </a:extLst>
          </p:cNvPr>
          <p:cNvPicPr>
            <a:picLocks noChangeAspect="1"/>
          </p:cNvPicPr>
          <p:nvPr/>
        </p:nvPicPr>
        <p:blipFill>
          <a:blip r:embed="rId5"/>
          <a:srcRect/>
          <a:stretch/>
        </p:blipFill>
        <p:spPr>
          <a:xfrm>
            <a:off x="4753331" y="4604955"/>
            <a:ext cx="6731000" cy="952500"/>
          </a:xfrm>
          <a:prstGeom prst="rect">
            <a:avLst/>
          </a:prstGeom>
        </p:spPr>
      </p:pic>
      <p:sp>
        <p:nvSpPr>
          <p:cNvPr id="12" name="Text Box 4">
            <a:extLst>
              <a:ext uri="{FF2B5EF4-FFF2-40B4-BE49-F238E27FC236}">
                <a16:creationId xmlns:a16="http://schemas.microsoft.com/office/drawing/2014/main" id="{8EE0C908-5C0E-A4E9-37C2-29FF57605088}"/>
              </a:ext>
            </a:extLst>
          </p:cNvPr>
          <p:cNvSpPr txBox="1">
            <a:spLocks noChangeArrowheads="1"/>
          </p:cNvSpPr>
          <p:nvPr/>
        </p:nvSpPr>
        <p:spPr bwMode="auto">
          <a:xfrm>
            <a:off x="0" y="525260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DA8F1BAA-AD91-8EA4-0A78-6D9605DB1ECD}"/>
              </a:ext>
            </a:extLst>
          </p:cNvPr>
          <p:cNvPicPr>
            <a:picLocks noChangeAspect="1"/>
          </p:cNvPicPr>
          <p:nvPr/>
        </p:nvPicPr>
        <p:blipFill>
          <a:blip r:embed="rId6"/>
          <a:srcRect/>
          <a:stretch/>
        </p:blipFill>
        <p:spPr>
          <a:xfrm>
            <a:off x="4753331" y="5181029"/>
            <a:ext cx="6731000" cy="952500"/>
          </a:xfrm>
          <a:prstGeom prst="rect">
            <a:avLst/>
          </a:prstGeom>
        </p:spPr>
      </p:pic>
      <p:sp>
        <p:nvSpPr>
          <p:cNvPr id="18" name="Text Box 9">
            <a:extLst>
              <a:ext uri="{FF2B5EF4-FFF2-40B4-BE49-F238E27FC236}">
                <a16:creationId xmlns:a16="http://schemas.microsoft.com/office/drawing/2014/main" id="{C16724E1-5891-170E-16EF-54C20F09FAF0}"/>
              </a:ext>
            </a:extLst>
          </p:cNvPr>
          <p:cNvSpPr txBox="1">
            <a:spLocks noChangeArrowheads="1"/>
          </p:cNvSpPr>
          <p:nvPr/>
        </p:nvSpPr>
        <p:spPr bwMode="auto">
          <a:xfrm>
            <a:off x="9220200" y="278530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19" name="Text Box 9">
            <a:extLst>
              <a:ext uri="{FF2B5EF4-FFF2-40B4-BE49-F238E27FC236}">
                <a16:creationId xmlns:a16="http://schemas.microsoft.com/office/drawing/2014/main" id="{5E48682F-CB9E-380D-9E45-FD2D1E9B3B38}"/>
              </a:ext>
            </a:extLst>
          </p:cNvPr>
          <p:cNvSpPr txBox="1">
            <a:spLocks noChangeArrowheads="1"/>
          </p:cNvSpPr>
          <p:nvPr/>
        </p:nvSpPr>
        <p:spPr bwMode="auto">
          <a:xfrm>
            <a:off x="7010400" y="341563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20" name="Text Box 9">
            <a:extLst>
              <a:ext uri="{FF2B5EF4-FFF2-40B4-BE49-F238E27FC236}">
                <a16:creationId xmlns:a16="http://schemas.microsoft.com/office/drawing/2014/main" id="{659FAE82-FD50-E9EA-1AE6-5BA88EE5905B}"/>
              </a:ext>
            </a:extLst>
          </p:cNvPr>
          <p:cNvSpPr txBox="1">
            <a:spLocks noChangeArrowheads="1"/>
          </p:cNvSpPr>
          <p:nvPr/>
        </p:nvSpPr>
        <p:spPr bwMode="auto">
          <a:xfrm>
            <a:off x="5257799" y="405799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1" name="Text Box 9">
            <a:extLst>
              <a:ext uri="{FF2B5EF4-FFF2-40B4-BE49-F238E27FC236}">
                <a16:creationId xmlns:a16="http://schemas.microsoft.com/office/drawing/2014/main" id="{09FAFD04-6CF4-A70D-DD12-183BA3B44E79}"/>
              </a:ext>
            </a:extLst>
          </p:cNvPr>
          <p:cNvSpPr txBox="1">
            <a:spLocks noChangeArrowheads="1"/>
          </p:cNvSpPr>
          <p:nvPr/>
        </p:nvSpPr>
        <p:spPr bwMode="auto">
          <a:xfrm>
            <a:off x="5257800" y="468621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2" name="Text Box 9">
            <a:extLst>
              <a:ext uri="{FF2B5EF4-FFF2-40B4-BE49-F238E27FC236}">
                <a16:creationId xmlns:a16="http://schemas.microsoft.com/office/drawing/2014/main" id="{027E35DB-D261-4782-ECF8-D2E7C479ADC3}"/>
              </a:ext>
            </a:extLst>
          </p:cNvPr>
          <p:cNvSpPr txBox="1">
            <a:spLocks noChangeArrowheads="1"/>
          </p:cNvSpPr>
          <p:nvPr/>
        </p:nvSpPr>
        <p:spPr bwMode="auto">
          <a:xfrm>
            <a:off x="6133042" y="526397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6" name="TextBox 15">
            <a:extLst>
              <a:ext uri="{FF2B5EF4-FFF2-40B4-BE49-F238E27FC236}">
                <a16:creationId xmlns:a16="http://schemas.microsoft.com/office/drawing/2014/main" id="{461D1A2F-423D-4B34-C49C-1A624A6332A6}"/>
              </a:ext>
            </a:extLst>
          </p:cNvPr>
          <p:cNvSpPr txBox="1"/>
          <p:nvPr/>
        </p:nvSpPr>
        <p:spPr>
          <a:xfrm>
            <a:off x="213732" y="5999202"/>
            <a:ext cx="10682868" cy="5539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1F5D"/>
                </a:solidFill>
                <a:effectLst/>
                <a:uLnTx/>
                <a:uFillTx/>
                <a:latin typeface="Arial" charset="0"/>
                <a:ea typeface="ＭＳ Ｐゴシック" charset="0"/>
              </a:rPr>
              <a:t>*</a:t>
            </a:r>
            <a:r>
              <a:rPr kumimoji="0" lang="en-US" sz="1500" b="0" i="0" u="none" strike="noStrike" kern="1200" cap="none" spc="0" normalizeH="0" baseline="30000" noProof="0" dirty="0">
                <a:ln>
                  <a:noFill/>
                </a:ln>
                <a:solidFill>
                  <a:srgbClr val="001F5D"/>
                </a:solidFill>
                <a:effectLst/>
                <a:uLnTx/>
                <a:uFillTx/>
                <a:latin typeface="Arial" charset="0"/>
                <a:ea typeface="ＭＳ Ｐゴシック" charset="0"/>
              </a:rPr>
              <a:t> </a:t>
            </a:r>
            <a:r>
              <a:rPr kumimoji="0" lang="en-US" sz="1500" b="0" i="0" u="none" strike="noStrike" kern="1200" cap="none" spc="0" normalizeH="0" baseline="0" noProof="0" dirty="0" err="1">
                <a:ln>
                  <a:noFill/>
                </a:ln>
                <a:solidFill>
                  <a:srgbClr val="001F5D"/>
                </a:solidFill>
                <a:effectLst/>
                <a:uLnTx/>
                <a:uFillTx/>
                <a:latin typeface="Arial" charset="0"/>
                <a:ea typeface="ＭＳ Ｐゴシック" charset="0"/>
              </a:rPr>
              <a:t>Elacestrant</a:t>
            </a:r>
            <a:r>
              <a:rPr kumimoji="0" lang="en-US" sz="1500" b="0" i="0" u="none" strike="noStrike" kern="1200" cap="none" spc="0" normalizeH="0" baseline="0" noProof="0" dirty="0">
                <a:ln>
                  <a:noFill/>
                </a:ln>
                <a:solidFill>
                  <a:srgbClr val="001F5D"/>
                </a:solidFill>
                <a:effectLst/>
                <a:uLnTx/>
                <a:uFillTx/>
                <a:latin typeface="Arial" charset="0"/>
                <a:ea typeface="ＭＳ Ｐゴシック" charset="0"/>
              </a:rPr>
              <a:t> + </a:t>
            </a:r>
            <a:r>
              <a:rPr kumimoji="0" lang="en-US" sz="1500" b="0" i="0" u="none" strike="noStrike" kern="1200" cap="none" spc="0" normalizeH="0" baseline="0" noProof="0" dirty="0" err="1">
                <a:ln>
                  <a:noFill/>
                </a:ln>
                <a:solidFill>
                  <a:srgbClr val="001F5D"/>
                </a:solidFill>
                <a:effectLst/>
                <a:uLnTx/>
                <a:uFillTx/>
                <a:latin typeface="Arial" charset="0"/>
                <a:ea typeface="ＭＳ Ｐゴシック" charset="0"/>
              </a:rPr>
              <a:t>abemaciclib</a:t>
            </a:r>
            <a:r>
              <a:rPr kumimoji="0" lang="en-US" sz="1500" b="0" i="0" u="none" strike="noStrike" kern="1200" cap="none" spc="0" normalizeH="0" baseline="0" noProof="0" dirty="0">
                <a:ln>
                  <a:noFill/>
                </a:ln>
                <a:solidFill>
                  <a:srgbClr val="001F5D"/>
                </a:solidFill>
                <a:effectLst/>
                <a:uLnTx/>
                <a:uFillTx/>
                <a:latin typeface="Arial" charset="0"/>
                <a:ea typeface="ＭＳ Ｐゴシック" charset="0"/>
              </a:rPr>
              <a:t>; clinical trial of oral SERD + CDK2,4,6 inhibitor or oral SERD plus KAT6 inhibitor or </a:t>
            </a:r>
            <a:r>
              <a:rPr kumimoji="0" lang="en-US" sz="1500" b="0" i="0" u="none" strike="noStrike" kern="1200" cap="none" spc="0" normalizeH="0" baseline="0" noProof="0" dirty="0" err="1">
                <a:ln>
                  <a:noFill/>
                </a:ln>
                <a:solidFill>
                  <a:srgbClr val="001F5D"/>
                </a:solidFill>
                <a:effectLst/>
                <a:uLnTx/>
                <a:uFillTx/>
                <a:latin typeface="Arial" charset="0"/>
                <a:ea typeface="ＭＳ Ｐゴシック" charset="0"/>
              </a:rPr>
              <a:t>fulvestrant</a:t>
            </a:r>
            <a:r>
              <a:rPr kumimoji="0" lang="en-US" sz="1500" b="0" i="0" u="none" strike="noStrike" kern="1200" cap="none" spc="0" normalizeH="0" baseline="0" noProof="0" dirty="0">
                <a:ln>
                  <a:noFill/>
                </a:ln>
                <a:solidFill>
                  <a:srgbClr val="001F5D"/>
                </a:solidFill>
                <a:effectLst/>
                <a:uLnTx/>
                <a:uFillTx/>
                <a:latin typeface="Arial" charset="0"/>
                <a:ea typeface="ＭＳ Ｐゴシック" charset="0"/>
              </a:rPr>
              <a:t> plus </a:t>
            </a:r>
            <a:r>
              <a:rPr kumimoji="0" lang="en-US" sz="1500" b="0" i="0" u="none" strike="noStrike" kern="1200" cap="none" spc="0" normalizeH="0" baseline="0" noProof="0" dirty="0" err="1">
                <a:ln>
                  <a:noFill/>
                </a:ln>
                <a:solidFill>
                  <a:srgbClr val="001F5D"/>
                </a:solidFill>
                <a:effectLst/>
                <a:uLnTx/>
                <a:uFillTx/>
                <a:latin typeface="Arial" charset="0"/>
                <a:ea typeface="ＭＳ Ｐゴシック" charset="0"/>
              </a:rPr>
              <a:t>gedatolisib</a:t>
            </a:r>
            <a:r>
              <a:rPr kumimoji="0" lang="en-US" sz="1500" b="0" i="0" u="none" strike="noStrike" kern="1200" cap="none" spc="0" normalizeH="0" baseline="0" noProof="0" dirty="0">
                <a:ln>
                  <a:noFill/>
                </a:ln>
                <a:solidFill>
                  <a:srgbClr val="001F5D"/>
                </a:solidFill>
                <a:effectLst/>
                <a:uLnTx/>
                <a:uFillTx/>
                <a:latin typeface="Arial" charset="0"/>
                <a:ea typeface="ＭＳ Ｐゴシック" charset="0"/>
              </a:rPr>
              <a:t>; clinical study with </a:t>
            </a:r>
            <a:r>
              <a:rPr kumimoji="0" lang="en-US" sz="1500" b="0" i="0" u="none" strike="noStrike" kern="1200" cap="none" spc="0" normalizeH="0" baseline="0" noProof="0" dirty="0" err="1">
                <a:ln>
                  <a:noFill/>
                </a:ln>
                <a:solidFill>
                  <a:srgbClr val="001F5D"/>
                </a:solidFill>
                <a:effectLst/>
                <a:uLnTx/>
                <a:uFillTx/>
                <a:latin typeface="Arial" charset="0"/>
                <a:ea typeface="ＭＳ Ｐゴシック" charset="0"/>
              </a:rPr>
              <a:t>elacestrant</a:t>
            </a:r>
            <a:r>
              <a:rPr kumimoji="0" lang="en-US" sz="1500" b="0" i="0" u="none" strike="noStrike" kern="1200" cap="none" spc="0" normalizeH="0" baseline="0" noProof="0" dirty="0">
                <a:ln>
                  <a:noFill/>
                </a:ln>
                <a:solidFill>
                  <a:srgbClr val="001F5D"/>
                </a:solidFill>
                <a:effectLst/>
                <a:uLnTx/>
                <a:uFillTx/>
                <a:latin typeface="Arial" charset="0"/>
                <a:ea typeface="ＭＳ Ｐゴシック" charset="0"/>
              </a:rPr>
              <a:t> and </a:t>
            </a:r>
            <a:r>
              <a:rPr kumimoji="0" lang="en-US" sz="1500" b="0" i="0" u="none" strike="noStrike" kern="1200" cap="none" spc="0" normalizeH="0" baseline="0" noProof="0" dirty="0" err="1">
                <a:ln>
                  <a:noFill/>
                </a:ln>
                <a:solidFill>
                  <a:srgbClr val="001F5D"/>
                </a:solidFill>
                <a:effectLst/>
                <a:uLnTx/>
                <a:uFillTx/>
                <a:latin typeface="Arial" charset="0"/>
                <a:ea typeface="ＭＳ Ｐゴシック" charset="0"/>
              </a:rPr>
              <a:t>alpelisib</a:t>
            </a:r>
            <a:endParaRPr kumimoji="0" lang="en-US" sz="1500" b="0" i="0" u="none" strike="noStrike" kern="1200" cap="none" spc="0" normalizeH="0" baseline="0" noProof="0" dirty="0">
              <a:ln>
                <a:noFill/>
              </a:ln>
              <a:solidFill>
                <a:srgbClr val="001F5D"/>
              </a:solidFill>
              <a:effectLst/>
              <a:uLnTx/>
              <a:uFillTx/>
              <a:latin typeface="Arial" charset="0"/>
              <a:ea typeface="ＭＳ Ｐゴシック" charset="0"/>
            </a:endParaRPr>
          </a:p>
        </p:txBody>
      </p:sp>
      <p:sp>
        <p:nvSpPr>
          <p:cNvPr id="10" name="Title 1">
            <a:extLst>
              <a:ext uri="{FF2B5EF4-FFF2-40B4-BE49-F238E27FC236}">
                <a16:creationId xmlns:a16="http://schemas.microsoft.com/office/drawing/2014/main" id="{E10A8179-3FC3-9D98-24C0-442A4EF948E5}"/>
              </a:ext>
            </a:extLst>
          </p:cNvPr>
          <p:cNvSpPr txBox="1">
            <a:spLocks/>
          </p:cNvSpPr>
          <p:nvPr/>
        </p:nvSpPr>
        <p:spPr bwMode="auto">
          <a:xfrm>
            <a:off x="938304" y="2126696"/>
            <a:ext cx="3862295"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Persistent 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id="{46EB24CC-1A06-93B9-6D50-165FD728071E}"/>
              </a:ext>
            </a:extLst>
          </p:cNvPr>
          <p:cNvSpPr txBox="1">
            <a:spLocks/>
          </p:cNvSpPr>
          <p:nvPr/>
        </p:nvSpPr>
        <p:spPr bwMode="auto">
          <a:xfrm>
            <a:off x="4908140" y="2126696"/>
            <a:ext cx="2711860"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New 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9438894"/>
      </p:ext>
    </p:extLst>
  </p:cSld>
  <p:clrMapOvr>
    <a:masterClrMapping/>
  </p:clrMapOvr>
  <p:transition spd="slow" advClick="0"/>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7094-E565-0FD7-BC5E-C123DD5DA3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304063-9AC9-9332-C2CB-AE14DD2A9CAD}"/>
              </a:ext>
            </a:extLst>
          </p:cNvPr>
          <p:cNvSpPr>
            <a:spLocks noGrp="1"/>
          </p:cNvSpPr>
          <p:nvPr>
            <p:ph type="title"/>
          </p:nvPr>
        </p:nvSpPr>
        <p:spPr>
          <a:xfrm>
            <a:off x="912285" y="324272"/>
            <a:ext cx="10296283" cy="1371599"/>
          </a:xfrm>
        </p:spPr>
        <p:txBody>
          <a:bodyPr/>
          <a:lstStyle/>
          <a:p>
            <a:r>
              <a:rPr lang="en-US" b="1" dirty="0">
                <a:solidFill>
                  <a:srgbClr val="0432FF"/>
                </a:solidFill>
                <a:effectLst/>
                <a:ea typeface="Aptos" panose="020B0004020202020204" pitchFamily="34" charset="0"/>
              </a:rPr>
              <a:t>In general, are there clinical situations in which you are adding palbociclib to anti-HER2 therapy and maintenance endocrine therapy after first-line induction therapy for your patients with HR-positive, HER2-positive mBC as in the PATINA study?</a:t>
            </a:r>
            <a:r>
              <a:rPr lang="en-US" dirty="0">
                <a:solidFill>
                  <a:srgbClr val="0432FF"/>
                </a:solidFill>
                <a:effectLst/>
              </a:rPr>
              <a:t> </a:t>
            </a:r>
            <a:endParaRPr lang="en-US" dirty="0">
              <a:solidFill>
                <a:srgbClr val="0432FF"/>
              </a:solidFill>
            </a:endParaRPr>
          </a:p>
        </p:txBody>
      </p:sp>
      <p:graphicFrame>
        <p:nvGraphicFramePr>
          <p:cNvPr id="3" name="Chart 2">
            <a:extLst>
              <a:ext uri="{FF2B5EF4-FFF2-40B4-BE49-F238E27FC236}">
                <a16:creationId xmlns:a16="http://schemas.microsoft.com/office/drawing/2014/main" id="{B1213953-B5FB-0BDA-EB18-D2CF534CB680}"/>
              </a:ext>
            </a:extLst>
          </p:cNvPr>
          <p:cNvGraphicFramePr/>
          <p:nvPr>
            <p:extLst>
              <p:ext uri="{D42A27DB-BD31-4B8C-83A1-F6EECF244321}">
                <p14:modId xmlns:p14="http://schemas.microsoft.com/office/powerpoint/2010/main" val="2983353319"/>
              </p:ext>
            </p:extLst>
          </p:nvPr>
        </p:nvGraphicFramePr>
        <p:xfrm>
          <a:off x="304800" y="2060848"/>
          <a:ext cx="11263808" cy="3541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7139272"/>
      </p:ext>
    </p:extLst>
  </p:cSld>
  <p:clrMapOvr>
    <a:masterClrMapping/>
  </p:clrMapOvr>
  <p:transition spd="slow" advClick="0"/>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DD05C-7E42-5306-C9F1-3D2AA6301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63AA15-373F-5985-9AFA-60178F8C96D8}"/>
              </a:ext>
            </a:extLst>
          </p:cNvPr>
          <p:cNvSpPr>
            <a:spLocks noGrp="1"/>
          </p:cNvSpPr>
          <p:nvPr>
            <p:ph type="title"/>
          </p:nvPr>
        </p:nvSpPr>
        <p:spPr>
          <a:xfrm>
            <a:off x="912285" y="377998"/>
            <a:ext cx="10972800" cy="1525587"/>
          </a:xfrm>
        </p:spPr>
        <p:txBody>
          <a:bodyPr/>
          <a:lstStyle/>
          <a:p>
            <a:r>
              <a:rPr lang="en-US" b="1" dirty="0">
                <a:solidFill>
                  <a:srgbClr val="0432FF"/>
                </a:solidFill>
                <a:effectLst/>
                <a:ea typeface="Aptos" panose="020B0004020202020204" pitchFamily="34" charset="0"/>
              </a:rPr>
              <a:t>In general, are there clinical situations in which you are adding palbociclib to anti-HER2 therapy and maintenance endocrine therapy after first-line induction therapy for your patients with HR-positive, HER2-positive mBC as in the PATINA study?</a:t>
            </a:r>
            <a:r>
              <a:rPr lang="en-US" dirty="0">
                <a:solidFill>
                  <a:srgbClr val="0432FF"/>
                </a:solidFill>
                <a:effectLst/>
              </a:rPr>
              <a:t> </a:t>
            </a:r>
            <a:endParaRPr lang="en-US" dirty="0"/>
          </a:p>
        </p:txBody>
      </p:sp>
      <p:sp>
        <p:nvSpPr>
          <p:cNvPr id="72" name="Text Box 4">
            <a:extLst>
              <a:ext uri="{FF2B5EF4-FFF2-40B4-BE49-F238E27FC236}">
                <a16:creationId xmlns:a16="http://schemas.microsoft.com/office/drawing/2014/main" id="{0B612FBB-2362-1579-C5FF-7AC499704C12}"/>
              </a:ext>
            </a:extLst>
          </p:cNvPr>
          <p:cNvSpPr txBox="1">
            <a:spLocks noChangeArrowheads="1"/>
          </p:cNvSpPr>
          <p:nvPr/>
        </p:nvSpPr>
        <p:spPr bwMode="auto">
          <a:xfrm>
            <a:off x="912285" y="2966904"/>
            <a:ext cx="2723212"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cs typeface="ＭＳ Ｐゴシック"/>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94E358BB-A4A7-0D70-68B6-242E75B74A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71169" y="2879089"/>
            <a:ext cx="6731000" cy="952500"/>
          </a:xfrm>
          <a:prstGeom prst="rect">
            <a:avLst/>
          </a:prstGeom>
        </p:spPr>
      </p:pic>
      <p:sp>
        <p:nvSpPr>
          <p:cNvPr id="12" name="Text Box 9">
            <a:extLst>
              <a:ext uri="{FF2B5EF4-FFF2-40B4-BE49-F238E27FC236}">
                <a16:creationId xmlns:a16="http://schemas.microsoft.com/office/drawing/2014/main" id="{79E62172-8CAE-C0D1-1270-05E48B95D3BF}"/>
              </a:ext>
            </a:extLst>
          </p:cNvPr>
          <p:cNvSpPr txBox="1">
            <a:spLocks noChangeArrowheads="1"/>
          </p:cNvSpPr>
          <p:nvPr/>
        </p:nvSpPr>
        <p:spPr bwMode="auto">
          <a:xfrm>
            <a:off x="10515600" y="295475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20</a:t>
            </a:r>
          </a:p>
        </p:txBody>
      </p:sp>
    </p:spTree>
    <p:extLst>
      <p:ext uri="{BB962C8B-B14F-4D97-AF65-F5344CB8AC3E}">
        <p14:creationId xmlns:p14="http://schemas.microsoft.com/office/powerpoint/2010/main" val="3739175616"/>
      </p:ext>
    </p:extLst>
  </p:cSld>
  <p:clrMapOvr>
    <a:masterClrMapping/>
  </p:clrMapOvr>
  <p:transition spd="slow" advClick="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C0855-5431-26C0-1DAF-5150C6EE2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E21BF6-E548-587D-65D9-2EC217025B5F}"/>
              </a:ext>
            </a:extLst>
          </p:cNvPr>
          <p:cNvSpPr>
            <a:spLocks noGrp="1"/>
          </p:cNvSpPr>
          <p:nvPr>
            <p:ph type="title"/>
          </p:nvPr>
        </p:nvSpPr>
        <p:spPr>
          <a:xfrm>
            <a:off x="912285" y="12853"/>
            <a:ext cx="10822515" cy="1663547"/>
          </a:xfrm>
        </p:spPr>
        <p:txBody>
          <a:bodyPr/>
          <a:lstStyle/>
          <a:p>
            <a:r>
              <a:rPr lang="en-US" dirty="0"/>
              <a:t>A 65-year-old woman (PS 0) with ER-positive, </a:t>
            </a:r>
            <a:r>
              <a:rPr lang="en-US" u="sng" dirty="0"/>
              <a:t>HER2-negative (IHC 0/null) </a:t>
            </a:r>
            <a:r>
              <a:rPr lang="en-US" dirty="0"/>
              <a:t>breast cancer receives </a:t>
            </a:r>
            <a:r>
              <a:rPr lang="en-US" u="sng" dirty="0"/>
              <a:t>adjuvant </a:t>
            </a:r>
            <a:r>
              <a:rPr lang="en-US" u="sng" dirty="0" err="1"/>
              <a:t>abemaciclib</a:t>
            </a:r>
            <a:r>
              <a:rPr lang="en-US" u="sng" dirty="0"/>
              <a:t> + anastrozole for 2 years</a:t>
            </a:r>
            <a:r>
              <a:rPr lang="en-US" dirty="0"/>
              <a:t> followed by development of biopsy-confirmed ER-positive, HER2-negative (IHC 0/null) metastatic disease with </a:t>
            </a:r>
            <a:r>
              <a:rPr lang="en-US" u="sng" dirty="0"/>
              <a:t>multiple minimally symptomatic bone metastases</a:t>
            </a:r>
            <a:endParaRPr lang="en-US" dirty="0"/>
          </a:p>
        </p:txBody>
      </p:sp>
      <p:graphicFrame>
        <p:nvGraphicFramePr>
          <p:cNvPr id="3" name="Chart 2">
            <a:extLst>
              <a:ext uri="{FF2B5EF4-FFF2-40B4-BE49-F238E27FC236}">
                <a16:creationId xmlns:a16="http://schemas.microsoft.com/office/drawing/2014/main" id="{4A4308FC-BDD7-9A60-52AC-00DD4D960486}"/>
              </a:ext>
            </a:extLst>
          </p:cNvPr>
          <p:cNvGraphicFramePr/>
          <p:nvPr/>
        </p:nvGraphicFramePr>
        <p:xfrm>
          <a:off x="304800" y="2209800"/>
          <a:ext cx="11506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DDEE87B7-2B7A-31B0-D934-BC43D769C6B4}"/>
              </a:ext>
            </a:extLst>
          </p:cNvPr>
          <p:cNvSpPr txBox="1">
            <a:spLocks/>
          </p:cNvSpPr>
          <p:nvPr/>
        </p:nvSpPr>
        <p:spPr bwMode="auto">
          <a:xfrm>
            <a:off x="938305" y="1647402"/>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1B50C6BC-E715-7EB3-EC90-0E99E0C47D0C}"/>
              </a:ext>
            </a:extLst>
          </p:cNvPr>
          <p:cNvSpPr txBox="1">
            <a:spLocks/>
          </p:cNvSpPr>
          <p:nvPr/>
        </p:nvSpPr>
        <p:spPr bwMode="auto">
          <a:xfrm>
            <a:off x="3079339" y="1647402"/>
            <a:ext cx="2483262"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9347054"/>
      </p:ext>
    </p:extLst>
  </p:cSld>
  <p:clrMapOvr>
    <a:masterClrMapping/>
  </p:clrMapOvr>
  <p:transition spd="slow" advClick="0"/>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42186-EBE7-F8B8-4364-D6A3B2A97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F8FDFC-8B52-0E44-731A-D80C3011238F}"/>
              </a:ext>
            </a:extLst>
          </p:cNvPr>
          <p:cNvSpPr>
            <a:spLocks noGrp="1"/>
          </p:cNvSpPr>
          <p:nvPr>
            <p:ph type="title"/>
          </p:nvPr>
        </p:nvSpPr>
        <p:spPr>
          <a:xfrm>
            <a:off x="912285" y="407298"/>
            <a:ext cx="10365315" cy="1411287"/>
          </a:xfrm>
        </p:spPr>
        <p:txBody>
          <a:bodyPr/>
          <a:lstStyle/>
          <a:p>
            <a:r>
              <a:rPr lang="en-US" dirty="0"/>
              <a:t>A 65-year-old woman (PS 0) with ER-positive, </a:t>
            </a:r>
            <a:r>
              <a:rPr lang="en-US" u="sng" dirty="0"/>
              <a:t>HER2-negative </a:t>
            </a:r>
            <a:br>
              <a:rPr lang="en-US" u="sng" dirty="0"/>
            </a:br>
            <a:r>
              <a:rPr lang="en-US" u="sng" dirty="0"/>
              <a:t>(IHC 0/null)</a:t>
            </a:r>
            <a:r>
              <a:rPr lang="en-US" dirty="0"/>
              <a:t> breast cancer receives </a:t>
            </a:r>
            <a:r>
              <a:rPr lang="en-US" u="sng" dirty="0"/>
              <a:t>adjuvant </a:t>
            </a:r>
            <a:r>
              <a:rPr lang="en-US" u="sng" dirty="0" err="1"/>
              <a:t>abemaciclib</a:t>
            </a:r>
            <a:r>
              <a:rPr lang="en-US" u="sng" dirty="0"/>
              <a:t> + anastrozole for 2 years</a:t>
            </a:r>
            <a:r>
              <a:rPr lang="en-US" dirty="0"/>
              <a:t> followed by development of biopsy-confirmed ER-positive, HER2-negative (IHC 0/null) metastatic disease with </a:t>
            </a:r>
            <a:r>
              <a:rPr lang="en-US" u="sng" dirty="0"/>
              <a:t>multiple minimally symptomatic bone metastases</a:t>
            </a:r>
            <a:endParaRPr lang="en-US" dirty="0"/>
          </a:p>
        </p:txBody>
      </p:sp>
      <p:sp>
        <p:nvSpPr>
          <p:cNvPr id="72" name="Text Box 4">
            <a:extLst>
              <a:ext uri="{FF2B5EF4-FFF2-40B4-BE49-F238E27FC236}">
                <a16:creationId xmlns:a16="http://schemas.microsoft.com/office/drawing/2014/main" id="{5F46786D-49F9-E4AE-C25C-E2434FE8E01E}"/>
              </a:ext>
            </a:extLst>
          </p:cNvPr>
          <p:cNvSpPr txBox="1">
            <a:spLocks noChangeArrowheads="1"/>
          </p:cNvSpPr>
          <p:nvPr/>
        </p:nvSpPr>
        <p:spPr bwMode="auto">
          <a:xfrm>
            <a:off x="1" y="304056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Inavolisib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palbociclib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49C76A3-C08F-7C0B-0FCE-C1A403BE5828}"/>
              </a:ext>
            </a:extLst>
          </p:cNvPr>
          <p:cNvPicPr>
            <a:picLocks noChangeAspect="1"/>
          </p:cNvPicPr>
          <p:nvPr/>
        </p:nvPicPr>
        <p:blipFill>
          <a:blip r:embed="rId2"/>
          <a:srcRect/>
          <a:stretch/>
        </p:blipFill>
        <p:spPr>
          <a:xfrm>
            <a:off x="4753331" y="2952750"/>
            <a:ext cx="6731000" cy="952500"/>
          </a:xfrm>
          <a:prstGeom prst="rect">
            <a:avLst/>
          </a:prstGeom>
        </p:spPr>
      </p:pic>
      <p:sp>
        <p:nvSpPr>
          <p:cNvPr id="74" name="Text Box 4">
            <a:extLst>
              <a:ext uri="{FF2B5EF4-FFF2-40B4-BE49-F238E27FC236}">
                <a16:creationId xmlns:a16="http://schemas.microsoft.com/office/drawing/2014/main" id="{C816FEA0-1938-82AC-93AD-8EA0177D6532}"/>
              </a:ext>
            </a:extLst>
          </p:cNvPr>
          <p:cNvSpPr txBox="1">
            <a:spLocks noChangeArrowheads="1"/>
          </p:cNvSpPr>
          <p:nvPr/>
        </p:nvSpPr>
        <p:spPr bwMode="auto">
          <a:xfrm>
            <a:off x="0" y="366081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804334A7-9A19-47F3-B145-1C42A045D295}"/>
              </a:ext>
            </a:extLst>
          </p:cNvPr>
          <p:cNvPicPr>
            <a:picLocks noChangeAspect="1"/>
          </p:cNvPicPr>
          <p:nvPr/>
        </p:nvPicPr>
        <p:blipFill>
          <a:blip r:embed="rId3"/>
          <a:srcRect/>
          <a:stretch/>
        </p:blipFill>
        <p:spPr>
          <a:xfrm>
            <a:off x="4753331" y="3589241"/>
            <a:ext cx="6731000" cy="952500"/>
          </a:xfrm>
          <a:prstGeom prst="rect">
            <a:avLst/>
          </a:prstGeom>
        </p:spPr>
      </p:pic>
      <p:sp>
        <p:nvSpPr>
          <p:cNvPr id="4" name="Text Box 4">
            <a:extLst>
              <a:ext uri="{FF2B5EF4-FFF2-40B4-BE49-F238E27FC236}">
                <a16:creationId xmlns:a16="http://schemas.microsoft.com/office/drawing/2014/main" id="{A651DAC9-41CB-D59B-529E-BAD391C7BC3C}"/>
              </a:ext>
            </a:extLst>
          </p:cNvPr>
          <p:cNvSpPr txBox="1">
            <a:spLocks noChangeArrowheads="1"/>
          </p:cNvSpPr>
          <p:nvPr/>
        </p:nvSpPr>
        <p:spPr bwMode="auto">
          <a:xfrm>
            <a:off x="0" y="493578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Ribociclib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C28F295A-8D65-8B5A-2A97-7480AF898F25}"/>
              </a:ext>
            </a:extLst>
          </p:cNvPr>
          <p:cNvPicPr>
            <a:picLocks noChangeAspect="1"/>
          </p:cNvPicPr>
          <p:nvPr/>
        </p:nvPicPr>
        <p:blipFill>
          <a:blip r:embed="rId4"/>
          <a:srcRect/>
          <a:stretch/>
        </p:blipFill>
        <p:spPr>
          <a:xfrm>
            <a:off x="4753331" y="4225732"/>
            <a:ext cx="6731000" cy="952500"/>
          </a:xfrm>
          <a:prstGeom prst="rect">
            <a:avLst/>
          </a:prstGeom>
        </p:spPr>
      </p:pic>
      <p:sp>
        <p:nvSpPr>
          <p:cNvPr id="9" name="Text Box 4">
            <a:extLst>
              <a:ext uri="{FF2B5EF4-FFF2-40B4-BE49-F238E27FC236}">
                <a16:creationId xmlns:a16="http://schemas.microsoft.com/office/drawing/2014/main" id="{CB22FF05-9696-B613-6F15-7301EF1A5C26}"/>
              </a:ext>
            </a:extLst>
          </p:cNvPr>
          <p:cNvSpPr txBox="1">
            <a:spLocks noChangeArrowheads="1"/>
          </p:cNvSpPr>
          <p:nvPr/>
        </p:nvSpPr>
        <p:spPr bwMode="auto">
          <a:xfrm>
            <a:off x="0" y="557227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Everolimus</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1" name="Picture 10">
            <a:extLst>
              <a:ext uri="{FF2B5EF4-FFF2-40B4-BE49-F238E27FC236}">
                <a16:creationId xmlns:a16="http://schemas.microsoft.com/office/drawing/2014/main" id="{6D78888F-B77B-C5CE-A318-A8B553B7E9B9}"/>
              </a:ext>
            </a:extLst>
          </p:cNvPr>
          <p:cNvPicPr>
            <a:picLocks noChangeAspect="1"/>
          </p:cNvPicPr>
          <p:nvPr/>
        </p:nvPicPr>
        <p:blipFill>
          <a:blip r:embed="rId5"/>
          <a:srcRect/>
          <a:stretch/>
        </p:blipFill>
        <p:spPr>
          <a:xfrm>
            <a:off x="4753331" y="4862223"/>
            <a:ext cx="6731000" cy="952500"/>
          </a:xfrm>
          <a:prstGeom prst="rect">
            <a:avLst/>
          </a:prstGeom>
        </p:spPr>
      </p:pic>
      <p:sp>
        <p:nvSpPr>
          <p:cNvPr id="12" name="Text Box 4">
            <a:extLst>
              <a:ext uri="{FF2B5EF4-FFF2-40B4-BE49-F238E27FC236}">
                <a16:creationId xmlns:a16="http://schemas.microsoft.com/office/drawing/2014/main" id="{97575E2E-7893-8016-D6B4-FB4CB74184F6}"/>
              </a:ext>
            </a:extLst>
          </p:cNvPr>
          <p:cNvSpPr txBox="1">
            <a:spLocks noChangeArrowheads="1"/>
          </p:cNvSpPr>
          <p:nvPr/>
        </p:nvSpPr>
        <p:spPr bwMode="auto">
          <a:xfrm>
            <a:off x="0" y="425839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3EE6DB22-95D4-B085-AD20-85AAE947DACF}"/>
              </a:ext>
            </a:extLst>
          </p:cNvPr>
          <p:cNvPicPr>
            <a:picLocks noChangeAspect="1"/>
          </p:cNvPicPr>
          <p:nvPr/>
        </p:nvPicPr>
        <p:blipFill>
          <a:blip r:embed="rId6"/>
          <a:srcRect/>
          <a:stretch/>
        </p:blipFill>
        <p:spPr>
          <a:xfrm>
            <a:off x="4753331" y="5498714"/>
            <a:ext cx="6731000" cy="952500"/>
          </a:xfrm>
          <a:prstGeom prst="rect">
            <a:avLst/>
          </a:prstGeom>
        </p:spPr>
      </p:pic>
      <p:sp>
        <p:nvSpPr>
          <p:cNvPr id="18" name="Text Box 9">
            <a:extLst>
              <a:ext uri="{FF2B5EF4-FFF2-40B4-BE49-F238E27FC236}">
                <a16:creationId xmlns:a16="http://schemas.microsoft.com/office/drawing/2014/main" id="{ECBB0484-1C24-3611-2151-FEB124484F49}"/>
              </a:ext>
            </a:extLst>
          </p:cNvPr>
          <p:cNvSpPr txBox="1">
            <a:spLocks noChangeArrowheads="1"/>
          </p:cNvSpPr>
          <p:nvPr/>
        </p:nvSpPr>
        <p:spPr bwMode="auto">
          <a:xfrm>
            <a:off x="9220200" y="302895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19" name="Text Box 9">
            <a:extLst>
              <a:ext uri="{FF2B5EF4-FFF2-40B4-BE49-F238E27FC236}">
                <a16:creationId xmlns:a16="http://schemas.microsoft.com/office/drawing/2014/main" id="{94498AF9-D5F0-0788-ABC1-8791CF7C5133}"/>
              </a:ext>
            </a:extLst>
          </p:cNvPr>
          <p:cNvSpPr txBox="1">
            <a:spLocks noChangeArrowheads="1"/>
          </p:cNvSpPr>
          <p:nvPr/>
        </p:nvSpPr>
        <p:spPr bwMode="auto">
          <a:xfrm>
            <a:off x="7467600" y="366712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20" name="Text Box 9">
            <a:extLst>
              <a:ext uri="{FF2B5EF4-FFF2-40B4-BE49-F238E27FC236}">
                <a16:creationId xmlns:a16="http://schemas.microsoft.com/office/drawing/2014/main" id="{F216AE71-C135-607D-7BE6-A8D77BE304EC}"/>
              </a:ext>
            </a:extLst>
          </p:cNvPr>
          <p:cNvSpPr txBox="1">
            <a:spLocks noChangeArrowheads="1"/>
          </p:cNvSpPr>
          <p:nvPr/>
        </p:nvSpPr>
        <p:spPr bwMode="auto">
          <a:xfrm>
            <a:off x="5715000" y="430530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1" name="Text Box 9">
            <a:extLst>
              <a:ext uri="{FF2B5EF4-FFF2-40B4-BE49-F238E27FC236}">
                <a16:creationId xmlns:a16="http://schemas.microsoft.com/office/drawing/2014/main" id="{46FCAB6A-9310-F233-B483-D4171F0EED73}"/>
              </a:ext>
            </a:extLst>
          </p:cNvPr>
          <p:cNvSpPr txBox="1">
            <a:spLocks noChangeArrowheads="1"/>
          </p:cNvSpPr>
          <p:nvPr/>
        </p:nvSpPr>
        <p:spPr bwMode="auto">
          <a:xfrm>
            <a:off x="5235931" y="494348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2" name="Text Box 9">
            <a:extLst>
              <a:ext uri="{FF2B5EF4-FFF2-40B4-BE49-F238E27FC236}">
                <a16:creationId xmlns:a16="http://schemas.microsoft.com/office/drawing/2014/main" id="{4FFB903D-E18B-9943-242B-9693BA22BEB7}"/>
              </a:ext>
            </a:extLst>
          </p:cNvPr>
          <p:cNvSpPr txBox="1">
            <a:spLocks noChangeArrowheads="1"/>
          </p:cNvSpPr>
          <p:nvPr/>
        </p:nvSpPr>
        <p:spPr bwMode="auto">
          <a:xfrm>
            <a:off x="5235931" y="558166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 name="Title 1">
            <a:extLst>
              <a:ext uri="{FF2B5EF4-FFF2-40B4-BE49-F238E27FC236}">
                <a16:creationId xmlns:a16="http://schemas.microsoft.com/office/drawing/2014/main" id="{8E31FCE0-3A0F-F521-81AD-DE342A8CDE3D}"/>
              </a:ext>
            </a:extLst>
          </p:cNvPr>
          <p:cNvSpPr txBox="1">
            <a:spLocks/>
          </p:cNvSpPr>
          <p:nvPr/>
        </p:nvSpPr>
        <p:spPr bwMode="auto">
          <a:xfrm>
            <a:off x="938305" y="2274413"/>
            <a:ext cx="2057400"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92A78056-0AAF-0DEB-5D70-519851CAC794}"/>
              </a:ext>
            </a:extLst>
          </p:cNvPr>
          <p:cNvSpPr txBox="1">
            <a:spLocks/>
          </p:cNvSpPr>
          <p:nvPr/>
        </p:nvSpPr>
        <p:spPr bwMode="auto">
          <a:xfrm>
            <a:off x="3079339" y="2274413"/>
            <a:ext cx="2483262"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2599786"/>
      </p:ext>
    </p:extLst>
  </p:cSld>
  <p:clrMapOvr>
    <a:masterClrMapping/>
  </p:clrMapOvr>
  <p:transition spd="slow" advClick="0"/>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53E39-F9A7-E4A4-41A2-06579B6D5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616FE-713F-79A7-306E-D0D54EA36403}"/>
              </a:ext>
            </a:extLst>
          </p:cNvPr>
          <p:cNvSpPr>
            <a:spLocks noGrp="1"/>
          </p:cNvSpPr>
          <p:nvPr>
            <p:ph type="title"/>
          </p:nvPr>
        </p:nvSpPr>
        <p:spPr>
          <a:xfrm>
            <a:off x="515380" y="116632"/>
            <a:ext cx="11161240" cy="1008112"/>
          </a:xfrm>
        </p:spPr>
        <p:txBody>
          <a:bodyPr>
            <a:normAutofit/>
          </a:bodyPr>
          <a:lstStyle/>
          <a:p>
            <a:r>
              <a:rPr lang="en-US" dirty="0" err="1">
                <a:solidFill>
                  <a:srgbClr val="0432FF"/>
                </a:solidFill>
              </a:rPr>
              <a:t>evERA</a:t>
            </a:r>
            <a:r>
              <a:rPr lang="en-US" dirty="0">
                <a:solidFill>
                  <a:srgbClr val="0432FF"/>
                </a:solidFill>
              </a:rPr>
              <a:t> Study Design</a:t>
            </a:r>
            <a:endParaRPr lang="en-US" sz="2800" dirty="0">
              <a:solidFill>
                <a:srgbClr val="0432FF"/>
              </a:solidFill>
            </a:endParaRPr>
          </a:p>
        </p:txBody>
      </p:sp>
      <p:sp>
        <p:nvSpPr>
          <p:cNvPr id="7" name="TextBox 6">
            <a:extLst>
              <a:ext uri="{FF2B5EF4-FFF2-40B4-BE49-F238E27FC236}">
                <a16:creationId xmlns:a16="http://schemas.microsoft.com/office/drawing/2014/main" id="{A8CD9B96-51C0-9ABC-96D3-8D23FBFE00DE}"/>
              </a:ext>
            </a:extLst>
          </p:cNvPr>
          <p:cNvSpPr txBox="1"/>
          <p:nvPr/>
        </p:nvSpPr>
        <p:spPr>
          <a:xfrm>
            <a:off x="191344" y="6519446"/>
            <a:ext cx="3483454" cy="323165"/>
          </a:xfrm>
          <a:prstGeom prst="rect">
            <a:avLst/>
          </a:prstGeom>
          <a:noFill/>
        </p:spPr>
        <p:txBody>
          <a:bodyPr wrap="none" rtlCol="0">
            <a:spAutoFit/>
          </a:bodyPr>
          <a:lstStyle/>
          <a:p>
            <a:r>
              <a:rPr lang="en-US" sz="1500" b="0" dirty="0">
                <a:solidFill>
                  <a:schemeClr val="tx1"/>
                </a:solidFill>
                <a:latin typeface="+mn-lt"/>
              </a:rPr>
              <a:t>Mayer E et al. ESMO 2025;Abstract LBA16.</a:t>
            </a:r>
          </a:p>
        </p:txBody>
      </p:sp>
      <p:pic>
        <p:nvPicPr>
          <p:cNvPr id="4" name="Picture 3" descr="A diagram of a patient's health&#10;&#10;AI-generated content may be incorrect.">
            <a:extLst>
              <a:ext uri="{FF2B5EF4-FFF2-40B4-BE49-F238E27FC236}">
                <a16:creationId xmlns:a16="http://schemas.microsoft.com/office/drawing/2014/main" id="{EE18B1A4-4BA3-4915-13F0-ED2414CB801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25370" y="1124744"/>
            <a:ext cx="11341260" cy="4834799"/>
          </a:xfrm>
          <a:prstGeom prst="rect">
            <a:avLst/>
          </a:prstGeom>
        </p:spPr>
      </p:pic>
    </p:spTree>
    <p:custDataLst>
      <p:tags r:id="rId1"/>
    </p:custDataLst>
    <p:extLst>
      <p:ext uri="{BB962C8B-B14F-4D97-AF65-F5344CB8AC3E}">
        <p14:creationId xmlns:p14="http://schemas.microsoft.com/office/powerpoint/2010/main" val="550670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F7E85-DF6F-F13D-F678-27363799BC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4BDF9-9DA7-0FE0-FF7C-17444026B210}"/>
              </a:ext>
            </a:extLst>
          </p:cNvPr>
          <p:cNvSpPr>
            <a:spLocks noGrp="1"/>
          </p:cNvSpPr>
          <p:nvPr>
            <p:ph type="title"/>
          </p:nvPr>
        </p:nvSpPr>
        <p:spPr>
          <a:xfrm>
            <a:off x="515380" y="116632"/>
            <a:ext cx="11161240" cy="936104"/>
          </a:xfrm>
        </p:spPr>
        <p:txBody>
          <a:bodyPr>
            <a:normAutofit/>
          </a:bodyPr>
          <a:lstStyle/>
          <a:p>
            <a:r>
              <a:rPr lang="en-US" dirty="0" err="1">
                <a:solidFill>
                  <a:srgbClr val="0432FF"/>
                </a:solidFill>
              </a:rPr>
              <a:t>evERA</a:t>
            </a:r>
            <a:r>
              <a:rPr lang="en-US" dirty="0">
                <a:solidFill>
                  <a:srgbClr val="0432FF"/>
                </a:solidFill>
              </a:rPr>
              <a:t> Coprimary Endpoint: PFS for Patients with ESR1 Mutations</a:t>
            </a:r>
            <a:endParaRPr lang="en-US" sz="2800" dirty="0">
              <a:solidFill>
                <a:srgbClr val="0432FF"/>
              </a:solidFill>
            </a:endParaRPr>
          </a:p>
        </p:txBody>
      </p:sp>
      <p:sp>
        <p:nvSpPr>
          <p:cNvPr id="7" name="TextBox 6">
            <a:extLst>
              <a:ext uri="{FF2B5EF4-FFF2-40B4-BE49-F238E27FC236}">
                <a16:creationId xmlns:a16="http://schemas.microsoft.com/office/drawing/2014/main" id="{02271493-5401-3390-9C55-9ACDF1B4F1CE}"/>
              </a:ext>
            </a:extLst>
          </p:cNvPr>
          <p:cNvSpPr txBox="1"/>
          <p:nvPr/>
        </p:nvSpPr>
        <p:spPr>
          <a:xfrm>
            <a:off x="191344" y="6519446"/>
            <a:ext cx="3483454" cy="323165"/>
          </a:xfrm>
          <a:prstGeom prst="rect">
            <a:avLst/>
          </a:prstGeom>
          <a:noFill/>
        </p:spPr>
        <p:txBody>
          <a:bodyPr wrap="none" rtlCol="0">
            <a:spAutoFit/>
          </a:bodyPr>
          <a:lstStyle/>
          <a:p>
            <a:r>
              <a:rPr lang="en-US" sz="1500" b="0" dirty="0">
                <a:solidFill>
                  <a:schemeClr val="tx1"/>
                </a:solidFill>
                <a:latin typeface="+mn-lt"/>
              </a:rPr>
              <a:t>Mayer E et al. ESMO 2025;Abstract LBA16.</a:t>
            </a:r>
          </a:p>
        </p:txBody>
      </p:sp>
      <p:pic>
        <p:nvPicPr>
          <p:cNvPr id="5" name="Picture 4" descr="A graph of patients with a number of patients&#10;&#10;AI-generated content may be incorrect.">
            <a:extLst>
              <a:ext uri="{FF2B5EF4-FFF2-40B4-BE49-F238E27FC236}">
                <a16:creationId xmlns:a16="http://schemas.microsoft.com/office/drawing/2014/main" id="{A8ACDC9E-A032-F3F8-7C8A-AEDED891384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25370" y="1050730"/>
            <a:ext cx="11341260" cy="4853376"/>
          </a:xfrm>
          <a:prstGeom prst="rect">
            <a:avLst/>
          </a:prstGeom>
        </p:spPr>
      </p:pic>
    </p:spTree>
    <p:custDataLst>
      <p:tags r:id="rId1"/>
    </p:custDataLst>
    <p:extLst>
      <p:ext uri="{BB962C8B-B14F-4D97-AF65-F5344CB8AC3E}">
        <p14:creationId xmlns:p14="http://schemas.microsoft.com/office/powerpoint/2010/main" val="1369306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0877F-764B-5BCA-C9F9-E427C4D62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FDFEA-29C9-B63B-94AA-CA42941EF043}"/>
              </a:ext>
            </a:extLst>
          </p:cNvPr>
          <p:cNvSpPr>
            <a:spLocks noGrp="1"/>
          </p:cNvSpPr>
          <p:nvPr>
            <p:ph type="title"/>
          </p:nvPr>
        </p:nvSpPr>
        <p:spPr>
          <a:xfrm>
            <a:off x="515380" y="116632"/>
            <a:ext cx="11161240" cy="1080120"/>
          </a:xfrm>
        </p:spPr>
        <p:txBody>
          <a:bodyPr>
            <a:normAutofit/>
          </a:bodyPr>
          <a:lstStyle/>
          <a:p>
            <a:r>
              <a:rPr lang="en-US" dirty="0" err="1">
                <a:solidFill>
                  <a:srgbClr val="0432FF"/>
                </a:solidFill>
              </a:rPr>
              <a:t>evERA</a:t>
            </a:r>
            <a:r>
              <a:rPr lang="en-US" dirty="0">
                <a:solidFill>
                  <a:srgbClr val="0432FF"/>
                </a:solidFill>
              </a:rPr>
              <a:t> Coprimary Endpoint: PFS in the ITT Population</a:t>
            </a:r>
            <a:endParaRPr lang="en-US" sz="2800" dirty="0">
              <a:solidFill>
                <a:srgbClr val="0432FF"/>
              </a:solidFill>
            </a:endParaRPr>
          </a:p>
        </p:txBody>
      </p:sp>
      <p:sp>
        <p:nvSpPr>
          <p:cNvPr id="7" name="TextBox 6">
            <a:extLst>
              <a:ext uri="{FF2B5EF4-FFF2-40B4-BE49-F238E27FC236}">
                <a16:creationId xmlns:a16="http://schemas.microsoft.com/office/drawing/2014/main" id="{B60C3337-1BC5-6B04-CA1F-BC5200696A6A}"/>
              </a:ext>
            </a:extLst>
          </p:cNvPr>
          <p:cNvSpPr txBox="1"/>
          <p:nvPr/>
        </p:nvSpPr>
        <p:spPr>
          <a:xfrm>
            <a:off x="191344" y="6519446"/>
            <a:ext cx="3483454" cy="323165"/>
          </a:xfrm>
          <a:prstGeom prst="rect">
            <a:avLst/>
          </a:prstGeom>
          <a:noFill/>
        </p:spPr>
        <p:txBody>
          <a:bodyPr wrap="none" rtlCol="0">
            <a:spAutoFit/>
          </a:bodyPr>
          <a:lstStyle/>
          <a:p>
            <a:r>
              <a:rPr lang="en-US" sz="1500" b="0" dirty="0">
                <a:solidFill>
                  <a:schemeClr val="tx1"/>
                </a:solidFill>
                <a:latin typeface="+mn-lt"/>
              </a:rPr>
              <a:t>Mayer E et al. ESMO 2025;Abstract LBA16.</a:t>
            </a:r>
          </a:p>
        </p:txBody>
      </p:sp>
      <p:pic>
        <p:nvPicPr>
          <p:cNvPr id="4" name="Picture 3" descr="A graph of patients with a number of patients&#10;&#10;AI-generated content may be incorrect.">
            <a:extLst>
              <a:ext uri="{FF2B5EF4-FFF2-40B4-BE49-F238E27FC236}">
                <a16:creationId xmlns:a16="http://schemas.microsoft.com/office/drawing/2014/main" id="{FC3A418F-AB50-6C87-A700-BA2EA1F17C5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41393" y="1196752"/>
            <a:ext cx="11161239" cy="4780548"/>
          </a:xfrm>
          <a:prstGeom prst="rect">
            <a:avLst/>
          </a:prstGeom>
        </p:spPr>
      </p:pic>
    </p:spTree>
    <p:custDataLst>
      <p:tags r:id="rId1"/>
    </p:custDataLst>
    <p:extLst>
      <p:ext uri="{BB962C8B-B14F-4D97-AF65-F5344CB8AC3E}">
        <p14:creationId xmlns:p14="http://schemas.microsoft.com/office/powerpoint/2010/main" val="185834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Gottfried E Konecny, MD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Gastroesophageal Cancers</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Manish A Shah,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4864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Tree>
    <p:custDataLst>
      <p:tags r:id="rId1"/>
    </p:custDataLst>
    <p:extLst>
      <p:ext uri="{BB962C8B-B14F-4D97-AF65-F5344CB8AC3E}">
        <p14:creationId xmlns:p14="http://schemas.microsoft.com/office/powerpoint/2010/main" val="206440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442A8-1718-E286-2B1C-FEAF6AD49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3A23A1-D3FB-DE0B-0B98-8E9CDDC3F65D}"/>
              </a:ext>
            </a:extLst>
          </p:cNvPr>
          <p:cNvSpPr>
            <a:spLocks noGrp="1"/>
          </p:cNvSpPr>
          <p:nvPr>
            <p:ph type="title"/>
          </p:nvPr>
        </p:nvSpPr>
        <p:spPr>
          <a:xfrm>
            <a:off x="515380" y="116632"/>
            <a:ext cx="11161240" cy="1152128"/>
          </a:xfrm>
        </p:spPr>
        <p:txBody>
          <a:bodyPr>
            <a:normAutofit/>
          </a:bodyPr>
          <a:lstStyle/>
          <a:p>
            <a:r>
              <a:rPr lang="en-US" dirty="0" err="1">
                <a:solidFill>
                  <a:srgbClr val="0432FF"/>
                </a:solidFill>
              </a:rPr>
              <a:t>evERA</a:t>
            </a:r>
            <a:r>
              <a:rPr lang="en-US" dirty="0">
                <a:solidFill>
                  <a:srgbClr val="0432FF"/>
                </a:solidFill>
              </a:rPr>
              <a:t>: Interim OS in the ESR1-Mutation and ITT Populations</a:t>
            </a:r>
            <a:endParaRPr lang="en-US" sz="2800" dirty="0">
              <a:solidFill>
                <a:srgbClr val="0432FF"/>
              </a:solidFill>
            </a:endParaRPr>
          </a:p>
        </p:txBody>
      </p:sp>
      <p:sp>
        <p:nvSpPr>
          <p:cNvPr id="7" name="TextBox 6">
            <a:extLst>
              <a:ext uri="{FF2B5EF4-FFF2-40B4-BE49-F238E27FC236}">
                <a16:creationId xmlns:a16="http://schemas.microsoft.com/office/drawing/2014/main" id="{94505AF8-3A63-47BC-E41E-A0B44AF32199}"/>
              </a:ext>
            </a:extLst>
          </p:cNvPr>
          <p:cNvSpPr txBox="1"/>
          <p:nvPr/>
        </p:nvSpPr>
        <p:spPr>
          <a:xfrm>
            <a:off x="191344" y="6519446"/>
            <a:ext cx="3483454" cy="323165"/>
          </a:xfrm>
          <a:prstGeom prst="rect">
            <a:avLst/>
          </a:prstGeom>
          <a:noFill/>
        </p:spPr>
        <p:txBody>
          <a:bodyPr wrap="none" rtlCol="0">
            <a:spAutoFit/>
          </a:bodyPr>
          <a:lstStyle/>
          <a:p>
            <a:r>
              <a:rPr lang="en-US" sz="1500" b="0" dirty="0">
                <a:solidFill>
                  <a:schemeClr val="tx1"/>
                </a:solidFill>
                <a:latin typeface="+mn-lt"/>
              </a:rPr>
              <a:t>Mayer E et al. ESMO 2025;Abstract LBA16.</a:t>
            </a:r>
          </a:p>
        </p:txBody>
      </p:sp>
      <p:pic>
        <p:nvPicPr>
          <p:cNvPr id="5" name="Picture 4" descr="A graph of a patient's life&#10;&#10;AI-generated content may be incorrect.">
            <a:extLst>
              <a:ext uri="{FF2B5EF4-FFF2-40B4-BE49-F238E27FC236}">
                <a16:creationId xmlns:a16="http://schemas.microsoft.com/office/drawing/2014/main" id="{327395A6-0D67-A0C3-07A1-DE437171FD7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15380" y="1268760"/>
            <a:ext cx="11161240" cy="4748635"/>
          </a:xfrm>
          <a:prstGeom prst="rect">
            <a:avLst/>
          </a:prstGeom>
        </p:spPr>
      </p:pic>
    </p:spTree>
    <p:custDataLst>
      <p:tags r:id="rId1"/>
    </p:custDataLst>
    <p:extLst>
      <p:ext uri="{BB962C8B-B14F-4D97-AF65-F5344CB8AC3E}">
        <p14:creationId xmlns:p14="http://schemas.microsoft.com/office/powerpoint/2010/main" val="1882109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0435A-4540-8A97-482A-32720E3BB44F}"/>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05FAD967-40A6-A354-C95F-E49F81DD781F}"/>
              </a:ext>
            </a:extLst>
          </p:cNvPr>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C4E28469-2356-3324-6120-1BCFC4A8FF1F}"/>
              </a:ext>
            </a:extLst>
          </p:cNvPr>
          <p:cNvSpPr txBox="1">
            <a:spLocks/>
          </p:cNvSpPr>
          <p:nvPr/>
        </p:nvSpPr>
        <p:spPr>
          <a:xfrm>
            <a:off x="3810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Justin F Gainor, MD</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Corey J Langer, MD</a:t>
            </a:r>
          </a:p>
        </p:txBody>
      </p:sp>
      <p:sp>
        <p:nvSpPr>
          <p:cNvPr id="12" name="Content Placeholder 2">
            <a:extLst>
              <a:ext uri="{FF2B5EF4-FFF2-40B4-BE49-F238E27FC236}">
                <a16:creationId xmlns:a16="http://schemas.microsoft.com/office/drawing/2014/main" id="{DF675134-4E1A-A806-A9CF-0F415F5F0713}"/>
              </a:ext>
            </a:extLst>
          </p:cNvPr>
          <p:cNvSpPr txBox="1">
            <a:spLocks/>
          </p:cNvSpPr>
          <p:nvPr/>
        </p:nvSpPr>
        <p:spPr>
          <a:xfrm>
            <a:off x="63246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Chronic Lymphocytic Leukemia</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Kerry A Rogers, MD</a:t>
            </a:r>
          </a:p>
        </p:txBody>
      </p:sp>
      <p:sp>
        <p:nvSpPr>
          <p:cNvPr id="8" name="TextBox 7">
            <a:extLst>
              <a:ext uri="{FF2B5EF4-FFF2-40B4-BE49-F238E27FC236}">
                <a16:creationId xmlns:a16="http://schemas.microsoft.com/office/drawing/2014/main" id="{8FE35C5E-63B6-178C-A3E4-E71628AD23E8}"/>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90DB9626-A94B-1497-5456-1EDF97A4156E}"/>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88F6D855-DE1E-17EC-1A58-10CD51DD5499}"/>
              </a:ext>
            </a:extLst>
          </p:cNvPr>
          <p:cNvSpPr txBox="1">
            <a:spLocks noChangeArrowheads="1"/>
          </p:cNvSpPr>
          <p:nvPr/>
        </p:nvSpPr>
        <p:spPr bwMode="auto">
          <a:xfrm>
            <a:off x="3947787" y="57912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Tree>
    <p:custDataLst>
      <p:tags r:id="rId1"/>
    </p:custDataLst>
    <p:extLst>
      <p:ext uri="{BB962C8B-B14F-4D97-AF65-F5344CB8AC3E}">
        <p14:creationId xmlns:p14="http://schemas.microsoft.com/office/powerpoint/2010/main" val="33517469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396C3-F05E-A25E-DC2D-A2410912608C}"/>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D05367F2-D620-57B7-00C4-C9D61B9F057A}"/>
              </a:ext>
            </a:extLst>
          </p:cNvPr>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DE829042-C854-D694-37EF-E287A5EEB0E6}"/>
              </a:ext>
            </a:extLst>
          </p:cNvPr>
          <p:cNvSpPr txBox="1">
            <a:spLocks/>
          </p:cNvSpPr>
          <p:nvPr/>
        </p:nvSpPr>
        <p:spPr>
          <a:xfrm>
            <a:off x="3810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lvl="0" indent="0" algn="ctr">
              <a:lnSpc>
                <a:spcPct val="100000"/>
              </a:lnSpc>
              <a:spcBef>
                <a:spcPts val="0"/>
              </a:spcBef>
              <a:spcAft>
                <a:spcPts val="0"/>
              </a:spcAft>
              <a:buNone/>
              <a:defRPr/>
            </a:pPr>
            <a:r>
              <a:rPr lang="en-US" sz="2800" kern="0" dirty="0"/>
              <a:t>Gottfried E Konecny, MD</a:t>
            </a:r>
            <a:endParaRPr kumimoji="0" lang="en-US" sz="2800" b="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2" name="Content Placeholder 2">
            <a:extLst>
              <a:ext uri="{FF2B5EF4-FFF2-40B4-BE49-F238E27FC236}">
                <a16:creationId xmlns:a16="http://schemas.microsoft.com/office/drawing/2014/main" id="{47F31562-26DD-5E14-C7A3-7D8920FA77EA}"/>
              </a:ext>
            </a:extLst>
          </p:cNvPr>
          <p:cNvSpPr txBox="1">
            <a:spLocks/>
          </p:cNvSpPr>
          <p:nvPr/>
        </p:nvSpPr>
        <p:spPr>
          <a:xfrm>
            <a:off x="63246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Gastroesophageal Cancers</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Manish A Shah, MD</a:t>
            </a:r>
          </a:p>
        </p:txBody>
      </p:sp>
      <p:sp>
        <p:nvSpPr>
          <p:cNvPr id="8" name="TextBox 7">
            <a:extLst>
              <a:ext uri="{FF2B5EF4-FFF2-40B4-BE49-F238E27FC236}">
                <a16:creationId xmlns:a16="http://schemas.microsoft.com/office/drawing/2014/main" id="{00BD104D-96F9-50CA-0DC4-BC7E76BABD03}"/>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53609CA8-4AF3-2FC9-A459-4CC70DF46283}"/>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D76475D4-F176-5ADC-F0A3-768EA43EF917}"/>
              </a:ext>
            </a:extLst>
          </p:cNvPr>
          <p:cNvSpPr txBox="1">
            <a:spLocks noChangeArrowheads="1"/>
          </p:cNvSpPr>
          <p:nvPr/>
        </p:nvSpPr>
        <p:spPr bwMode="auto">
          <a:xfrm>
            <a:off x="3947787" y="54864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Tree>
    <p:custDataLst>
      <p:tags r:id="rId1"/>
    </p:custDataLst>
    <p:extLst>
      <p:ext uri="{BB962C8B-B14F-4D97-AF65-F5344CB8AC3E}">
        <p14:creationId xmlns:p14="http://schemas.microsoft.com/office/powerpoint/2010/main" val="3107755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A01AF6-A3EB-2AB0-2320-54D229BD0C1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6B45081-41BF-FF5F-5B88-8E3D33546EC7}"/>
              </a:ext>
            </a:extLst>
          </p:cNvPr>
          <p:cNvSpPr>
            <a:spLocks noGrp="1"/>
          </p:cNvSpPr>
          <p:nvPr>
            <p:ph type="title"/>
          </p:nvPr>
        </p:nvSpPr>
        <p:spPr>
          <a:xfrm>
            <a:off x="609600" y="2713484"/>
            <a:ext cx="10972800" cy="1075556"/>
          </a:xfrm>
        </p:spPr>
        <p:txBody>
          <a:bodyPr/>
          <a:lstStyle/>
          <a:p>
            <a:r>
              <a:rPr lang="en-US" sz="4600" dirty="0"/>
              <a:t>Appendix</a:t>
            </a:r>
            <a:endParaRPr lang="en-US" sz="4600" b="0" dirty="0">
              <a:solidFill>
                <a:schemeClr val="tx1"/>
              </a:solidFill>
            </a:endParaRPr>
          </a:p>
        </p:txBody>
      </p:sp>
    </p:spTree>
    <p:extLst>
      <p:ext uri="{BB962C8B-B14F-4D97-AF65-F5344CB8AC3E}">
        <p14:creationId xmlns:p14="http://schemas.microsoft.com/office/powerpoint/2010/main" val="98340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500F7-CF0E-CAFC-9C36-4B212E10AA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6FC3A-0917-F0E3-BE23-B63EF730C657}"/>
              </a:ext>
            </a:extLst>
          </p:cNvPr>
          <p:cNvSpPr>
            <a:spLocks noGrp="1"/>
          </p:cNvSpPr>
          <p:nvPr>
            <p:ph type="title"/>
          </p:nvPr>
        </p:nvSpPr>
        <p:spPr>
          <a:xfrm>
            <a:off x="912285" y="12853"/>
            <a:ext cx="10517715" cy="1663547"/>
          </a:xfrm>
        </p:spPr>
        <p:txBody>
          <a:bodyPr/>
          <a:lstStyle/>
          <a:p>
            <a:r>
              <a:rPr lang="en-US" dirty="0"/>
              <a:t>A 65-year-old woman (PS 0) with ER-positive, HER2-negative (IHC 0/null) de novo </a:t>
            </a:r>
            <a:r>
              <a:rPr lang="en-US" dirty="0" err="1"/>
              <a:t>mBC</a:t>
            </a:r>
            <a:r>
              <a:rPr lang="en-US" dirty="0"/>
              <a:t> receives </a:t>
            </a:r>
            <a:r>
              <a:rPr lang="en-US" dirty="0" err="1"/>
              <a:t>ribociclib</a:t>
            </a:r>
            <a:r>
              <a:rPr lang="en-US" dirty="0"/>
              <a:t> + letrozole for </a:t>
            </a:r>
            <a:r>
              <a:rPr lang="en-US" u="sng" dirty="0"/>
              <a:t>2.5 years</a:t>
            </a:r>
            <a:r>
              <a:rPr lang="en-US" dirty="0"/>
              <a:t> followed by disease progression with </a:t>
            </a:r>
            <a:r>
              <a:rPr lang="en-US" u="sng" dirty="0"/>
              <a:t>multiple symptomatic visceral metastases and normal LFTs</a:t>
            </a:r>
            <a:endParaRPr lang="en-US" dirty="0"/>
          </a:p>
        </p:txBody>
      </p:sp>
      <p:graphicFrame>
        <p:nvGraphicFramePr>
          <p:cNvPr id="3" name="Chart 2">
            <a:extLst>
              <a:ext uri="{FF2B5EF4-FFF2-40B4-BE49-F238E27FC236}">
                <a16:creationId xmlns:a16="http://schemas.microsoft.com/office/drawing/2014/main" id="{EB2DF571-9D1B-422A-F01F-98D97EA92DF9}"/>
              </a:ext>
            </a:extLst>
          </p:cNvPr>
          <p:cNvGraphicFramePr/>
          <p:nvPr/>
        </p:nvGraphicFramePr>
        <p:xfrm>
          <a:off x="304800" y="2057400"/>
          <a:ext cx="11506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7787C4D4-8815-2494-4EBC-F15A4B4AA666}"/>
              </a:ext>
            </a:extLst>
          </p:cNvPr>
          <p:cNvSpPr txBox="1">
            <a:spLocks/>
          </p:cNvSpPr>
          <p:nvPr/>
        </p:nvSpPr>
        <p:spPr bwMode="auto">
          <a:xfrm>
            <a:off x="938305" y="1495002"/>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9A97957A-EA63-B0B7-8D90-B8BD3F7B1C9C}"/>
              </a:ext>
            </a:extLst>
          </p:cNvPr>
          <p:cNvSpPr txBox="1">
            <a:spLocks/>
          </p:cNvSpPr>
          <p:nvPr/>
        </p:nvSpPr>
        <p:spPr bwMode="auto">
          <a:xfrm>
            <a:off x="3079338" y="1495002"/>
            <a:ext cx="4159661" cy="384048"/>
          </a:xfrm>
          <a:prstGeom prst="rect">
            <a:avLst/>
          </a:prstGeom>
          <a:solidFill>
            <a:schemeClr val="tx1"/>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PIK3CA/AKT1/PTEN wild type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3042933"/>
      </p:ext>
    </p:extLst>
  </p:cSld>
  <p:clrMapOvr>
    <a:masterClrMapping/>
  </p:clrMapOvr>
  <p:transition spd="slow" advClick="0"/>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5162F-54B0-FCE7-8130-A827B2363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0AD1D-7BF8-EC8B-F072-1DDBA829C6FF}"/>
              </a:ext>
            </a:extLst>
          </p:cNvPr>
          <p:cNvSpPr>
            <a:spLocks noGrp="1"/>
          </p:cNvSpPr>
          <p:nvPr>
            <p:ph type="title"/>
          </p:nvPr>
        </p:nvSpPr>
        <p:spPr>
          <a:xfrm>
            <a:off x="912285" y="203656"/>
            <a:ext cx="10822515" cy="1411287"/>
          </a:xfrm>
        </p:spPr>
        <p:txBody>
          <a:bodyPr/>
          <a:lstStyle/>
          <a:p>
            <a:r>
              <a:rPr lang="en-US" dirty="0"/>
              <a:t>A 65-year-old woman (PS 0) with ER-positive, HER2-negative </a:t>
            </a:r>
            <a:br>
              <a:rPr lang="en-US" dirty="0"/>
            </a:br>
            <a:r>
              <a:rPr lang="en-US" dirty="0"/>
              <a:t>(IHC 0/null) de novo </a:t>
            </a:r>
            <a:r>
              <a:rPr lang="en-US" dirty="0" err="1"/>
              <a:t>mBC</a:t>
            </a:r>
            <a:r>
              <a:rPr lang="en-US" dirty="0"/>
              <a:t> receives </a:t>
            </a:r>
            <a:r>
              <a:rPr lang="en-US" dirty="0" err="1"/>
              <a:t>ribociclib</a:t>
            </a:r>
            <a:r>
              <a:rPr lang="en-US" dirty="0"/>
              <a:t> + letrozole for </a:t>
            </a:r>
            <a:br>
              <a:rPr lang="en-US" dirty="0"/>
            </a:br>
            <a:r>
              <a:rPr lang="en-US" u="sng" dirty="0"/>
              <a:t>2.5 years</a:t>
            </a:r>
            <a:r>
              <a:rPr lang="en-US" dirty="0"/>
              <a:t> followed by disease progression with </a:t>
            </a:r>
            <a:r>
              <a:rPr lang="en-US" u="sng" dirty="0"/>
              <a:t>multiple symptomatic visceral metastases and normal LFTs</a:t>
            </a:r>
            <a:endParaRPr lang="en-US" dirty="0"/>
          </a:p>
        </p:txBody>
      </p:sp>
      <p:sp>
        <p:nvSpPr>
          <p:cNvPr id="72" name="Text Box 4">
            <a:extLst>
              <a:ext uri="{FF2B5EF4-FFF2-40B4-BE49-F238E27FC236}">
                <a16:creationId xmlns:a16="http://schemas.microsoft.com/office/drawing/2014/main" id="{CE326D5F-3426-B668-9EEC-1CE7C746F913}"/>
              </a:ext>
            </a:extLst>
          </p:cNvPr>
          <p:cNvSpPr txBox="1">
            <a:spLocks noChangeArrowheads="1"/>
          </p:cNvSpPr>
          <p:nvPr/>
        </p:nvSpPr>
        <p:spPr bwMode="auto">
          <a:xfrm>
            <a:off x="1" y="239606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Abemaciclib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C4D30A1-E671-6C95-78F4-EEA54C859A3B}"/>
              </a:ext>
            </a:extLst>
          </p:cNvPr>
          <p:cNvPicPr>
            <a:picLocks noChangeAspect="1"/>
          </p:cNvPicPr>
          <p:nvPr/>
        </p:nvPicPr>
        <p:blipFill>
          <a:blip r:embed="rId2"/>
          <a:srcRect/>
          <a:stretch/>
        </p:blipFill>
        <p:spPr>
          <a:xfrm>
            <a:off x="4753331" y="2308245"/>
            <a:ext cx="6731000" cy="952500"/>
          </a:xfrm>
          <a:prstGeom prst="rect">
            <a:avLst/>
          </a:prstGeom>
        </p:spPr>
      </p:pic>
      <p:sp>
        <p:nvSpPr>
          <p:cNvPr id="74" name="Text Box 4">
            <a:extLst>
              <a:ext uri="{FF2B5EF4-FFF2-40B4-BE49-F238E27FC236}">
                <a16:creationId xmlns:a16="http://schemas.microsoft.com/office/drawing/2014/main" id="{815CB249-2706-5937-8D45-B9D8776FEA9E}"/>
              </a:ext>
            </a:extLst>
          </p:cNvPr>
          <p:cNvSpPr txBox="1">
            <a:spLocks noChangeArrowheads="1"/>
          </p:cNvSpPr>
          <p:nvPr/>
        </p:nvSpPr>
        <p:spPr bwMode="auto">
          <a:xfrm>
            <a:off x="0" y="285383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914C11BA-F8F7-3E55-6D60-5C3B11B74EDC}"/>
              </a:ext>
            </a:extLst>
          </p:cNvPr>
          <p:cNvPicPr>
            <a:picLocks noChangeAspect="1"/>
          </p:cNvPicPr>
          <p:nvPr/>
        </p:nvPicPr>
        <p:blipFill>
          <a:blip r:embed="rId3"/>
          <a:srcRect/>
          <a:stretch/>
        </p:blipFill>
        <p:spPr>
          <a:xfrm>
            <a:off x="4753331" y="2782262"/>
            <a:ext cx="6731000" cy="952500"/>
          </a:xfrm>
          <a:prstGeom prst="rect">
            <a:avLst/>
          </a:prstGeom>
        </p:spPr>
      </p:pic>
      <p:sp>
        <p:nvSpPr>
          <p:cNvPr id="4" name="Text Box 4">
            <a:extLst>
              <a:ext uri="{FF2B5EF4-FFF2-40B4-BE49-F238E27FC236}">
                <a16:creationId xmlns:a16="http://schemas.microsoft.com/office/drawing/2014/main" id="{01ECCEEF-DB61-F780-D95D-39CD7E07EF75}"/>
              </a:ext>
            </a:extLst>
          </p:cNvPr>
          <p:cNvSpPr txBox="1">
            <a:spLocks noChangeArrowheads="1"/>
          </p:cNvSpPr>
          <p:nvPr/>
        </p:nvSpPr>
        <p:spPr bwMode="auto">
          <a:xfrm>
            <a:off x="0" y="33481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Everolimus</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038D5D07-1A17-6859-3853-56ED14A57DD2}"/>
              </a:ext>
            </a:extLst>
          </p:cNvPr>
          <p:cNvPicPr>
            <a:picLocks noChangeAspect="1"/>
          </p:cNvPicPr>
          <p:nvPr/>
        </p:nvPicPr>
        <p:blipFill>
          <a:blip r:embed="rId4"/>
          <a:srcRect/>
          <a:stretch/>
        </p:blipFill>
        <p:spPr>
          <a:xfrm>
            <a:off x="4753331" y="3276600"/>
            <a:ext cx="6731000" cy="952500"/>
          </a:xfrm>
          <a:prstGeom prst="rect">
            <a:avLst/>
          </a:prstGeom>
        </p:spPr>
      </p:pic>
      <p:sp>
        <p:nvSpPr>
          <p:cNvPr id="9" name="Text Box 4">
            <a:extLst>
              <a:ext uri="{FF2B5EF4-FFF2-40B4-BE49-F238E27FC236}">
                <a16:creationId xmlns:a16="http://schemas.microsoft.com/office/drawing/2014/main" id="{A687921A-A444-043B-14AC-C8DD6A7BCCB2}"/>
              </a:ext>
            </a:extLst>
          </p:cNvPr>
          <p:cNvSpPr txBox="1">
            <a:spLocks noChangeArrowheads="1"/>
          </p:cNvSpPr>
          <p:nvPr/>
        </p:nvSpPr>
        <p:spPr bwMode="auto">
          <a:xfrm>
            <a:off x="0" y="382442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Capecitabine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1" name="Picture 10">
            <a:extLst>
              <a:ext uri="{FF2B5EF4-FFF2-40B4-BE49-F238E27FC236}">
                <a16:creationId xmlns:a16="http://schemas.microsoft.com/office/drawing/2014/main" id="{4B6A52BA-DD5F-5CA8-03E1-06803720EBE4}"/>
              </a:ext>
            </a:extLst>
          </p:cNvPr>
          <p:cNvPicPr>
            <a:picLocks noChangeAspect="1"/>
          </p:cNvPicPr>
          <p:nvPr/>
        </p:nvPicPr>
        <p:blipFill>
          <a:blip r:embed="rId5"/>
          <a:srcRect/>
          <a:stretch/>
        </p:blipFill>
        <p:spPr>
          <a:xfrm>
            <a:off x="4753331" y="3752850"/>
            <a:ext cx="6731000" cy="952500"/>
          </a:xfrm>
          <a:prstGeom prst="rect">
            <a:avLst/>
          </a:prstGeom>
        </p:spPr>
      </p:pic>
      <p:sp>
        <p:nvSpPr>
          <p:cNvPr id="12" name="Text Box 4">
            <a:extLst>
              <a:ext uri="{FF2B5EF4-FFF2-40B4-BE49-F238E27FC236}">
                <a16:creationId xmlns:a16="http://schemas.microsoft.com/office/drawing/2014/main" id="{1C616603-3238-284F-4216-8A9137B18FBF}"/>
              </a:ext>
            </a:extLst>
          </p:cNvPr>
          <p:cNvSpPr txBox="1">
            <a:spLocks noChangeArrowheads="1"/>
          </p:cNvSpPr>
          <p:nvPr/>
        </p:nvSpPr>
        <p:spPr bwMode="auto">
          <a:xfrm>
            <a:off x="0" y="430537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Sacituzumab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9FC9E6A1-6965-4474-63BB-278CE715A440}"/>
              </a:ext>
            </a:extLst>
          </p:cNvPr>
          <p:cNvPicPr>
            <a:picLocks noChangeAspect="1"/>
          </p:cNvPicPr>
          <p:nvPr/>
        </p:nvPicPr>
        <p:blipFill>
          <a:blip r:embed="rId6"/>
          <a:srcRect/>
          <a:stretch/>
        </p:blipFill>
        <p:spPr>
          <a:xfrm>
            <a:off x="4753331" y="4233804"/>
            <a:ext cx="6731000" cy="952500"/>
          </a:xfrm>
          <a:prstGeom prst="rect">
            <a:avLst/>
          </a:prstGeom>
        </p:spPr>
      </p:pic>
      <p:sp>
        <p:nvSpPr>
          <p:cNvPr id="15" name="Text Box 4">
            <a:extLst>
              <a:ext uri="{FF2B5EF4-FFF2-40B4-BE49-F238E27FC236}">
                <a16:creationId xmlns:a16="http://schemas.microsoft.com/office/drawing/2014/main" id="{0DB58798-7385-107B-6216-A7CD78689BFA}"/>
              </a:ext>
            </a:extLst>
          </p:cNvPr>
          <p:cNvSpPr txBox="1">
            <a:spLocks noChangeArrowheads="1"/>
          </p:cNvSpPr>
          <p:nvPr/>
        </p:nvSpPr>
        <p:spPr bwMode="auto">
          <a:xfrm>
            <a:off x="0" y="480444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 chemotherapy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7" name="Picture 16">
            <a:extLst>
              <a:ext uri="{FF2B5EF4-FFF2-40B4-BE49-F238E27FC236}">
                <a16:creationId xmlns:a16="http://schemas.microsoft.com/office/drawing/2014/main" id="{1E638338-D18E-5386-F362-3A9181FC2324}"/>
              </a:ext>
            </a:extLst>
          </p:cNvPr>
          <p:cNvPicPr>
            <a:picLocks noChangeAspect="1"/>
          </p:cNvPicPr>
          <p:nvPr/>
        </p:nvPicPr>
        <p:blipFill>
          <a:blip r:embed="rId7"/>
          <a:srcRect/>
          <a:stretch/>
        </p:blipFill>
        <p:spPr>
          <a:xfrm>
            <a:off x="4753331" y="4732878"/>
            <a:ext cx="6731000" cy="952500"/>
          </a:xfrm>
          <a:prstGeom prst="rect">
            <a:avLst/>
          </a:prstGeom>
        </p:spPr>
      </p:pic>
      <p:sp>
        <p:nvSpPr>
          <p:cNvPr id="18" name="Text Box 9">
            <a:extLst>
              <a:ext uri="{FF2B5EF4-FFF2-40B4-BE49-F238E27FC236}">
                <a16:creationId xmlns:a16="http://schemas.microsoft.com/office/drawing/2014/main" id="{C2E56E1F-635B-5484-F7B8-5C4AF154FEA7}"/>
              </a:ext>
            </a:extLst>
          </p:cNvPr>
          <p:cNvSpPr txBox="1">
            <a:spLocks noChangeArrowheads="1"/>
          </p:cNvSpPr>
          <p:nvPr/>
        </p:nvSpPr>
        <p:spPr bwMode="auto">
          <a:xfrm>
            <a:off x="7467600" y="238444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19" name="Text Box 9">
            <a:extLst>
              <a:ext uri="{FF2B5EF4-FFF2-40B4-BE49-F238E27FC236}">
                <a16:creationId xmlns:a16="http://schemas.microsoft.com/office/drawing/2014/main" id="{20899E9C-2123-FFD9-CDA2-EA6078BE7ACD}"/>
              </a:ext>
            </a:extLst>
          </p:cNvPr>
          <p:cNvSpPr txBox="1">
            <a:spLocks noChangeArrowheads="1"/>
          </p:cNvSpPr>
          <p:nvPr/>
        </p:nvSpPr>
        <p:spPr bwMode="auto">
          <a:xfrm>
            <a:off x="6553200" y="286014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0" name="Text Box 9">
            <a:extLst>
              <a:ext uri="{FF2B5EF4-FFF2-40B4-BE49-F238E27FC236}">
                <a16:creationId xmlns:a16="http://schemas.microsoft.com/office/drawing/2014/main" id="{C9812A64-4BC0-B7CD-DF13-A812E711C313}"/>
              </a:ext>
            </a:extLst>
          </p:cNvPr>
          <p:cNvSpPr txBox="1">
            <a:spLocks noChangeArrowheads="1"/>
          </p:cNvSpPr>
          <p:nvPr/>
        </p:nvSpPr>
        <p:spPr bwMode="auto">
          <a:xfrm>
            <a:off x="6553200" y="335617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1" name="Text Box 9">
            <a:extLst>
              <a:ext uri="{FF2B5EF4-FFF2-40B4-BE49-F238E27FC236}">
                <a16:creationId xmlns:a16="http://schemas.microsoft.com/office/drawing/2014/main" id="{742DC2C5-6BEA-2F62-82AE-8AA86FF541FF}"/>
              </a:ext>
            </a:extLst>
          </p:cNvPr>
          <p:cNvSpPr txBox="1">
            <a:spLocks noChangeArrowheads="1"/>
          </p:cNvSpPr>
          <p:nvPr/>
        </p:nvSpPr>
        <p:spPr bwMode="auto">
          <a:xfrm>
            <a:off x="6096000" y="383411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2" name="Text Box 9">
            <a:extLst>
              <a:ext uri="{FF2B5EF4-FFF2-40B4-BE49-F238E27FC236}">
                <a16:creationId xmlns:a16="http://schemas.microsoft.com/office/drawing/2014/main" id="{412C9BF6-9F69-6F7A-8930-2013924892D7}"/>
              </a:ext>
            </a:extLst>
          </p:cNvPr>
          <p:cNvSpPr txBox="1">
            <a:spLocks noChangeArrowheads="1"/>
          </p:cNvSpPr>
          <p:nvPr/>
        </p:nvSpPr>
        <p:spPr bwMode="auto">
          <a:xfrm>
            <a:off x="5257800" y="431675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3" name="Text Box 9">
            <a:extLst>
              <a:ext uri="{FF2B5EF4-FFF2-40B4-BE49-F238E27FC236}">
                <a16:creationId xmlns:a16="http://schemas.microsoft.com/office/drawing/2014/main" id="{0423CAF0-20CB-C142-0B03-C913C1CE0AAD}"/>
              </a:ext>
            </a:extLst>
          </p:cNvPr>
          <p:cNvSpPr txBox="1">
            <a:spLocks noChangeArrowheads="1"/>
          </p:cNvSpPr>
          <p:nvPr/>
        </p:nvSpPr>
        <p:spPr bwMode="auto">
          <a:xfrm>
            <a:off x="5257800" y="481751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 name="Title 1">
            <a:extLst>
              <a:ext uri="{FF2B5EF4-FFF2-40B4-BE49-F238E27FC236}">
                <a16:creationId xmlns:a16="http://schemas.microsoft.com/office/drawing/2014/main" id="{C736437D-791E-0337-910E-A132111C90FF}"/>
              </a:ext>
            </a:extLst>
          </p:cNvPr>
          <p:cNvSpPr txBox="1">
            <a:spLocks/>
          </p:cNvSpPr>
          <p:nvPr/>
        </p:nvSpPr>
        <p:spPr bwMode="auto">
          <a:xfrm>
            <a:off x="938305" y="1752600"/>
            <a:ext cx="2057400"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8EDEF6C0-396C-E149-17A3-66FA806E33DC}"/>
              </a:ext>
            </a:extLst>
          </p:cNvPr>
          <p:cNvSpPr txBox="1">
            <a:spLocks/>
          </p:cNvSpPr>
          <p:nvPr/>
        </p:nvSpPr>
        <p:spPr bwMode="auto">
          <a:xfrm>
            <a:off x="3079338" y="1752600"/>
            <a:ext cx="4159661" cy="384048"/>
          </a:xfrm>
          <a:prstGeom prst="rect">
            <a:avLst/>
          </a:prstGeom>
          <a:solidFill>
            <a:schemeClr val="tx1"/>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PIK3CA/AKT1/PTEN wild type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0" name="Text Box 4">
            <a:extLst>
              <a:ext uri="{FF2B5EF4-FFF2-40B4-BE49-F238E27FC236}">
                <a16:creationId xmlns:a16="http://schemas.microsoft.com/office/drawing/2014/main" id="{45E1A102-5BD0-EC0F-41A3-9AB592EDDD97}"/>
              </a:ext>
            </a:extLst>
          </p:cNvPr>
          <p:cNvSpPr txBox="1">
            <a:spLocks noChangeArrowheads="1"/>
          </p:cNvSpPr>
          <p:nvPr/>
        </p:nvSpPr>
        <p:spPr bwMode="auto">
          <a:xfrm>
            <a:off x="0" y="529597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3" name="Picture 12">
            <a:extLst>
              <a:ext uri="{FF2B5EF4-FFF2-40B4-BE49-F238E27FC236}">
                <a16:creationId xmlns:a16="http://schemas.microsoft.com/office/drawing/2014/main" id="{384A2A94-E5ED-D9DC-6F66-AC76B09CF3D5}"/>
              </a:ext>
            </a:extLst>
          </p:cNvPr>
          <p:cNvPicPr>
            <a:picLocks noChangeAspect="1"/>
          </p:cNvPicPr>
          <p:nvPr/>
        </p:nvPicPr>
        <p:blipFill>
          <a:blip r:embed="rId8"/>
          <a:srcRect/>
          <a:stretch/>
        </p:blipFill>
        <p:spPr>
          <a:xfrm>
            <a:off x="4753331" y="5224402"/>
            <a:ext cx="6731000" cy="952500"/>
          </a:xfrm>
          <a:prstGeom prst="rect">
            <a:avLst/>
          </a:prstGeom>
        </p:spPr>
      </p:pic>
      <p:sp>
        <p:nvSpPr>
          <p:cNvPr id="16" name="Text Box 9">
            <a:extLst>
              <a:ext uri="{FF2B5EF4-FFF2-40B4-BE49-F238E27FC236}">
                <a16:creationId xmlns:a16="http://schemas.microsoft.com/office/drawing/2014/main" id="{5C2E3ABE-7B37-726C-E87E-819619F03BAC}"/>
              </a:ext>
            </a:extLst>
          </p:cNvPr>
          <p:cNvSpPr txBox="1">
            <a:spLocks noChangeArrowheads="1"/>
          </p:cNvSpPr>
          <p:nvPr/>
        </p:nvSpPr>
        <p:spPr bwMode="auto">
          <a:xfrm>
            <a:off x="5257800" y="530904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4" name="TextBox 23">
            <a:extLst>
              <a:ext uri="{FF2B5EF4-FFF2-40B4-BE49-F238E27FC236}">
                <a16:creationId xmlns:a16="http://schemas.microsoft.com/office/drawing/2014/main" id="{B313D916-7C46-D78F-DE5A-8BA7DA2EC1F4}"/>
              </a:ext>
            </a:extLst>
          </p:cNvPr>
          <p:cNvSpPr txBox="1"/>
          <p:nvPr/>
        </p:nvSpPr>
        <p:spPr>
          <a:xfrm>
            <a:off x="213732" y="5909337"/>
            <a:ext cx="10378068" cy="5539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500" b="0" i="0" u="none" strike="noStrike" kern="1200" cap="none" spc="0" normalizeH="0" baseline="30000" noProof="0" dirty="0">
                <a:ln>
                  <a:noFill/>
                </a:ln>
                <a:solidFill>
                  <a:srgbClr val="000000"/>
                </a:solidFill>
                <a:effectLst/>
                <a:uLnTx/>
                <a:uFillTx/>
                <a:latin typeface="Arial" charset="0"/>
                <a:ea typeface="ＭＳ Ｐゴシック" charset="0"/>
              </a:rPr>
              <a:t> </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Very much depends on what the symptoms are. Would start with capecitabine if quite symptomatic, or if modest to minimal and no hypoxia would try </a:t>
            </a:r>
            <a:r>
              <a:rPr kumimoji="0" lang="en-US" sz="1500" b="0" i="0" u="none" strike="noStrike" kern="1200" cap="none" spc="0" normalizeH="0" baseline="0" noProof="0" dirty="0" err="1">
                <a:ln>
                  <a:noFill/>
                </a:ln>
                <a:solidFill>
                  <a:srgbClr val="000000"/>
                </a:solidFill>
                <a:effectLst/>
                <a:uLnTx/>
                <a:uFillTx/>
                <a:latin typeface="Arial" charset="0"/>
                <a:ea typeface="ＭＳ Ｐゴシック" charset="0"/>
              </a:rPr>
              <a:t>everolimus</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 and </a:t>
            </a:r>
            <a:r>
              <a:rPr kumimoji="0" lang="en-US" sz="1500" b="0" i="0" u="none" strike="noStrike" kern="1200" cap="none" spc="0" normalizeH="0" baseline="0" noProof="0" dirty="0" err="1">
                <a:ln>
                  <a:noFill/>
                </a:ln>
                <a:solidFill>
                  <a:srgbClr val="000000"/>
                </a:solidFill>
                <a:effectLst/>
                <a:uLnTx/>
                <a:uFillTx/>
                <a:latin typeface="Arial" charset="0"/>
                <a:ea typeface="ＭＳ Ｐゴシック" charset="0"/>
              </a:rPr>
              <a:t>fulvestrant</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013401"/>
      </p:ext>
    </p:extLst>
  </p:cSld>
  <p:clrMapOvr>
    <a:masterClrMapping/>
  </p:clrMapOvr>
  <p:transition spd="slow" advClick="0"/>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500F7-CF0E-CAFC-9C36-4B212E10AA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6FC3A-0917-F0E3-BE23-B63EF730C657}"/>
              </a:ext>
            </a:extLst>
          </p:cNvPr>
          <p:cNvSpPr>
            <a:spLocks noGrp="1"/>
          </p:cNvSpPr>
          <p:nvPr>
            <p:ph type="title"/>
          </p:nvPr>
        </p:nvSpPr>
        <p:spPr>
          <a:xfrm>
            <a:off x="912285" y="12853"/>
            <a:ext cx="10517715" cy="1663547"/>
          </a:xfrm>
        </p:spPr>
        <p:txBody>
          <a:bodyPr/>
          <a:lstStyle/>
          <a:p>
            <a:r>
              <a:rPr lang="en-US" dirty="0"/>
              <a:t>A 65-year-old woman (PS 0) with ER-positive, HER2-negative (IHC 0/null) de novo </a:t>
            </a:r>
            <a:r>
              <a:rPr lang="en-US" dirty="0" err="1"/>
              <a:t>mBC</a:t>
            </a:r>
            <a:r>
              <a:rPr lang="en-US" dirty="0"/>
              <a:t> receives </a:t>
            </a:r>
            <a:r>
              <a:rPr lang="en-US" dirty="0" err="1"/>
              <a:t>ribociclib</a:t>
            </a:r>
            <a:r>
              <a:rPr lang="en-US" dirty="0"/>
              <a:t> + letrozole for </a:t>
            </a:r>
            <a:r>
              <a:rPr lang="en-US" u="sng" dirty="0"/>
              <a:t>2.5 years</a:t>
            </a:r>
            <a:r>
              <a:rPr lang="en-US" dirty="0"/>
              <a:t> followed by disease progression with </a:t>
            </a:r>
            <a:r>
              <a:rPr lang="en-US" u="sng" dirty="0"/>
              <a:t>multiple symptomatic visceral metastases and normal LFTs</a:t>
            </a:r>
            <a:endParaRPr lang="en-US" dirty="0"/>
          </a:p>
        </p:txBody>
      </p:sp>
      <p:graphicFrame>
        <p:nvGraphicFramePr>
          <p:cNvPr id="3" name="Chart 2">
            <a:extLst>
              <a:ext uri="{FF2B5EF4-FFF2-40B4-BE49-F238E27FC236}">
                <a16:creationId xmlns:a16="http://schemas.microsoft.com/office/drawing/2014/main" id="{EB2DF571-9D1B-422A-F01F-98D97EA92DF9}"/>
              </a:ext>
            </a:extLst>
          </p:cNvPr>
          <p:cNvGraphicFramePr/>
          <p:nvPr/>
        </p:nvGraphicFramePr>
        <p:xfrm>
          <a:off x="304800" y="2057400"/>
          <a:ext cx="11506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7787C4D4-8815-2494-4EBC-F15A4B4AA666}"/>
              </a:ext>
            </a:extLst>
          </p:cNvPr>
          <p:cNvSpPr txBox="1">
            <a:spLocks/>
          </p:cNvSpPr>
          <p:nvPr/>
        </p:nvSpPr>
        <p:spPr bwMode="auto">
          <a:xfrm>
            <a:off x="938305" y="1495002"/>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9A97957A-EA63-B0B7-8D90-B8BD3F7B1C9C}"/>
              </a:ext>
            </a:extLst>
          </p:cNvPr>
          <p:cNvSpPr txBox="1">
            <a:spLocks/>
          </p:cNvSpPr>
          <p:nvPr/>
        </p:nvSpPr>
        <p:spPr bwMode="auto">
          <a:xfrm>
            <a:off x="3079339" y="1495002"/>
            <a:ext cx="2483262"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455613"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0898739"/>
      </p:ext>
    </p:extLst>
  </p:cSld>
  <p:clrMapOvr>
    <a:masterClrMapping/>
  </p:clrMapOvr>
  <p:transition spd="slow" advClick="0"/>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5162F-54B0-FCE7-8130-A827B2363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0AD1D-7BF8-EC8B-F072-1DDBA829C6FF}"/>
              </a:ext>
            </a:extLst>
          </p:cNvPr>
          <p:cNvSpPr>
            <a:spLocks noGrp="1"/>
          </p:cNvSpPr>
          <p:nvPr>
            <p:ph type="title"/>
          </p:nvPr>
        </p:nvSpPr>
        <p:spPr>
          <a:xfrm>
            <a:off x="912285" y="227013"/>
            <a:ext cx="10822515" cy="1411287"/>
          </a:xfrm>
        </p:spPr>
        <p:txBody>
          <a:bodyPr/>
          <a:lstStyle/>
          <a:p>
            <a:r>
              <a:rPr lang="en-US" dirty="0"/>
              <a:t>A 65-year-old woman (PS 0) with ER-positive, HER2-negative </a:t>
            </a:r>
            <a:br>
              <a:rPr lang="en-US" dirty="0"/>
            </a:br>
            <a:r>
              <a:rPr lang="en-US" dirty="0"/>
              <a:t>(IHC 0/null) de novo </a:t>
            </a:r>
            <a:r>
              <a:rPr lang="en-US" dirty="0" err="1"/>
              <a:t>mBC</a:t>
            </a:r>
            <a:r>
              <a:rPr lang="en-US" dirty="0"/>
              <a:t> receives </a:t>
            </a:r>
            <a:r>
              <a:rPr lang="en-US" dirty="0" err="1"/>
              <a:t>ribociclib</a:t>
            </a:r>
            <a:r>
              <a:rPr lang="en-US" dirty="0"/>
              <a:t> + letrozole for </a:t>
            </a:r>
            <a:br>
              <a:rPr lang="en-US" dirty="0"/>
            </a:br>
            <a:r>
              <a:rPr lang="en-US" u="sng" dirty="0"/>
              <a:t>2.5 years</a:t>
            </a:r>
            <a:r>
              <a:rPr lang="en-US" dirty="0"/>
              <a:t> followed by disease progression with </a:t>
            </a:r>
            <a:r>
              <a:rPr lang="en-US" u="sng" dirty="0"/>
              <a:t>multiple symptomatic visceral metastases and normal LFTs</a:t>
            </a:r>
            <a:endParaRPr lang="en-US" dirty="0"/>
          </a:p>
        </p:txBody>
      </p:sp>
      <p:sp>
        <p:nvSpPr>
          <p:cNvPr id="72" name="Text Box 4">
            <a:extLst>
              <a:ext uri="{FF2B5EF4-FFF2-40B4-BE49-F238E27FC236}">
                <a16:creationId xmlns:a16="http://schemas.microsoft.com/office/drawing/2014/main" id="{CE326D5F-3426-B668-9EEC-1CE7C746F913}"/>
              </a:ext>
            </a:extLst>
          </p:cNvPr>
          <p:cNvSpPr txBox="1">
            <a:spLocks noChangeArrowheads="1"/>
          </p:cNvSpPr>
          <p:nvPr/>
        </p:nvSpPr>
        <p:spPr bwMode="auto">
          <a:xfrm>
            <a:off x="1" y="27548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C4D30A1-E671-6C95-78F4-EEA54C859A3B}"/>
              </a:ext>
            </a:extLst>
          </p:cNvPr>
          <p:cNvPicPr>
            <a:picLocks noChangeAspect="1"/>
          </p:cNvPicPr>
          <p:nvPr/>
        </p:nvPicPr>
        <p:blipFill>
          <a:blip r:embed="rId2"/>
          <a:srcRect/>
          <a:stretch/>
        </p:blipFill>
        <p:spPr>
          <a:xfrm>
            <a:off x="4753331" y="2667000"/>
            <a:ext cx="6731000" cy="952500"/>
          </a:xfrm>
          <a:prstGeom prst="rect">
            <a:avLst/>
          </a:prstGeom>
        </p:spPr>
      </p:pic>
      <p:sp>
        <p:nvSpPr>
          <p:cNvPr id="74" name="Text Box 4">
            <a:extLst>
              <a:ext uri="{FF2B5EF4-FFF2-40B4-BE49-F238E27FC236}">
                <a16:creationId xmlns:a16="http://schemas.microsoft.com/office/drawing/2014/main" id="{815CB249-2706-5937-8D45-B9D8776FEA9E}"/>
              </a:ext>
            </a:extLst>
          </p:cNvPr>
          <p:cNvSpPr txBox="1">
            <a:spLocks noChangeArrowheads="1"/>
          </p:cNvSpPr>
          <p:nvPr/>
        </p:nvSpPr>
        <p:spPr bwMode="auto">
          <a:xfrm>
            <a:off x="0" y="329102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914C11BA-F8F7-3E55-6D60-5C3B11B74EDC}"/>
              </a:ext>
            </a:extLst>
          </p:cNvPr>
          <p:cNvPicPr>
            <a:picLocks noChangeAspect="1"/>
          </p:cNvPicPr>
          <p:nvPr/>
        </p:nvPicPr>
        <p:blipFill>
          <a:blip r:embed="rId3"/>
          <a:srcRect/>
          <a:stretch/>
        </p:blipFill>
        <p:spPr>
          <a:xfrm>
            <a:off x="4753331" y="3219450"/>
            <a:ext cx="6731000" cy="952500"/>
          </a:xfrm>
          <a:prstGeom prst="rect">
            <a:avLst/>
          </a:prstGeom>
        </p:spPr>
      </p:pic>
      <p:sp>
        <p:nvSpPr>
          <p:cNvPr id="4" name="Text Box 4">
            <a:extLst>
              <a:ext uri="{FF2B5EF4-FFF2-40B4-BE49-F238E27FC236}">
                <a16:creationId xmlns:a16="http://schemas.microsoft.com/office/drawing/2014/main" id="{01ECCEEF-DB61-F780-D95D-39CD7E07EF75}"/>
              </a:ext>
            </a:extLst>
          </p:cNvPr>
          <p:cNvSpPr txBox="1">
            <a:spLocks noChangeArrowheads="1"/>
          </p:cNvSpPr>
          <p:nvPr/>
        </p:nvSpPr>
        <p:spPr bwMode="auto">
          <a:xfrm>
            <a:off x="0" y="385549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Capecitabine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038D5D07-1A17-6859-3853-56ED14A57DD2}"/>
              </a:ext>
            </a:extLst>
          </p:cNvPr>
          <p:cNvPicPr>
            <a:picLocks noChangeAspect="1"/>
          </p:cNvPicPr>
          <p:nvPr/>
        </p:nvPicPr>
        <p:blipFill>
          <a:blip r:embed="rId4"/>
          <a:srcRect/>
          <a:stretch/>
        </p:blipFill>
        <p:spPr>
          <a:xfrm>
            <a:off x="4753331" y="3783923"/>
            <a:ext cx="6731000" cy="952500"/>
          </a:xfrm>
          <a:prstGeom prst="rect">
            <a:avLst/>
          </a:prstGeom>
        </p:spPr>
      </p:pic>
      <p:sp>
        <p:nvSpPr>
          <p:cNvPr id="9" name="Text Box 4">
            <a:extLst>
              <a:ext uri="{FF2B5EF4-FFF2-40B4-BE49-F238E27FC236}">
                <a16:creationId xmlns:a16="http://schemas.microsoft.com/office/drawing/2014/main" id="{A687921A-A444-043B-14AC-C8DD6A7BCCB2}"/>
              </a:ext>
            </a:extLst>
          </p:cNvPr>
          <p:cNvSpPr txBox="1">
            <a:spLocks noChangeArrowheads="1"/>
          </p:cNvSpPr>
          <p:nvPr/>
        </p:nvSpPr>
        <p:spPr bwMode="auto">
          <a:xfrm>
            <a:off x="0" y="440582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Everolimus</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1" name="Picture 10">
            <a:extLst>
              <a:ext uri="{FF2B5EF4-FFF2-40B4-BE49-F238E27FC236}">
                <a16:creationId xmlns:a16="http://schemas.microsoft.com/office/drawing/2014/main" id="{4B6A52BA-DD5F-5CA8-03E1-06803720EBE4}"/>
              </a:ext>
            </a:extLst>
          </p:cNvPr>
          <p:cNvPicPr>
            <a:picLocks noChangeAspect="1"/>
          </p:cNvPicPr>
          <p:nvPr/>
        </p:nvPicPr>
        <p:blipFill>
          <a:blip r:embed="rId5"/>
          <a:srcRect/>
          <a:stretch/>
        </p:blipFill>
        <p:spPr>
          <a:xfrm>
            <a:off x="4753331" y="4334253"/>
            <a:ext cx="6731000" cy="952500"/>
          </a:xfrm>
          <a:prstGeom prst="rect">
            <a:avLst/>
          </a:prstGeom>
        </p:spPr>
      </p:pic>
      <p:sp>
        <p:nvSpPr>
          <p:cNvPr id="12" name="Text Box 4">
            <a:extLst>
              <a:ext uri="{FF2B5EF4-FFF2-40B4-BE49-F238E27FC236}">
                <a16:creationId xmlns:a16="http://schemas.microsoft.com/office/drawing/2014/main" id="{1C616603-3238-284F-4216-8A9137B18FBF}"/>
              </a:ext>
            </a:extLst>
          </p:cNvPr>
          <p:cNvSpPr txBox="1">
            <a:spLocks noChangeArrowheads="1"/>
          </p:cNvSpPr>
          <p:nvPr/>
        </p:nvSpPr>
        <p:spPr bwMode="auto">
          <a:xfrm>
            <a:off x="0" y="494436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Abemaciclib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9FC9E6A1-6965-4474-63BB-278CE715A440}"/>
              </a:ext>
            </a:extLst>
          </p:cNvPr>
          <p:cNvPicPr>
            <a:picLocks noChangeAspect="1"/>
          </p:cNvPicPr>
          <p:nvPr/>
        </p:nvPicPr>
        <p:blipFill>
          <a:blip r:embed="rId6"/>
          <a:srcRect/>
          <a:stretch/>
        </p:blipFill>
        <p:spPr>
          <a:xfrm>
            <a:off x="4753331" y="4872798"/>
            <a:ext cx="6731000" cy="952500"/>
          </a:xfrm>
          <a:prstGeom prst="rect">
            <a:avLst/>
          </a:prstGeom>
        </p:spPr>
      </p:pic>
      <p:sp>
        <p:nvSpPr>
          <p:cNvPr id="15" name="Text Box 4">
            <a:extLst>
              <a:ext uri="{FF2B5EF4-FFF2-40B4-BE49-F238E27FC236}">
                <a16:creationId xmlns:a16="http://schemas.microsoft.com/office/drawing/2014/main" id="{0DB58798-7385-107B-6216-A7CD78689BFA}"/>
              </a:ext>
            </a:extLst>
          </p:cNvPr>
          <p:cNvSpPr txBox="1">
            <a:spLocks noChangeArrowheads="1"/>
          </p:cNvSpPr>
          <p:nvPr/>
        </p:nvSpPr>
        <p:spPr bwMode="auto">
          <a:xfrm>
            <a:off x="0" y="549469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Inavolisib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palbociclib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7" name="Picture 16">
            <a:extLst>
              <a:ext uri="{FF2B5EF4-FFF2-40B4-BE49-F238E27FC236}">
                <a16:creationId xmlns:a16="http://schemas.microsoft.com/office/drawing/2014/main" id="{1E638338-D18E-5386-F362-3A9181FC2324}"/>
              </a:ext>
            </a:extLst>
          </p:cNvPr>
          <p:cNvPicPr>
            <a:picLocks noChangeAspect="1"/>
          </p:cNvPicPr>
          <p:nvPr/>
        </p:nvPicPr>
        <p:blipFill>
          <a:blip r:embed="rId7"/>
          <a:srcRect/>
          <a:stretch/>
        </p:blipFill>
        <p:spPr>
          <a:xfrm>
            <a:off x="4753331" y="5423128"/>
            <a:ext cx="6731000" cy="952500"/>
          </a:xfrm>
          <a:prstGeom prst="rect">
            <a:avLst/>
          </a:prstGeom>
        </p:spPr>
      </p:pic>
      <p:sp>
        <p:nvSpPr>
          <p:cNvPr id="18" name="Text Box 9">
            <a:extLst>
              <a:ext uri="{FF2B5EF4-FFF2-40B4-BE49-F238E27FC236}">
                <a16:creationId xmlns:a16="http://schemas.microsoft.com/office/drawing/2014/main" id="{C2E56E1F-635B-5484-F7B8-5C4AF154FEA7}"/>
              </a:ext>
            </a:extLst>
          </p:cNvPr>
          <p:cNvSpPr txBox="1">
            <a:spLocks noChangeArrowheads="1"/>
          </p:cNvSpPr>
          <p:nvPr/>
        </p:nvSpPr>
        <p:spPr bwMode="auto">
          <a:xfrm>
            <a:off x="9220200" y="274320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19" name="Text Box 9">
            <a:extLst>
              <a:ext uri="{FF2B5EF4-FFF2-40B4-BE49-F238E27FC236}">
                <a16:creationId xmlns:a16="http://schemas.microsoft.com/office/drawing/2014/main" id="{20899E9C-2123-FFD9-CDA2-EA6078BE7ACD}"/>
              </a:ext>
            </a:extLst>
          </p:cNvPr>
          <p:cNvSpPr txBox="1">
            <a:spLocks noChangeArrowheads="1"/>
          </p:cNvSpPr>
          <p:nvPr/>
        </p:nvSpPr>
        <p:spPr bwMode="auto">
          <a:xfrm>
            <a:off x="6159150" y="329733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0" name="Text Box 9">
            <a:extLst>
              <a:ext uri="{FF2B5EF4-FFF2-40B4-BE49-F238E27FC236}">
                <a16:creationId xmlns:a16="http://schemas.microsoft.com/office/drawing/2014/main" id="{C9812A64-4BC0-B7CD-DF13-A812E711C313}"/>
              </a:ext>
            </a:extLst>
          </p:cNvPr>
          <p:cNvSpPr txBox="1">
            <a:spLocks noChangeArrowheads="1"/>
          </p:cNvSpPr>
          <p:nvPr/>
        </p:nvSpPr>
        <p:spPr bwMode="auto">
          <a:xfrm>
            <a:off x="6159150" y="386349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1" name="Text Box 9">
            <a:extLst>
              <a:ext uri="{FF2B5EF4-FFF2-40B4-BE49-F238E27FC236}">
                <a16:creationId xmlns:a16="http://schemas.microsoft.com/office/drawing/2014/main" id="{742DC2C5-6BEA-2F62-82AE-8AA86FF541FF}"/>
              </a:ext>
            </a:extLst>
          </p:cNvPr>
          <p:cNvSpPr txBox="1">
            <a:spLocks noChangeArrowheads="1"/>
          </p:cNvSpPr>
          <p:nvPr/>
        </p:nvSpPr>
        <p:spPr bwMode="auto">
          <a:xfrm>
            <a:off x="5736869" y="441551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2" name="Text Box 9">
            <a:extLst>
              <a:ext uri="{FF2B5EF4-FFF2-40B4-BE49-F238E27FC236}">
                <a16:creationId xmlns:a16="http://schemas.microsoft.com/office/drawing/2014/main" id="{412C9BF6-9F69-6F7A-8930-2013924892D7}"/>
              </a:ext>
            </a:extLst>
          </p:cNvPr>
          <p:cNvSpPr txBox="1">
            <a:spLocks noChangeArrowheads="1"/>
          </p:cNvSpPr>
          <p:nvPr/>
        </p:nvSpPr>
        <p:spPr bwMode="auto">
          <a:xfrm>
            <a:off x="5257800" y="495574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3" name="Text Box 9">
            <a:extLst>
              <a:ext uri="{FF2B5EF4-FFF2-40B4-BE49-F238E27FC236}">
                <a16:creationId xmlns:a16="http://schemas.microsoft.com/office/drawing/2014/main" id="{0423CAF0-20CB-C142-0B03-C913C1CE0AAD}"/>
              </a:ext>
            </a:extLst>
          </p:cNvPr>
          <p:cNvSpPr txBox="1">
            <a:spLocks noChangeArrowheads="1"/>
          </p:cNvSpPr>
          <p:nvPr/>
        </p:nvSpPr>
        <p:spPr bwMode="auto">
          <a:xfrm>
            <a:off x="5257800" y="550776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0" name="Title 1">
            <a:extLst>
              <a:ext uri="{FF2B5EF4-FFF2-40B4-BE49-F238E27FC236}">
                <a16:creationId xmlns:a16="http://schemas.microsoft.com/office/drawing/2014/main" id="{D9E098B3-27A0-87E5-4728-8B5A6BE0A6E6}"/>
              </a:ext>
            </a:extLst>
          </p:cNvPr>
          <p:cNvSpPr txBox="1">
            <a:spLocks/>
          </p:cNvSpPr>
          <p:nvPr/>
        </p:nvSpPr>
        <p:spPr bwMode="auto">
          <a:xfrm>
            <a:off x="938305" y="1793459"/>
            <a:ext cx="2057400"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id="{3DE6C49D-3E5B-98BE-5BA8-CDBDBA573FD5}"/>
              </a:ext>
            </a:extLst>
          </p:cNvPr>
          <p:cNvSpPr txBox="1">
            <a:spLocks/>
          </p:cNvSpPr>
          <p:nvPr/>
        </p:nvSpPr>
        <p:spPr bwMode="auto">
          <a:xfrm>
            <a:off x="3079339" y="1793459"/>
            <a:ext cx="2483262"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4722295"/>
      </p:ext>
    </p:extLst>
  </p:cSld>
  <p:clrMapOvr>
    <a:masterClrMapping/>
  </p:clrMapOvr>
  <p:transition spd="slow" advClick="0"/>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F1A02-3216-923F-7D00-38B06A3FB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CB543-2B67-D868-8370-2ADA1D6583E0}"/>
              </a:ext>
            </a:extLst>
          </p:cNvPr>
          <p:cNvSpPr>
            <a:spLocks noGrp="1"/>
          </p:cNvSpPr>
          <p:nvPr>
            <p:ph type="title"/>
          </p:nvPr>
        </p:nvSpPr>
        <p:spPr>
          <a:xfrm>
            <a:off x="912285" y="12853"/>
            <a:ext cx="10517715" cy="1663547"/>
          </a:xfrm>
        </p:spPr>
        <p:txBody>
          <a:bodyPr/>
          <a:lstStyle/>
          <a:p>
            <a:r>
              <a:rPr lang="en-US" dirty="0"/>
              <a:t>A 65-year-old woman (PS 0) with ER-positive, </a:t>
            </a:r>
            <a:r>
              <a:rPr lang="en-US" u="sng" dirty="0"/>
              <a:t>HER2-negative (IHC 0/null) </a:t>
            </a:r>
            <a:r>
              <a:rPr lang="en-US" dirty="0"/>
              <a:t>breast cancer who develops metastatic disease after 2 years of adjuvant anastrozole receives </a:t>
            </a:r>
            <a:r>
              <a:rPr lang="en-US" u="sng" dirty="0" err="1"/>
              <a:t>ribociclib</a:t>
            </a:r>
            <a:r>
              <a:rPr lang="en-US" u="sng" dirty="0"/>
              <a:t> + </a:t>
            </a:r>
            <a:r>
              <a:rPr lang="en-US" u="sng" dirty="0" err="1"/>
              <a:t>fulvestrant</a:t>
            </a:r>
            <a:r>
              <a:rPr lang="en-US" u="sng" dirty="0"/>
              <a:t> for 10 months</a:t>
            </a:r>
            <a:r>
              <a:rPr lang="en-US" dirty="0"/>
              <a:t> followed by disease progression with </a:t>
            </a:r>
            <a:r>
              <a:rPr lang="en-US" u="sng" dirty="0"/>
              <a:t>multiple minimally symptomatic bone metastases</a:t>
            </a:r>
            <a:endParaRPr lang="en-US" dirty="0"/>
          </a:p>
        </p:txBody>
      </p:sp>
      <p:graphicFrame>
        <p:nvGraphicFramePr>
          <p:cNvPr id="3" name="Chart 2">
            <a:extLst>
              <a:ext uri="{FF2B5EF4-FFF2-40B4-BE49-F238E27FC236}">
                <a16:creationId xmlns:a16="http://schemas.microsoft.com/office/drawing/2014/main" id="{DDE794AA-7CFA-B483-3806-3209BD18BF7B}"/>
              </a:ext>
            </a:extLst>
          </p:cNvPr>
          <p:cNvGraphicFramePr/>
          <p:nvPr/>
        </p:nvGraphicFramePr>
        <p:xfrm>
          <a:off x="304800" y="2209800"/>
          <a:ext cx="11506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B8E6E8C7-2DCA-39E4-840E-30F6106CB9E7}"/>
              </a:ext>
            </a:extLst>
          </p:cNvPr>
          <p:cNvSpPr txBox="1">
            <a:spLocks/>
          </p:cNvSpPr>
          <p:nvPr/>
        </p:nvSpPr>
        <p:spPr bwMode="auto">
          <a:xfrm>
            <a:off x="938305" y="1647402"/>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8829DBE7-ACBF-473B-1C9F-6041CC7216C2}"/>
              </a:ext>
            </a:extLst>
          </p:cNvPr>
          <p:cNvSpPr txBox="1">
            <a:spLocks/>
          </p:cNvSpPr>
          <p:nvPr/>
        </p:nvSpPr>
        <p:spPr bwMode="auto">
          <a:xfrm>
            <a:off x="3079338" y="1647402"/>
            <a:ext cx="4159661" cy="384048"/>
          </a:xfrm>
          <a:prstGeom prst="rect">
            <a:avLst/>
          </a:prstGeom>
          <a:solidFill>
            <a:schemeClr val="tx1"/>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PIK3CA/AKT1/PTEN wild type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6877675"/>
      </p:ext>
    </p:extLst>
  </p:cSld>
  <p:clrMapOvr>
    <a:masterClrMapping/>
  </p:clrMapOvr>
  <p:transition spd="slow"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What Clinicians Want to Know: First-Line and Maintenance </a:t>
            </a:r>
            <a:br>
              <a:rPr lang="en-US" sz="3400" dirty="0"/>
            </a:br>
            <a:r>
              <a:rPr lang="en-US" sz="3400" dirty="0"/>
              <a:t>Therapy for Patients with Extensive-Stage Small Cell Lung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November 11,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Misty Dawn Shields, MD, PhD</a:t>
            </a:r>
          </a:p>
        </p:txBody>
      </p:sp>
    </p:spTree>
    <p:custDataLst>
      <p:tags r:id="rId1"/>
    </p:custDataLst>
    <p:extLst>
      <p:ext uri="{BB962C8B-B14F-4D97-AF65-F5344CB8AC3E}">
        <p14:creationId xmlns:p14="http://schemas.microsoft.com/office/powerpoint/2010/main" val="234283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86E51-0F01-EDE4-E014-5F5782C27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C41C1-E9B7-7945-F28F-FCFF99DA9E91}"/>
              </a:ext>
            </a:extLst>
          </p:cNvPr>
          <p:cNvSpPr>
            <a:spLocks noGrp="1"/>
          </p:cNvSpPr>
          <p:nvPr>
            <p:ph type="title"/>
          </p:nvPr>
        </p:nvSpPr>
        <p:spPr>
          <a:xfrm>
            <a:off x="912285" y="369765"/>
            <a:ext cx="10365315" cy="1411287"/>
          </a:xfrm>
        </p:spPr>
        <p:txBody>
          <a:bodyPr/>
          <a:lstStyle/>
          <a:p>
            <a:r>
              <a:rPr lang="en-US" dirty="0"/>
              <a:t>A 65-year-old woman (PS 0) with ER-positive, </a:t>
            </a:r>
            <a:r>
              <a:rPr lang="en-US" u="sng" dirty="0"/>
              <a:t>HER2-negative </a:t>
            </a:r>
            <a:br>
              <a:rPr lang="en-US" u="sng" dirty="0"/>
            </a:br>
            <a:r>
              <a:rPr lang="en-US" u="sng" dirty="0"/>
              <a:t>(IHC 0/null)</a:t>
            </a:r>
            <a:r>
              <a:rPr lang="en-US" dirty="0"/>
              <a:t> breast cancer who develops metastatic disease after 2 years of adjuvant anastrozole receives </a:t>
            </a:r>
            <a:r>
              <a:rPr lang="en-US" u="sng" dirty="0" err="1"/>
              <a:t>ribociclib</a:t>
            </a:r>
            <a:r>
              <a:rPr lang="en-US" u="sng" dirty="0"/>
              <a:t> + </a:t>
            </a:r>
            <a:r>
              <a:rPr lang="en-US" u="sng" dirty="0" err="1"/>
              <a:t>fulvestrant</a:t>
            </a:r>
            <a:r>
              <a:rPr lang="en-US" u="sng" dirty="0"/>
              <a:t> for 10 months</a:t>
            </a:r>
            <a:r>
              <a:rPr lang="en-US" dirty="0"/>
              <a:t> followed by disease progression with </a:t>
            </a:r>
            <a:r>
              <a:rPr lang="en-US" u="sng" dirty="0"/>
              <a:t>multiple minimally symptomatic bone metastases</a:t>
            </a:r>
            <a:endParaRPr lang="en-US" dirty="0"/>
          </a:p>
        </p:txBody>
      </p:sp>
      <p:sp>
        <p:nvSpPr>
          <p:cNvPr id="72" name="Text Box 4">
            <a:extLst>
              <a:ext uri="{FF2B5EF4-FFF2-40B4-BE49-F238E27FC236}">
                <a16:creationId xmlns:a16="http://schemas.microsoft.com/office/drawing/2014/main" id="{1434D9B5-D942-3356-E7C1-962E067CE7C4}"/>
              </a:ext>
            </a:extLst>
          </p:cNvPr>
          <p:cNvSpPr txBox="1">
            <a:spLocks noChangeArrowheads="1"/>
          </p:cNvSpPr>
          <p:nvPr/>
        </p:nvSpPr>
        <p:spPr bwMode="auto">
          <a:xfrm>
            <a:off x="1" y="27548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79A318C-5C8C-C876-2A47-5650FADEBD08}"/>
              </a:ext>
            </a:extLst>
          </p:cNvPr>
          <p:cNvPicPr>
            <a:picLocks noChangeAspect="1"/>
          </p:cNvPicPr>
          <p:nvPr/>
        </p:nvPicPr>
        <p:blipFill>
          <a:blip r:embed="rId2"/>
          <a:srcRect/>
          <a:stretch/>
        </p:blipFill>
        <p:spPr>
          <a:xfrm>
            <a:off x="4753331" y="2667000"/>
            <a:ext cx="6731000" cy="952500"/>
          </a:xfrm>
          <a:prstGeom prst="rect">
            <a:avLst/>
          </a:prstGeom>
        </p:spPr>
      </p:pic>
      <p:sp>
        <p:nvSpPr>
          <p:cNvPr id="74" name="Text Box 4">
            <a:extLst>
              <a:ext uri="{FF2B5EF4-FFF2-40B4-BE49-F238E27FC236}">
                <a16:creationId xmlns:a16="http://schemas.microsoft.com/office/drawing/2014/main" id="{2E3936E8-CF18-D98F-47A2-A51DAA7AA3F8}"/>
              </a:ext>
            </a:extLst>
          </p:cNvPr>
          <p:cNvSpPr txBox="1">
            <a:spLocks noChangeArrowheads="1"/>
          </p:cNvSpPr>
          <p:nvPr/>
        </p:nvSpPr>
        <p:spPr bwMode="auto">
          <a:xfrm>
            <a:off x="0" y="321870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Capecitabine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379746A0-1A40-2066-8246-6AAB54E85184}"/>
              </a:ext>
            </a:extLst>
          </p:cNvPr>
          <p:cNvPicPr>
            <a:picLocks noChangeAspect="1"/>
          </p:cNvPicPr>
          <p:nvPr/>
        </p:nvPicPr>
        <p:blipFill>
          <a:blip r:embed="rId3"/>
          <a:srcRect/>
          <a:stretch/>
        </p:blipFill>
        <p:spPr>
          <a:xfrm>
            <a:off x="4753331" y="3147133"/>
            <a:ext cx="6731000" cy="952500"/>
          </a:xfrm>
          <a:prstGeom prst="rect">
            <a:avLst/>
          </a:prstGeom>
        </p:spPr>
      </p:pic>
      <p:sp>
        <p:nvSpPr>
          <p:cNvPr id="4" name="Text Box 4">
            <a:extLst>
              <a:ext uri="{FF2B5EF4-FFF2-40B4-BE49-F238E27FC236}">
                <a16:creationId xmlns:a16="http://schemas.microsoft.com/office/drawing/2014/main" id="{0FF8CF49-8362-64BD-6D5E-386BDFBC86C9}"/>
              </a:ext>
            </a:extLst>
          </p:cNvPr>
          <p:cNvSpPr txBox="1">
            <a:spLocks noChangeArrowheads="1"/>
          </p:cNvSpPr>
          <p:nvPr/>
        </p:nvSpPr>
        <p:spPr bwMode="auto">
          <a:xfrm>
            <a:off x="0" y="369495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Everolimus</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C0F9DC9F-BF07-28EA-0BB1-098BBCDD788A}"/>
              </a:ext>
            </a:extLst>
          </p:cNvPr>
          <p:cNvPicPr>
            <a:picLocks noChangeAspect="1"/>
          </p:cNvPicPr>
          <p:nvPr/>
        </p:nvPicPr>
        <p:blipFill>
          <a:blip r:embed="rId4"/>
          <a:srcRect/>
          <a:stretch/>
        </p:blipFill>
        <p:spPr>
          <a:xfrm>
            <a:off x="4753331" y="3623383"/>
            <a:ext cx="6731000" cy="952500"/>
          </a:xfrm>
          <a:prstGeom prst="rect">
            <a:avLst/>
          </a:prstGeom>
        </p:spPr>
      </p:pic>
      <p:sp>
        <p:nvSpPr>
          <p:cNvPr id="9" name="Text Box 4">
            <a:extLst>
              <a:ext uri="{FF2B5EF4-FFF2-40B4-BE49-F238E27FC236}">
                <a16:creationId xmlns:a16="http://schemas.microsoft.com/office/drawing/2014/main" id="{6C02F472-9347-2968-136D-6CC6AD370031}"/>
              </a:ext>
            </a:extLst>
          </p:cNvPr>
          <p:cNvSpPr txBox="1">
            <a:spLocks noChangeArrowheads="1"/>
          </p:cNvSpPr>
          <p:nvPr/>
        </p:nvSpPr>
        <p:spPr bwMode="auto">
          <a:xfrm>
            <a:off x="0" y="417823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Everolimus</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exemestane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1" name="Picture 10">
            <a:extLst>
              <a:ext uri="{FF2B5EF4-FFF2-40B4-BE49-F238E27FC236}">
                <a16:creationId xmlns:a16="http://schemas.microsoft.com/office/drawing/2014/main" id="{25EA0773-2426-5C94-00A0-6D44640998E9}"/>
              </a:ext>
            </a:extLst>
          </p:cNvPr>
          <p:cNvPicPr>
            <a:picLocks noChangeAspect="1"/>
          </p:cNvPicPr>
          <p:nvPr/>
        </p:nvPicPr>
        <p:blipFill>
          <a:blip r:embed="rId5"/>
          <a:srcRect/>
          <a:stretch/>
        </p:blipFill>
        <p:spPr>
          <a:xfrm>
            <a:off x="4753331" y="4106660"/>
            <a:ext cx="6731000" cy="952500"/>
          </a:xfrm>
          <a:prstGeom prst="rect">
            <a:avLst/>
          </a:prstGeom>
        </p:spPr>
      </p:pic>
      <p:sp>
        <p:nvSpPr>
          <p:cNvPr id="12" name="Text Box 4">
            <a:extLst>
              <a:ext uri="{FF2B5EF4-FFF2-40B4-BE49-F238E27FC236}">
                <a16:creationId xmlns:a16="http://schemas.microsoft.com/office/drawing/2014/main" id="{DC745DEF-C956-91DC-0B05-59D0767BDE0B}"/>
              </a:ext>
            </a:extLst>
          </p:cNvPr>
          <p:cNvSpPr txBox="1">
            <a:spLocks noChangeArrowheads="1"/>
          </p:cNvSpPr>
          <p:nvPr/>
        </p:nvSpPr>
        <p:spPr bwMode="auto">
          <a:xfrm>
            <a:off x="0" y="464457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Sacituzumab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E5758E39-332B-76EF-DFE4-7246C015D799}"/>
              </a:ext>
            </a:extLst>
          </p:cNvPr>
          <p:cNvPicPr>
            <a:picLocks noChangeAspect="1"/>
          </p:cNvPicPr>
          <p:nvPr/>
        </p:nvPicPr>
        <p:blipFill>
          <a:blip r:embed="rId6"/>
          <a:srcRect/>
          <a:stretch/>
        </p:blipFill>
        <p:spPr>
          <a:xfrm>
            <a:off x="4753331" y="4573007"/>
            <a:ext cx="6731000" cy="952500"/>
          </a:xfrm>
          <a:prstGeom prst="rect">
            <a:avLst/>
          </a:prstGeom>
        </p:spPr>
      </p:pic>
      <p:sp>
        <p:nvSpPr>
          <p:cNvPr id="15" name="Text Box 4">
            <a:extLst>
              <a:ext uri="{FF2B5EF4-FFF2-40B4-BE49-F238E27FC236}">
                <a16:creationId xmlns:a16="http://schemas.microsoft.com/office/drawing/2014/main" id="{2AB3427E-EF87-D9EE-94AF-BC80AEC7955C}"/>
              </a:ext>
            </a:extLst>
          </p:cNvPr>
          <p:cNvSpPr txBox="1">
            <a:spLocks noChangeArrowheads="1"/>
          </p:cNvSpPr>
          <p:nvPr/>
        </p:nvSpPr>
        <p:spPr bwMode="auto">
          <a:xfrm>
            <a:off x="0" y="512604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 chemotherapy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7" name="Picture 16">
            <a:extLst>
              <a:ext uri="{FF2B5EF4-FFF2-40B4-BE49-F238E27FC236}">
                <a16:creationId xmlns:a16="http://schemas.microsoft.com/office/drawing/2014/main" id="{61B2476D-3BEA-BF42-F008-06FA6741364B}"/>
              </a:ext>
            </a:extLst>
          </p:cNvPr>
          <p:cNvPicPr>
            <a:picLocks noChangeAspect="1"/>
          </p:cNvPicPr>
          <p:nvPr/>
        </p:nvPicPr>
        <p:blipFill>
          <a:blip r:embed="rId7"/>
          <a:srcRect/>
          <a:stretch/>
        </p:blipFill>
        <p:spPr>
          <a:xfrm>
            <a:off x="4753331" y="5054470"/>
            <a:ext cx="6731000" cy="952500"/>
          </a:xfrm>
          <a:prstGeom prst="rect">
            <a:avLst/>
          </a:prstGeom>
        </p:spPr>
      </p:pic>
      <p:sp>
        <p:nvSpPr>
          <p:cNvPr id="18" name="Text Box 9">
            <a:extLst>
              <a:ext uri="{FF2B5EF4-FFF2-40B4-BE49-F238E27FC236}">
                <a16:creationId xmlns:a16="http://schemas.microsoft.com/office/drawing/2014/main" id="{4B12A623-33DC-E40D-9AAD-85397F0C8C62}"/>
              </a:ext>
            </a:extLst>
          </p:cNvPr>
          <p:cNvSpPr txBox="1">
            <a:spLocks noChangeArrowheads="1"/>
          </p:cNvSpPr>
          <p:nvPr/>
        </p:nvSpPr>
        <p:spPr bwMode="auto">
          <a:xfrm>
            <a:off x="9220200" y="274320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19" name="Text Box 9">
            <a:extLst>
              <a:ext uri="{FF2B5EF4-FFF2-40B4-BE49-F238E27FC236}">
                <a16:creationId xmlns:a16="http://schemas.microsoft.com/office/drawing/2014/main" id="{A71E795B-D7F0-C5D7-5861-30C9A890BF23}"/>
              </a:ext>
            </a:extLst>
          </p:cNvPr>
          <p:cNvSpPr txBox="1">
            <a:spLocks noChangeArrowheads="1"/>
          </p:cNvSpPr>
          <p:nvPr/>
        </p:nvSpPr>
        <p:spPr bwMode="auto">
          <a:xfrm>
            <a:off x="6629400" y="322502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0" name="Text Box 9">
            <a:extLst>
              <a:ext uri="{FF2B5EF4-FFF2-40B4-BE49-F238E27FC236}">
                <a16:creationId xmlns:a16="http://schemas.microsoft.com/office/drawing/2014/main" id="{2AC49A91-ACE9-CB0E-3A65-2E96233B7FB0}"/>
              </a:ext>
            </a:extLst>
          </p:cNvPr>
          <p:cNvSpPr txBox="1">
            <a:spLocks noChangeArrowheads="1"/>
          </p:cNvSpPr>
          <p:nvPr/>
        </p:nvSpPr>
        <p:spPr bwMode="auto">
          <a:xfrm>
            <a:off x="5736869" y="370295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1" name="Text Box 9">
            <a:extLst>
              <a:ext uri="{FF2B5EF4-FFF2-40B4-BE49-F238E27FC236}">
                <a16:creationId xmlns:a16="http://schemas.microsoft.com/office/drawing/2014/main" id="{11CD45AA-127D-0936-A086-E173D80CEFB6}"/>
              </a:ext>
            </a:extLst>
          </p:cNvPr>
          <p:cNvSpPr txBox="1">
            <a:spLocks noChangeArrowheads="1"/>
          </p:cNvSpPr>
          <p:nvPr/>
        </p:nvSpPr>
        <p:spPr bwMode="auto">
          <a:xfrm>
            <a:off x="5257800" y="418792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2" name="Text Box 9">
            <a:extLst>
              <a:ext uri="{FF2B5EF4-FFF2-40B4-BE49-F238E27FC236}">
                <a16:creationId xmlns:a16="http://schemas.microsoft.com/office/drawing/2014/main" id="{6709A425-F3A0-8E16-BCDF-E05E34778D31}"/>
              </a:ext>
            </a:extLst>
          </p:cNvPr>
          <p:cNvSpPr txBox="1">
            <a:spLocks noChangeArrowheads="1"/>
          </p:cNvSpPr>
          <p:nvPr/>
        </p:nvSpPr>
        <p:spPr bwMode="auto">
          <a:xfrm>
            <a:off x="5257800" y="465595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3" name="Text Box 9">
            <a:extLst>
              <a:ext uri="{FF2B5EF4-FFF2-40B4-BE49-F238E27FC236}">
                <a16:creationId xmlns:a16="http://schemas.microsoft.com/office/drawing/2014/main" id="{56CBE84E-0978-0DB5-7A69-761FABD4757C}"/>
              </a:ext>
            </a:extLst>
          </p:cNvPr>
          <p:cNvSpPr txBox="1">
            <a:spLocks noChangeArrowheads="1"/>
          </p:cNvSpPr>
          <p:nvPr/>
        </p:nvSpPr>
        <p:spPr bwMode="auto">
          <a:xfrm>
            <a:off x="5257800" y="513910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0" name="Title 1">
            <a:extLst>
              <a:ext uri="{FF2B5EF4-FFF2-40B4-BE49-F238E27FC236}">
                <a16:creationId xmlns:a16="http://schemas.microsoft.com/office/drawing/2014/main" id="{146429E2-4412-D547-6898-AABCE91BCCBB}"/>
              </a:ext>
            </a:extLst>
          </p:cNvPr>
          <p:cNvSpPr txBox="1">
            <a:spLocks/>
          </p:cNvSpPr>
          <p:nvPr/>
        </p:nvSpPr>
        <p:spPr bwMode="auto">
          <a:xfrm>
            <a:off x="938305" y="2110556"/>
            <a:ext cx="2057400"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id="{6D74E569-70B3-89C1-9AC0-A821FC0DF19B}"/>
              </a:ext>
            </a:extLst>
          </p:cNvPr>
          <p:cNvSpPr txBox="1">
            <a:spLocks/>
          </p:cNvSpPr>
          <p:nvPr/>
        </p:nvSpPr>
        <p:spPr bwMode="auto">
          <a:xfrm>
            <a:off x="3079338" y="2110556"/>
            <a:ext cx="4159661" cy="384048"/>
          </a:xfrm>
          <a:prstGeom prst="rect">
            <a:avLst/>
          </a:prstGeom>
          <a:solidFill>
            <a:schemeClr val="tx1"/>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PIK3CA/AKT1/PTEN wild type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5" name="Text Box 4">
            <a:extLst>
              <a:ext uri="{FF2B5EF4-FFF2-40B4-BE49-F238E27FC236}">
                <a16:creationId xmlns:a16="http://schemas.microsoft.com/office/drawing/2014/main" id="{D96BA7F2-B5DC-B328-556A-851561B145E7}"/>
              </a:ext>
            </a:extLst>
          </p:cNvPr>
          <p:cNvSpPr txBox="1">
            <a:spLocks noChangeArrowheads="1"/>
          </p:cNvSpPr>
          <p:nvPr/>
        </p:nvSpPr>
        <p:spPr bwMode="auto">
          <a:xfrm>
            <a:off x="0" y="560750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EA02A708-DE74-9B3E-6275-1929823E9504}"/>
              </a:ext>
            </a:extLst>
          </p:cNvPr>
          <p:cNvPicPr>
            <a:picLocks noChangeAspect="1"/>
          </p:cNvPicPr>
          <p:nvPr/>
        </p:nvPicPr>
        <p:blipFill>
          <a:blip r:embed="rId8"/>
          <a:srcRect/>
          <a:stretch/>
        </p:blipFill>
        <p:spPr>
          <a:xfrm>
            <a:off x="4753331" y="5535932"/>
            <a:ext cx="6731000" cy="952500"/>
          </a:xfrm>
          <a:prstGeom prst="rect">
            <a:avLst/>
          </a:prstGeom>
        </p:spPr>
      </p:pic>
      <p:sp>
        <p:nvSpPr>
          <p:cNvPr id="16" name="Text Box 9">
            <a:extLst>
              <a:ext uri="{FF2B5EF4-FFF2-40B4-BE49-F238E27FC236}">
                <a16:creationId xmlns:a16="http://schemas.microsoft.com/office/drawing/2014/main" id="{87B3ED15-D9E4-4908-9780-D60F238007B7}"/>
              </a:ext>
            </a:extLst>
          </p:cNvPr>
          <p:cNvSpPr txBox="1">
            <a:spLocks noChangeArrowheads="1"/>
          </p:cNvSpPr>
          <p:nvPr/>
        </p:nvSpPr>
        <p:spPr bwMode="auto">
          <a:xfrm>
            <a:off x="5257800" y="562057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4" name="TextBox 23">
            <a:extLst>
              <a:ext uri="{FF2B5EF4-FFF2-40B4-BE49-F238E27FC236}">
                <a16:creationId xmlns:a16="http://schemas.microsoft.com/office/drawing/2014/main" id="{2E651EFC-2996-E123-BB50-19C0CB005DE2}"/>
              </a:ext>
            </a:extLst>
          </p:cNvPr>
          <p:cNvSpPr txBox="1"/>
          <p:nvPr/>
        </p:nvSpPr>
        <p:spPr>
          <a:xfrm>
            <a:off x="176561" y="6151747"/>
            <a:ext cx="11270599"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500" b="0" i="0" u="none" strike="noStrike" kern="1200" cap="none" spc="0" normalizeH="0" baseline="30000" noProof="0" dirty="0">
                <a:ln>
                  <a:noFill/>
                </a:ln>
                <a:solidFill>
                  <a:srgbClr val="000000"/>
                </a:solidFill>
                <a:effectLst/>
                <a:uLnTx/>
                <a:uFillTx/>
                <a:latin typeface="Arial" charset="0"/>
                <a:ea typeface="ＭＳ Ｐゴシック" charset="0"/>
              </a:rPr>
              <a:t> </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I would consider </a:t>
            </a:r>
            <a:r>
              <a:rPr kumimoji="0" lang="en-US" sz="1500" b="0" i="0" u="none" strike="noStrike" kern="1200" cap="none" spc="0" normalizeH="0" baseline="0" noProof="0" dirty="0" err="1">
                <a:ln>
                  <a:noFill/>
                </a:ln>
                <a:solidFill>
                  <a:srgbClr val="000000"/>
                </a:solidFill>
                <a:effectLst/>
                <a:uLnTx/>
                <a:uFillTx/>
                <a:latin typeface="Arial" charset="0"/>
                <a:ea typeface="ＭＳ Ｐゴシック" charset="0"/>
              </a:rPr>
              <a:t>elacestrant</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 and </a:t>
            </a:r>
            <a:r>
              <a:rPr kumimoji="0" lang="en-US" sz="1500" b="0" i="0" u="none" strike="noStrike" kern="1200" cap="none" spc="0" normalizeH="0" baseline="0" noProof="0" dirty="0" err="1">
                <a:ln>
                  <a:noFill/>
                </a:ln>
                <a:solidFill>
                  <a:srgbClr val="000000"/>
                </a:solidFill>
                <a:effectLst/>
                <a:uLnTx/>
                <a:uFillTx/>
                <a:latin typeface="Arial" charset="0"/>
                <a:ea typeface="ＭＳ Ｐゴシック" charset="0"/>
              </a:rPr>
              <a:t>abemaciclib</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 based on phase </a:t>
            </a:r>
            <a:r>
              <a:rPr kumimoji="0" lang="en-US" sz="1500" b="0" i="0" u="none" strike="noStrike" kern="1200" cap="none" spc="0" normalizeH="0" baseline="0" noProof="0" dirty="0" err="1">
                <a:ln>
                  <a:noFill/>
                </a:ln>
                <a:solidFill>
                  <a:srgbClr val="000000"/>
                </a:solidFill>
                <a:effectLst/>
                <a:uLnTx/>
                <a:uFillTx/>
                <a:latin typeface="Arial" charset="0"/>
                <a:ea typeface="ＭＳ Ｐゴシック" charset="0"/>
              </a:rPr>
              <a:t>Ib</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 data</a:t>
            </a:r>
          </a:p>
        </p:txBody>
      </p:sp>
    </p:spTree>
    <p:extLst>
      <p:ext uri="{BB962C8B-B14F-4D97-AF65-F5344CB8AC3E}">
        <p14:creationId xmlns:p14="http://schemas.microsoft.com/office/powerpoint/2010/main" val="2032675890"/>
      </p:ext>
    </p:extLst>
  </p:cSld>
  <p:clrMapOvr>
    <a:masterClrMapping/>
  </p:clrMapOvr>
  <p:transition spd="slow" advClick="0"/>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C0855-5431-26C0-1DAF-5150C6EE2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E21BF6-E548-587D-65D9-2EC217025B5F}"/>
              </a:ext>
            </a:extLst>
          </p:cNvPr>
          <p:cNvSpPr>
            <a:spLocks noGrp="1"/>
          </p:cNvSpPr>
          <p:nvPr>
            <p:ph type="title"/>
          </p:nvPr>
        </p:nvSpPr>
        <p:spPr>
          <a:xfrm>
            <a:off x="912285" y="12853"/>
            <a:ext cx="10517715" cy="1663547"/>
          </a:xfrm>
        </p:spPr>
        <p:txBody>
          <a:bodyPr/>
          <a:lstStyle/>
          <a:p>
            <a:r>
              <a:rPr lang="en-US" dirty="0"/>
              <a:t>A 65-year-old woman (PS 0) with ER-positive, </a:t>
            </a:r>
            <a:r>
              <a:rPr lang="en-US" u="sng" dirty="0"/>
              <a:t>HER2-negative (IHC 0/null) </a:t>
            </a:r>
            <a:r>
              <a:rPr lang="en-US" dirty="0"/>
              <a:t>breast cancer who develops metastatic disease after 2 years of adjuvant anastrozole receives </a:t>
            </a:r>
            <a:r>
              <a:rPr lang="en-US" u="sng" dirty="0" err="1"/>
              <a:t>ribociclib</a:t>
            </a:r>
            <a:r>
              <a:rPr lang="en-US" u="sng" dirty="0"/>
              <a:t> + </a:t>
            </a:r>
            <a:r>
              <a:rPr lang="en-US" u="sng" dirty="0" err="1"/>
              <a:t>fulvestrant</a:t>
            </a:r>
            <a:r>
              <a:rPr lang="en-US" u="sng" dirty="0"/>
              <a:t> for 10 months</a:t>
            </a:r>
            <a:r>
              <a:rPr lang="en-US" dirty="0"/>
              <a:t> followed by disease progression with </a:t>
            </a:r>
            <a:r>
              <a:rPr lang="en-US" u="sng" dirty="0"/>
              <a:t>multiple minimally symptomatic bone metastases</a:t>
            </a:r>
            <a:endParaRPr lang="en-US" dirty="0"/>
          </a:p>
        </p:txBody>
      </p:sp>
      <p:graphicFrame>
        <p:nvGraphicFramePr>
          <p:cNvPr id="3" name="Chart 2">
            <a:extLst>
              <a:ext uri="{FF2B5EF4-FFF2-40B4-BE49-F238E27FC236}">
                <a16:creationId xmlns:a16="http://schemas.microsoft.com/office/drawing/2014/main" id="{4A4308FC-BDD7-9A60-52AC-00DD4D960486}"/>
              </a:ext>
            </a:extLst>
          </p:cNvPr>
          <p:cNvGraphicFramePr/>
          <p:nvPr/>
        </p:nvGraphicFramePr>
        <p:xfrm>
          <a:off x="304800" y="2286000"/>
          <a:ext cx="11506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DDEE87B7-2B7A-31B0-D934-BC43D769C6B4}"/>
              </a:ext>
            </a:extLst>
          </p:cNvPr>
          <p:cNvSpPr txBox="1">
            <a:spLocks/>
          </p:cNvSpPr>
          <p:nvPr/>
        </p:nvSpPr>
        <p:spPr bwMode="auto">
          <a:xfrm>
            <a:off x="938305" y="1723602"/>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1B50C6BC-E715-7EB3-EC90-0E99E0C47D0C}"/>
              </a:ext>
            </a:extLst>
          </p:cNvPr>
          <p:cNvSpPr txBox="1">
            <a:spLocks/>
          </p:cNvSpPr>
          <p:nvPr/>
        </p:nvSpPr>
        <p:spPr bwMode="auto">
          <a:xfrm>
            <a:off x="3079339" y="1723602"/>
            <a:ext cx="2483262"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1335424"/>
      </p:ext>
    </p:extLst>
  </p:cSld>
  <p:clrMapOvr>
    <a:masterClrMapping/>
  </p:clrMapOvr>
  <p:transition spd="slow" advClick="0"/>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0D825-3048-390A-28B3-7649A22F5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9D408-1AF8-CDC3-6F24-C967CF154EB0}"/>
              </a:ext>
            </a:extLst>
          </p:cNvPr>
          <p:cNvSpPr>
            <a:spLocks noGrp="1"/>
          </p:cNvSpPr>
          <p:nvPr>
            <p:ph type="title"/>
          </p:nvPr>
        </p:nvSpPr>
        <p:spPr>
          <a:xfrm>
            <a:off x="912285" y="409635"/>
            <a:ext cx="10365315" cy="1525587"/>
          </a:xfrm>
        </p:spPr>
        <p:txBody>
          <a:bodyPr/>
          <a:lstStyle/>
          <a:p>
            <a:r>
              <a:rPr lang="en-US" dirty="0"/>
              <a:t>A 65-year-old woman (PS 0) with ER-positive, </a:t>
            </a:r>
            <a:r>
              <a:rPr lang="en-US" u="sng" dirty="0"/>
              <a:t>HER2-negative </a:t>
            </a:r>
            <a:br>
              <a:rPr lang="en-US" u="sng" dirty="0"/>
            </a:br>
            <a:r>
              <a:rPr lang="en-US" u="sng" dirty="0"/>
              <a:t>(IHC 0/null)</a:t>
            </a:r>
            <a:r>
              <a:rPr lang="en-US" dirty="0"/>
              <a:t> breast cancer who develops metastatic disease after 2 years of adjuvant anastrozole receives </a:t>
            </a:r>
            <a:r>
              <a:rPr lang="en-US" u="sng" dirty="0" err="1"/>
              <a:t>ribociclib</a:t>
            </a:r>
            <a:r>
              <a:rPr lang="en-US" u="sng" dirty="0"/>
              <a:t> + </a:t>
            </a:r>
            <a:r>
              <a:rPr lang="en-US" u="sng" dirty="0" err="1"/>
              <a:t>fulvestrant</a:t>
            </a:r>
            <a:r>
              <a:rPr lang="en-US" u="sng" dirty="0"/>
              <a:t> for 10 months</a:t>
            </a:r>
            <a:r>
              <a:rPr lang="en-US" dirty="0"/>
              <a:t> followed by disease progression with </a:t>
            </a:r>
            <a:r>
              <a:rPr lang="en-US" u="sng" dirty="0"/>
              <a:t>multiple minimally symptomatic bone metastases</a:t>
            </a:r>
            <a:endParaRPr lang="en-US" dirty="0"/>
          </a:p>
        </p:txBody>
      </p:sp>
      <p:sp>
        <p:nvSpPr>
          <p:cNvPr id="72" name="Text Box 4">
            <a:extLst>
              <a:ext uri="{FF2B5EF4-FFF2-40B4-BE49-F238E27FC236}">
                <a16:creationId xmlns:a16="http://schemas.microsoft.com/office/drawing/2014/main" id="{013E7E57-745C-23D3-9ACB-1FA067D43589}"/>
              </a:ext>
            </a:extLst>
          </p:cNvPr>
          <p:cNvSpPr txBox="1">
            <a:spLocks noChangeArrowheads="1"/>
          </p:cNvSpPr>
          <p:nvPr/>
        </p:nvSpPr>
        <p:spPr bwMode="auto">
          <a:xfrm>
            <a:off x="1" y="3074808"/>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BFD12FA7-A39F-E719-216C-2A95B4E28ABD}"/>
              </a:ext>
            </a:extLst>
          </p:cNvPr>
          <p:cNvPicPr>
            <a:picLocks noChangeAspect="1"/>
          </p:cNvPicPr>
          <p:nvPr/>
        </p:nvPicPr>
        <p:blipFill>
          <a:blip r:embed="rId2"/>
          <a:srcRect/>
          <a:stretch/>
        </p:blipFill>
        <p:spPr>
          <a:xfrm>
            <a:off x="4753331" y="2986993"/>
            <a:ext cx="6731000" cy="952500"/>
          </a:xfrm>
          <a:prstGeom prst="rect">
            <a:avLst/>
          </a:prstGeom>
        </p:spPr>
      </p:pic>
      <p:sp>
        <p:nvSpPr>
          <p:cNvPr id="74" name="Text Box 4">
            <a:extLst>
              <a:ext uri="{FF2B5EF4-FFF2-40B4-BE49-F238E27FC236}">
                <a16:creationId xmlns:a16="http://schemas.microsoft.com/office/drawing/2014/main" id="{FE2A8B3A-9494-D115-60B0-DDB3E8B38C65}"/>
              </a:ext>
            </a:extLst>
          </p:cNvPr>
          <p:cNvSpPr txBox="1">
            <a:spLocks noChangeArrowheads="1"/>
          </p:cNvSpPr>
          <p:nvPr/>
        </p:nvSpPr>
        <p:spPr bwMode="auto">
          <a:xfrm>
            <a:off x="0" y="386334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18136AF7-9DB6-D96E-6870-47C030DF0E36}"/>
              </a:ext>
            </a:extLst>
          </p:cNvPr>
          <p:cNvPicPr>
            <a:picLocks noChangeAspect="1"/>
          </p:cNvPicPr>
          <p:nvPr/>
        </p:nvPicPr>
        <p:blipFill>
          <a:blip r:embed="rId3"/>
          <a:srcRect/>
          <a:stretch/>
        </p:blipFill>
        <p:spPr>
          <a:xfrm>
            <a:off x="4753331" y="3791775"/>
            <a:ext cx="6731000" cy="952500"/>
          </a:xfrm>
          <a:prstGeom prst="rect">
            <a:avLst/>
          </a:prstGeom>
        </p:spPr>
      </p:pic>
      <p:sp>
        <p:nvSpPr>
          <p:cNvPr id="4" name="Text Box 4">
            <a:extLst>
              <a:ext uri="{FF2B5EF4-FFF2-40B4-BE49-F238E27FC236}">
                <a16:creationId xmlns:a16="http://schemas.microsoft.com/office/drawing/2014/main" id="{ADABBF0D-B252-2229-1A01-763FCB08F76B}"/>
              </a:ext>
            </a:extLst>
          </p:cNvPr>
          <p:cNvSpPr txBox="1">
            <a:spLocks noChangeArrowheads="1"/>
          </p:cNvSpPr>
          <p:nvPr/>
        </p:nvSpPr>
        <p:spPr bwMode="auto">
          <a:xfrm>
            <a:off x="0" y="460098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Capecitabine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704FDFA3-6429-6284-BB9F-4E10273943AC}"/>
              </a:ext>
            </a:extLst>
          </p:cNvPr>
          <p:cNvPicPr>
            <a:picLocks noChangeAspect="1"/>
          </p:cNvPicPr>
          <p:nvPr/>
        </p:nvPicPr>
        <p:blipFill>
          <a:blip r:embed="rId4"/>
          <a:srcRect/>
          <a:stretch/>
        </p:blipFill>
        <p:spPr>
          <a:xfrm>
            <a:off x="4753331" y="4529411"/>
            <a:ext cx="6731000" cy="952500"/>
          </a:xfrm>
          <a:prstGeom prst="rect">
            <a:avLst/>
          </a:prstGeom>
        </p:spPr>
      </p:pic>
      <p:sp>
        <p:nvSpPr>
          <p:cNvPr id="9" name="Text Box 9">
            <a:extLst>
              <a:ext uri="{FF2B5EF4-FFF2-40B4-BE49-F238E27FC236}">
                <a16:creationId xmlns:a16="http://schemas.microsoft.com/office/drawing/2014/main" id="{0903CC1F-7E0D-10E8-3559-0BA47EF2E19C}"/>
              </a:ext>
            </a:extLst>
          </p:cNvPr>
          <p:cNvSpPr txBox="1">
            <a:spLocks noChangeArrowheads="1"/>
          </p:cNvSpPr>
          <p:nvPr/>
        </p:nvSpPr>
        <p:spPr bwMode="auto">
          <a:xfrm>
            <a:off x="11005262" y="305994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14</a:t>
            </a:r>
          </a:p>
        </p:txBody>
      </p:sp>
      <p:sp>
        <p:nvSpPr>
          <p:cNvPr id="10" name="Text Box 9">
            <a:extLst>
              <a:ext uri="{FF2B5EF4-FFF2-40B4-BE49-F238E27FC236}">
                <a16:creationId xmlns:a16="http://schemas.microsoft.com/office/drawing/2014/main" id="{8FFCE3E3-7BCC-889D-B385-836022B9A131}"/>
              </a:ext>
            </a:extLst>
          </p:cNvPr>
          <p:cNvSpPr txBox="1">
            <a:spLocks noChangeArrowheads="1"/>
          </p:cNvSpPr>
          <p:nvPr/>
        </p:nvSpPr>
        <p:spPr bwMode="auto">
          <a:xfrm>
            <a:off x="6096000" y="386403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1" name="Text Box 9">
            <a:extLst>
              <a:ext uri="{FF2B5EF4-FFF2-40B4-BE49-F238E27FC236}">
                <a16:creationId xmlns:a16="http://schemas.microsoft.com/office/drawing/2014/main" id="{F58D4B9C-D147-FDBE-FF2A-44F1728B318D}"/>
              </a:ext>
            </a:extLst>
          </p:cNvPr>
          <p:cNvSpPr txBox="1">
            <a:spLocks noChangeArrowheads="1"/>
          </p:cNvSpPr>
          <p:nvPr/>
        </p:nvSpPr>
        <p:spPr bwMode="auto">
          <a:xfrm>
            <a:off x="5713942" y="460098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5" name="Title 1">
            <a:extLst>
              <a:ext uri="{FF2B5EF4-FFF2-40B4-BE49-F238E27FC236}">
                <a16:creationId xmlns:a16="http://schemas.microsoft.com/office/drawing/2014/main" id="{7C5E94CC-B7A6-3F9D-E7AA-55F65A499D06}"/>
              </a:ext>
            </a:extLst>
          </p:cNvPr>
          <p:cNvSpPr txBox="1">
            <a:spLocks/>
          </p:cNvSpPr>
          <p:nvPr/>
        </p:nvSpPr>
        <p:spPr bwMode="auto">
          <a:xfrm>
            <a:off x="938305" y="2274413"/>
            <a:ext cx="2057400"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F4B55F9D-2B87-886A-CF65-002A51A32803}"/>
              </a:ext>
            </a:extLst>
          </p:cNvPr>
          <p:cNvSpPr txBox="1">
            <a:spLocks/>
          </p:cNvSpPr>
          <p:nvPr/>
        </p:nvSpPr>
        <p:spPr bwMode="auto">
          <a:xfrm>
            <a:off x="3079339" y="2274413"/>
            <a:ext cx="2483262"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2" name="Text Box 4">
            <a:extLst>
              <a:ext uri="{FF2B5EF4-FFF2-40B4-BE49-F238E27FC236}">
                <a16:creationId xmlns:a16="http://schemas.microsoft.com/office/drawing/2014/main" id="{743F55AF-A856-C03F-3A14-68E9E6A89FB9}"/>
              </a:ext>
            </a:extLst>
          </p:cNvPr>
          <p:cNvSpPr txBox="1">
            <a:spLocks noChangeArrowheads="1"/>
          </p:cNvSpPr>
          <p:nvPr/>
        </p:nvSpPr>
        <p:spPr bwMode="auto">
          <a:xfrm>
            <a:off x="0" y="540386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3" name="Picture 12">
            <a:extLst>
              <a:ext uri="{FF2B5EF4-FFF2-40B4-BE49-F238E27FC236}">
                <a16:creationId xmlns:a16="http://schemas.microsoft.com/office/drawing/2014/main" id="{279BD11F-AEB0-11AC-7221-29994D9054CF}"/>
              </a:ext>
            </a:extLst>
          </p:cNvPr>
          <p:cNvPicPr>
            <a:picLocks noChangeAspect="1"/>
          </p:cNvPicPr>
          <p:nvPr/>
        </p:nvPicPr>
        <p:blipFill>
          <a:blip r:embed="rId5"/>
          <a:srcRect/>
          <a:stretch/>
        </p:blipFill>
        <p:spPr>
          <a:xfrm>
            <a:off x="4753331" y="5332298"/>
            <a:ext cx="6731000" cy="952500"/>
          </a:xfrm>
          <a:prstGeom prst="rect">
            <a:avLst/>
          </a:prstGeom>
        </p:spPr>
      </p:pic>
      <p:sp>
        <p:nvSpPr>
          <p:cNvPr id="14" name="Text Box 9">
            <a:extLst>
              <a:ext uri="{FF2B5EF4-FFF2-40B4-BE49-F238E27FC236}">
                <a16:creationId xmlns:a16="http://schemas.microsoft.com/office/drawing/2014/main" id="{674AD050-B812-5324-9FE7-F6EF1ACE7E80}"/>
              </a:ext>
            </a:extLst>
          </p:cNvPr>
          <p:cNvSpPr txBox="1">
            <a:spLocks noChangeArrowheads="1"/>
          </p:cNvSpPr>
          <p:nvPr/>
        </p:nvSpPr>
        <p:spPr bwMode="auto">
          <a:xfrm>
            <a:off x="5323066" y="540386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5" name="TextBox 14">
            <a:extLst>
              <a:ext uri="{FF2B5EF4-FFF2-40B4-BE49-F238E27FC236}">
                <a16:creationId xmlns:a16="http://schemas.microsoft.com/office/drawing/2014/main" id="{EBF5370B-6637-474D-90ED-8C88FA6C5A36}"/>
              </a:ext>
            </a:extLst>
          </p:cNvPr>
          <p:cNvSpPr txBox="1"/>
          <p:nvPr/>
        </p:nvSpPr>
        <p:spPr>
          <a:xfrm>
            <a:off x="176561" y="6151747"/>
            <a:ext cx="11270599"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500" b="0" i="0" u="none" strike="noStrike" kern="1200" cap="none" spc="0" normalizeH="0" baseline="30000" noProof="0" dirty="0">
                <a:ln>
                  <a:noFill/>
                </a:ln>
                <a:solidFill>
                  <a:srgbClr val="000000"/>
                </a:solidFill>
                <a:effectLst/>
                <a:uLnTx/>
                <a:uFillTx/>
                <a:latin typeface="Arial" charset="0"/>
                <a:ea typeface="ＭＳ Ｐゴシック" charset="0"/>
              </a:rPr>
              <a:t> </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I would consider </a:t>
            </a:r>
            <a:r>
              <a:rPr kumimoji="0" lang="en-US" sz="1500" b="0" i="0" u="none" strike="noStrike" kern="1200" cap="none" spc="0" normalizeH="0" baseline="0" noProof="0" dirty="0" err="1">
                <a:ln>
                  <a:noFill/>
                </a:ln>
                <a:solidFill>
                  <a:srgbClr val="000000"/>
                </a:solidFill>
                <a:effectLst/>
                <a:uLnTx/>
                <a:uFillTx/>
                <a:latin typeface="Arial" charset="0"/>
                <a:ea typeface="ＭＳ Ｐゴシック" charset="0"/>
              </a:rPr>
              <a:t>elacestrant</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 and </a:t>
            </a:r>
            <a:r>
              <a:rPr kumimoji="0" lang="en-US" sz="1500" b="0" i="0" u="none" strike="noStrike" kern="1200" cap="none" spc="0" normalizeH="0" baseline="0" noProof="0" dirty="0" err="1">
                <a:ln>
                  <a:noFill/>
                </a:ln>
                <a:solidFill>
                  <a:srgbClr val="000000"/>
                </a:solidFill>
                <a:effectLst/>
                <a:uLnTx/>
                <a:uFillTx/>
                <a:latin typeface="Arial" charset="0"/>
                <a:ea typeface="ＭＳ Ｐゴシック" charset="0"/>
              </a:rPr>
              <a:t>abemaciclib</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 based on phase </a:t>
            </a:r>
            <a:r>
              <a:rPr kumimoji="0" lang="en-US" sz="1500" b="0" i="0" u="none" strike="noStrike" kern="1200" cap="none" spc="0" normalizeH="0" baseline="0" noProof="0" dirty="0" err="1">
                <a:ln>
                  <a:noFill/>
                </a:ln>
                <a:solidFill>
                  <a:srgbClr val="000000"/>
                </a:solidFill>
                <a:effectLst/>
                <a:uLnTx/>
                <a:uFillTx/>
                <a:latin typeface="Arial" charset="0"/>
                <a:ea typeface="ＭＳ Ｐゴシック" charset="0"/>
              </a:rPr>
              <a:t>Ib</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 data, otherwise capecitabine</a:t>
            </a:r>
          </a:p>
        </p:txBody>
      </p:sp>
    </p:spTree>
    <p:extLst>
      <p:ext uri="{BB962C8B-B14F-4D97-AF65-F5344CB8AC3E}">
        <p14:creationId xmlns:p14="http://schemas.microsoft.com/office/powerpoint/2010/main" val="1895585972"/>
      </p:ext>
    </p:extLst>
  </p:cSld>
  <p:clrMapOvr>
    <a:masterClrMapping/>
  </p:clrMapOvr>
  <p:transition spd="slow"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533400"/>
            <a:ext cx="12192000" cy="1143000"/>
          </a:xfrm>
        </p:spPr>
        <p:txBody>
          <a:bodyPr wrap="square" anchor="ctr">
            <a:noAutofit/>
          </a:bodyPr>
          <a:lstStyle/>
          <a:p>
            <a:r>
              <a:rPr lang="en-US" sz="3400" dirty="0"/>
              <a:t>Cancer Q&amp;A: Understanding the Role and Reality </a:t>
            </a:r>
            <a:br>
              <a:rPr lang="en-US" sz="3400" dirty="0"/>
            </a:br>
            <a:r>
              <a:rPr lang="en-US" sz="3400" dirty="0"/>
              <a:t>of CAR (Chimeric Antigen Receptor) </a:t>
            </a:r>
            <a:br>
              <a:rPr lang="en-US" sz="3400" dirty="0"/>
            </a:br>
            <a:r>
              <a:rPr lang="en-US" sz="3400" dirty="0"/>
              <a:t>T-Cell Therapy for Non-Hodgkin Lymphoma</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7542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75488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531729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2025 ESMO Annual Meeting</a:t>
            </a:r>
            <a:br>
              <a:rPr lang="en-US" sz="3400" dirty="0"/>
            </a:br>
            <a:r>
              <a:rPr lang="en-US" sz="3400" dirty="0"/>
              <a:t> — Breast Cancer Highlights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3087672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Experts Review Actual Cases of </a:t>
            </a:r>
            <a:br>
              <a:rPr lang="en-US" sz="3400" dirty="0"/>
            </a:br>
            <a:r>
              <a:rPr lang="en-US" sz="3400" dirty="0"/>
              <a:t>Patients with Advanced Gastroesophageal Cancers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37128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Tuesday, November 18,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Yelena 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Janjigian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Tree>
    <p:custDataLst>
      <p:tags r:id="rId1"/>
    </p:custDataLst>
    <p:extLst>
      <p:ext uri="{BB962C8B-B14F-4D97-AF65-F5344CB8AC3E}">
        <p14:creationId xmlns:p14="http://schemas.microsoft.com/office/powerpoint/2010/main" val="358114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56184"/>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Rinath</a:t>
            </a:r>
            <a:r>
              <a:rPr kumimoji="0" lang="en-US" sz="1600" b="1" i="0" u="none" strike="noStrike" kern="1200" cap="none" spc="0" normalizeH="0" baseline="0" noProof="0" dirty="0">
                <a:ln>
                  <a:noFill/>
                </a:ln>
                <a:solidFill>
                  <a:srgbClr val="000000"/>
                </a:solidFill>
                <a:effectLst/>
                <a:uLnTx/>
                <a:uFillTx/>
                <a:latin typeface="Calibri"/>
                <a:ea typeface="MS PGothic" charset="0"/>
              </a:rPr>
              <a:t> M </a:t>
            </a:r>
            <a:r>
              <a:rPr kumimoji="0" lang="en-US" sz="1600" b="1" i="0" u="none" strike="noStrike" kern="1200" cap="none" spc="0" normalizeH="0" baseline="0" noProof="0" dirty="0" err="1">
                <a:ln>
                  <a:noFill/>
                </a:ln>
                <a:solidFill>
                  <a:srgbClr val="000000"/>
                </a:solidFill>
                <a:effectLst/>
                <a:uLnTx/>
                <a:uFillTx/>
                <a:latin typeface="Calibri"/>
                <a:ea typeface="MS PGothic" charset="0"/>
              </a:rPr>
              <a:t>Jeselsohn</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Physician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for ER+ Translational Discovery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Lobular Breast Cancer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005064"/>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Joyce O’Shaughnessy,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Celebrating Women Chair in Breast Cancer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Baylor University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Breast Disease Committee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005064"/>
            <a:ext cx="1371600" cy="1371600"/>
          </a:xfrm>
          <a:prstGeom prst="rect">
            <a:avLst/>
          </a:prstGeom>
        </p:spPr>
      </p:pic>
    </p:spTree>
    <p:extLst>
      <p:ext uri="{BB962C8B-B14F-4D97-AF65-F5344CB8AC3E}">
        <p14:creationId xmlns:p14="http://schemas.microsoft.com/office/powerpoint/2010/main" val="30957624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a:t>Preventing and Managing Toxicities Associated </a:t>
            </a:r>
            <a:br>
              <a:rPr lang="en-US" sz="3400"/>
            </a:br>
            <a:r>
              <a:rPr lang="en-US" sz="3400"/>
              <a:t>with Antibody-Drug Conjugates in the </a:t>
            </a:r>
            <a:br>
              <a:rPr lang="en-US" sz="3400"/>
            </a:br>
            <a:r>
              <a:rPr lang="en-US" sz="3400"/>
              <a:t>Management of Metastatic Breast Cancer</a:t>
            </a:r>
            <a:endParaRPr lang="en-US" sz="3400" dirty="0"/>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2113908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Myelofibrosis and </a:t>
            </a:r>
            <a:b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Systemic </a:t>
            </a:r>
            <a:r>
              <a:rPr kumimoji="0" lang="en-US" sz="3200" b="1" i="0" u="none" strike="noStrike" kern="0" cap="none" spc="0" normalizeH="0" baseline="0" noProof="0" dirty="0" err="1">
                <a:ln>
                  <a:noFill/>
                </a:ln>
                <a:solidFill>
                  <a:srgbClr val="0331FF"/>
                </a:solidFill>
                <a:effectLst/>
                <a:uLnTx/>
                <a:uFillTx/>
                <a:latin typeface="Calibri" charset="0"/>
                <a:ea typeface="MS PGothic" pitchFamily="34" charset="-128"/>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1593755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3009512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909724"/>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187707"/>
            <a:ext cx="12192000" cy="1143000"/>
          </a:xfrm>
        </p:spPr>
        <p:txBody>
          <a:bodyPr wrap="square" anchor="ctr">
            <a:noAutofit/>
          </a:bodyPr>
          <a:lstStyle/>
          <a:p>
            <a:r>
              <a:rPr lang="en-US" sz="3400" dirty="0"/>
              <a:t>Optimizing Treatment for Patients with </a:t>
            </a:r>
            <a:br>
              <a:rPr lang="en-US" sz="3400" dirty="0"/>
            </a:br>
            <a:r>
              <a:rPr lang="en-US" sz="3400" dirty="0"/>
              <a:t>Relapsed/Refractory Chronic Lymphocytic Leukemia</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831036"/>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Steering Committee</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997731"/>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November 2025 to March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0764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Interactive Grand Rounds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533400" y="3431455"/>
            <a:ext cx="6019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S Davids,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Bita Fakhri, MD, MPH</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324600" y="3431455"/>
            <a:ext cx="520139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 Lamanna,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Jeff Sharman,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Woyach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692819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19951923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Exploring Current Patterns of Care in the Community: </a:t>
            </a:r>
            <a:br>
              <a:rPr lang="en-US" sz="3400" dirty="0"/>
            </a:br>
            <a:r>
              <a:rPr lang="en-US" sz="3400" dirty="0"/>
              <a:t>Optimizing the Use of Oral Selective Estrogen Receptor </a:t>
            </a:r>
            <a:br>
              <a:rPr lang="en-US" sz="3400" dirty="0"/>
            </a:br>
            <a:r>
              <a:rPr lang="en-US" sz="3400" dirty="0"/>
              <a:t>Degraders for HR-Positive Metastatic Breast Cancer</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591026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56184"/>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err="1">
                <a:solidFill>
                  <a:srgbClr val="000000"/>
                </a:solidFill>
                <a:latin typeface="Calibri"/>
              </a:rPr>
              <a:t>Rinath</a:t>
            </a:r>
            <a:r>
              <a:rPr lang="en-US" sz="1600" dirty="0">
                <a:solidFill>
                  <a:srgbClr val="000000"/>
                </a:solidFill>
                <a:latin typeface="Calibri"/>
              </a:rPr>
              <a:t> M </a:t>
            </a:r>
            <a:r>
              <a:rPr lang="en-US" sz="1600" dirty="0" err="1">
                <a:solidFill>
                  <a:srgbClr val="000000"/>
                </a:solidFill>
                <a:latin typeface="Calibri"/>
              </a:rPr>
              <a:t>Jeselsohn</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Physician</a:t>
            </a:r>
          </a:p>
          <a:p>
            <a:pPr lvl="0">
              <a:lnSpc>
                <a:spcPts val="1850"/>
              </a:lnSpc>
              <a:defRPr/>
            </a:pPr>
            <a:r>
              <a:rPr lang="en-US" sz="1600" b="0" dirty="0">
                <a:solidFill>
                  <a:srgbClr val="000000"/>
                </a:solidFill>
                <a:latin typeface="Calibri"/>
              </a:rPr>
              <a:t>Associate 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Director for ER+ Translational Discovery Research</a:t>
            </a:r>
          </a:p>
          <a:p>
            <a:pPr lvl="0">
              <a:lnSpc>
                <a:spcPts val="1850"/>
              </a:lnSpc>
              <a:defRPr/>
            </a:pPr>
            <a:r>
              <a:rPr lang="en-US" sz="1600" b="0" dirty="0">
                <a:solidFill>
                  <a:srgbClr val="000000"/>
                </a:solidFill>
                <a:latin typeface="Calibri"/>
              </a:rPr>
              <a:t>Director of Lobular Breast Cancer</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005064"/>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Joyce O’Shaughnessy, MD</a:t>
            </a:r>
          </a:p>
          <a:p>
            <a:pPr lvl="0">
              <a:lnSpc>
                <a:spcPts val="1850"/>
              </a:lnSpc>
              <a:defRPr/>
            </a:pPr>
            <a:r>
              <a:rPr lang="en-US" sz="1600" b="0" dirty="0">
                <a:solidFill>
                  <a:srgbClr val="000000"/>
                </a:solidFill>
                <a:latin typeface="Calibri"/>
              </a:rPr>
              <a:t>Celebrating Women Chair in Breast Cancer Research</a:t>
            </a:r>
          </a:p>
          <a:p>
            <a:pPr lvl="0">
              <a:lnSpc>
                <a:spcPts val="1850"/>
              </a:lnSpc>
              <a:defRPr/>
            </a:pPr>
            <a:r>
              <a:rPr lang="en-US" sz="1600" b="0" dirty="0">
                <a:solidFill>
                  <a:srgbClr val="000000"/>
                </a:solidFill>
                <a:latin typeface="Calibri"/>
              </a:rPr>
              <a:t>Baylor University Medical Center</a:t>
            </a:r>
          </a:p>
          <a:p>
            <a:pPr lvl="0">
              <a:lnSpc>
                <a:spcPts val="1850"/>
              </a:lnSpc>
              <a:defRPr/>
            </a:pPr>
            <a:r>
              <a:rPr lang="en-US" sz="1600" b="0" dirty="0">
                <a:solidFill>
                  <a:srgbClr val="000000"/>
                </a:solidFill>
                <a:latin typeface="Calibri"/>
              </a:rPr>
              <a:t>Chair, Breast Disease Committee</a:t>
            </a:r>
          </a:p>
          <a:p>
            <a:pPr lvl="0">
              <a:lnSpc>
                <a:spcPts val="1850"/>
              </a:lnSpc>
              <a:defRPr/>
            </a:pPr>
            <a:r>
              <a:rPr lang="en-US" sz="1600" b="0" dirty="0">
                <a:solidFill>
                  <a:srgbClr val="000000"/>
                </a:solidFill>
                <a:latin typeface="Calibri"/>
              </a:rPr>
              <a:t>Sarah Cannon Research Institute</a:t>
            </a:r>
          </a:p>
          <a:p>
            <a:pPr lvl="0">
              <a:lnSpc>
                <a:spcPts val="1850"/>
              </a:lnSpc>
              <a:defRPr/>
            </a:pPr>
            <a:r>
              <a:rPr lang="en-US" sz="1600" b="0" dirty="0">
                <a:solidFill>
                  <a:srgbClr val="000000"/>
                </a:solidFill>
                <a:latin typeface="Calibri"/>
              </a:rPr>
              <a:t>Dallas,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00506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073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an educational grant from Lilly.</a:t>
            </a:r>
          </a:p>
        </p:txBody>
      </p:sp>
    </p:spTree>
    <p:extLst>
      <p:ext uri="{BB962C8B-B14F-4D97-AF65-F5344CB8AC3E}">
        <p14:creationId xmlns:p14="http://schemas.microsoft.com/office/powerpoint/2010/main" val="4130605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Justin F Gainor, MD</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Corey J Langer, MD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Chronic Lymphocytic Leukemia</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Kerry A Rogers,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7912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Tree>
    <p:custDataLst>
      <p:tags r:id="rId1"/>
    </p:custDataLst>
    <p:extLst>
      <p:ext uri="{BB962C8B-B14F-4D97-AF65-F5344CB8AC3E}">
        <p14:creationId xmlns:p14="http://schemas.microsoft.com/office/powerpoint/2010/main" val="10282363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Gottfried E Konecny, MD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Gastroesophageal Cancers</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Manish A Shah,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4864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Tree>
    <p:custDataLst>
      <p:tags r:id="rId1"/>
    </p:custDataLst>
    <p:extLst>
      <p:ext uri="{BB962C8B-B14F-4D97-AF65-F5344CB8AC3E}">
        <p14:creationId xmlns:p14="http://schemas.microsoft.com/office/powerpoint/2010/main" val="8530547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What Clinicians Want to Know: First-Line and Maintenance </a:t>
            </a:r>
            <a:br>
              <a:rPr lang="en-US" sz="3400" dirty="0"/>
            </a:br>
            <a:r>
              <a:rPr lang="en-US" sz="3400" dirty="0"/>
              <a:t>Therapy for Patients with Extensive-Stage Small Cell Lung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November 11,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Misty Dawn Shields, MD, PhD</a:t>
            </a:r>
          </a:p>
        </p:txBody>
      </p:sp>
    </p:spTree>
    <p:custDataLst>
      <p:tags r:id="rId1"/>
    </p:custDataLst>
    <p:extLst>
      <p:ext uri="{BB962C8B-B14F-4D97-AF65-F5344CB8AC3E}">
        <p14:creationId xmlns:p14="http://schemas.microsoft.com/office/powerpoint/2010/main" val="4136566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533400"/>
            <a:ext cx="12192000" cy="1143000"/>
          </a:xfrm>
        </p:spPr>
        <p:txBody>
          <a:bodyPr wrap="square" anchor="ctr">
            <a:noAutofit/>
          </a:bodyPr>
          <a:lstStyle/>
          <a:p>
            <a:r>
              <a:rPr lang="en-US" sz="3400" dirty="0"/>
              <a:t>Cancer Q&amp;A: Understanding the Role and Reality </a:t>
            </a:r>
            <a:br>
              <a:rPr lang="en-US" sz="3400" dirty="0"/>
            </a:br>
            <a:r>
              <a:rPr lang="en-US" sz="3400" dirty="0"/>
              <a:t>of CAR (Chimeric Antigen Receptor) </a:t>
            </a:r>
            <a:br>
              <a:rPr lang="en-US" sz="3400" dirty="0"/>
            </a:br>
            <a:r>
              <a:rPr lang="en-US" sz="3400" dirty="0"/>
              <a:t>T-Cell Therapy for Non-Hodgkin Lymphoma</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7542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75488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61379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2025 ESMO Annual Meeting</a:t>
            </a:r>
            <a:br>
              <a:rPr lang="en-US" sz="3400" dirty="0"/>
            </a:br>
            <a:r>
              <a:rPr lang="en-US" sz="3400" dirty="0"/>
              <a:t> — Breast Cancer Highlights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2756336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Experts Review Actual Cases of </a:t>
            </a:r>
            <a:br>
              <a:rPr lang="en-US" sz="3400" dirty="0"/>
            </a:br>
            <a:r>
              <a:rPr lang="en-US" sz="3400" dirty="0"/>
              <a:t>Patients with Advanced Gastroesophageal Cancers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37128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Tuesday, November 18,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Yelena 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Janjigian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Tree>
    <p:custDataLst>
      <p:tags r:id="rId1"/>
    </p:custDataLst>
    <p:extLst>
      <p:ext uri="{BB962C8B-B14F-4D97-AF65-F5344CB8AC3E}">
        <p14:creationId xmlns:p14="http://schemas.microsoft.com/office/powerpoint/2010/main" val="22163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a:t>Preventing and Managing Toxicities Associated </a:t>
            </a:r>
            <a:br>
              <a:rPr lang="en-US" sz="3400"/>
            </a:br>
            <a:r>
              <a:rPr lang="en-US" sz="3400"/>
              <a:t>with Antibody-Drug Conjugates in the </a:t>
            </a:r>
            <a:br>
              <a:rPr lang="en-US" sz="3400"/>
            </a:br>
            <a:r>
              <a:rPr lang="en-US" sz="3400"/>
              <a:t>Management of Metastatic Breast Cancer</a:t>
            </a:r>
            <a:endParaRPr lang="en-US" sz="3400" dirty="0"/>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348614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2800"/>
              </a:lnSpc>
              <a:spcBef>
                <a:spcPts val="600"/>
              </a:spcBef>
              <a:spcAft>
                <a:spcPts val="0"/>
              </a:spcAft>
              <a:buNone/>
              <a:defRPr/>
            </a:pPr>
            <a:r>
              <a:rPr lang="en-US" sz="3200" kern="0" dirty="0">
                <a:solidFill>
                  <a:srgbClr val="0331FF"/>
                </a:solidFill>
              </a:rPr>
              <a:t>Myelofibrosis and </a:t>
            </a:r>
            <a:br>
              <a:rPr lang="en-US" sz="3200" kern="0" dirty="0">
                <a:solidFill>
                  <a:srgbClr val="0331FF"/>
                </a:solidFill>
              </a:rPr>
            </a:br>
            <a:r>
              <a:rPr lang="en-US" sz="3200" kern="0" dirty="0">
                <a:solidFill>
                  <a:srgbClr val="0331FF"/>
                </a:solidFill>
              </a:rPr>
              <a:t>Systemic </a:t>
            </a:r>
            <a:r>
              <a:rPr lang="en-US" sz="3200" kern="0" dirty="0" err="1">
                <a:solidFill>
                  <a:srgbClr val="0331FF"/>
                </a:solidFill>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402637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268425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909724"/>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187707"/>
            <a:ext cx="12192000" cy="1143000"/>
          </a:xfrm>
        </p:spPr>
        <p:txBody>
          <a:bodyPr wrap="square" anchor="ctr">
            <a:noAutofit/>
          </a:bodyPr>
          <a:lstStyle/>
          <a:p>
            <a:r>
              <a:rPr lang="en-US" sz="3400" dirty="0"/>
              <a:t>Optimizing Treatment for Patients with </a:t>
            </a:r>
            <a:br>
              <a:rPr lang="en-US" sz="3400" dirty="0"/>
            </a:br>
            <a:r>
              <a:rPr lang="en-US" sz="3400" dirty="0"/>
              <a:t>Relapsed/Refractory Chronic Lymphocytic Leukemia</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831036"/>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Steering Committee</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997731"/>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November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2025 to March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0764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Interactive Grand Rounds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533400" y="3431455"/>
            <a:ext cx="6019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S Davids,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Bita Fakhri, MD, MPH</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324600" y="3431455"/>
            <a:ext cx="520139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 Lamanna,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Jeff Sharman,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Woyach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459153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C9892-D399-D919-685D-F8E9F6E1890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7E16CCB8-56FC-12D4-6570-5A1A7F2B6E81}"/>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Exploring Current Patterns of Care in the Community: </a:t>
            </a:r>
            <a:br>
              <a:rPr lang="en-US" sz="3400" dirty="0"/>
            </a:br>
            <a:r>
              <a:rPr lang="en-US" sz="3400" dirty="0"/>
              <a:t>Optimizing the Use of Oral Selective Estrogen Receptor </a:t>
            </a:r>
            <a:br>
              <a:rPr lang="en-US" sz="3400" dirty="0"/>
            </a:br>
            <a:r>
              <a:rPr lang="en-US" sz="3400" dirty="0"/>
              <a:t>Degraders for HR-Positive Metastatic Breast Cancer</a:t>
            </a:r>
          </a:p>
        </p:txBody>
      </p:sp>
      <p:sp>
        <p:nvSpPr>
          <p:cNvPr id="12" name="Text Box 3">
            <a:extLst>
              <a:ext uri="{FF2B5EF4-FFF2-40B4-BE49-F238E27FC236}">
                <a16:creationId xmlns:a16="http://schemas.microsoft.com/office/drawing/2014/main" id="{DB38A558-4F1F-89BA-1BE8-A28BE7598CA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CD5EE28F-3771-4853-F930-395556A972C8}"/>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F61BB52-DB40-BAB0-8597-DB5A0779DC2D}"/>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A8D9269-320E-B79C-4971-16245642AC93}"/>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F211752-DD84-C6E9-65CC-8168C392BFD7}"/>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2947694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Jeselsohn</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2095583877"/>
              </p:ext>
            </p:extLst>
          </p:nvPr>
        </p:nvGraphicFramePr>
        <p:xfrm>
          <a:off x="1991544" y="1844824"/>
          <a:ext cx="8568952" cy="2260555"/>
        </p:xfrm>
        <a:graphic>
          <a:graphicData uri="http://schemas.openxmlformats.org/drawingml/2006/table">
            <a:tbl>
              <a:tblPr firstRow="1" bandRow="1">
                <a:tableStyleId>{F2DE63D5-997A-4646-A377-4702673A728D}</a:tableStyleId>
              </a:tblPr>
              <a:tblGrid>
                <a:gridCol w="2542760">
                  <a:extLst>
                    <a:ext uri="{9D8B030D-6E8A-4147-A177-3AD203B41FA5}">
                      <a16:colId xmlns:a16="http://schemas.microsoft.com/office/drawing/2014/main" val="20000"/>
                    </a:ext>
                  </a:extLst>
                </a:gridCol>
                <a:gridCol w="6026192">
                  <a:extLst>
                    <a:ext uri="{9D8B030D-6E8A-4147-A177-3AD203B41FA5}">
                      <a16:colId xmlns:a16="http://schemas.microsoft.com/office/drawing/2014/main" val="2117869244"/>
                    </a:ext>
                  </a:extLst>
                </a:gridCol>
              </a:tblGrid>
              <a:tr h="1152128">
                <a:tc>
                  <a:txBody>
                    <a:bodyPr/>
                    <a:lstStyle/>
                    <a:p>
                      <a:pPr algn="l"/>
                      <a:r>
                        <a:rPr lang="en-US" sz="16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b="0" dirty="0">
                          <a:solidFill>
                            <a:schemeClr val="tx1"/>
                          </a:solidFill>
                        </a:rPr>
                        <a:t>AstraZeneca Pharmaceuticals LP, Lilly,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08427">
                <a:tc>
                  <a:txBody>
                    <a:bodyPr/>
                    <a:lstStyle/>
                    <a:p>
                      <a:pPr algn="l"/>
                      <a:r>
                        <a:rPr lang="en-US" sz="16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b="0" dirty="0">
                          <a:solidFill>
                            <a:schemeClr val="tx1"/>
                          </a:solidFill>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O’Shaughnessy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3542484985"/>
              </p:ext>
            </p:extLst>
          </p:nvPr>
        </p:nvGraphicFramePr>
        <p:xfrm>
          <a:off x="1370474" y="1700808"/>
          <a:ext cx="9451050" cy="2811780"/>
        </p:xfrm>
        <a:graphic>
          <a:graphicData uri="http://schemas.openxmlformats.org/drawingml/2006/table">
            <a:tbl>
              <a:tblPr firstRow="1" bandRow="1">
                <a:tableStyleId>{F2DE63D5-997A-4646-A377-4702673A728D}</a:tableStyleId>
              </a:tblPr>
              <a:tblGrid>
                <a:gridCol w="2738876">
                  <a:extLst>
                    <a:ext uri="{9D8B030D-6E8A-4147-A177-3AD203B41FA5}">
                      <a16:colId xmlns:a16="http://schemas.microsoft.com/office/drawing/2014/main" val="20000"/>
                    </a:ext>
                  </a:extLst>
                </a:gridCol>
                <a:gridCol w="6712174">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Aadi Bioscience, </a:t>
                      </a:r>
                      <a:r>
                        <a:rPr lang="en-US" sz="1800" b="0" dirty="0" err="1">
                          <a:solidFill>
                            <a:schemeClr val="tx1"/>
                          </a:solidFill>
                        </a:rPr>
                        <a:t>Agendia</a:t>
                      </a:r>
                      <a:r>
                        <a:rPr lang="en-US" sz="1800" b="0" dirty="0">
                          <a:solidFill>
                            <a:schemeClr val="tx1"/>
                          </a:solidFill>
                        </a:rPr>
                        <a:t> Inc, Amgen Inc, Aptitude Health, AstraZeneca Pharmaceuticals LP, BioNTech SE, Bristol Myers Squibb, Daiichi Sankyo Inc, Duality Biologics, Eisai Inc, Ellipses Pharma, Exact Sciences Corporation, G1 Therapeutics Inc, Genentech, a member of the Roche Group, Gilead Sciences Inc, Guardant Health, </a:t>
                      </a:r>
                      <a:r>
                        <a:rPr lang="en-US" sz="1800" b="0" dirty="0" err="1">
                          <a:solidFill>
                            <a:schemeClr val="tx1"/>
                          </a:solidFill>
                        </a:rPr>
                        <a:t>HiberCell</a:t>
                      </a:r>
                      <a:r>
                        <a:rPr lang="en-US" sz="1800" b="0" dirty="0">
                          <a:solidFill>
                            <a:schemeClr val="tx1"/>
                          </a:solidFill>
                        </a:rPr>
                        <a:t>, Jazz Pharmaceuticals Inc, Johnson &amp; Johnson, Lilly, Merck, Mersana Therapeutics Inc, Natera Inc, Novartis, Pfizer Inc, Pierre Fabre, Puma Biotechnology Inc, </a:t>
                      </a:r>
                      <a:r>
                        <a:rPr lang="en-US" sz="1800" b="0" dirty="0" err="1">
                          <a:solidFill>
                            <a:schemeClr val="tx1"/>
                          </a:solidFill>
                        </a:rPr>
                        <a:t>RayzeBio</a:t>
                      </a:r>
                      <a:r>
                        <a:rPr lang="en-US" sz="1800" b="0" dirty="0">
                          <a:solidFill>
                            <a:schemeClr val="tx1"/>
                          </a:solidFill>
                        </a:rPr>
                        <a:t> Inc, Roche Laboratories Inc, Sanofi,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Stemline</a:t>
                      </a:r>
                      <a:r>
                        <a:rPr lang="en-US" sz="1800" b="0" dirty="0">
                          <a:solidFill>
                            <a:schemeClr val="tx1"/>
                          </a:solidFill>
                        </a:rPr>
                        <a:t> Therapeutics Inc, Summit Therapeutics, Tempus, </a:t>
                      </a:r>
                      <a:r>
                        <a:rPr lang="en-US" sz="1800" b="0" dirty="0" err="1">
                          <a:solidFill>
                            <a:schemeClr val="tx1"/>
                          </a:solidFill>
                        </a:rPr>
                        <a:t>TerSera</a:t>
                      </a:r>
                      <a:r>
                        <a:rPr lang="en-US" sz="1800" b="0" dirty="0">
                          <a:solidFill>
                            <a:schemeClr val="tx1"/>
                          </a:solidFill>
                        </a:rPr>
                        <a:t> Therapeutics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233115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an educational grant from Lilly.</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1260018" y="1256625"/>
            <a:ext cx="9732526" cy="4727456"/>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Oral SERDs for the General Medical Oncologist</a:t>
            </a: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SERD Monotherapy </a:t>
            </a:r>
          </a:p>
          <a:p>
            <a:pPr marL="98425" indent="0">
              <a:lnSpc>
                <a:spcPct val="100000"/>
              </a:lnSpc>
              <a:spcBef>
                <a:spcPts val="2400"/>
              </a:spcBef>
              <a:spcAft>
                <a:spcPts val="0"/>
              </a:spcAft>
              <a:buNone/>
            </a:pPr>
            <a:r>
              <a:rPr lang="en-US" sz="2400" dirty="0">
                <a:solidFill>
                  <a:schemeClr val="accent2"/>
                </a:solidFill>
              </a:rPr>
              <a:t>Module 2: </a:t>
            </a:r>
            <a:r>
              <a:rPr lang="en-US" sz="2400" dirty="0"/>
              <a:t>SERD + CDK Inhibitor Combination — EMBER-3</a:t>
            </a:r>
          </a:p>
          <a:p>
            <a:pPr marL="98425" indent="0">
              <a:lnSpc>
                <a:spcPct val="100000"/>
              </a:lnSpc>
              <a:spcBef>
                <a:spcPts val="2400"/>
              </a:spcBef>
              <a:spcAft>
                <a:spcPts val="0"/>
              </a:spcAft>
              <a:buNone/>
            </a:pPr>
            <a:r>
              <a:rPr lang="en-US" sz="2400" dirty="0">
                <a:solidFill>
                  <a:schemeClr val="accent2"/>
                </a:solidFill>
              </a:rPr>
              <a:t>Module 3: </a:t>
            </a:r>
            <a:r>
              <a:rPr lang="en-US" sz="2400" dirty="0">
                <a:solidFill>
                  <a:schemeClr val="tx1"/>
                </a:solidFill>
              </a:rPr>
              <a:t>SERD for “Molecular Progression” — SERENA-6</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Other SERD Issues</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9726D-DFCC-1BE6-BF6E-AED7C517E74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E5D1420-918B-559A-7F00-503E43719B57}"/>
              </a:ext>
            </a:extLst>
          </p:cNvPr>
          <p:cNvSpPr/>
          <p:nvPr/>
        </p:nvSpPr>
        <p:spPr bwMode="auto">
          <a:xfrm>
            <a:off x="695400" y="1196752"/>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28CEAE8F-E30F-09B9-702F-57AD599F00C6}"/>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5BB00393-2DAE-EB5F-45C9-BAE2D3AB8D1E}"/>
              </a:ext>
            </a:extLst>
          </p:cNvPr>
          <p:cNvSpPr>
            <a:spLocks noGrp="1"/>
          </p:cNvSpPr>
          <p:nvPr>
            <p:ph idx="1"/>
          </p:nvPr>
        </p:nvSpPr>
        <p:spPr>
          <a:xfrm>
            <a:off x="1260018" y="1256625"/>
            <a:ext cx="9732526" cy="4727456"/>
          </a:xfrm>
        </p:spPr>
        <p:txBody>
          <a:bodyPr/>
          <a:lstStyle/>
          <a:p>
            <a:pPr marL="98425" indent="0">
              <a:lnSpc>
                <a:spcPct val="100000"/>
              </a:lnSpc>
              <a:spcBef>
                <a:spcPts val="2400"/>
              </a:spcBef>
              <a:spcAft>
                <a:spcPts val="0"/>
              </a:spcAft>
              <a:buNone/>
            </a:pPr>
            <a:r>
              <a:rPr lang="en-US" sz="2400" dirty="0">
                <a:solidFill>
                  <a:schemeClr val="bg1"/>
                </a:solidFill>
              </a:rPr>
              <a:t>Introduction: Oral SERDs for the General Medical Oncologist</a:t>
            </a: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SERD Monotherapy </a:t>
            </a:r>
          </a:p>
          <a:p>
            <a:pPr marL="98425" indent="0">
              <a:lnSpc>
                <a:spcPct val="100000"/>
              </a:lnSpc>
              <a:spcBef>
                <a:spcPts val="2400"/>
              </a:spcBef>
              <a:spcAft>
                <a:spcPts val="0"/>
              </a:spcAft>
              <a:buNone/>
            </a:pPr>
            <a:r>
              <a:rPr lang="en-US" sz="2400" dirty="0">
                <a:solidFill>
                  <a:schemeClr val="accent2"/>
                </a:solidFill>
              </a:rPr>
              <a:t>Module 2: </a:t>
            </a:r>
            <a:r>
              <a:rPr lang="en-US" sz="2400" dirty="0"/>
              <a:t>SERD + CDK Inhibitor Combination — EMBER-3</a:t>
            </a:r>
          </a:p>
          <a:p>
            <a:pPr marL="98425" indent="0">
              <a:lnSpc>
                <a:spcPct val="100000"/>
              </a:lnSpc>
              <a:spcBef>
                <a:spcPts val="2400"/>
              </a:spcBef>
              <a:spcAft>
                <a:spcPts val="0"/>
              </a:spcAft>
              <a:buNone/>
            </a:pPr>
            <a:r>
              <a:rPr lang="en-US" sz="2400" dirty="0">
                <a:solidFill>
                  <a:schemeClr val="accent2"/>
                </a:solidFill>
              </a:rPr>
              <a:t>Module 3: </a:t>
            </a:r>
            <a:r>
              <a:rPr lang="en-US" sz="2400" dirty="0">
                <a:solidFill>
                  <a:schemeClr val="tx1"/>
                </a:solidFill>
              </a:rPr>
              <a:t>SERD for “Molecular Progression” — SERENA-6</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Other SERD Issues</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Tree>
    <p:custDataLst>
      <p:tags r:id="rId1"/>
    </p:custDataLst>
    <p:extLst>
      <p:ext uri="{BB962C8B-B14F-4D97-AF65-F5344CB8AC3E}">
        <p14:creationId xmlns:p14="http://schemas.microsoft.com/office/powerpoint/2010/main" val="286623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Clinical Investigators Review Actual Cases of Patients with HER2-Positive Gastrointestinal Cancers</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October 21,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Tanios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Bekaii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-Saab,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Kristen K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Ciombor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MSCI</a:t>
            </a:r>
          </a:p>
        </p:txBody>
      </p:sp>
    </p:spTree>
    <p:custDataLst>
      <p:tags r:id="rId1"/>
    </p:custDataLst>
    <p:extLst>
      <p:ext uri="{BB962C8B-B14F-4D97-AF65-F5344CB8AC3E}">
        <p14:creationId xmlns:p14="http://schemas.microsoft.com/office/powerpoint/2010/main" val="1244955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EDA84-78AF-A874-E05A-D4BAB205B5D1}"/>
            </a:ext>
          </a:extLst>
        </p:cNvPr>
        <p:cNvGrpSpPr/>
        <p:nvPr/>
      </p:nvGrpSpPr>
      <p:grpSpPr>
        <a:xfrm>
          <a:off x="0" y="0"/>
          <a:ext cx="0" cy="0"/>
          <a:chOff x="0" y="0"/>
          <a:chExt cx="0" cy="0"/>
        </a:xfrm>
      </p:grpSpPr>
      <p:pic>
        <p:nvPicPr>
          <p:cNvPr id="6" name="Content Placeholder 5" descr="A collage of people with headsets&#10;&#10;AI-generated content may be incorrect.">
            <a:extLst>
              <a:ext uri="{FF2B5EF4-FFF2-40B4-BE49-F238E27FC236}">
                <a16:creationId xmlns:a16="http://schemas.microsoft.com/office/drawing/2014/main" id="{261F8D41-BF9C-DBC3-9834-CAF4CCEDEA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1"/>
          </a:xfrm>
        </p:spPr>
      </p:pic>
    </p:spTree>
    <p:extLst>
      <p:ext uri="{BB962C8B-B14F-4D97-AF65-F5344CB8AC3E}">
        <p14:creationId xmlns:p14="http://schemas.microsoft.com/office/powerpoint/2010/main" val="770812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a suit and tie&#10;&#10;AI-generated content may be incorrect.">
            <a:extLst>
              <a:ext uri="{FF2B5EF4-FFF2-40B4-BE49-F238E27FC236}">
                <a16:creationId xmlns:a16="http://schemas.microsoft.com/office/drawing/2014/main" id="{FED371F3-4287-A08F-CAE0-33D5FD3A77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70" y="0"/>
            <a:ext cx="12171530" cy="6846486"/>
          </a:xfrm>
        </p:spPr>
      </p:pic>
      <p:sp>
        <p:nvSpPr>
          <p:cNvPr id="2" name="TextBox 1">
            <a:extLst>
              <a:ext uri="{FF2B5EF4-FFF2-40B4-BE49-F238E27FC236}">
                <a16:creationId xmlns:a16="http://schemas.microsoft.com/office/drawing/2014/main" id="{C53EA587-87AE-B2F7-7343-FFDDC62A604F}"/>
              </a:ext>
            </a:extLst>
          </p:cNvPr>
          <p:cNvSpPr txBox="1"/>
          <p:nvPr/>
        </p:nvSpPr>
        <p:spPr>
          <a:xfrm>
            <a:off x="263352" y="116632"/>
            <a:ext cx="11809312" cy="954107"/>
          </a:xfrm>
          <a:prstGeom prst="rect">
            <a:avLst/>
          </a:prstGeom>
          <a:noFill/>
        </p:spPr>
        <p:txBody>
          <a:bodyPr wrap="square" rtlCol="0">
            <a:spAutoFit/>
          </a:bodyPr>
          <a:lstStyle/>
          <a:p>
            <a:r>
              <a:rPr lang="en-US" sz="2800" dirty="0">
                <a:solidFill>
                  <a:srgbClr val="FFFFFF"/>
                </a:solidFill>
                <a:effectLst/>
                <a:latin typeface="+mj-lt"/>
              </a:rPr>
              <a:t>ONCOLOGY TODAY: Current and Future</a:t>
            </a:r>
            <a:r>
              <a:rPr lang="en-US" sz="2800" dirty="0">
                <a:solidFill>
                  <a:srgbClr val="FFFFFF"/>
                </a:solidFill>
                <a:latin typeface="+mj-lt"/>
              </a:rPr>
              <a:t> </a:t>
            </a:r>
            <a:r>
              <a:rPr lang="en-US" sz="2800" dirty="0">
                <a:solidFill>
                  <a:srgbClr val="FFFFFF"/>
                </a:solidFill>
                <a:effectLst/>
                <a:latin typeface="+mj-lt"/>
              </a:rPr>
              <a:t>Management of HER2-Altered </a:t>
            </a:r>
            <a:br>
              <a:rPr lang="en-US" sz="2800" dirty="0">
                <a:solidFill>
                  <a:srgbClr val="FFFFFF"/>
                </a:solidFill>
                <a:effectLst/>
                <a:latin typeface="+mj-lt"/>
              </a:rPr>
            </a:br>
            <a:r>
              <a:rPr lang="en-US" sz="2800" dirty="0">
                <a:solidFill>
                  <a:srgbClr val="FFFFFF"/>
                </a:solidFill>
                <a:effectLst/>
                <a:latin typeface="+mj-lt"/>
              </a:rPr>
              <a:t>Non-Small Cell</a:t>
            </a:r>
            <a:r>
              <a:rPr lang="en-US" sz="2800" dirty="0">
                <a:solidFill>
                  <a:srgbClr val="FFFFFF"/>
                </a:solidFill>
                <a:latin typeface="+mj-lt"/>
              </a:rPr>
              <a:t> </a:t>
            </a:r>
            <a:r>
              <a:rPr lang="en-US" sz="2800" dirty="0">
                <a:solidFill>
                  <a:srgbClr val="FFFFFF"/>
                </a:solidFill>
                <a:effectLst/>
                <a:latin typeface="+mj-lt"/>
              </a:rPr>
              <a:t>Lung Cancer – John V </a:t>
            </a:r>
            <a:r>
              <a:rPr lang="en-US" sz="2800" dirty="0" err="1">
                <a:solidFill>
                  <a:srgbClr val="FFFFFF"/>
                </a:solidFill>
                <a:effectLst/>
                <a:latin typeface="+mj-lt"/>
              </a:rPr>
              <a:t>Heymach</a:t>
            </a:r>
            <a:r>
              <a:rPr lang="en-US" sz="2800" dirty="0">
                <a:solidFill>
                  <a:srgbClr val="FFFFFF"/>
                </a:solidFill>
                <a:effectLst/>
                <a:latin typeface="+mj-lt"/>
              </a:rPr>
              <a:t>, MD, PhD </a:t>
            </a:r>
          </a:p>
        </p:txBody>
      </p:sp>
      <p:sp>
        <p:nvSpPr>
          <p:cNvPr id="3" name="TextBox 2">
            <a:extLst>
              <a:ext uri="{FF2B5EF4-FFF2-40B4-BE49-F238E27FC236}">
                <a16:creationId xmlns:a16="http://schemas.microsoft.com/office/drawing/2014/main" id="{C7874C25-5E4C-433A-30DE-94B5A4C69285}"/>
              </a:ext>
            </a:extLst>
          </p:cNvPr>
          <p:cNvSpPr txBox="1"/>
          <p:nvPr/>
        </p:nvSpPr>
        <p:spPr>
          <a:xfrm>
            <a:off x="119336" y="5805264"/>
            <a:ext cx="11809312" cy="523220"/>
          </a:xfrm>
          <a:prstGeom prst="rect">
            <a:avLst/>
          </a:prstGeom>
          <a:noFill/>
        </p:spPr>
        <p:txBody>
          <a:bodyPr wrap="square" rtlCol="0">
            <a:spAutoFit/>
          </a:bodyPr>
          <a:lstStyle/>
          <a:p>
            <a:pPr algn="ctr"/>
            <a:r>
              <a:rPr lang="en-US" sz="2800" dirty="0">
                <a:solidFill>
                  <a:srgbClr val="FFFFFF"/>
                </a:solidFill>
                <a:effectLst/>
                <a:latin typeface="+mj-lt"/>
              </a:rPr>
              <a:t>October 27, 2025</a:t>
            </a:r>
          </a:p>
        </p:txBody>
      </p:sp>
    </p:spTree>
    <p:extLst>
      <p:ext uri="{BB962C8B-B14F-4D97-AF65-F5344CB8AC3E}">
        <p14:creationId xmlns:p14="http://schemas.microsoft.com/office/powerpoint/2010/main" val="384699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460506"/>
            <a:ext cx="12192000" cy="1143000"/>
          </a:xfrm>
        </p:spPr>
        <p:txBody>
          <a:bodyPr wrap="square" anchor="ctr">
            <a:noAutofit/>
          </a:bodyPr>
          <a:lstStyle/>
          <a:p>
            <a:r>
              <a:rPr lang="en-US" sz="3600" dirty="0"/>
              <a:t>Data + Perspectives: Clinical Investigators Discuss </a:t>
            </a:r>
            <a:br>
              <a:rPr lang="en-US" sz="3600" dirty="0"/>
            </a:br>
            <a:r>
              <a:rPr lang="en-US" sz="3600" dirty="0"/>
              <a:t>the Emerging Role of AKT Inhibitors in the Care </a:t>
            </a:r>
            <a:br>
              <a:rPr lang="en-US" sz="3600" dirty="0"/>
            </a:br>
            <a:r>
              <a:rPr lang="en-US" sz="3600" dirty="0"/>
              <a:t>of Patients with Prostate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0" y="55319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82171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276937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April 26,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8:00 AM – 9:30 AM PT (11:00 AM – 12:30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0" y="1752815"/>
            <a:ext cx="12192000" cy="88058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Satellite Symposium Held in Conjunction with the American Urological Association Annual Meeting 2025 (AUA2025)</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52400" y="4365671"/>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Leonard G Gomella, MD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Evan Y Yu, MD</a:t>
            </a:r>
          </a:p>
        </p:txBody>
      </p:sp>
    </p:spTree>
    <p:custDataLst>
      <p:tags r:id="rId1"/>
    </p:custDataLst>
    <p:extLst>
      <p:ext uri="{BB962C8B-B14F-4D97-AF65-F5344CB8AC3E}">
        <p14:creationId xmlns:p14="http://schemas.microsoft.com/office/powerpoint/2010/main" val="3539873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6855F-1B05-8D3B-B01C-844CFE72078F}"/>
            </a:ext>
          </a:extLst>
        </p:cNvPr>
        <p:cNvGrpSpPr/>
        <p:nvPr/>
      </p:nvGrpSpPr>
      <p:grpSpPr>
        <a:xfrm>
          <a:off x="0" y="0"/>
          <a:ext cx="0" cy="0"/>
          <a:chOff x="0" y="0"/>
          <a:chExt cx="0" cy="0"/>
        </a:xfrm>
      </p:grpSpPr>
      <p:pic>
        <p:nvPicPr>
          <p:cNvPr id="3" name="Picture 2" descr="A group of people sitting at a podium&#10;&#10;Description automatically generated">
            <a:extLst>
              <a:ext uri="{FF2B5EF4-FFF2-40B4-BE49-F238E27FC236}">
                <a16:creationId xmlns:a16="http://schemas.microsoft.com/office/drawing/2014/main" id="{8060689E-AC89-12C9-AFF9-488596C2C1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187036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1F2BB-7028-537D-B909-ECF08D878AD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2CD6F92-EC7F-8BA6-CDC2-7EC78003EA9B}"/>
              </a:ext>
            </a:extLst>
          </p:cNvPr>
          <p:cNvPicPr>
            <a:picLocks noChangeAspect="1"/>
          </p:cNvPicPr>
          <p:nvPr/>
        </p:nvPicPr>
        <p:blipFill>
          <a:blip r:embed="rId4"/>
          <a:stretch>
            <a:fillRect/>
          </a:stretch>
        </p:blipFill>
        <p:spPr>
          <a:xfrm>
            <a:off x="1038552" y="292901"/>
            <a:ext cx="10114895" cy="5634174"/>
          </a:xfrm>
          <a:prstGeom prst="rect">
            <a:avLst/>
          </a:prstGeom>
        </p:spPr>
      </p:pic>
      <p:sp>
        <p:nvSpPr>
          <p:cNvPr id="8" name="Rectangle 7">
            <a:extLst>
              <a:ext uri="{FF2B5EF4-FFF2-40B4-BE49-F238E27FC236}">
                <a16:creationId xmlns:a16="http://schemas.microsoft.com/office/drawing/2014/main" id="{8D1773EE-4402-8025-0588-A3A242848AED}"/>
              </a:ext>
            </a:extLst>
          </p:cNvPr>
          <p:cNvSpPr/>
          <p:nvPr/>
        </p:nvSpPr>
        <p:spPr bwMode="auto">
          <a:xfrm>
            <a:off x="6852492" y="473725"/>
            <a:ext cx="4109291" cy="9694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8">
            <a:extLst>
              <a:ext uri="{FF2B5EF4-FFF2-40B4-BE49-F238E27FC236}">
                <a16:creationId xmlns:a16="http://schemas.microsoft.com/office/drawing/2014/main" id="{14C8E1AB-1641-EFC4-0451-76F42518EA56}"/>
              </a:ext>
            </a:extLst>
          </p:cNvPr>
          <p:cNvSpPr/>
          <p:nvPr/>
        </p:nvSpPr>
        <p:spPr bwMode="auto">
          <a:xfrm>
            <a:off x="9749928" y="1443210"/>
            <a:ext cx="1222872" cy="3305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TextBox 9">
            <a:extLst>
              <a:ext uri="{FF2B5EF4-FFF2-40B4-BE49-F238E27FC236}">
                <a16:creationId xmlns:a16="http://schemas.microsoft.com/office/drawing/2014/main" id="{9E3C9A29-AE36-FE5F-69B4-4A9E82082B43}"/>
              </a:ext>
            </a:extLst>
          </p:cNvPr>
          <p:cNvSpPr txBox="1"/>
          <p:nvPr/>
        </p:nvSpPr>
        <p:spPr>
          <a:xfrm>
            <a:off x="5020448" y="6103434"/>
            <a:ext cx="2151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Abstract 2383O</a:t>
            </a:r>
          </a:p>
        </p:txBody>
      </p:sp>
    </p:spTree>
    <p:custDataLst>
      <p:tags r:id="rId1"/>
    </p:custDataLst>
    <p:extLst>
      <p:ext uri="{BB962C8B-B14F-4D97-AF65-F5344CB8AC3E}">
        <p14:creationId xmlns:p14="http://schemas.microsoft.com/office/powerpoint/2010/main" val="3567208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53E39-F9A7-E4A4-41A2-06579B6D53D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8CD9B96-51C0-9ABC-96D3-8D23FBFE00DE}"/>
              </a:ext>
            </a:extLst>
          </p:cNvPr>
          <p:cNvSpPr txBox="1"/>
          <p:nvPr/>
        </p:nvSpPr>
        <p:spPr>
          <a:xfrm>
            <a:off x="191344" y="6519446"/>
            <a:ext cx="34419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F</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izazi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K et al. ESMO 2025;Abstract 2383O.</a:t>
            </a:r>
          </a:p>
        </p:txBody>
      </p:sp>
      <p:pic>
        <p:nvPicPr>
          <p:cNvPr id="11" name="Picture 10" descr="A diagram of prostate cancer&#10;&#10;AI-generated content may be incorrect.">
            <a:extLst>
              <a:ext uri="{FF2B5EF4-FFF2-40B4-BE49-F238E27FC236}">
                <a16:creationId xmlns:a16="http://schemas.microsoft.com/office/drawing/2014/main" id="{903C09E3-840B-A5C9-7850-D9E3E106F2B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47311" y="203512"/>
            <a:ext cx="10697378" cy="5892138"/>
          </a:xfrm>
          <a:prstGeom prst="rect">
            <a:avLst/>
          </a:prstGeom>
        </p:spPr>
      </p:pic>
      <p:sp>
        <p:nvSpPr>
          <p:cNvPr id="12" name="Rectangle 11">
            <a:extLst>
              <a:ext uri="{FF2B5EF4-FFF2-40B4-BE49-F238E27FC236}">
                <a16:creationId xmlns:a16="http://schemas.microsoft.com/office/drawing/2014/main" id="{8B137341-FBF1-0EA4-3A1A-AB26226C3F39}"/>
              </a:ext>
            </a:extLst>
          </p:cNvPr>
          <p:cNvSpPr/>
          <p:nvPr/>
        </p:nvSpPr>
        <p:spPr bwMode="auto">
          <a:xfrm>
            <a:off x="5100810" y="5717754"/>
            <a:ext cx="4516915" cy="297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ustDataLst>
      <p:tags r:id="rId1"/>
    </p:custDataLst>
    <p:extLst>
      <p:ext uri="{BB962C8B-B14F-4D97-AF65-F5344CB8AC3E}">
        <p14:creationId xmlns:p14="http://schemas.microsoft.com/office/powerpoint/2010/main" val="1128938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78A7A-FA42-F369-2AAC-0F768691F86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0894817-33DF-F759-EA8F-403239DB2507}"/>
              </a:ext>
            </a:extLst>
          </p:cNvPr>
          <p:cNvSpPr txBox="1"/>
          <p:nvPr/>
        </p:nvSpPr>
        <p:spPr>
          <a:xfrm>
            <a:off x="191344" y="6519446"/>
            <a:ext cx="34419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F</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izazi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K et al. ESMO 2025;Abstract 2383O.</a:t>
            </a:r>
          </a:p>
        </p:txBody>
      </p:sp>
      <p:pic>
        <p:nvPicPr>
          <p:cNvPr id="3" name="Picture 2" descr="A diagram of a study design&#10;&#10;AI-generated content may be incorrect.">
            <a:extLst>
              <a:ext uri="{FF2B5EF4-FFF2-40B4-BE49-F238E27FC236}">
                <a16:creationId xmlns:a16="http://schemas.microsoft.com/office/drawing/2014/main" id="{886AD3E4-C987-990E-9757-69D0D7EB289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95400" y="225117"/>
            <a:ext cx="10958975" cy="5826292"/>
          </a:xfrm>
          <a:prstGeom prst="rect">
            <a:avLst/>
          </a:prstGeom>
        </p:spPr>
      </p:pic>
      <p:sp>
        <p:nvSpPr>
          <p:cNvPr id="12" name="Rectangle 11">
            <a:extLst>
              <a:ext uri="{FF2B5EF4-FFF2-40B4-BE49-F238E27FC236}">
                <a16:creationId xmlns:a16="http://schemas.microsoft.com/office/drawing/2014/main" id="{061D2223-1A9F-6366-0CB7-AFEBF8C5382F}"/>
              </a:ext>
            </a:extLst>
          </p:cNvPr>
          <p:cNvSpPr/>
          <p:nvPr/>
        </p:nvSpPr>
        <p:spPr bwMode="auto">
          <a:xfrm>
            <a:off x="5159896" y="5733256"/>
            <a:ext cx="4732939" cy="297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ustDataLst>
      <p:tags r:id="rId1"/>
    </p:custDataLst>
    <p:extLst>
      <p:ext uri="{BB962C8B-B14F-4D97-AF65-F5344CB8AC3E}">
        <p14:creationId xmlns:p14="http://schemas.microsoft.com/office/powerpoint/2010/main" val="1088851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0A49-19D8-F95E-F1EA-6DAFCD55345A}"/>
            </a:ext>
          </a:extLst>
        </p:cNvPr>
        <p:cNvGrpSpPr/>
        <p:nvPr/>
      </p:nvGrpSpPr>
      <p:grpSpPr>
        <a:xfrm>
          <a:off x="0" y="0"/>
          <a:ext cx="0" cy="0"/>
          <a:chOff x="0" y="0"/>
          <a:chExt cx="0" cy="0"/>
        </a:xfrm>
      </p:grpSpPr>
      <p:pic>
        <p:nvPicPr>
          <p:cNvPr id="10" name="Picture 9" descr="A graph of a patient's growth&#10;&#10;Description automatically generated with medium confidence">
            <a:extLst>
              <a:ext uri="{FF2B5EF4-FFF2-40B4-BE49-F238E27FC236}">
                <a16:creationId xmlns:a16="http://schemas.microsoft.com/office/drawing/2014/main" id="{184D194F-605E-E6C5-A498-5D3E7455B86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07368" y="332656"/>
            <a:ext cx="10908434" cy="5946503"/>
          </a:xfrm>
          <a:prstGeom prst="rect">
            <a:avLst/>
          </a:prstGeom>
        </p:spPr>
      </p:pic>
      <p:sp>
        <p:nvSpPr>
          <p:cNvPr id="7" name="TextBox 6">
            <a:extLst>
              <a:ext uri="{FF2B5EF4-FFF2-40B4-BE49-F238E27FC236}">
                <a16:creationId xmlns:a16="http://schemas.microsoft.com/office/drawing/2014/main" id="{F2DBFC0B-0B6C-411F-E923-FA0C5BBFD258}"/>
              </a:ext>
            </a:extLst>
          </p:cNvPr>
          <p:cNvSpPr txBox="1"/>
          <p:nvPr/>
        </p:nvSpPr>
        <p:spPr>
          <a:xfrm>
            <a:off x="191344" y="6519446"/>
            <a:ext cx="34419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F</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izazi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K et al. ESMO 2025;Abstract 2383O.</a:t>
            </a:r>
          </a:p>
        </p:txBody>
      </p:sp>
      <p:sp>
        <p:nvSpPr>
          <p:cNvPr id="8" name="Rectangle 7">
            <a:extLst>
              <a:ext uri="{FF2B5EF4-FFF2-40B4-BE49-F238E27FC236}">
                <a16:creationId xmlns:a16="http://schemas.microsoft.com/office/drawing/2014/main" id="{2B5F83A6-EC1F-8EE7-552D-F3B997A93A96}"/>
              </a:ext>
            </a:extLst>
          </p:cNvPr>
          <p:cNvSpPr/>
          <p:nvPr/>
        </p:nvSpPr>
        <p:spPr bwMode="auto">
          <a:xfrm>
            <a:off x="5015880" y="5950231"/>
            <a:ext cx="4732939" cy="297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ustDataLst>
      <p:tags r:id="rId1"/>
    </p:custDataLst>
    <p:extLst>
      <p:ext uri="{BB962C8B-B14F-4D97-AF65-F5344CB8AC3E}">
        <p14:creationId xmlns:p14="http://schemas.microsoft.com/office/powerpoint/2010/main" val="196068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407F9-9A4C-3A17-0D2C-DE717C2AC66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1AF9565-9939-979B-B539-2813381758F9}"/>
              </a:ext>
            </a:extLst>
          </p:cNvPr>
          <p:cNvSpPr txBox="1"/>
          <p:nvPr/>
        </p:nvSpPr>
        <p:spPr>
          <a:xfrm>
            <a:off x="191344" y="6519446"/>
            <a:ext cx="34419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F</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izazi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K et al. ESMO 2025;Abstract 2383O.</a:t>
            </a:r>
          </a:p>
        </p:txBody>
      </p:sp>
      <p:pic>
        <p:nvPicPr>
          <p:cNvPr id="3" name="Picture 2" descr="A graph of a patient's average number&#10;&#10;AI-generated content may be incorrect.">
            <a:extLst>
              <a:ext uri="{FF2B5EF4-FFF2-40B4-BE49-F238E27FC236}">
                <a16:creationId xmlns:a16="http://schemas.microsoft.com/office/drawing/2014/main" id="{A25464A7-A812-8CA0-53CA-512694EC2AC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13567" y="283440"/>
            <a:ext cx="10797435" cy="5837755"/>
          </a:xfrm>
          <a:prstGeom prst="rect">
            <a:avLst/>
          </a:prstGeom>
        </p:spPr>
      </p:pic>
      <p:sp>
        <p:nvSpPr>
          <p:cNvPr id="12" name="Rectangle 11">
            <a:extLst>
              <a:ext uri="{FF2B5EF4-FFF2-40B4-BE49-F238E27FC236}">
                <a16:creationId xmlns:a16="http://schemas.microsoft.com/office/drawing/2014/main" id="{1BBE47BD-19AB-663F-6472-DC1671FCC142}"/>
              </a:ext>
            </a:extLst>
          </p:cNvPr>
          <p:cNvSpPr/>
          <p:nvPr/>
        </p:nvSpPr>
        <p:spPr bwMode="auto">
          <a:xfrm>
            <a:off x="4900395" y="5768605"/>
            <a:ext cx="4516915" cy="297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ustDataLst>
      <p:tags r:id="rId1"/>
    </p:custDataLst>
    <p:extLst>
      <p:ext uri="{BB962C8B-B14F-4D97-AF65-F5344CB8AC3E}">
        <p14:creationId xmlns:p14="http://schemas.microsoft.com/office/powerpoint/2010/main" val="1618007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A2262-7710-5E3B-54F0-4DF1C5FB5C5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24C5EB3-4D28-1BEB-90E0-AF55DECC4B6F}"/>
              </a:ext>
            </a:extLst>
          </p:cNvPr>
          <p:cNvSpPr txBox="1"/>
          <p:nvPr/>
        </p:nvSpPr>
        <p:spPr>
          <a:xfrm>
            <a:off x="191344" y="6519446"/>
            <a:ext cx="34419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F</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izazi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K et al. ESMO 2025;Abstract 2383O.</a:t>
            </a:r>
          </a:p>
        </p:txBody>
      </p:sp>
      <p:pic>
        <p:nvPicPr>
          <p:cNvPr id="4" name="Picture 3" descr="A close-up of a medical report&#10;&#10;AI-generated content may be incorrect.">
            <a:extLst>
              <a:ext uri="{FF2B5EF4-FFF2-40B4-BE49-F238E27FC236}">
                <a16:creationId xmlns:a16="http://schemas.microsoft.com/office/drawing/2014/main" id="{2C241196-118C-225D-88E2-BC3E1C96FB9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1249" y="279879"/>
            <a:ext cx="10609545" cy="5942111"/>
          </a:xfrm>
          <a:prstGeom prst="rect">
            <a:avLst/>
          </a:prstGeom>
        </p:spPr>
      </p:pic>
      <p:sp>
        <p:nvSpPr>
          <p:cNvPr id="12" name="Rectangle 11">
            <a:extLst>
              <a:ext uri="{FF2B5EF4-FFF2-40B4-BE49-F238E27FC236}">
                <a16:creationId xmlns:a16="http://schemas.microsoft.com/office/drawing/2014/main" id="{D8E57AAB-A933-3ED8-1B61-C86F659F7A5C}"/>
              </a:ext>
            </a:extLst>
          </p:cNvPr>
          <p:cNvSpPr/>
          <p:nvPr/>
        </p:nvSpPr>
        <p:spPr bwMode="auto">
          <a:xfrm>
            <a:off x="4963025" y="5924534"/>
            <a:ext cx="4516915" cy="297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ustDataLst>
      <p:tags r:id="rId1"/>
    </p:custDataLst>
    <p:extLst>
      <p:ext uri="{BB962C8B-B14F-4D97-AF65-F5344CB8AC3E}">
        <p14:creationId xmlns:p14="http://schemas.microsoft.com/office/powerpoint/2010/main" val="861068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CC99-1E3B-14F8-35FB-6DA4091F8B0C}"/>
              </a:ext>
            </a:extLst>
          </p:cNvPr>
          <p:cNvSpPr>
            <a:spLocks noGrp="1"/>
          </p:cNvSpPr>
          <p:nvPr>
            <p:ph type="title"/>
          </p:nvPr>
        </p:nvSpPr>
        <p:spPr>
          <a:xfrm>
            <a:off x="912286" y="44624"/>
            <a:ext cx="10358967" cy="1143000"/>
          </a:xfrm>
        </p:spPr>
        <p:txBody>
          <a:bodyPr/>
          <a:lstStyle/>
          <a:p>
            <a:r>
              <a:rPr lang="en-US" dirty="0"/>
              <a:t>Select Clinical Trials in HR-Positive Metastatic Breast Cancer </a:t>
            </a:r>
          </a:p>
        </p:txBody>
      </p:sp>
      <p:sp>
        <p:nvSpPr>
          <p:cNvPr id="4" name="Title 1">
            <a:extLst>
              <a:ext uri="{FF2B5EF4-FFF2-40B4-BE49-F238E27FC236}">
                <a16:creationId xmlns:a16="http://schemas.microsoft.com/office/drawing/2014/main" id="{57B571FA-1E1A-D682-5F22-FA0EB0ABDA96}"/>
              </a:ext>
            </a:extLst>
          </p:cNvPr>
          <p:cNvSpPr>
            <a:spLocks noGrp="1"/>
          </p:cNvSpPr>
          <p:nvPr>
            <p:ph idx="1"/>
          </p:nvPr>
        </p:nvSpPr>
        <p:spPr>
          <a:xfrm>
            <a:off x="912287" y="1235217"/>
            <a:ext cx="9936242" cy="4799013"/>
          </a:xfrm>
        </p:spPr>
        <p:txBody>
          <a:bodyPr/>
          <a:lstStyle/>
          <a:p>
            <a:pPr>
              <a:lnSpc>
                <a:spcPct val="100000"/>
              </a:lnSpc>
            </a:pPr>
            <a:r>
              <a:rPr lang="en-US" sz="2000" u="sng" dirty="0"/>
              <a:t>EMERALD</a:t>
            </a:r>
            <a:r>
              <a:rPr lang="en-US" sz="2000" dirty="0"/>
              <a:t>: A Phase III trial evaluating </a:t>
            </a:r>
            <a:r>
              <a:rPr lang="en-US" sz="2000" dirty="0" err="1"/>
              <a:t>elacestrant</a:t>
            </a:r>
            <a:r>
              <a:rPr lang="en-US" sz="2000" dirty="0"/>
              <a:t> versus standard endocrine therapy (ET) for ER-positive, HER2-negative advanced breast cancer previously treated with ET, a CDK4/6 inhibitor and chemotherapy</a:t>
            </a:r>
          </a:p>
          <a:p>
            <a:pPr>
              <a:lnSpc>
                <a:spcPct val="100000"/>
              </a:lnSpc>
            </a:pPr>
            <a:r>
              <a:rPr lang="en-US" sz="2000" u="sng" dirty="0"/>
              <a:t>SERENA-6</a:t>
            </a:r>
            <a:r>
              <a:rPr lang="en-US" sz="2000" dirty="0"/>
              <a:t>: A Phase III switching trial of </a:t>
            </a:r>
            <a:r>
              <a:rPr lang="en-US" sz="2000" dirty="0" err="1"/>
              <a:t>camizestrant</a:t>
            </a:r>
            <a:r>
              <a:rPr lang="en-US" sz="2000" dirty="0"/>
              <a:t> for ESR1-mutant breast cancer during first-line treatment</a:t>
            </a:r>
          </a:p>
          <a:p>
            <a:pPr>
              <a:lnSpc>
                <a:spcPct val="100000"/>
              </a:lnSpc>
            </a:pPr>
            <a:r>
              <a:rPr lang="en-US" sz="2000" u="sng" dirty="0"/>
              <a:t>EMBER-3</a:t>
            </a:r>
            <a:r>
              <a:rPr lang="en-US" sz="2000" dirty="0"/>
              <a:t>: A Phase III trial of imlunestrant with or without abemaciclib for patients with ER-positive, HER2-negative advanced breast cancer who experienced disease progression on or after an aromatase inhibitor (AI) with or without a CDK4/6 inhibitor</a:t>
            </a:r>
          </a:p>
          <a:p>
            <a:pPr>
              <a:lnSpc>
                <a:spcPct val="100000"/>
              </a:lnSpc>
            </a:pPr>
            <a:r>
              <a:rPr lang="en-US" sz="2000" u="sng" dirty="0"/>
              <a:t>SOLAR-1</a:t>
            </a:r>
            <a:r>
              <a:rPr lang="en-US" sz="2000" dirty="0"/>
              <a:t>: A Phase III trial of alpelisib with fulvestrant for patients with HR-positive, </a:t>
            </a:r>
            <a:br>
              <a:rPr lang="en-US" sz="2000" dirty="0"/>
            </a:br>
            <a:r>
              <a:rPr lang="en-US" sz="2000" dirty="0"/>
              <a:t>HER2-negative advanced breast cancer who experienced disease progression on or after </a:t>
            </a:r>
            <a:br>
              <a:rPr lang="en-US" sz="2000" dirty="0"/>
            </a:br>
            <a:r>
              <a:rPr lang="en-US" sz="2000" dirty="0"/>
              <a:t>AI treatment</a:t>
            </a:r>
          </a:p>
          <a:p>
            <a:pPr>
              <a:lnSpc>
                <a:spcPct val="100000"/>
              </a:lnSpc>
            </a:pPr>
            <a:r>
              <a:rPr lang="en-US" sz="2000" u="sng" dirty="0"/>
              <a:t>CAPItello-291</a:t>
            </a:r>
            <a:r>
              <a:rPr lang="en-US" sz="2000" dirty="0"/>
              <a:t>: A Phase III trial of capivasertib with fulvestrant for patients with ER-positive, HER2-negative advanced breast cancer who experienced disease progression on or after an AI with or without a CDK4/6 inhibitor</a:t>
            </a:r>
          </a:p>
        </p:txBody>
      </p:sp>
    </p:spTree>
    <p:extLst>
      <p:ext uri="{BB962C8B-B14F-4D97-AF65-F5344CB8AC3E}">
        <p14:creationId xmlns:p14="http://schemas.microsoft.com/office/powerpoint/2010/main" val="1394204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Jeselsohn</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991544" y="1844824"/>
          <a:ext cx="8568952" cy="2260555"/>
        </p:xfrm>
        <a:graphic>
          <a:graphicData uri="http://schemas.openxmlformats.org/drawingml/2006/table">
            <a:tbl>
              <a:tblPr firstRow="1" bandRow="1">
                <a:tableStyleId>{F2DE63D5-997A-4646-A377-4702673A728D}</a:tableStyleId>
              </a:tblPr>
              <a:tblGrid>
                <a:gridCol w="2542760">
                  <a:extLst>
                    <a:ext uri="{9D8B030D-6E8A-4147-A177-3AD203B41FA5}">
                      <a16:colId xmlns:a16="http://schemas.microsoft.com/office/drawing/2014/main" val="20000"/>
                    </a:ext>
                  </a:extLst>
                </a:gridCol>
                <a:gridCol w="6026192">
                  <a:extLst>
                    <a:ext uri="{9D8B030D-6E8A-4147-A177-3AD203B41FA5}">
                      <a16:colId xmlns:a16="http://schemas.microsoft.com/office/drawing/2014/main" val="2117869244"/>
                    </a:ext>
                  </a:extLst>
                </a:gridCol>
              </a:tblGrid>
              <a:tr h="1152128">
                <a:tc>
                  <a:txBody>
                    <a:bodyPr/>
                    <a:lstStyle/>
                    <a:p>
                      <a:pPr algn="l"/>
                      <a:r>
                        <a:rPr lang="en-US" sz="16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b="0" dirty="0">
                          <a:solidFill>
                            <a:schemeClr val="tx1"/>
                          </a:solidFill>
                        </a:rPr>
                        <a:t>AstraZeneca Pharmaceuticals LP, Lilly,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08427">
                <a:tc>
                  <a:txBody>
                    <a:bodyPr/>
                    <a:lstStyle/>
                    <a:p>
                      <a:pPr algn="l"/>
                      <a:r>
                        <a:rPr lang="en-US" sz="16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b="0" dirty="0">
                          <a:solidFill>
                            <a:schemeClr val="tx1"/>
                          </a:solidFill>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12820452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7034B-BD2A-6B9A-F0AE-D391008076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5FD64E2-86C5-FD11-C7A9-41DADE62EBB5}"/>
              </a:ext>
            </a:extLst>
          </p:cNvPr>
          <p:cNvSpPr>
            <a:spLocks noGrp="1"/>
          </p:cNvSpPr>
          <p:nvPr>
            <p:ph idx="1"/>
          </p:nvPr>
        </p:nvSpPr>
        <p:spPr>
          <a:xfrm>
            <a:off x="912286" y="368660"/>
            <a:ext cx="10224273" cy="6120680"/>
          </a:xfrm>
        </p:spPr>
        <p:txBody>
          <a:bodyPr/>
          <a:lstStyle/>
          <a:p>
            <a:pPr>
              <a:lnSpc>
                <a:spcPct val="100000"/>
              </a:lnSpc>
            </a:pPr>
            <a:r>
              <a:rPr lang="en-US" sz="2000" u="sng" dirty="0"/>
              <a:t>INAVO120</a:t>
            </a:r>
            <a:r>
              <a:rPr lang="en-US" sz="2000" dirty="0"/>
              <a:t>: A Phase III trial of first-line inavolisib with palbociclib and fulvestrant for </a:t>
            </a:r>
            <a:br>
              <a:rPr lang="en-US" sz="2000" dirty="0"/>
            </a:br>
            <a:r>
              <a:rPr lang="en-US" sz="2000" dirty="0"/>
              <a:t>PIK3CA-mutated ER-positive, HER2-negative endocrine-resistant advanced breast cancer</a:t>
            </a:r>
          </a:p>
          <a:p>
            <a:pPr>
              <a:lnSpc>
                <a:spcPct val="100000"/>
              </a:lnSpc>
            </a:pPr>
            <a:r>
              <a:rPr lang="en-US" sz="2000" u="sng" dirty="0"/>
              <a:t>DESTINY-Breast04</a:t>
            </a:r>
            <a:r>
              <a:rPr lang="en-US" sz="2000" dirty="0"/>
              <a:t>: A Phase III trial of trastuzumab deruxtecan for previously treated </a:t>
            </a:r>
            <a:br>
              <a:rPr lang="en-US" sz="2000" dirty="0"/>
            </a:br>
            <a:r>
              <a:rPr lang="en-US" sz="2000" dirty="0"/>
              <a:t>HER2-low advanced breast cancer</a:t>
            </a:r>
          </a:p>
          <a:p>
            <a:pPr>
              <a:lnSpc>
                <a:spcPct val="100000"/>
              </a:lnSpc>
            </a:pPr>
            <a:r>
              <a:rPr lang="en-US" sz="2000" u="sng" dirty="0"/>
              <a:t>DESTINY-Breast06</a:t>
            </a:r>
            <a:r>
              <a:rPr lang="en-US" sz="2000" dirty="0"/>
              <a:t>: A Phase III trial evaluating trastuzumab deruxtecan versus chemotherapy for ER-positive, HER2-low or ultralow advanced breast cancer previously treated with ET</a:t>
            </a:r>
          </a:p>
          <a:p>
            <a:pPr>
              <a:lnSpc>
                <a:spcPct val="100000"/>
              </a:lnSpc>
            </a:pPr>
            <a:r>
              <a:rPr lang="en-US" sz="2000" u="sng" dirty="0"/>
              <a:t>TROPION-Breast01</a:t>
            </a:r>
            <a:r>
              <a:rPr lang="en-US" sz="2000" dirty="0"/>
              <a:t>: A Phase III trial evaluating datopotamab deruxtecan versus chemotherapy for previously treated inoperable or metastatic ER-positive, HER2-negative breast cancer</a:t>
            </a:r>
          </a:p>
          <a:p>
            <a:pPr>
              <a:lnSpc>
                <a:spcPct val="100000"/>
              </a:lnSpc>
            </a:pPr>
            <a:r>
              <a:rPr lang="en-US" sz="2000" u="sng" dirty="0"/>
              <a:t>TROPiCS-02</a:t>
            </a:r>
            <a:r>
              <a:rPr lang="en-US" sz="2000" dirty="0"/>
              <a:t>: A Phase III trial evaluating sacituzumab govitecan versus treatment of </a:t>
            </a:r>
            <a:br>
              <a:rPr lang="en-US" sz="2000" dirty="0"/>
            </a:br>
            <a:r>
              <a:rPr lang="en-US" sz="2000" dirty="0"/>
              <a:t>physician’s choice for previously treated ER-positive, HER2-negative advanced breast cancer</a:t>
            </a:r>
          </a:p>
          <a:p>
            <a:pPr>
              <a:lnSpc>
                <a:spcPct val="100000"/>
              </a:lnSpc>
            </a:pPr>
            <a:r>
              <a:rPr lang="en-US" sz="2000" u="sng" dirty="0"/>
              <a:t>PATINA</a:t>
            </a:r>
            <a:r>
              <a:rPr lang="en-US" sz="2000" dirty="0"/>
              <a:t>: A Phase III trial evaluating palbociclib with anti-HER2 therapy and ET versus </a:t>
            </a:r>
            <a:br>
              <a:rPr lang="en-US" sz="2000" dirty="0"/>
            </a:br>
            <a:r>
              <a:rPr lang="en-US" sz="2000" dirty="0"/>
              <a:t>anti-HER2 therapy and ET, after induction therapy for ER-positive, HER2-positive metastatic breast cancer</a:t>
            </a:r>
            <a:endParaRPr lang="en-US" sz="2000" u="sng" dirty="0"/>
          </a:p>
          <a:p>
            <a:pPr>
              <a:lnSpc>
                <a:spcPct val="100000"/>
              </a:lnSpc>
            </a:pPr>
            <a:r>
              <a:rPr lang="en-US" sz="2000" u="sng" dirty="0"/>
              <a:t>VERITAC-2</a:t>
            </a:r>
            <a:r>
              <a:rPr lang="en-US" sz="2000" dirty="0"/>
              <a:t>: A Phase III trial evaluating </a:t>
            </a:r>
            <a:r>
              <a:rPr lang="en-US" sz="2000" dirty="0" err="1"/>
              <a:t>vepdegestrant</a:t>
            </a:r>
            <a:r>
              <a:rPr lang="en-US" sz="2000" dirty="0"/>
              <a:t> versus fulvestrant for ER-positive, HER2-negative advanced breast cancer after treatment with a CDK4/6 inhibitor and ET</a:t>
            </a:r>
          </a:p>
        </p:txBody>
      </p:sp>
    </p:spTree>
    <p:extLst>
      <p:ext uri="{BB962C8B-B14F-4D97-AF65-F5344CB8AC3E}">
        <p14:creationId xmlns:p14="http://schemas.microsoft.com/office/powerpoint/2010/main" val="3663802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2204864"/>
            <a:ext cx="10972800" cy="1075556"/>
          </a:xfrm>
        </p:spPr>
        <p:txBody>
          <a:bodyPr/>
          <a:lstStyle/>
          <a:p>
            <a:r>
              <a:rPr lang="en-US" sz="4600" dirty="0"/>
              <a:t>Survey of 50 General </a:t>
            </a:r>
            <a:br>
              <a:rPr lang="en-US" sz="4600" dirty="0"/>
            </a:br>
            <a:r>
              <a:rPr lang="en-US" sz="4600" dirty="0"/>
              <a:t>Medical Oncologists: </a:t>
            </a:r>
            <a:br>
              <a:rPr lang="en-US" sz="4600" dirty="0"/>
            </a:br>
            <a:r>
              <a:rPr lang="en-US" sz="4600" dirty="0"/>
              <a:t>Breast Cancer</a:t>
            </a:r>
            <a:endParaRPr lang="en-US" sz="4600" b="0" dirty="0">
              <a:solidFill>
                <a:schemeClr val="tx1"/>
              </a:solidFill>
            </a:endParaRPr>
          </a:p>
        </p:txBody>
      </p:sp>
      <p:sp>
        <p:nvSpPr>
          <p:cNvPr id="2" name="Title 9">
            <a:extLst>
              <a:ext uri="{FF2B5EF4-FFF2-40B4-BE49-F238E27FC236}">
                <a16:creationId xmlns:a16="http://schemas.microsoft.com/office/drawing/2014/main" id="{F53CA438-ABD2-2869-ECE2-7F935F49EBA3}"/>
              </a:ext>
            </a:extLst>
          </p:cNvPr>
          <p:cNvSpPr txBox="1">
            <a:spLocks/>
          </p:cNvSpPr>
          <p:nvPr/>
        </p:nvSpPr>
        <p:spPr bwMode="auto">
          <a:xfrm>
            <a:off x="609600" y="4149080"/>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0000"/>
                </a:solidFill>
                <a:effectLst/>
                <a:uLnTx/>
                <a:uFillTx/>
                <a:latin typeface="Calibri"/>
                <a:ea typeface="MS PGothic" pitchFamily="34" charset="-128"/>
                <a:cs typeface="Calibri"/>
              </a:rPr>
              <a:t>Survey Dates: 7/22/25 to 7/25/25</a:t>
            </a:r>
            <a:endParaRPr kumimoji="0" lang="en-US" sz="3200" b="1" i="0" u="none" strike="noStrike" kern="0" cap="none" spc="0" normalizeH="0" baseline="0" noProof="0" dirty="0">
              <a:ln>
                <a:noFill/>
              </a:ln>
              <a:solidFill>
                <a:srgbClr val="000000"/>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138770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BAAB0-6EC2-1F40-AC32-0717ED33770D}"/>
              </a:ext>
            </a:extLst>
          </p:cNvPr>
          <p:cNvSpPr>
            <a:spLocks noGrp="1"/>
          </p:cNvSpPr>
          <p:nvPr>
            <p:ph type="title" idx="4294967295"/>
          </p:nvPr>
        </p:nvSpPr>
        <p:spPr>
          <a:xfrm>
            <a:off x="0" y="0"/>
            <a:ext cx="12192000" cy="1371600"/>
          </a:xfrm>
        </p:spPr>
        <p:txBody>
          <a:bodyPr/>
          <a:lstStyle/>
          <a:p>
            <a:r>
              <a:rPr lang="en-US" dirty="0"/>
              <a:t>Clinical Investigator Survey Participants</a:t>
            </a:r>
          </a:p>
        </p:txBody>
      </p:sp>
      <p:sp>
        <p:nvSpPr>
          <p:cNvPr id="4" name="Content Placeholder 3">
            <a:extLst>
              <a:ext uri="{FF2B5EF4-FFF2-40B4-BE49-F238E27FC236}">
                <a16:creationId xmlns:a16="http://schemas.microsoft.com/office/drawing/2014/main" id="{29BACC96-BE75-FF44-9353-991D749D1D6A}"/>
              </a:ext>
            </a:extLst>
          </p:cNvPr>
          <p:cNvSpPr>
            <a:spLocks noGrp="1"/>
          </p:cNvSpPr>
          <p:nvPr>
            <p:ph idx="4294967295"/>
          </p:nvPr>
        </p:nvSpPr>
        <p:spPr>
          <a:xfrm>
            <a:off x="1219200" y="1447800"/>
            <a:ext cx="10821987" cy="3689350"/>
          </a:xfrm>
        </p:spPr>
        <p:txBody>
          <a:bodyPr numCol="2"/>
          <a:lstStyle/>
          <a:p>
            <a:pPr marL="98425" indent="0">
              <a:spcAft>
                <a:spcPts val="200"/>
              </a:spcAft>
              <a:buNone/>
            </a:pPr>
            <a:r>
              <a:rPr lang="en-US" sz="2000" b="0" dirty="0"/>
              <a:t>Francois-Clement Bidard, MD, PhD</a:t>
            </a:r>
          </a:p>
          <a:p>
            <a:pPr marL="98425" indent="0">
              <a:spcAft>
                <a:spcPts val="200"/>
              </a:spcAft>
              <a:buNone/>
            </a:pPr>
            <a:r>
              <a:rPr lang="en-US" sz="2000" b="0" dirty="0"/>
              <a:t>Virginia F Borges, MD, </a:t>
            </a:r>
            <a:r>
              <a:rPr lang="en-US" sz="2000" b="0" dirty="0" err="1"/>
              <a:t>MMSc</a:t>
            </a:r>
            <a:endParaRPr lang="en-US" sz="2000" b="0" dirty="0"/>
          </a:p>
          <a:p>
            <a:pPr marL="98425" indent="0">
              <a:spcAft>
                <a:spcPts val="200"/>
              </a:spcAft>
              <a:buNone/>
            </a:pPr>
            <a:r>
              <a:rPr lang="en-US" sz="2000" b="0" dirty="0"/>
              <a:t>Harold J Burstein, MD, PhD</a:t>
            </a:r>
          </a:p>
          <a:p>
            <a:pPr marL="98425" indent="0">
              <a:spcAft>
                <a:spcPts val="200"/>
              </a:spcAft>
              <a:buNone/>
            </a:pPr>
            <a:r>
              <a:rPr lang="en-US" sz="2000" b="0" dirty="0"/>
              <a:t>Lisa A Carey, MD, </a:t>
            </a:r>
            <a:r>
              <a:rPr lang="en-US" sz="2000" b="0" dirty="0" err="1"/>
              <a:t>ScM</a:t>
            </a:r>
            <a:r>
              <a:rPr lang="en-US" sz="2000" b="0" dirty="0"/>
              <a:t>, FASCO</a:t>
            </a:r>
          </a:p>
          <a:p>
            <a:pPr marL="98425" indent="0">
              <a:spcAft>
                <a:spcPts val="200"/>
              </a:spcAft>
              <a:buNone/>
            </a:pPr>
            <a:r>
              <a:rPr lang="en-US" sz="2000" b="0" dirty="0"/>
              <a:t>Professor Giuseppe </a:t>
            </a:r>
            <a:r>
              <a:rPr lang="en-US" sz="2000" b="0" dirty="0" err="1"/>
              <a:t>Curigliano</a:t>
            </a:r>
            <a:r>
              <a:rPr lang="en-US" sz="2000" b="0" dirty="0"/>
              <a:t>, MD, PhD</a:t>
            </a:r>
          </a:p>
          <a:p>
            <a:pPr marL="98425" indent="0">
              <a:spcAft>
                <a:spcPts val="200"/>
              </a:spcAft>
              <a:buNone/>
            </a:pPr>
            <a:r>
              <a:rPr lang="en-US" sz="2000" b="0" dirty="0"/>
              <a:t>Angela DeMichele, MD, MSCE</a:t>
            </a:r>
          </a:p>
          <a:p>
            <a:pPr marL="98425" indent="0">
              <a:spcAft>
                <a:spcPts val="200"/>
              </a:spcAft>
              <a:buNone/>
            </a:pPr>
            <a:r>
              <a:rPr lang="en-US" sz="2000" b="0" dirty="0"/>
              <a:t>Matthew P Goetz, MD</a:t>
            </a:r>
          </a:p>
          <a:p>
            <a:pPr marL="98425" indent="0">
              <a:spcAft>
                <a:spcPts val="200"/>
              </a:spcAft>
              <a:buNone/>
            </a:pPr>
            <a:r>
              <a:rPr lang="en-US" sz="2000" b="0" dirty="0"/>
              <a:t>Stephanie L Graff, MD, FACP</a:t>
            </a:r>
          </a:p>
          <a:p>
            <a:pPr marL="98425" indent="0">
              <a:spcAft>
                <a:spcPts val="200"/>
              </a:spcAft>
              <a:buNone/>
            </a:pPr>
            <a:r>
              <a:rPr lang="en-US" sz="2000" b="0" dirty="0"/>
              <a:t>Sara A Hurvitz, MD, FACP</a:t>
            </a:r>
          </a:p>
          <a:p>
            <a:pPr marL="98425" indent="0">
              <a:spcAft>
                <a:spcPts val="200"/>
              </a:spcAft>
              <a:buNone/>
            </a:pPr>
            <a:r>
              <a:rPr lang="en-US" sz="2000" b="0" dirty="0"/>
              <a:t>Virginia </a:t>
            </a:r>
            <a:r>
              <a:rPr lang="en-US" sz="2000" b="0" dirty="0" err="1"/>
              <a:t>Kaklamani</a:t>
            </a:r>
            <a:r>
              <a:rPr lang="en-US" sz="2000" b="0" dirty="0"/>
              <a:t>, MD, DSc</a:t>
            </a:r>
          </a:p>
          <a:p>
            <a:pPr marL="98425" indent="0">
              <a:spcAft>
                <a:spcPts val="200"/>
              </a:spcAft>
              <a:buNone/>
            </a:pPr>
            <a:r>
              <a:rPr lang="en-US" sz="2000" b="0" dirty="0"/>
              <a:t>Kevin Kalinsky, MD, MS, FASCO</a:t>
            </a:r>
          </a:p>
          <a:p>
            <a:pPr marL="98425" indent="0">
              <a:spcAft>
                <a:spcPts val="200"/>
              </a:spcAft>
              <a:buNone/>
            </a:pPr>
            <a:r>
              <a:rPr lang="en-US" sz="2000" b="0" dirty="0"/>
              <a:t>Ian E Krop, MD, PhD</a:t>
            </a:r>
          </a:p>
          <a:p>
            <a:pPr marL="98425" indent="0">
              <a:spcAft>
                <a:spcPts val="200"/>
              </a:spcAft>
              <a:buNone/>
            </a:pPr>
            <a:r>
              <a:rPr lang="en-US" sz="2000" b="0" dirty="0"/>
              <a:t>Kathy D Miller, MD </a:t>
            </a:r>
          </a:p>
          <a:p>
            <a:pPr marL="98425" indent="0">
              <a:spcAft>
                <a:spcPts val="200"/>
              </a:spcAft>
              <a:buNone/>
            </a:pPr>
            <a:r>
              <a:rPr lang="en-US" sz="2000" b="0" dirty="0"/>
              <a:t>Shanu Modi, MD </a:t>
            </a:r>
          </a:p>
          <a:p>
            <a:pPr marL="98425" indent="0">
              <a:spcAft>
                <a:spcPts val="200"/>
              </a:spcAft>
              <a:buNone/>
            </a:pPr>
            <a:r>
              <a:rPr lang="en-US" sz="2000" b="0" dirty="0"/>
              <a:t>Ruth O’Regan, MD </a:t>
            </a:r>
          </a:p>
          <a:p>
            <a:pPr marL="98425" indent="0">
              <a:spcAft>
                <a:spcPts val="200"/>
              </a:spcAft>
              <a:buNone/>
            </a:pPr>
            <a:r>
              <a:rPr lang="en-US" sz="2000" b="0" dirty="0"/>
              <a:t>Joyce O’Shaughnessy, MD</a:t>
            </a:r>
          </a:p>
          <a:p>
            <a:pPr marL="98425" indent="0">
              <a:spcAft>
                <a:spcPts val="200"/>
              </a:spcAft>
              <a:buNone/>
            </a:pPr>
            <a:r>
              <a:rPr lang="en-US" sz="2000" b="0" dirty="0"/>
              <a:t>Hope S Rugo, MD</a:t>
            </a:r>
          </a:p>
          <a:p>
            <a:pPr marL="98425" indent="0">
              <a:spcAft>
                <a:spcPts val="200"/>
              </a:spcAft>
              <a:buNone/>
            </a:pPr>
            <a:r>
              <a:rPr lang="en-US" sz="2000" b="0"/>
              <a:t>Priyanka Sharma, MD</a:t>
            </a:r>
            <a:endParaRPr lang="en-US" sz="2000" b="0" dirty="0"/>
          </a:p>
          <a:p>
            <a:pPr marL="98425" indent="0">
              <a:spcAft>
                <a:spcPts val="200"/>
              </a:spcAft>
              <a:buNone/>
            </a:pPr>
            <a:r>
              <a:rPr lang="en-US" sz="2000" b="0" dirty="0"/>
              <a:t>Rebecca </a:t>
            </a:r>
            <a:r>
              <a:rPr lang="en-US" sz="2000" b="0" dirty="0" err="1"/>
              <a:t>Shatsky</a:t>
            </a:r>
            <a:r>
              <a:rPr lang="en-US" sz="2000" b="0" dirty="0"/>
              <a:t>, MD</a:t>
            </a:r>
          </a:p>
          <a:p>
            <a:pPr marL="98425" indent="0">
              <a:spcAft>
                <a:spcPts val="200"/>
              </a:spcAft>
              <a:buNone/>
            </a:pPr>
            <a:r>
              <a:rPr lang="en-US" sz="2000" b="0" dirty="0"/>
              <a:t>Seth Wander, MD, PhD</a:t>
            </a:r>
          </a:p>
        </p:txBody>
      </p:sp>
    </p:spTree>
    <p:extLst>
      <p:ext uri="{BB962C8B-B14F-4D97-AF65-F5344CB8AC3E}">
        <p14:creationId xmlns:p14="http://schemas.microsoft.com/office/powerpoint/2010/main" val="4068563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E7B676-A1C6-D0CB-F21C-B92E5C3433A7}"/>
              </a:ext>
            </a:extLst>
          </p:cNvPr>
          <p:cNvSpPr txBox="1">
            <a:spLocks/>
          </p:cNvSpPr>
          <p:nvPr/>
        </p:nvSpPr>
        <p:spPr bwMode="auto">
          <a:xfrm>
            <a:off x="912285" y="14159"/>
            <a:ext cx="9679515" cy="180048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Calibri" panose="020F0502020204030204" pitchFamily="34" charset="0"/>
                <a:ea typeface="MS PGothic" pitchFamily="34" charset="-128"/>
                <a:cs typeface="Calibri" panose="020F050202020403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ts val="0"/>
              </a:spcBef>
              <a:spcAft>
                <a:spcPts val="0"/>
              </a:spcAft>
              <a:buClr>
                <a:srgbClr val="000000"/>
              </a:buClr>
              <a:buSzPct val="45000"/>
              <a:buFont typeface="Wingdings" pitchFamily="-72" charset="2"/>
              <a:buNone/>
              <a:tabLst/>
              <a:defRPr/>
            </a:pPr>
            <a:r>
              <a:rPr kumimoji="0" lang="en-US" sz="2800" b="1" i="0" u="none" strike="noStrike" kern="1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At what point do you typically first assess ESR1 mutation status in your patients with ER-positive, HER2-negative breast cancer?</a:t>
            </a:r>
          </a:p>
        </p:txBody>
      </p:sp>
      <p:graphicFrame>
        <p:nvGraphicFramePr>
          <p:cNvPr id="4" name="Chart 3">
            <a:extLst>
              <a:ext uri="{FF2B5EF4-FFF2-40B4-BE49-F238E27FC236}">
                <a16:creationId xmlns:a16="http://schemas.microsoft.com/office/drawing/2014/main" id="{329D8E00-0668-F4BF-0DB0-95E6B76F95F9}"/>
              </a:ext>
            </a:extLst>
          </p:cNvPr>
          <p:cNvGraphicFramePr/>
          <p:nvPr>
            <p:extLst>
              <p:ext uri="{D42A27DB-BD31-4B8C-83A1-F6EECF244321}">
                <p14:modId xmlns:p14="http://schemas.microsoft.com/office/powerpoint/2010/main" val="3472993357"/>
              </p:ext>
            </p:extLst>
          </p:nvPr>
        </p:nvGraphicFramePr>
        <p:xfrm>
          <a:off x="0" y="1484784"/>
          <a:ext cx="11352584"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726898"/>
      </p:ext>
    </p:extLst>
  </p:cSld>
  <p:clrMapOvr>
    <a:masterClrMapping/>
  </p:clrMapOvr>
  <p:transition spd="slow"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FA7D7C-C9E5-D7D0-66A4-B0492440AB99}"/>
              </a:ext>
            </a:extLst>
          </p:cNvPr>
          <p:cNvPicPr>
            <a:picLocks noChangeAspect="1"/>
          </p:cNvPicPr>
          <p:nvPr/>
        </p:nvPicPr>
        <p:blipFill>
          <a:blip r:embed="rId2"/>
          <a:srcRect/>
          <a:stretch/>
        </p:blipFill>
        <p:spPr>
          <a:xfrm>
            <a:off x="5197648" y="4060676"/>
            <a:ext cx="6731000" cy="952500"/>
          </a:xfrm>
          <a:prstGeom prst="rect">
            <a:avLst/>
          </a:prstGeom>
        </p:spPr>
      </p:pic>
      <p:pic>
        <p:nvPicPr>
          <p:cNvPr id="10" name="Picture 9">
            <a:extLst>
              <a:ext uri="{FF2B5EF4-FFF2-40B4-BE49-F238E27FC236}">
                <a16:creationId xmlns:a16="http://schemas.microsoft.com/office/drawing/2014/main" id="{D80F1009-3D1B-8FB9-AEAA-152C32F260FB}"/>
              </a:ext>
            </a:extLst>
          </p:cNvPr>
          <p:cNvPicPr>
            <a:picLocks noChangeAspect="1"/>
          </p:cNvPicPr>
          <p:nvPr/>
        </p:nvPicPr>
        <p:blipFill>
          <a:blip r:embed="rId2"/>
          <a:srcRect/>
          <a:stretch/>
        </p:blipFill>
        <p:spPr>
          <a:xfrm>
            <a:off x="5629696" y="4060676"/>
            <a:ext cx="6731000" cy="952500"/>
          </a:xfrm>
          <a:prstGeom prst="rect">
            <a:avLst/>
          </a:prstGeom>
        </p:spPr>
      </p:pic>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p:txBody>
          <a:bodyPr/>
          <a:lstStyle/>
          <a:p>
            <a:r>
              <a:rPr lang="en-US" dirty="0"/>
              <a:t>At what point do you typically first assess ESR1 mutation status in your patients with ER-positive, HER2-negative breast cancer?</a:t>
            </a:r>
          </a:p>
        </p:txBody>
      </p:sp>
      <p:sp>
        <p:nvSpPr>
          <p:cNvPr id="72" name="Text Box 4">
            <a:extLst>
              <a:ext uri="{FF2B5EF4-FFF2-40B4-BE49-F238E27FC236}">
                <a16:creationId xmlns:a16="http://schemas.microsoft.com/office/drawing/2014/main" id="{128DA0B7-2CB3-D44C-ABD1-65C3EB519CF3}"/>
              </a:ext>
            </a:extLst>
          </p:cNvPr>
          <p:cNvSpPr txBox="1">
            <a:spLocks noChangeArrowheads="1"/>
          </p:cNvSpPr>
          <p:nvPr/>
        </p:nvSpPr>
        <p:spPr bwMode="auto">
          <a:xfrm>
            <a:off x="1" y="21452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At metastatic diagnosis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86D8DDC-7165-8223-F33F-AFF9226C3951}"/>
              </a:ext>
            </a:extLst>
          </p:cNvPr>
          <p:cNvPicPr>
            <a:picLocks noChangeAspect="1"/>
          </p:cNvPicPr>
          <p:nvPr/>
        </p:nvPicPr>
        <p:blipFill>
          <a:blip r:embed="rId3"/>
          <a:srcRect/>
          <a:stretch/>
        </p:blipFill>
        <p:spPr>
          <a:xfrm>
            <a:off x="4753331" y="2060848"/>
            <a:ext cx="6731000" cy="952500"/>
          </a:xfrm>
          <a:prstGeom prst="rect">
            <a:avLst/>
          </a:prstGeom>
        </p:spPr>
      </p:pic>
      <p:sp>
        <p:nvSpPr>
          <p:cNvPr id="74" name="Text Box 4">
            <a:extLst>
              <a:ext uri="{FF2B5EF4-FFF2-40B4-BE49-F238E27FC236}">
                <a16:creationId xmlns:a16="http://schemas.microsoft.com/office/drawing/2014/main" id="{63447936-2682-1A46-8ABB-44C484B67B01}"/>
              </a:ext>
            </a:extLst>
          </p:cNvPr>
          <p:cNvSpPr txBox="1">
            <a:spLocks noChangeArrowheads="1"/>
          </p:cNvSpPr>
          <p:nvPr/>
        </p:nvSpPr>
        <p:spPr bwMode="auto">
          <a:xfrm>
            <a:off x="0" y="31322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After disease progression on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first-line therapy for metastatic disease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659172A7-94B2-60E2-DE31-7156B89AE7C8}"/>
              </a:ext>
            </a:extLst>
          </p:cNvPr>
          <p:cNvPicPr>
            <a:picLocks noChangeAspect="1"/>
          </p:cNvPicPr>
          <p:nvPr/>
        </p:nvPicPr>
        <p:blipFill>
          <a:blip r:embed="rId4"/>
          <a:srcRect/>
          <a:stretch/>
        </p:blipFill>
        <p:spPr>
          <a:xfrm>
            <a:off x="4753331" y="3064148"/>
            <a:ext cx="6731000" cy="952500"/>
          </a:xfrm>
          <a:prstGeom prst="rect">
            <a:avLst/>
          </a:prstGeom>
        </p:spPr>
      </p:pic>
      <p:pic>
        <p:nvPicPr>
          <p:cNvPr id="7" name="Picture 6">
            <a:extLst>
              <a:ext uri="{FF2B5EF4-FFF2-40B4-BE49-F238E27FC236}">
                <a16:creationId xmlns:a16="http://schemas.microsoft.com/office/drawing/2014/main" id="{1201C451-768C-8218-0E47-EC21B6665283}"/>
              </a:ext>
            </a:extLst>
          </p:cNvPr>
          <p:cNvPicPr>
            <a:picLocks noChangeAspect="1"/>
          </p:cNvPicPr>
          <p:nvPr/>
        </p:nvPicPr>
        <p:blipFill>
          <a:blip r:embed="rId2"/>
          <a:srcRect/>
          <a:stretch/>
        </p:blipFill>
        <p:spPr>
          <a:xfrm>
            <a:off x="4753331" y="4060676"/>
            <a:ext cx="6731000" cy="952500"/>
          </a:xfrm>
          <a:prstGeom prst="rect">
            <a:avLst/>
          </a:prstGeom>
        </p:spPr>
      </p:pic>
      <p:sp>
        <p:nvSpPr>
          <p:cNvPr id="9" name="Text Box 4">
            <a:extLst>
              <a:ext uri="{FF2B5EF4-FFF2-40B4-BE49-F238E27FC236}">
                <a16:creationId xmlns:a16="http://schemas.microsoft.com/office/drawing/2014/main" id="{55CA8CAF-C471-E9A9-8302-63186DA6654C}"/>
              </a:ext>
            </a:extLst>
          </p:cNvPr>
          <p:cNvSpPr txBox="1">
            <a:spLocks noChangeArrowheads="1"/>
          </p:cNvSpPr>
          <p:nvPr/>
        </p:nvSpPr>
        <p:spPr bwMode="auto">
          <a:xfrm>
            <a:off x="0" y="407707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2" name="Text Box 9">
            <a:extLst>
              <a:ext uri="{FF2B5EF4-FFF2-40B4-BE49-F238E27FC236}">
                <a16:creationId xmlns:a16="http://schemas.microsoft.com/office/drawing/2014/main" id="{E9754D02-56B3-A2D5-F47D-C3A646522133}"/>
              </a:ext>
            </a:extLst>
          </p:cNvPr>
          <p:cNvSpPr txBox="1">
            <a:spLocks noChangeArrowheads="1"/>
          </p:cNvSpPr>
          <p:nvPr/>
        </p:nvSpPr>
        <p:spPr bwMode="auto">
          <a:xfrm>
            <a:off x="7879296" y="213651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13" name="Text Box 9">
            <a:extLst>
              <a:ext uri="{FF2B5EF4-FFF2-40B4-BE49-F238E27FC236}">
                <a16:creationId xmlns:a16="http://schemas.microsoft.com/office/drawing/2014/main" id="{8E57CA3E-E19D-8BC1-B24B-99DAFEDBF7D5}"/>
              </a:ext>
            </a:extLst>
          </p:cNvPr>
          <p:cNvSpPr txBox="1">
            <a:spLocks noChangeArrowheads="1"/>
          </p:cNvSpPr>
          <p:nvPr/>
        </p:nvSpPr>
        <p:spPr bwMode="auto">
          <a:xfrm>
            <a:off x="9220200" y="314168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14" name="Text Box 9">
            <a:extLst>
              <a:ext uri="{FF2B5EF4-FFF2-40B4-BE49-F238E27FC236}">
                <a16:creationId xmlns:a16="http://schemas.microsoft.com/office/drawing/2014/main" id="{39CFFF52-EAA8-95B9-FCE6-B8A9E4675639}"/>
              </a:ext>
            </a:extLst>
          </p:cNvPr>
          <p:cNvSpPr txBox="1">
            <a:spLocks noChangeArrowheads="1"/>
          </p:cNvSpPr>
          <p:nvPr/>
        </p:nvSpPr>
        <p:spPr bwMode="auto">
          <a:xfrm>
            <a:off x="6096000" y="414684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6" name="TextBox 5">
            <a:extLst>
              <a:ext uri="{FF2B5EF4-FFF2-40B4-BE49-F238E27FC236}">
                <a16:creationId xmlns:a16="http://schemas.microsoft.com/office/drawing/2014/main" id="{8AD5154B-23AD-7E8A-0159-55D799978E18}"/>
              </a:ext>
            </a:extLst>
          </p:cNvPr>
          <p:cNvSpPr txBox="1"/>
          <p:nvPr/>
        </p:nvSpPr>
        <p:spPr>
          <a:xfrm>
            <a:off x="213732" y="5550000"/>
            <a:ext cx="10972800" cy="784830"/>
          </a:xfrm>
          <a:prstGeom prst="rect">
            <a:avLst/>
          </a:prstGeom>
          <a:noFill/>
        </p:spPr>
        <p:txBody>
          <a:bodyPr wrap="square">
            <a:spAutoFit/>
          </a:bodyPr>
          <a:lstStyle/>
          <a:p>
            <a:pPr lvl="0" defTabSz="914400" eaLnBrk="0" hangingPunct="0">
              <a:defRPr/>
            </a:pP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 Depends on whether they progress on AI (aromatase inhibitor) or not; At metastatic diagnosis if relapsing on or within a year of an AI, otherwise with PD on 1st line and then again on 2nd line therapy if still eligible for </a:t>
            </a:r>
            <a:r>
              <a:rPr lang="en-US" sz="1500" b="0" dirty="0">
                <a:solidFill>
                  <a:srgbClr val="000000"/>
                </a:solidFill>
                <a:latin typeface="Arial" charset="0"/>
                <a:ea typeface="ＭＳ Ｐゴシック" charset="0"/>
              </a:rPr>
              <a:t>ET; After disease progression on second- or later-line therapy for metastatic disease</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62529837"/>
      </p:ext>
    </p:extLst>
  </p:cSld>
  <p:clrMapOvr>
    <a:masterClrMapping/>
  </p:clrMapOvr>
  <p:transition spd="slow"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F87A0-FB20-D620-6B40-46197C9A3D5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5005B27-9C0E-626E-52CD-8CE2D879827F}"/>
              </a:ext>
            </a:extLst>
          </p:cNvPr>
          <p:cNvSpPr/>
          <p:nvPr/>
        </p:nvSpPr>
        <p:spPr bwMode="auto">
          <a:xfrm>
            <a:off x="695400" y="1916832"/>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AAA24B0F-06C5-6CB4-D833-E051A9CDEEFC}"/>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5E7C6A5F-5C06-AA97-3D44-945F61674DA2}"/>
              </a:ext>
            </a:extLst>
          </p:cNvPr>
          <p:cNvSpPr>
            <a:spLocks noGrp="1"/>
          </p:cNvSpPr>
          <p:nvPr>
            <p:ph idx="1"/>
          </p:nvPr>
        </p:nvSpPr>
        <p:spPr>
          <a:xfrm>
            <a:off x="1260018" y="1256625"/>
            <a:ext cx="9732526" cy="4727456"/>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Oral SERDs for the General Medical Oncologist</a:t>
            </a:r>
          </a:p>
          <a:p>
            <a:pPr marL="98425" indent="0">
              <a:lnSpc>
                <a:spcPct val="100000"/>
              </a:lnSpc>
              <a:spcBef>
                <a:spcPts val="2400"/>
              </a:spcBef>
              <a:spcAft>
                <a:spcPts val="0"/>
              </a:spcAft>
              <a:buNone/>
            </a:pPr>
            <a:r>
              <a:rPr lang="en-US" sz="2400" dirty="0">
                <a:solidFill>
                  <a:schemeClr val="bg1"/>
                </a:solidFill>
              </a:rPr>
              <a:t>Module 1: SERD Monotherapy </a:t>
            </a:r>
          </a:p>
          <a:p>
            <a:pPr marL="98425" indent="0">
              <a:lnSpc>
                <a:spcPct val="100000"/>
              </a:lnSpc>
              <a:spcBef>
                <a:spcPts val="2400"/>
              </a:spcBef>
              <a:spcAft>
                <a:spcPts val="0"/>
              </a:spcAft>
              <a:buNone/>
            </a:pPr>
            <a:r>
              <a:rPr lang="en-US" sz="2400" dirty="0">
                <a:solidFill>
                  <a:schemeClr val="accent2"/>
                </a:solidFill>
              </a:rPr>
              <a:t>Module 2: </a:t>
            </a:r>
            <a:r>
              <a:rPr lang="en-US" sz="2400" dirty="0"/>
              <a:t>SERD + CDK Inhibitor Combination — EMBER-3</a:t>
            </a:r>
          </a:p>
          <a:p>
            <a:pPr marL="98425" indent="0">
              <a:lnSpc>
                <a:spcPct val="100000"/>
              </a:lnSpc>
              <a:spcBef>
                <a:spcPts val="2400"/>
              </a:spcBef>
              <a:spcAft>
                <a:spcPts val="0"/>
              </a:spcAft>
              <a:buNone/>
            </a:pPr>
            <a:r>
              <a:rPr lang="en-US" sz="2400" dirty="0">
                <a:solidFill>
                  <a:schemeClr val="accent2"/>
                </a:solidFill>
              </a:rPr>
              <a:t>Module 3: </a:t>
            </a:r>
            <a:r>
              <a:rPr lang="en-US" sz="2400" dirty="0">
                <a:solidFill>
                  <a:schemeClr val="tx1"/>
                </a:solidFill>
              </a:rPr>
              <a:t>SERD for “Molecular Progression” — SERENA-6</a:t>
            </a: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Other SERD Issues</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Tree>
    <p:custDataLst>
      <p:tags r:id="rId1"/>
    </p:custDataLst>
    <p:extLst>
      <p:ext uri="{BB962C8B-B14F-4D97-AF65-F5344CB8AC3E}">
        <p14:creationId xmlns:p14="http://schemas.microsoft.com/office/powerpoint/2010/main" val="757429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0497-3C26-38CC-4F3E-8E99A2F2F8F4}"/>
              </a:ext>
            </a:extLst>
          </p:cNvPr>
          <p:cNvSpPr>
            <a:spLocks noGrp="1"/>
          </p:cNvSpPr>
          <p:nvPr>
            <p:ph type="ctrTitle"/>
          </p:nvPr>
        </p:nvSpPr>
        <p:spPr>
          <a:xfrm>
            <a:off x="609600" y="1142966"/>
            <a:ext cx="10972799" cy="2387600"/>
          </a:xfrm>
        </p:spPr>
        <p:txBody>
          <a:bodyPr>
            <a:noAutofit/>
          </a:bodyPr>
          <a:lstStyle/>
          <a:p>
            <a:r>
              <a:rPr lang="en-US" sz="4000" b="1" dirty="0"/>
              <a:t>Appropriate Identification of Candidates for </a:t>
            </a:r>
            <a:br>
              <a:rPr lang="en-US" sz="4000" b="1" dirty="0"/>
            </a:br>
            <a:r>
              <a:rPr lang="en-US" sz="4000" b="1" dirty="0"/>
              <a:t>and Practical Implementation of Oral Selective Estrogen Receptor Degraders (SERDs) </a:t>
            </a:r>
            <a:br>
              <a:rPr lang="en-US" sz="4000" b="1" dirty="0"/>
            </a:br>
            <a:r>
              <a:rPr lang="en-US" sz="4000" b="1" dirty="0"/>
              <a:t>for Progressive ER-Positive, </a:t>
            </a:r>
            <a:br>
              <a:rPr lang="en-US" sz="4000" b="1" dirty="0"/>
            </a:br>
            <a:r>
              <a:rPr lang="en-US" sz="4000" b="1" dirty="0"/>
              <a:t>HER2-Negative Metastatic Breast Cancer (</a:t>
            </a:r>
            <a:r>
              <a:rPr lang="en-US" sz="4000" b="1" dirty="0" err="1"/>
              <a:t>mBC</a:t>
            </a:r>
            <a:r>
              <a:rPr lang="en-US" sz="4000" b="1" dirty="0"/>
              <a:t>) </a:t>
            </a:r>
            <a:endParaRPr lang="en-US" sz="4000" dirty="0"/>
          </a:p>
        </p:txBody>
      </p:sp>
      <p:sp>
        <p:nvSpPr>
          <p:cNvPr id="3" name="Subtitle 2">
            <a:extLst>
              <a:ext uri="{FF2B5EF4-FFF2-40B4-BE49-F238E27FC236}">
                <a16:creationId xmlns:a16="http://schemas.microsoft.com/office/drawing/2014/main" id="{98DA748A-C117-B2C5-1718-AA23D812A47C}"/>
              </a:ext>
            </a:extLst>
          </p:cNvPr>
          <p:cNvSpPr>
            <a:spLocks noGrp="1"/>
          </p:cNvSpPr>
          <p:nvPr>
            <p:ph type="subTitle" idx="1"/>
          </p:nvPr>
        </p:nvSpPr>
        <p:spPr>
          <a:xfrm>
            <a:off x="1397330" y="4373934"/>
            <a:ext cx="9144000" cy="1655762"/>
          </a:xfrm>
        </p:spPr>
        <p:txBody>
          <a:bodyPr>
            <a:normAutofit lnSpcReduction="10000"/>
          </a:bodyPr>
          <a:lstStyle/>
          <a:p>
            <a:r>
              <a:rPr lang="en-US" dirty="0"/>
              <a:t>Rinath Jeselsohn MD</a:t>
            </a:r>
          </a:p>
          <a:p>
            <a:r>
              <a:rPr lang="en-US" dirty="0"/>
              <a:t>Associate Professor</a:t>
            </a:r>
          </a:p>
          <a:p>
            <a:r>
              <a:rPr lang="en-US" dirty="0"/>
              <a:t>Breast Oncology Center</a:t>
            </a:r>
          </a:p>
          <a:p>
            <a:r>
              <a:rPr lang="en-US" dirty="0"/>
              <a:t>Dana Farber Cancer Institute</a:t>
            </a:r>
          </a:p>
        </p:txBody>
      </p:sp>
    </p:spTree>
    <p:extLst>
      <p:ext uri="{BB962C8B-B14F-4D97-AF65-F5344CB8AC3E}">
        <p14:creationId xmlns:p14="http://schemas.microsoft.com/office/powerpoint/2010/main" val="14142098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14886E-6732-38C2-368F-DCF9EDF1F4E0}"/>
              </a:ext>
            </a:extLst>
          </p:cNvPr>
          <p:cNvSpPr>
            <a:spLocks noGrp="1"/>
          </p:cNvSpPr>
          <p:nvPr>
            <p:ph idx="1"/>
          </p:nvPr>
        </p:nvSpPr>
        <p:spPr>
          <a:xfrm>
            <a:off x="838200" y="1528742"/>
            <a:ext cx="10515600" cy="4351338"/>
          </a:xfrm>
        </p:spPr>
        <p:txBody>
          <a:bodyPr/>
          <a:lstStyle/>
          <a:p>
            <a:pPr marL="0" indent="0">
              <a:buNone/>
            </a:pPr>
            <a:r>
              <a:rPr lang="en-US" dirty="0"/>
              <a:t>67 </a:t>
            </a:r>
            <a:r>
              <a:rPr lang="en-US" dirty="0" err="1"/>
              <a:t>yo</a:t>
            </a:r>
            <a:r>
              <a:rPr lang="en-US" dirty="0"/>
              <a:t> woman who developed metastatic hormone receptor positive breast cancer 7 years after completion of 5 years of adjuvant endocrine therapy. At the time of relapse, she presented with a malignant pleural effusion. The effusion was drained, and she was started on treatment with ribociclib and an aromatase inhibitor. </a:t>
            </a:r>
          </a:p>
          <a:p>
            <a:pPr marL="0" indent="0">
              <a:buNone/>
            </a:pPr>
            <a:r>
              <a:rPr lang="en-US" dirty="0"/>
              <a:t>After 3 years on treatment, she developed progressive disease with new bone metastases. </a:t>
            </a:r>
          </a:p>
          <a:p>
            <a:pPr marL="0" indent="0">
              <a:buNone/>
            </a:pPr>
            <a:endParaRPr lang="en-US" dirty="0"/>
          </a:p>
          <a:p>
            <a:pPr marL="0" indent="0">
              <a:buNone/>
            </a:pPr>
            <a:r>
              <a:rPr lang="en-US" b="1" dirty="0"/>
              <a:t>Should </a:t>
            </a:r>
            <a:r>
              <a:rPr lang="en-US" b="1"/>
              <a:t>circulating tumor DNA </a:t>
            </a:r>
            <a:r>
              <a:rPr lang="en-US" b="1" dirty="0"/>
              <a:t>(ctDNA) testing for an ESR1 mutation be performed? </a:t>
            </a:r>
          </a:p>
        </p:txBody>
      </p:sp>
    </p:spTree>
    <p:extLst>
      <p:ext uri="{BB962C8B-B14F-4D97-AF65-F5344CB8AC3E}">
        <p14:creationId xmlns:p14="http://schemas.microsoft.com/office/powerpoint/2010/main" val="333470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B342-1BC3-EB06-7FF2-7045EE462847}"/>
              </a:ext>
            </a:extLst>
          </p:cNvPr>
          <p:cNvSpPr>
            <a:spLocks noGrp="1"/>
          </p:cNvSpPr>
          <p:nvPr>
            <p:ph type="title"/>
          </p:nvPr>
        </p:nvSpPr>
        <p:spPr>
          <a:xfrm>
            <a:off x="188053" y="0"/>
            <a:ext cx="10515600" cy="1325563"/>
          </a:xfrm>
        </p:spPr>
        <p:txBody>
          <a:bodyPr/>
          <a:lstStyle/>
          <a:p>
            <a:r>
              <a:rPr lang="en-US" dirty="0"/>
              <a:t>ESR1 mutations: </a:t>
            </a:r>
          </a:p>
        </p:txBody>
      </p:sp>
      <p:pic>
        <p:nvPicPr>
          <p:cNvPr id="5" name="Picture 4" descr="A diagram of a computer&#10;&#10;AI-generated content may be incorrect.">
            <a:extLst>
              <a:ext uri="{FF2B5EF4-FFF2-40B4-BE49-F238E27FC236}">
                <a16:creationId xmlns:a16="http://schemas.microsoft.com/office/drawing/2014/main" id="{7F7019F9-117D-15E5-82A1-56E1759BCF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34407" y="1027906"/>
            <a:ext cx="9014279" cy="4218381"/>
          </a:xfrm>
          <a:prstGeom prst="rect">
            <a:avLst/>
          </a:prstGeom>
        </p:spPr>
      </p:pic>
      <p:sp>
        <p:nvSpPr>
          <p:cNvPr id="6" name="Oval 5">
            <a:extLst>
              <a:ext uri="{FF2B5EF4-FFF2-40B4-BE49-F238E27FC236}">
                <a16:creationId xmlns:a16="http://schemas.microsoft.com/office/drawing/2014/main" id="{E23F9167-65FF-D821-C306-D872F817AF81}"/>
              </a:ext>
            </a:extLst>
          </p:cNvPr>
          <p:cNvSpPr/>
          <p:nvPr/>
        </p:nvSpPr>
        <p:spPr>
          <a:xfrm>
            <a:off x="8763990" y="755764"/>
            <a:ext cx="1460665" cy="238133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D383839E-7811-D602-E73D-94B7D6DD08AA}"/>
              </a:ext>
            </a:extLst>
          </p:cNvPr>
          <p:cNvSpPr txBox="1"/>
          <p:nvPr/>
        </p:nvSpPr>
        <p:spPr>
          <a:xfrm>
            <a:off x="118753" y="6492875"/>
            <a:ext cx="40231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Jeselsohn et al, Nat Rev Clin </a:t>
            </a:r>
            <a:r>
              <a:rPr kumimoji="0" lang="en-US" sz="1800" b="0" i="1" u="none" strike="noStrike" kern="1200" cap="none" spc="0" normalizeH="0" baseline="0" noProof="0" dirty="0" err="1">
                <a:ln>
                  <a:noFill/>
                </a:ln>
                <a:solidFill>
                  <a:prstClr val="black"/>
                </a:solidFill>
                <a:effectLst/>
                <a:uLnTx/>
                <a:uFillTx/>
                <a:latin typeface="Aptos" panose="02110004020202020204"/>
                <a:ea typeface="+mn-ea"/>
                <a:cs typeface="+mn-cs"/>
              </a:rPr>
              <a:t>Onc</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 2016 </a:t>
            </a:r>
          </a:p>
        </p:txBody>
      </p:sp>
      <p:sp>
        <p:nvSpPr>
          <p:cNvPr id="8" name="TextBox 7">
            <a:extLst>
              <a:ext uri="{FF2B5EF4-FFF2-40B4-BE49-F238E27FC236}">
                <a16:creationId xmlns:a16="http://schemas.microsoft.com/office/drawing/2014/main" id="{F69CDB88-F559-66A7-A9AA-A3E7A2D48F43}"/>
              </a:ext>
            </a:extLst>
          </p:cNvPr>
          <p:cNvSpPr txBox="1"/>
          <p:nvPr/>
        </p:nvSpPr>
        <p:spPr>
          <a:xfrm>
            <a:off x="575743" y="5599261"/>
            <a:ext cx="113030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00FFFF"/>
                </a:highlight>
                <a:uLnTx/>
                <a:uFillTx/>
                <a:latin typeface="Aptos" panose="02110004020202020204"/>
                <a:ea typeface="+mn-ea"/>
                <a:cs typeface="+mn-cs"/>
              </a:rPr>
              <a:t>Biomarker of retained tumor dependency on ER signaling, albeit  altered ER signaling </a:t>
            </a:r>
          </a:p>
        </p:txBody>
      </p:sp>
    </p:spTree>
    <p:extLst>
      <p:ext uri="{BB962C8B-B14F-4D97-AF65-F5344CB8AC3E}">
        <p14:creationId xmlns:p14="http://schemas.microsoft.com/office/powerpoint/2010/main" val="31014171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8360-E790-66E3-6FBC-CA721C508F6B}"/>
              </a:ext>
            </a:extLst>
          </p:cNvPr>
          <p:cNvSpPr>
            <a:spLocks noGrp="1"/>
          </p:cNvSpPr>
          <p:nvPr>
            <p:ph type="title"/>
          </p:nvPr>
        </p:nvSpPr>
        <p:spPr>
          <a:xfrm>
            <a:off x="0" y="116585"/>
            <a:ext cx="12192000" cy="851033"/>
          </a:xfrm>
        </p:spPr>
        <p:txBody>
          <a:bodyPr>
            <a:normAutofit/>
          </a:bodyPr>
          <a:lstStyle/>
          <a:p>
            <a:pPr algn="ctr"/>
            <a:r>
              <a:rPr lang="en-US" sz="3600" i="1" dirty="0"/>
              <a:t>ESR1</a:t>
            </a:r>
            <a:r>
              <a:rPr lang="en-US" sz="3600" dirty="0"/>
              <a:t> Mutations are Enriched after ET in Metastatic Disease</a:t>
            </a:r>
          </a:p>
        </p:txBody>
      </p:sp>
      <p:sp>
        <p:nvSpPr>
          <p:cNvPr id="3" name="TextBox 2">
            <a:extLst>
              <a:ext uri="{FF2B5EF4-FFF2-40B4-BE49-F238E27FC236}">
                <a16:creationId xmlns:a16="http://schemas.microsoft.com/office/drawing/2014/main" id="{1A378EAF-2CF3-8CFB-7450-BDD7B59E3C0C}"/>
              </a:ext>
            </a:extLst>
          </p:cNvPr>
          <p:cNvSpPr txBox="1"/>
          <p:nvPr/>
        </p:nvSpPr>
        <p:spPr>
          <a:xfrm>
            <a:off x="7315200" y="527264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6C1930F-06D7-C2D0-A655-B757035F1D73}"/>
              </a:ext>
            </a:extLst>
          </p:cNvPr>
          <p:cNvSpPr txBox="1"/>
          <p:nvPr/>
        </p:nvSpPr>
        <p:spPr>
          <a:xfrm>
            <a:off x="6543304" y="57714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Diagram&#10;&#10;Description automatically generated with medium confidence">
            <a:extLst>
              <a:ext uri="{FF2B5EF4-FFF2-40B4-BE49-F238E27FC236}">
                <a16:creationId xmlns:a16="http://schemas.microsoft.com/office/drawing/2014/main" id="{F4240B84-8BA5-0439-9F8F-76D559D62AB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2031"/>
          <a:stretch/>
        </p:blipFill>
        <p:spPr>
          <a:xfrm>
            <a:off x="3225103" y="885455"/>
            <a:ext cx="6128574" cy="5716824"/>
          </a:xfrm>
          <a:prstGeom prst="rect">
            <a:avLst/>
          </a:prstGeom>
        </p:spPr>
      </p:pic>
      <p:sp>
        <p:nvSpPr>
          <p:cNvPr id="8" name="TextBox 7">
            <a:extLst>
              <a:ext uri="{FF2B5EF4-FFF2-40B4-BE49-F238E27FC236}">
                <a16:creationId xmlns:a16="http://schemas.microsoft.com/office/drawing/2014/main" id="{7BFE9C15-009C-DD4C-AC80-BA748A4D405D}"/>
              </a:ext>
            </a:extLst>
          </p:cNvPr>
          <p:cNvSpPr txBox="1"/>
          <p:nvPr/>
        </p:nvSpPr>
        <p:spPr>
          <a:xfrm rot="16200000">
            <a:off x="2153249" y="2649527"/>
            <a:ext cx="2515176" cy="369332"/>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Mutant ER prevalence %</a:t>
            </a:r>
          </a:p>
        </p:txBody>
      </p:sp>
      <p:sp>
        <p:nvSpPr>
          <p:cNvPr id="9" name="Rectangle 8">
            <a:extLst>
              <a:ext uri="{FF2B5EF4-FFF2-40B4-BE49-F238E27FC236}">
                <a16:creationId xmlns:a16="http://schemas.microsoft.com/office/drawing/2014/main" id="{E077C245-74F1-6CAE-E159-63BC81E88250}"/>
              </a:ext>
            </a:extLst>
          </p:cNvPr>
          <p:cNvSpPr/>
          <p:nvPr/>
        </p:nvSpPr>
        <p:spPr>
          <a:xfrm>
            <a:off x="-153122" y="6159833"/>
            <a:ext cx="549971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Aptos" panose="02110004020202020204"/>
                <a:ea typeface="+mn-ea"/>
                <a:cs typeface="+mn-cs"/>
              </a:rPr>
              <a:t>Grinshpun</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1" u="none" strike="noStrike" kern="1200" cap="none" spc="0" normalizeH="0" baseline="0" noProof="0" dirty="0" err="1">
                <a:ln>
                  <a:noFill/>
                </a:ln>
                <a:solidFill>
                  <a:prstClr val="black"/>
                </a:solidFill>
                <a:effectLst/>
                <a:uLnTx/>
                <a:uFillTx/>
                <a:latin typeface="Aptos" panose="02110004020202020204"/>
                <a:ea typeface="+mn-ea"/>
                <a:cs typeface="+mn-cs"/>
              </a:rPr>
              <a:t>Jeselsohn</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  Heme </a:t>
            </a:r>
            <a:r>
              <a:rPr kumimoji="0" lang="en-US" sz="1800" b="0" i="1" u="none" strike="noStrike" kern="1200" cap="none" spc="0" normalizeH="0" baseline="0" noProof="0" dirty="0" err="1">
                <a:ln>
                  <a:noFill/>
                </a:ln>
                <a:solidFill>
                  <a:prstClr val="black"/>
                </a:solidFill>
                <a:effectLst/>
                <a:uLnTx/>
                <a:uFillTx/>
                <a:latin typeface="Aptos" panose="02110004020202020204"/>
                <a:ea typeface="+mn-ea"/>
                <a:cs typeface="+mn-cs"/>
              </a:rPr>
              <a:t>Onc</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 N. America 23</a:t>
            </a:r>
          </a:p>
        </p:txBody>
      </p:sp>
      <p:cxnSp>
        <p:nvCxnSpPr>
          <p:cNvPr id="11" name="Straight Connector 10">
            <a:extLst>
              <a:ext uri="{FF2B5EF4-FFF2-40B4-BE49-F238E27FC236}">
                <a16:creationId xmlns:a16="http://schemas.microsoft.com/office/drawing/2014/main" id="{84EDDBD6-8BA5-8BF8-B38B-04F48EF50FA8}"/>
              </a:ext>
            </a:extLst>
          </p:cNvPr>
          <p:cNvCxnSpPr/>
          <p:nvPr/>
        </p:nvCxnSpPr>
        <p:spPr>
          <a:xfrm>
            <a:off x="3947258" y="4126289"/>
            <a:ext cx="4707619" cy="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13BB83-75D9-A011-04E6-6674A09A9EC9}"/>
              </a:ext>
            </a:extLst>
          </p:cNvPr>
          <p:cNvCxnSpPr/>
          <p:nvPr/>
        </p:nvCxnSpPr>
        <p:spPr>
          <a:xfrm>
            <a:off x="3958016" y="3514896"/>
            <a:ext cx="4707619" cy="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F236B7-08AC-A517-6096-D5369D048E12}"/>
              </a:ext>
            </a:extLst>
          </p:cNvPr>
          <p:cNvCxnSpPr/>
          <p:nvPr/>
        </p:nvCxnSpPr>
        <p:spPr>
          <a:xfrm>
            <a:off x="3958016" y="3035670"/>
            <a:ext cx="4707619" cy="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BC6710D-E2BD-CD5D-7D49-F22727FB930A}"/>
              </a:ext>
            </a:extLst>
          </p:cNvPr>
          <p:cNvSpPr txBox="1"/>
          <p:nvPr/>
        </p:nvSpPr>
        <p:spPr>
          <a:xfrm>
            <a:off x="3968774" y="4528389"/>
            <a:ext cx="121156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rPr>
              <a:t>Primary BC </a:t>
            </a:r>
          </a:p>
        </p:txBody>
      </p:sp>
      <p:sp>
        <p:nvSpPr>
          <p:cNvPr id="15" name="TextBox 14">
            <a:extLst>
              <a:ext uri="{FF2B5EF4-FFF2-40B4-BE49-F238E27FC236}">
                <a16:creationId xmlns:a16="http://schemas.microsoft.com/office/drawing/2014/main" id="{C3638A65-60D8-B5A1-7297-37C665E42B21}"/>
              </a:ext>
            </a:extLst>
          </p:cNvPr>
          <p:cNvSpPr txBox="1"/>
          <p:nvPr/>
        </p:nvSpPr>
        <p:spPr>
          <a:xfrm>
            <a:off x="5146405" y="4436057"/>
            <a:ext cx="1181927"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rPr>
              <a:t>Time of distant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rPr>
              <a:t>     Recurrence </a:t>
            </a:r>
          </a:p>
        </p:txBody>
      </p:sp>
      <p:sp>
        <p:nvSpPr>
          <p:cNvPr id="16" name="TextBox 15">
            <a:extLst>
              <a:ext uri="{FF2B5EF4-FFF2-40B4-BE49-F238E27FC236}">
                <a16:creationId xmlns:a16="http://schemas.microsoft.com/office/drawing/2014/main" id="{1579CC64-8B40-96A9-7EE2-8EC12E5BB01F}"/>
              </a:ext>
            </a:extLst>
          </p:cNvPr>
          <p:cNvSpPr txBox="1"/>
          <p:nvPr/>
        </p:nvSpPr>
        <p:spPr>
          <a:xfrm>
            <a:off x="6301067" y="4483333"/>
            <a:ext cx="3085717"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rPr>
              <a:t>After endocrine therapy in metastatic disease</a:t>
            </a:r>
          </a:p>
        </p:txBody>
      </p:sp>
      <p:sp>
        <p:nvSpPr>
          <p:cNvPr id="4" name="TextBox 3">
            <a:extLst>
              <a:ext uri="{FF2B5EF4-FFF2-40B4-BE49-F238E27FC236}">
                <a16:creationId xmlns:a16="http://schemas.microsoft.com/office/drawing/2014/main" id="{F231B6AC-0AF3-22CA-F50F-39FD468519C4}"/>
              </a:ext>
            </a:extLst>
          </p:cNvPr>
          <p:cNvSpPr txBox="1"/>
          <p:nvPr/>
        </p:nvSpPr>
        <p:spPr>
          <a:xfrm>
            <a:off x="4075686" y="3584580"/>
            <a:ext cx="1003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ptos" panose="02110004020202020204"/>
                <a:ea typeface="+mn-ea"/>
                <a:cs typeface="+mn-cs"/>
              </a:rPr>
              <a:t>Primary</a:t>
            </a:r>
          </a:p>
        </p:txBody>
      </p:sp>
      <p:sp>
        <p:nvSpPr>
          <p:cNvPr id="7" name="TextBox 6">
            <a:extLst>
              <a:ext uri="{FF2B5EF4-FFF2-40B4-BE49-F238E27FC236}">
                <a16:creationId xmlns:a16="http://schemas.microsoft.com/office/drawing/2014/main" id="{B165F36F-DADE-4E72-CBEE-9F0FD272BF12}"/>
              </a:ext>
            </a:extLst>
          </p:cNvPr>
          <p:cNvSpPr txBox="1"/>
          <p:nvPr/>
        </p:nvSpPr>
        <p:spPr>
          <a:xfrm>
            <a:off x="5116621" y="3231957"/>
            <a:ext cx="124149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ptos" panose="02110004020202020204"/>
                <a:ea typeface="+mn-ea"/>
                <a:cs typeface="+mn-cs"/>
              </a:rPr>
              <a:t>Early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ptos" panose="02110004020202020204"/>
                <a:ea typeface="+mn-ea"/>
                <a:cs typeface="+mn-cs"/>
              </a:rPr>
              <a:t>metastatic </a:t>
            </a:r>
          </a:p>
        </p:txBody>
      </p:sp>
      <p:sp>
        <p:nvSpPr>
          <p:cNvPr id="10" name="TextBox 9">
            <a:extLst>
              <a:ext uri="{FF2B5EF4-FFF2-40B4-BE49-F238E27FC236}">
                <a16:creationId xmlns:a16="http://schemas.microsoft.com/office/drawing/2014/main" id="{FD7FD28B-9BD1-9532-64E9-1F4DD240EA86}"/>
              </a:ext>
            </a:extLst>
          </p:cNvPr>
          <p:cNvSpPr txBox="1"/>
          <p:nvPr/>
        </p:nvSpPr>
        <p:spPr>
          <a:xfrm>
            <a:off x="6728036" y="2150128"/>
            <a:ext cx="124149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ptos" panose="02110004020202020204"/>
                <a:ea typeface="+mn-ea"/>
                <a:cs typeface="+mn-cs"/>
              </a:rPr>
              <a:t>Later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ptos" panose="02110004020202020204"/>
                <a:ea typeface="+mn-ea"/>
                <a:cs typeface="+mn-cs"/>
              </a:rPr>
              <a:t>metastatic </a:t>
            </a:r>
          </a:p>
        </p:txBody>
      </p:sp>
    </p:spTree>
    <p:extLst>
      <p:ext uri="{BB962C8B-B14F-4D97-AF65-F5344CB8AC3E}">
        <p14:creationId xmlns:p14="http://schemas.microsoft.com/office/powerpoint/2010/main" val="1229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O’Shaughnessy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370474" y="1700808"/>
          <a:ext cx="9451050" cy="2811780"/>
        </p:xfrm>
        <a:graphic>
          <a:graphicData uri="http://schemas.openxmlformats.org/drawingml/2006/table">
            <a:tbl>
              <a:tblPr firstRow="1" bandRow="1">
                <a:tableStyleId>{F2DE63D5-997A-4646-A377-4702673A728D}</a:tableStyleId>
              </a:tblPr>
              <a:tblGrid>
                <a:gridCol w="2738876">
                  <a:extLst>
                    <a:ext uri="{9D8B030D-6E8A-4147-A177-3AD203B41FA5}">
                      <a16:colId xmlns:a16="http://schemas.microsoft.com/office/drawing/2014/main" val="20000"/>
                    </a:ext>
                  </a:extLst>
                </a:gridCol>
                <a:gridCol w="6712174">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Aadi Bioscience, </a:t>
                      </a:r>
                      <a:r>
                        <a:rPr lang="en-US" sz="1800" b="0" dirty="0" err="1">
                          <a:solidFill>
                            <a:schemeClr val="tx1"/>
                          </a:solidFill>
                        </a:rPr>
                        <a:t>Agendia</a:t>
                      </a:r>
                      <a:r>
                        <a:rPr lang="en-US" sz="1800" b="0" dirty="0">
                          <a:solidFill>
                            <a:schemeClr val="tx1"/>
                          </a:solidFill>
                        </a:rPr>
                        <a:t> Inc, Amgen Inc, Aptitude Health, AstraZeneca Pharmaceuticals LP, BioNTech SE, Bristol Myers Squibb, Daiichi Sankyo Inc, Duality Biologics, Eisai Inc, Ellipses Pharma, Exact Sciences Corporation, G1 Therapeutics Inc, Genentech, a member of the Roche Group, Gilead Sciences Inc, Guardant Health, </a:t>
                      </a:r>
                      <a:r>
                        <a:rPr lang="en-US" sz="1800" b="0" dirty="0" err="1">
                          <a:solidFill>
                            <a:schemeClr val="tx1"/>
                          </a:solidFill>
                        </a:rPr>
                        <a:t>HiberCell</a:t>
                      </a:r>
                      <a:r>
                        <a:rPr lang="en-US" sz="1800" b="0" dirty="0">
                          <a:solidFill>
                            <a:schemeClr val="tx1"/>
                          </a:solidFill>
                        </a:rPr>
                        <a:t>, Jazz Pharmaceuticals Inc, Johnson &amp; Johnson, Lilly, Merck, Mersana Therapeutics Inc, Natera Inc, Novartis, Pfizer Inc, Pierre Fabre, Puma Biotechnology Inc, </a:t>
                      </a:r>
                      <a:r>
                        <a:rPr lang="en-US" sz="1800" b="0" dirty="0" err="1">
                          <a:solidFill>
                            <a:schemeClr val="tx1"/>
                          </a:solidFill>
                        </a:rPr>
                        <a:t>RayzeBio</a:t>
                      </a:r>
                      <a:r>
                        <a:rPr lang="en-US" sz="1800" b="0" dirty="0">
                          <a:solidFill>
                            <a:schemeClr val="tx1"/>
                          </a:solidFill>
                        </a:rPr>
                        <a:t> Inc, Roche Laboratories Inc, Sanofi,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Stemline</a:t>
                      </a:r>
                      <a:r>
                        <a:rPr lang="en-US" sz="1800" b="0" dirty="0">
                          <a:solidFill>
                            <a:schemeClr val="tx1"/>
                          </a:solidFill>
                        </a:rPr>
                        <a:t> Therapeutics Inc, Summit Therapeutics, Tempus, </a:t>
                      </a:r>
                      <a:r>
                        <a:rPr lang="en-US" sz="1800" b="0" dirty="0" err="1">
                          <a:solidFill>
                            <a:schemeClr val="tx1"/>
                          </a:solidFill>
                        </a:rPr>
                        <a:t>TerSera</a:t>
                      </a:r>
                      <a:r>
                        <a:rPr lang="en-US" sz="1800" b="0" dirty="0">
                          <a:solidFill>
                            <a:schemeClr val="tx1"/>
                          </a:solidFill>
                        </a:rPr>
                        <a:t> Therapeutics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182187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5E3B7-8928-514B-94DA-42329B5D4175}"/>
              </a:ext>
            </a:extLst>
          </p:cNvPr>
          <p:cNvSpPr>
            <a:spLocks noGrp="1"/>
          </p:cNvSpPr>
          <p:nvPr>
            <p:ph type="title"/>
          </p:nvPr>
        </p:nvSpPr>
        <p:spPr>
          <a:xfrm>
            <a:off x="0" y="52119"/>
            <a:ext cx="12192000" cy="635932"/>
          </a:xfrm>
        </p:spPr>
        <p:txBody>
          <a:bodyPr>
            <a:normAutofit/>
          </a:bodyPr>
          <a:lstStyle/>
          <a:p>
            <a:pPr algn="ctr"/>
            <a:r>
              <a:rPr lang="en-US" sz="3200" dirty="0"/>
              <a:t>The Genomic Landscape after Progression on Palbociclib and an AI</a:t>
            </a:r>
          </a:p>
        </p:txBody>
      </p:sp>
      <p:pic>
        <p:nvPicPr>
          <p:cNvPr id="6" name="Picture 5">
            <a:extLst>
              <a:ext uri="{FF2B5EF4-FFF2-40B4-BE49-F238E27FC236}">
                <a16:creationId xmlns:a16="http://schemas.microsoft.com/office/drawing/2014/main" id="{FDD9F5DF-3744-67BF-BA18-996C8FFE3129}"/>
              </a:ext>
            </a:extLst>
          </p:cNvPr>
          <p:cNvPicPr>
            <a:picLocks noChangeAspect="1"/>
          </p:cNvPicPr>
          <p:nvPr/>
        </p:nvPicPr>
        <p:blipFill>
          <a:blip r:embed="rId2"/>
          <a:srcRect l="1434" t="4314" r="23628" b="62065"/>
          <a:stretch>
            <a:fillRect/>
          </a:stretch>
        </p:blipFill>
        <p:spPr>
          <a:xfrm>
            <a:off x="91067" y="914400"/>
            <a:ext cx="9422673" cy="5505384"/>
          </a:xfrm>
          <a:prstGeom prst="rect">
            <a:avLst/>
          </a:prstGeom>
        </p:spPr>
      </p:pic>
      <p:pic>
        <p:nvPicPr>
          <p:cNvPr id="7" name="Picture 6">
            <a:extLst>
              <a:ext uri="{FF2B5EF4-FFF2-40B4-BE49-F238E27FC236}">
                <a16:creationId xmlns:a16="http://schemas.microsoft.com/office/drawing/2014/main" id="{C5B9261B-82AD-39B8-6AC2-34A9FB3C31C6}"/>
              </a:ext>
            </a:extLst>
          </p:cNvPr>
          <p:cNvPicPr>
            <a:picLocks noChangeAspect="1"/>
          </p:cNvPicPr>
          <p:nvPr/>
        </p:nvPicPr>
        <p:blipFill>
          <a:blip r:embed="rId2"/>
          <a:srcRect l="1434" t="37448" r="73414" b="40482"/>
          <a:stretch>
            <a:fillRect/>
          </a:stretch>
        </p:blipFill>
        <p:spPr>
          <a:xfrm>
            <a:off x="9645950" y="3705727"/>
            <a:ext cx="2156392" cy="2464222"/>
          </a:xfrm>
          <a:prstGeom prst="rect">
            <a:avLst/>
          </a:prstGeom>
        </p:spPr>
      </p:pic>
      <p:sp>
        <p:nvSpPr>
          <p:cNvPr id="3" name="TextBox 2">
            <a:extLst>
              <a:ext uri="{FF2B5EF4-FFF2-40B4-BE49-F238E27FC236}">
                <a16:creationId xmlns:a16="http://schemas.microsoft.com/office/drawing/2014/main" id="{0BB760B0-CFA7-D1D5-ECDC-D2015B975E45}"/>
              </a:ext>
            </a:extLst>
          </p:cNvPr>
          <p:cNvSpPr txBox="1"/>
          <p:nvPr/>
        </p:nvSpPr>
        <p:spPr>
          <a:xfrm>
            <a:off x="91067" y="2628016"/>
            <a:ext cx="9554883" cy="365760"/>
          </a:xfrm>
          <a:prstGeom prst="rect">
            <a:avLst/>
          </a:prstGeom>
          <a:noFill/>
          <a:ln w="190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30D2280A-DD5F-896A-EA53-234D847EF192}"/>
              </a:ext>
            </a:extLst>
          </p:cNvPr>
          <p:cNvSpPr txBox="1"/>
          <p:nvPr/>
        </p:nvSpPr>
        <p:spPr>
          <a:xfrm>
            <a:off x="8305573" y="6436549"/>
            <a:ext cx="36824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Jeselsohn R et al, ESMO Open 2025</a:t>
            </a:r>
          </a:p>
        </p:txBody>
      </p:sp>
      <p:sp>
        <p:nvSpPr>
          <p:cNvPr id="5" name="TextBox 4">
            <a:extLst>
              <a:ext uri="{FF2B5EF4-FFF2-40B4-BE49-F238E27FC236}">
                <a16:creationId xmlns:a16="http://schemas.microsoft.com/office/drawing/2014/main" id="{D0A8BECB-2C3F-F180-7858-1B6B31B32739}"/>
              </a:ext>
            </a:extLst>
          </p:cNvPr>
          <p:cNvSpPr txBox="1"/>
          <p:nvPr/>
        </p:nvSpPr>
        <p:spPr>
          <a:xfrm>
            <a:off x="3363132" y="689367"/>
            <a:ext cx="46490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Baseline ctDNA samples from the PACE trial  </a:t>
            </a:r>
          </a:p>
        </p:txBody>
      </p:sp>
      <p:sp>
        <p:nvSpPr>
          <p:cNvPr id="8" name="TextBox 7">
            <a:extLst>
              <a:ext uri="{FF2B5EF4-FFF2-40B4-BE49-F238E27FC236}">
                <a16:creationId xmlns:a16="http://schemas.microsoft.com/office/drawing/2014/main" id="{87AA2537-05BC-63AF-E628-BB8F61A545AE}"/>
              </a:ext>
            </a:extLst>
          </p:cNvPr>
          <p:cNvSpPr txBox="1"/>
          <p:nvPr/>
        </p:nvSpPr>
        <p:spPr>
          <a:xfrm>
            <a:off x="1004836" y="1748354"/>
            <a:ext cx="1217000" cy="200055"/>
          </a:xfrm>
          <a:prstGeom prst="rect">
            <a:avLst/>
          </a:prstGeom>
          <a:solidFill>
            <a:schemeClr val="bg1"/>
          </a:solidFill>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De novo or Recurrent </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mets</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2275FCC4-0D86-FA74-65AD-B50CA4C9F6DB}"/>
              </a:ext>
            </a:extLst>
          </p:cNvPr>
          <p:cNvSpPr txBox="1"/>
          <p:nvPr/>
        </p:nvSpPr>
        <p:spPr>
          <a:xfrm>
            <a:off x="9687200" y="5152718"/>
            <a:ext cx="1217000" cy="200055"/>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ptos" panose="02110004020202020204"/>
                <a:ea typeface="+mn-ea"/>
                <a:cs typeface="+mn-cs"/>
              </a:rPr>
              <a:t>De novo or Recurrent </a:t>
            </a:r>
            <a:r>
              <a:rPr kumimoji="0" lang="en-US" sz="700" b="0" i="0" u="none" strike="noStrike" kern="1200" cap="none" spc="0" normalizeH="0" baseline="0" noProof="0" dirty="0" err="1">
                <a:ln>
                  <a:noFill/>
                </a:ln>
                <a:solidFill>
                  <a:prstClr val="black"/>
                </a:solidFill>
                <a:effectLst/>
                <a:uLnTx/>
                <a:uFillTx/>
                <a:latin typeface="Aptos" panose="02110004020202020204"/>
                <a:ea typeface="+mn-ea"/>
                <a:cs typeface="+mn-cs"/>
              </a:rPr>
              <a:t>mets</a:t>
            </a:r>
            <a:endParaRPr kumimoji="0" lang="en-US" sz="7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39778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EA861-FD39-6FC1-FDA7-6AD950A4FF7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AD1A1B-0F0C-0E24-7AFB-AE42B9619709}"/>
              </a:ext>
            </a:extLst>
          </p:cNvPr>
          <p:cNvSpPr>
            <a:spLocks noGrp="1"/>
          </p:cNvSpPr>
          <p:nvPr>
            <p:ph idx="1"/>
          </p:nvPr>
        </p:nvSpPr>
        <p:spPr>
          <a:xfrm>
            <a:off x="838200" y="1433740"/>
            <a:ext cx="10515600" cy="4351338"/>
          </a:xfrm>
        </p:spPr>
        <p:txBody>
          <a:bodyPr>
            <a:normAutofit lnSpcReduction="10000"/>
          </a:bodyPr>
          <a:lstStyle/>
          <a:p>
            <a:pPr marL="0" indent="0">
              <a:buNone/>
            </a:pPr>
            <a:endParaRPr lang="en-US" dirty="0"/>
          </a:p>
          <a:p>
            <a:pPr marL="0" indent="0">
              <a:buNone/>
            </a:pPr>
            <a:r>
              <a:rPr lang="en-US" dirty="0"/>
              <a:t>ctDNA testing was performed and patient was found to have an E538G ESR1 mutation and an H1047R PIK3CA mutation. </a:t>
            </a:r>
          </a:p>
          <a:p>
            <a:pPr marL="0" indent="0">
              <a:buNone/>
            </a:pPr>
            <a:endParaRPr lang="en-US" dirty="0"/>
          </a:p>
          <a:p>
            <a:pPr marL="0" indent="0">
              <a:buNone/>
            </a:pPr>
            <a:r>
              <a:rPr lang="en-US" dirty="0"/>
              <a:t>Treatment options:</a:t>
            </a:r>
          </a:p>
          <a:p>
            <a:pPr marL="0" indent="0">
              <a:buNone/>
            </a:pPr>
            <a:r>
              <a:rPr lang="en-US" dirty="0"/>
              <a:t>Elacestrant</a:t>
            </a:r>
          </a:p>
          <a:p>
            <a:pPr marL="0" indent="0">
              <a:buNone/>
            </a:pPr>
            <a:r>
              <a:rPr lang="en-US" dirty="0"/>
              <a:t>Imlunestrant</a:t>
            </a:r>
          </a:p>
          <a:p>
            <a:pPr marL="0" indent="0">
              <a:buNone/>
            </a:pPr>
            <a:r>
              <a:rPr lang="en-US" dirty="0"/>
              <a:t>Capivasertib plus fulvestrant</a:t>
            </a:r>
          </a:p>
          <a:p>
            <a:pPr marL="0" indent="0">
              <a:buNone/>
            </a:pPr>
            <a:r>
              <a:rPr lang="en-US" dirty="0"/>
              <a:t>Alpelisib plus fulvestrant </a:t>
            </a:r>
          </a:p>
        </p:txBody>
      </p:sp>
    </p:spTree>
    <p:extLst>
      <p:ext uri="{BB962C8B-B14F-4D97-AF65-F5344CB8AC3E}">
        <p14:creationId xmlns:p14="http://schemas.microsoft.com/office/powerpoint/2010/main" val="15811407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Connector: Elbow 20">
            <a:extLst>
              <a:ext uri="{FF2B5EF4-FFF2-40B4-BE49-F238E27FC236}">
                <a16:creationId xmlns:a16="http://schemas.microsoft.com/office/drawing/2014/main" id="{71533214-7DCE-5448-9C37-6E6F27D0648E}"/>
              </a:ext>
            </a:extLst>
          </p:cNvPr>
          <p:cNvCxnSpPr>
            <a:cxnSpLocks/>
          </p:cNvCxnSpPr>
          <p:nvPr/>
        </p:nvCxnSpPr>
        <p:spPr>
          <a:xfrm rot="10800000" flipV="1">
            <a:off x="8384719" y="2044438"/>
            <a:ext cx="23989" cy="2082883"/>
          </a:xfrm>
          <a:prstGeom prst="bentConnector3">
            <a:avLst>
              <a:gd name="adj1" fmla="val -952937"/>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F505379-526B-454B-8C44-7F2A90BD2E9E}"/>
              </a:ext>
            </a:extLst>
          </p:cNvPr>
          <p:cNvSpPr>
            <a:spLocks noGrp="1"/>
          </p:cNvSpPr>
          <p:nvPr>
            <p:ph type="title"/>
          </p:nvPr>
        </p:nvSpPr>
        <p:spPr>
          <a:xfrm>
            <a:off x="475925" y="252865"/>
            <a:ext cx="11219887" cy="786052"/>
          </a:xfrm>
        </p:spPr>
        <p:txBody>
          <a:bodyPr/>
          <a:lstStyle/>
          <a:p>
            <a:pPr algn="ctr"/>
            <a:r>
              <a:rPr lang="en-US" dirty="0"/>
              <a:t>EMERALD Phase 3</a:t>
            </a:r>
          </a:p>
        </p:txBody>
      </p:sp>
      <p:sp>
        <p:nvSpPr>
          <p:cNvPr id="4" name="Rectangle: Rounded Corners 3">
            <a:extLst>
              <a:ext uri="{FF2B5EF4-FFF2-40B4-BE49-F238E27FC236}">
                <a16:creationId xmlns:a16="http://schemas.microsoft.com/office/drawing/2014/main" id="{99383C73-0E3A-EB4E-A601-AF6FD0DF7C1C}"/>
              </a:ext>
            </a:extLst>
          </p:cNvPr>
          <p:cNvSpPr/>
          <p:nvPr/>
        </p:nvSpPr>
        <p:spPr>
          <a:xfrm>
            <a:off x="228600" y="2022296"/>
            <a:ext cx="4354647" cy="2521059"/>
          </a:xfrm>
          <a:prstGeom prst="round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C0C0C0"/>
              </a:highlight>
              <a:uLnTx/>
              <a:uFillTx/>
              <a:latin typeface="Arial"/>
              <a:ea typeface="+mn-ea"/>
              <a:cs typeface="+mn-cs"/>
            </a:endParaRPr>
          </a:p>
        </p:txBody>
      </p:sp>
      <p:sp>
        <p:nvSpPr>
          <p:cNvPr id="5" name="TextBox 4">
            <a:extLst>
              <a:ext uri="{FF2B5EF4-FFF2-40B4-BE49-F238E27FC236}">
                <a16:creationId xmlns:a16="http://schemas.microsoft.com/office/drawing/2014/main" id="{A27CA0DB-6C9D-B843-9F8F-31FC6B7AE51E}"/>
              </a:ext>
            </a:extLst>
          </p:cNvPr>
          <p:cNvSpPr txBox="1"/>
          <p:nvPr/>
        </p:nvSpPr>
        <p:spPr>
          <a:xfrm>
            <a:off x="321286" y="2218158"/>
            <a:ext cx="4184631" cy="2085186"/>
          </a:xfrm>
          <a:prstGeom prst="rect">
            <a:avLst/>
          </a:prstGeom>
          <a:noFill/>
        </p:spPr>
        <p:txBody>
          <a:bodyPr wrap="square" rtlCol="0">
            <a:spAutoFit/>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300" b="1" i="0" u="sng" strike="noStrike" kern="1200" cap="none" spc="0" normalizeH="0" baseline="0" noProof="0" dirty="0">
                <a:ln>
                  <a:noFill/>
                </a:ln>
                <a:solidFill>
                  <a:prstClr val="white"/>
                </a:solidFill>
                <a:effectLst/>
                <a:uLnTx/>
                <a:uFillTx/>
                <a:latin typeface="Aptos" panose="02110004020202020204"/>
                <a:ea typeface="+mn-ea"/>
                <a:cs typeface="+mn-cs"/>
              </a:rPr>
              <a:t>Inclusion Criteria</a:t>
            </a:r>
          </a:p>
          <a:p>
            <a:pPr marL="119063" marR="0" lvl="0" indent="-119063"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Men and postmenopausal women with advanced/metastatic breast cancer</a:t>
            </a:r>
          </a:p>
          <a:p>
            <a:pPr marL="119063" marR="0" lvl="0" indent="-119063"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ER-</a:t>
            </a:r>
            <a:r>
              <a:rPr kumimoji="0" lang="en-US" sz="1300" b="1" i="0" u="none" strike="noStrike" kern="1200" cap="none" spc="0" normalizeH="0" baseline="0" noProof="0" dirty="0" err="1">
                <a:ln>
                  <a:noFill/>
                </a:ln>
                <a:solidFill>
                  <a:prstClr val="white"/>
                </a:solidFill>
                <a:effectLst/>
                <a:uLnTx/>
                <a:uFillTx/>
                <a:latin typeface="Aptos" panose="02110004020202020204"/>
                <a:ea typeface="+mn-ea"/>
                <a:cs typeface="+mn-cs"/>
              </a:rPr>
              <a:t>positive,</a:t>
            </a:r>
            <a:r>
              <a:rPr kumimoji="0" lang="en-US" sz="1300" b="1" i="0" u="none" strike="noStrike" kern="1200" cap="none" spc="0" normalizeH="0" baseline="30000" noProof="0" dirty="0" err="1">
                <a:ln>
                  <a:noFill/>
                </a:ln>
                <a:solidFill>
                  <a:prstClr val="white"/>
                </a:solidFill>
                <a:effectLst/>
                <a:uLnTx/>
                <a:uFillTx/>
                <a:latin typeface="Aptos" panose="02110004020202020204"/>
                <a:ea typeface="+mn-ea"/>
                <a:cs typeface="+mn-cs"/>
              </a:rPr>
              <a:t>a</a:t>
            </a: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 HER2-negative</a:t>
            </a:r>
          </a:p>
          <a:p>
            <a:pPr marL="119063" marR="0" lvl="0" indent="-119063"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Progressed or relapsed on or after 1 or 2 lines of endocrine therapy for advanced disease, one of which was given in combination with a CDK4/6i</a:t>
            </a:r>
          </a:p>
          <a:p>
            <a:pPr marL="119063" marR="0" lvl="0" indent="-119063"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≤1 line of chemotherapy for advanced disease</a:t>
            </a:r>
          </a:p>
          <a:p>
            <a:pPr marL="119063" marR="0" lvl="0" indent="-119063"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ECOG PS 0 or 1 </a:t>
            </a:r>
          </a:p>
        </p:txBody>
      </p:sp>
      <p:sp>
        <p:nvSpPr>
          <p:cNvPr id="6" name="Rectangle: Rounded Corners 5">
            <a:extLst>
              <a:ext uri="{FF2B5EF4-FFF2-40B4-BE49-F238E27FC236}">
                <a16:creationId xmlns:a16="http://schemas.microsoft.com/office/drawing/2014/main" id="{642C71C2-0F41-6E44-B581-871601E523E7}"/>
              </a:ext>
            </a:extLst>
          </p:cNvPr>
          <p:cNvSpPr/>
          <p:nvPr/>
        </p:nvSpPr>
        <p:spPr>
          <a:xfrm>
            <a:off x="5986854" y="1609388"/>
            <a:ext cx="2434875" cy="914400"/>
          </a:xfrm>
          <a:prstGeom prst="roundRect">
            <a:avLst/>
          </a:prstGeom>
          <a:solidFill>
            <a:srgbClr val="4E9D4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A81B08F7-B4C6-9249-B1F9-D81493FC4DB6}"/>
              </a:ext>
            </a:extLst>
          </p:cNvPr>
          <p:cNvSpPr txBox="1"/>
          <p:nvPr/>
        </p:nvSpPr>
        <p:spPr>
          <a:xfrm>
            <a:off x="6109552" y="1826522"/>
            <a:ext cx="2043656" cy="4524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prstClr val="white"/>
                </a:solidFill>
                <a:effectLst/>
                <a:uLnTx/>
                <a:uFillTx/>
                <a:latin typeface="Aptos" panose="02110004020202020204"/>
                <a:ea typeface="+mn-ea"/>
                <a:cs typeface="+mn-cs"/>
              </a:rPr>
              <a:t>Elacestrant</a:t>
            </a: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400 mg </a:t>
            </a:r>
            <a:r>
              <a:rPr kumimoji="0" lang="en-US" sz="1300" b="1" i="0" u="none" strike="noStrike" kern="1200" cap="none" spc="0" normalizeH="0" baseline="0" noProof="0" dirty="0" err="1">
                <a:ln>
                  <a:noFill/>
                </a:ln>
                <a:solidFill>
                  <a:prstClr val="white"/>
                </a:solidFill>
                <a:effectLst/>
                <a:uLnTx/>
                <a:uFillTx/>
                <a:latin typeface="Aptos" panose="02110004020202020204"/>
                <a:ea typeface="+mn-ea"/>
                <a:cs typeface="+mn-cs"/>
              </a:rPr>
              <a:t>daily</a:t>
            </a:r>
            <a:r>
              <a:rPr kumimoji="0" lang="en-US" sz="1300" b="1" i="0" u="none" strike="noStrike" kern="1200" cap="none" spc="0" normalizeH="0" baseline="30000" noProof="0" dirty="0" err="1">
                <a:ln>
                  <a:noFill/>
                </a:ln>
                <a:solidFill>
                  <a:prstClr val="white"/>
                </a:solidFill>
                <a:effectLst/>
                <a:uLnTx/>
                <a:uFillTx/>
                <a:latin typeface="Aptos" panose="02110004020202020204"/>
                <a:ea typeface="+mn-ea"/>
                <a:cs typeface="+mn-cs"/>
              </a:rPr>
              <a:t>c</a:t>
            </a: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8" name="Rectangle: Rounded Corners 7">
            <a:extLst>
              <a:ext uri="{FF2B5EF4-FFF2-40B4-BE49-F238E27FC236}">
                <a16:creationId xmlns:a16="http://schemas.microsoft.com/office/drawing/2014/main" id="{4C9E4A86-A060-7240-B429-8E7A4AACBDAF}"/>
              </a:ext>
            </a:extLst>
          </p:cNvPr>
          <p:cNvSpPr/>
          <p:nvPr/>
        </p:nvSpPr>
        <p:spPr>
          <a:xfrm>
            <a:off x="9660935" y="2061567"/>
            <a:ext cx="1959566" cy="2065754"/>
          </a:xfrm>
          <a:prstGeom prst="roundRect">
            <a:avLst/>
          </a:prstGeom>
          <a:solidFill>
            <a:srgbClr val="00B0F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Co-Primary </a:t>
            </a:r>
            <a:r>
              <a:rPr kumimoji="0" lang="en-US" sz="1400" b="1" i="0" u="none" strike="noStrike" kern="1200" cap="none" spc="0" normalizeH="0" baseline="0" noProof="0" dirty="0" err="1">
                <a:ln>
                  <a:noFill/>
                </a:ln>
                <a:solidFill>
                  <a:prstClr val="white"/>
                </a:solidFill>
                <a:effectLst/>
                <a:uLnTx/>
                <a:uFillTx/>
                <a:latin typeface="Aptos" panose="02110004020202020204"/>
                <a:ea typeface="+mn-ea"/>
                <a:cs typeface="Arial" panose="020B0604020202020204" pitchFamily="34" charset="0"/>
              </a:rPr>
              <a:t>Endpoints:</a:t>
            </a:r>
            <a:r>
              <a:rPr kumimoji="0" lang="en-US" sz="1400" b="1" i="0" u="none" strike="noStrike" kern="1200" cap="none" spc="0" normalizeH="0" baseline="30000" noProof="0" dirty="0" err="1">
                <a:ln>
                  <a:noFill/>
                </a:ln>
                <a:solidFill>
                  <a:prstClr val="white"/>
                </a:solidFill>
                <a:effectLst/>
                <a:uLnTx/>
                <a:uFillTx/>
                <a:latin typeface="Aptos" panose="02110004020202020204"/>
                <a:ea typeface="+mn-ea"/>
                <a:cs typeface="Arial" panose="020B0604020202020204" pitchFamily="34" charset="0"/>
              </a:rPr>
              <a:t>d</a:t>
            </a: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  </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PFS in all pts</a:t>
            </a:r>
          </a:p>
          <a:p>
            <a:pPr marL="285750" marR="0" lvl="0" indent="-1682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PFS in m</a:t>
            </a:r>
            <a:r>
              <a:rPr kumimoji="0" lang="en-US" sz="1400" b="0" i="1"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ESR1</a:t>
            </a: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 </a:t>
            </a:r>
            <a:endParaRPr kumimoji="0" lang="en-US" sz="1400" b="0" i="1"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Key Secondary Endpoint:</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Overall Survival</a:t>
            </a:r>
            <a:endParaRPr kumimoji="0" lang="en-US" sz="1600" b="0" i="0" u="none" strike="noStrike" kern="1200" cap="none" spc="0" normalizeH="0" baseline="30000" noProof="0" dirty="0">
              <a:ln>
                <a:noFill/>
              </a:ln>
              <a:solidFill>
                <a:prstClr val="white"/>
              </a:solidFill>
              <a:effectLst/>
              <a:uLnTx/>
              <a:uFillTx/>
              <a:latin typeface="Aptos" panose="02110004020202020204"/>
              <a:ea typeface="+mn-ea"/>
              <a:cs typeface="Arial" panose="020B0604020202020204" pitchFamily="34" charset="0"/>
            </a:endParaRPr>
          </a:p>
        </p:txBody>
      </p:sp>
      <p:sp>
        <p:nvSpPr>
          <p:cNvPr id="9" name="TextBox 8">
            <a:extLst>
              <a:ext uri="{FF2B5EF4-FFF2-40B4-BE49-F238E27FC236}">
                <a16:creationId xmlns:a16="http://schemas.microsoft.com/office/drawing/2014/main" id="{E93BB12E-6246-584E-AA3E-46F98DFF8088}"/>
              </a:ext>
            </a:extLst>
          </p:cNvPr>
          <p:cNvSpPr txBox="1"/>
          <p:nvPr/>
        </p:nvSpPr>
        <p:spPr>
          <a:xfrm>
            <a:off x="8421730" y="3172668"/>
            <a:ext cx="1363899" cy="27238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rPr>
              <a:t>Follow Up</a:t>
            </a:r>
            <a:endParaRPr kumimoji="0" lang="en-US" sz="13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Rounded Corners 10">
            <a:extLst>
              <a:ext uri="{FF2B5EF4-FFF2-40B4-BE49-F238E27FC236}">
                <a16:creationId xmlns:a16="http://schemas.microsoft.com/office/drawing/2014/main" id="{3557BF6B-3738-3141-8FB3-1AE7AFAF2910}"/>
              </a:ext>
            </a:extLst>
          </p:cNvPr>
          <p:cNvSpPr/>
          <p:nvPr/>
        </p:nvSpPr>
        <p:spPr>
          <a:xfrm>
            <a:off x="6010845" y="3520858"/>
            <a:ext cx="2533605" cy="1257227"/>
          </a:xfrm>
          <a:prstGeom prst="roundRect">
            <a:avLst/>
          </a:prstGeom>
          <a:solidFill>
            <a:srgbClr val="CF696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7BE9383E-D2FA-C14E-8014-AC4025B9E808}"/>
              </a:ext>
            </a:extLst>
          </p:cNvPr>
          <p:cNvSpPr txBox="1"/>
          <p:nvPr/>
        </p:nvSpPr>
        <p:spPr>
          <a:xfrm>
            <a:off x="5986453" y="3650180"/>
            <a:ext cx="2580856" cy="99257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Investigator’s choice (SOC):</a:t>
            </a:r>
          </a:p>
          <a:p>
            <a:pPr marL="341313" marR="0" lvl="0" indent="0" algn="l"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Fulvestrant </a:t>
            </a:r>
          </a:p>
          <a:p>
            <a:pPr marL="341313" marR="0" lvl="0" indent="0" algn="l"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Anastrozole</a:t>
            </a:r>
          </a:p>
          <a:p>
            <a:pPr marL="341313" marR="0" lvl="0" indent="0" algn="l"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Letrozole</a:t>
            </a:r>
          </a:p>
          <a:p>
            <a:pPr marL="341313" marR="0" lvl="0" indent="0" algn="l"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Exemestane</a:t>
            </a:r>
          </a:p>
        </p:txBody>
      </p:sp>
      <p:sp>
        <p:nvSpPr>
          <p:cNvPr id="14" name="TextBox 13">
            <a:extLst>
              <a:ext uri="{FF2B5EF4-FFF2-40B4-BE49-F238E27FC236}">
                <a16:creationId xmlns:a16="http://schemas.microsoft.com/office/drawing/2014/main" id="{8CF395E9-28B7-CE4A-B95D-2F2E0B1FCE16}"/>
              </a:ext>
            </a:extLst>
          </p:cNvPr>
          <p:cNvSpPr txBox="1"/>
          <p:nvPr/>
        </p:nvSpPr>
        <p:spPr>
          <a:xfrm>
            <a:off x="1065285" y="4639182"/>
            <a:ext cx="2582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7777A"/>
                </a:solidFill>
                <a:effectLst/>
                <a:uLnTx/>
                <a:uFillTx/>
                <a:latin typeface="Aptos" panose="02110004020202020204"/>
                <a:ea typeface="+mn-ea"/>
                <a:cs typeface="+mn-cs"/>
              </a:rPr>
              <a:t>Stratification Factors:</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srgbClr val="77777A"/>
                </a:solidFill>
                <a:effectLst/>
                <a:uLnTx/>
                <a:uFillTx/>
                <a:latin typeface="Aptos" panose="02110004020202020204"/>
                <a:ea typeface="+mn-ea"/>
                <a:cs typeface="+mn-cs"/>
              </a:rPr>
              <a:t>ESR1-</a:t>
            </a:r>
            <a:r>
              <a:rPr kumimoji="0" lang="en-US" sz="1200" b="0" i="0" u="none" strike="noStrike" kern="1200" cap="none" spc="0" normalizeH="0" baseline="0" noProof="0" dirty="0">
                <a:ln>
                  <a:noFill/>
                </a:ln>
                <a:solidFill>
                  <a:srgbClr val="77777A"/>
                </a:solidFill>
                <a:effectLst/>
                <a:uLnTx/>
                <a:uFillTx/>
                <a:latin typeface="Aptos" panose="02110004020202020204"/>
                <a:ea typeface="+mn-ea"/>
                <a:cs typeface="+mn-cs"/>
              </a:rPr>
              <a:t>mutation </a:t>
            </a:r>
            <a:r>
              <a:rPr kumimoji="0" lang="en-US" sz="1200" b="0" i="0" u="none" strike="noStrike" kern="1200" cap="none" spc="0" normalizeH="0" baseline="0" noProof="0" dirty="0" err="1">
                <a:ln>
                  <a:noFill/>
                </a:ln>
                <a:solidFill>
                  <a:srgbClr val="77777A"/>
                </a:solidFill>
                <a:effectLst/>
                <a:uLnTx/>
                <a:uFillTx/>
                <a:latin typeface="Aptos" panose="02110004020202020204"/>
                <a:ea typeface="+mn-ea"/>
                <a:cs typeface="+mn-cs"/>
              </a:rPr>
              <a:t>status</a:t>
            </a:r>
            <a:r>
              <a:rPr kumimoji="0" lang="en-US" sz="1200" b="0" i="0" u="none" strike="noStrike" kern="1200" cap="none" spc="0" normalizeH="0" baseline="30000" noProof="0" dirty="0" err="1">
                <a:ln>
                  <a:noFill/>
                </a:ln>
                <a:solidFill>
                  <a:srgbClr val="77777A"/>
                </a:solidFill>
                <a:effectLst/>
                <a:uLnTx/>
                <a:uFillTx/>
                <a:latin typeface="Aptos" panose="02110004020202020204"/>
                <a:ea typeface="+mn-ea"/>
                <a:cs typeface="+mn-cs"/>
              </a:rPr>
              <a:t>e</a:t>
            </a:r>
            <a:endParaRPr kumimoji="0" lang="en-US" sz="1200" b="0" i="0" u="none" strike="noStrike" kern="1200" cap="none" spc="0" normalizeH="0" baseline="30000" noProof="0" dirty="0">
              <a:ln>
                <a:noFill/>
              </a:ln>
              <a:solidFill>
                <a:srgbClr val="77777A"/>
              </a:solidFill>
              <a:effectLst/>
              <a:uLnTx/>
              <a:uFillTx/>
              <a:latin typeface="Aptos" panose="02110004020202020204"/>
              <a:ea typeface="+mn-ea"/>
              <a:cs typeface="+mn-cs"/>
            </a:endParaRP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7777A"/>
                </a:solidFill>
                <a:effectLst/>
                <a:uLnTx/>
                <a:uFillTx/>
                <a:latin typeface="Aptos" panose="02110004020202020204"/>
                <a:ea typeface="+mn-ea"/>
                <a:cs typeface="+mn-cs"/>
              </a:rPr>
              <a:t>Prior treatment with fulvestrant</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77777A"/>
                </a:solidFill>
                <a:effectLst/>
                <a:uLnTx/>
                <a:uFillTx/>
                <a:latin typeface="Aptos" panose="02110004020202020204"/>
                <a:ea typeface="+mn-ea"/>
                <a:cs typeface="+mn-cs"/>
              </a:rPr>
              <a:t>Presence of visceral metastases</a:t>
            </a:r>
          </a:p>
        </p:txBody>
      </p:sp>
      <p:sp>
        <p:nvSpPr>
          <p:cNvPr id="15" name="TextBox 14">
            <a:extLst>
              <a:ext uri="{FF2B5EF4-FFF2-40B4-BE49-F238E27FC236}">
                <a16:creationId xmlns:a16="http://schemas.microsoft.com/office/drawing/2014/main" id="{3FD868CE-8805-724A-A4A9-0F2EC9793CDD}"/>
              </a:ext>
            </a:extLst>
          </p:cNvPr>
          <p:cNvSpPr txBox="1"/>
          <p:nvPr/>
        </p:nvSpPr>
        <p:spPr>
          <a:xfrm>
            <a:off x="8519615" y="2463555"/>
            <a:ext cx="121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7777A"/>
                </a:solidFill>
                <a:effectLst/>
                <a:uLnTx/>
                <a:uFillTx/>
                <a:latin typeface="Aptos" panose="02110004020202020204"/>
                <a:ea typeface="+mn-ea"/>
                <a:cs typeface="+mn-cs"/>
              </a:rPr>
              <a:t>PD or withdrawal criterion</a:t>
            </a:r>
            <a:r>
              <a:rPr kumimoji="0" lang="en-US" sz="1200" b="1" i="0" u="none" strike="noStrike" kern="1200" cap="none" spc="0" normalizeH="0" baseline="30000" noProof="0" dirty="0">
                <a:ln>
                  <a:noFill/>
                </a:ln>
                <a:solidFill>
                  <a:srgbClr val="77777A"/>
                </a:solidFill>
                <a:effectLst/>
                <a:uLnTx/>
                <a:uFillTx/>
                <a:latin typeface="Aptos" panose="02110004020202020204"/>
                <a:ea typeface="+mn-ea"/>
                <a:cs typeface="+mn-cs"/>
              </a:rPr>
              <a:t>f</a:t>
            </a:r>
          </a:p>
        </p:txBody>
      </p:sp>
      <p:sp>
        <p:nvSpPr>
          <p:cNvPr id="16" name="Oval 15">
            <a:extLst>
              <a:ext uri="{FF2B5EF4-FFF2-40B4-BE49-F238E27FC236}">
                <a16:creationId xmlns:a16="http://schemas.microsoft.com/office/drawing/2014/main" id="{8FA2B6AD-91B3-D94C-BE9B-2C0D0B233376}"/>
              </a:ext>
            </a:extLst>
          </p:cNvPr>
          <p:cNvSpPr/>
          <p:nvPr/>
        </p:nvSpPr>
        <p:spPr>
          <a:xfrm>
            <a:off x="4670652" y="2748347"/>
            <a:ext cx="631371" cy="625343"/>
          </a:xfrm>
          <a:prstGeom prst="ellipse">
            <a:avLst/>
          </a:prstGeom>
          <a:solidFill>
            <a:srgbClr val="6E93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816EC07-9971-A643-A015-D2D39959F3F7}"/>
              </a:ext>
            </a:extLst>
          </p:cNvPr>
          <p:cNvSpPr txBox="1"/>
          <p:nvPr/>
        </p:nvSpPr>
        <p:spPr>
          <a:xfrm>
            <a:off x="4808417" y="2777898"/>
            <a:ext cx="359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R</a:t>
            </a:r>
          </a:p>
        </p:txBody>
      </p:sp>
      <p:sp>
        <p:nvSpPr>
          <p:cNvPr id="18" name="TextBox 17">
            <a:extLst>
              <a:ext uri="{FF2B5EF4-FFF2-40B4-BE49-F238E27FC236}">
                <a16:creationId xmlns:a16="http://schemas.microsoft.com/office/drawing/2014/main" id="{C229AFAC-80BE-4245-AD82-C4C0A94C2CF7}"/>
              </a:ext>
            </a:extLst>
          </p:cNvPr>
          <p:cNvSpPr txBox="1"/>
          <p:nvPr/>
        </p:nvSpPr>
        <p:spPr>
          <a:xfrm>
            <a:off x="4518939" y="3416330"/>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7777A"/>
                </a:solidFill>
                <a:effectLst/>
                <a:uLnTx/>
                <a:uFillTx/>
                <a:latin typeface="Aptos" panose="02110004020202020204"/>
                <a:ea typeface="+mn-ea"/>
                <a:cs typeface="+mn-cs"/>
              </a:rPr>
              <a:t>1:1</a:t>
            </a:r>
          </a:p>
        </p:txBody>
      </p:sp>
      <p:cxnSp>
        <p:nvCxnSpPr>
          <p:cNvPr id="19" name="Straight Connector 18">
            <a:extLst>
              <a:ext uri="{FF2B5EF4-FFF2-40B4-BE49-F238E27FC236}">
                <a16:creationId xmlns:a16="http://schemas.microsoft.com/office/drawing/2014/main" id="{7492B276-0ACF-ED47-8C1E-61EA0BD9B995}"/>
              </a:ext>
            </a:extLst>
          </p:cNvPr>
          <p:cNvCxnSpPr>
            <a:cxnSpLocks/>
          </p:cNvCxnSpPr>
          <p:nvPr/>
        </p:nvCxnSpPr>
        <p:spPr>
          <a:xfrm>
            <a:off x="5312602" y="3098083"/>
            <a:ext cx="419909" cy="4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AEA4D3E-1026-6C41-AC1A-ED2DB6F7467D}"/>
              </a:ext>
            </a:extLst>
          </p:cNvPr>
          <p:cNvCxnSpPr>
            <a:cxnSpLocks/>
          </p:cNvCxnSpPr>
          <p:nvPr/>
        </p:nvCxnSpPr>
        <p:spPr>
          <a:xfrm>
            <a:off x="8644428" y="3102696"/>
            <a:ext cx="101650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3ED5B72-1AF5-4347-ABA6-F4847A12DC0C}"/>
              </a:ext>
            </a:extLst>
          </p:cNvPr>
          <p:cNvSpPr txBox="1"/>
          <p:nvPr/>
        </p:nvSpPr>
        <p:spPr>
          <a:xfrm>
            <a:off x="228600" y="5566005"/>
            <a:ext cx="1139190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30000" noProof="0" dirty="0" err="1">
                <a:ln>
                  <a:noFill/>
                </a:ln>
                <a:solidFill>
                  <a:prstClr val="black"/>
                </a:solidFill>
                <a:effectLst/>
                <a:uLnTx/>
                <a:uFillTx/>
                <a:latin typeface="Aptos" panose="02110004020202020204"/>
                <a:ea typeface="+mn-ea"/>
                <a:cs typeface="Calibri" panose="020F0502020204030204" pitchFamily="34" charset="0"/>
              </a:rPr>
              <a:t>a</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Documentation</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of ER+ tumor with ≥ 1% staining by immunohistochemistry; </a:t>
            </a:r>
            <a:r>
              <a:rPr kumimoji="0" lang="en-US" sz="1100" b="0" i="0" u="none" strike="noStrike" kern="1200" cap="none" spc="0" normalizeH="0" baseline="30000" noProof="0" dirty="0" err="1">
                <a:ln>
                  <a:noFill/>
                </a:ln>
                <a:solidFill>
                  <a:prstClr val="black"/>
                </a:solidFill>
                <a:effectLst/>
                <a:uLnTx/>
                <a:uFillTx/>
                <a:latin typeface="Aptos" panose="02110004020202020204"/>
                <a:ea typeface="+mn-ea"/>
                <a:cs typeface="Calibri" panose="020F0502020204030204" pitchFamily="34" charset="0"/>
              </a:rPr>
              <a:t>b</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Recruitment</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from February 2019 to October 2020;</a:t>
            </a:r>
            <a:r>
              <a:rPr kumimoji="0" lang="en-US" sz="1100" b="0" i="0" u="none" strike="noStrike" kern="1200" cap="none" spc="0" normalizeH="0" baseline="30000" noProof="0" dirty="0">
                <a:ln>
                  <a:noFill/>
                </a:ln>
                <a:solidFill>
                  <a:prstClr val="black"/>
                </a:solidFill>
                <a:effectLst/>
                <a:uLnTx/>
                <a:uFillTx/>
                <a:latin typeface="Aptos" panose="02110004020202020204"/>
                <a:ea typeface="+mn-ea"/>
                <a:cs typeface="Calibri" panose="020F0502020204030204" pitchFamily="34" charset="0"/>
              </a:rPr>
              <a:t>  </a:t>
            </a:r>
            <a:r>
              <a:rPr kumimoji="0" lang="en-US" sz="1100" b="0" i="0" u="none" strike="noStrike" kern="1200" cap="none" spc="0" normalizeH="0" baseline="30000" noProof="0" dirty="0" err="1">
                <a:ln>
                  <a:noFill/>
                </a:ln>
                <a:solidFill>
                  <a:prstClr val="black"/>
                </a:solidFill>
                <a:effectLst/>
                <a:uLnTx/>
                <a:uFillTx/>
                <a:latin typeface="Aptos" panose="02110004020202020204"/>
                <a:ea typeface="+mn-ea"/>
                <a:cs typeface="Calibri" panose="020F0502020204030204" pitchFamily="34" charset="0"/>
              </a:rPr>
              <a:t>c</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Protocol</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-defined dose reductions permitted;</a:t>
            </a:r>
            <a:r>
              <a:rPr kumimoji="0" lang="en-US" sz="1100" b="0" i="0" u="none" strike="noStrike" kern="1200" cap="none" spc="0" normalizeH="0" baseline="30000" noProof="0" dirty="0">
                <a:ln>
                  <a:noFill/>
                </a:ln>
                <a:solidFill>
                  <a:prstClr val="black"/>
                </a:solidFill>
                <a:effectLst/>
                <a:uLnTx/>
                <a:uFillTx/>
                <a:latin typeface="Aptos" panose="02110004020202020204"/>
                <a:ea typeface="+mn-ea"/>
                <a:cs typeface="Calibri" panose="020F0502020204030204" pitchFamily="34" charset="0"/>
              </a:rPr>
              <a:t> </a:t>
            </a:r>
            <a:br>
              <a:rPr kumimoji="0" lang="en-US" sz="1100" b="0" i="0" u="none" strike="noStrike" kern="1200" cap="none" spc="0" normalizeH="0" baseline="30000" noProof="0" dirty="0">
                <a:ln>
                  <a:noFill/>
                </a:ln>
                <a:solidFill>
                  <a:prstClr val="black"/>
                </a:solidFill>
                <a:effectLst/>
                <a:uLnTx/>
                <a:uFillTx/>
                <a:latin typeface="Aptos" panose="02110004020202020204"/>
                <a:ea typeface="+mn-ea"/>
                <a:cs typeface="Calibri" panose="020F0502020204030204" pitchFamily="34" charset="0"/>
              </a:rPr>
            </a:br>
            <a:r>
              <a:rPr kumimoji="0" lang="en-US" sz="1100" b="0" i="0" u="none" strike="noStrike" kern="1200" cap="none" spc="0" normalizeH="0" baseline="30000" noProof="0" dirty="0" err="1">
                <a:ln>
                  <a:noFill/>
                </a:ln>
                <a:solidFill>
                  <a:prstClr val="black"/>
                </a:solidFill>
                <a:effectLst/>
                <a:uLnTx/>
                <a:uFillTx/>
                <a:latin typeface="Aptos" panose="02110004020202020204"/>
                <a:ea typeface="+mn-ea"/>
                <a:cs typeface="Calibri" panose="020F0502020204030204" pitchFamily="34" charset="0"/>
              </a:rPr>
              <a:t>d</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Blinded</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Independent Central Review. </a:t>
            </a:r>
            <a:r>
              <a:rPr kumimoji="0" lang="en-US" sz="1100" b="0" i="0" u="none" strike="noStrike" kern="1200" cap="none" spc="0" normalizeH="0" baseline="30000" noProof="0" dirty="0">
                <a:ln>
                  <a:noFill/>
                </a:ln>
                <a:solidFill>
                  <a:prstClr val="black"/>
                </a:solidFill>
                <a:effectLst/>
                <a:uLnTx/>
                <a:uFillTx/>
                <a:latin typeface="Aptos" panose="02110004020202020204"/>
                <a:ea typeface="+mn-ea"/>
                <a:cs typeface="Calibri" panose="020F0502020204030204" pitchFamily="34" charset="0"/>
              </a:rPr>
              <a:t>e</a:t>
            </a:r>
            <a:r>
              <a:rPr kumimoji="0" lang="en-US" sz="1100" b="0" i="1"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ESR1-</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mutation status was determined by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ctDNA</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analysis using the Guardant360 assay (Guardant health, Redwood City, CA). </a:t>
            </a:r>
            <a:r>
              <a:rPr kumimoji="0" lang="en-US" sz="1100" b="0" i="0" u="none" strike="noStrike" kern="1200" cap="none" spc="0" normalizeH="0" baseline="30000" noProof="0" dirty="0">
                <a:ln>
                  <a:noFill/>
                </a:ln>
                <a:solidFill>
                  <a:prstClr val="black"/>
                </a:solidFill>
                <a:effectLst/>
                <a:uLnTx/>
                <a:uFillTx/>
                <a:latin typeface="Aptos" panose="02110004020202020204"/>
                <a:ea typeface="+mn-ea"/>
                <a:cs typeface="Calibri" panose="020F0502020204030204" pitchFamily="34" charset="0"/>
              </a:rPr>
              <a:t>f</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Restaging CT scans every 8 weeks.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CBR, clinical benefit rate; DOR, duration of response; ECOG PS, Eastern Cooperative Oncology Group performance status; ORR, objective response rate; OS, overall survival, PD, progressive disease; PFS: progression-free survival; Pts, patients; R, randomized. SOC, standard of care.</a:t>
            </a:r>
          </a:p>
        </p:txBody>
      </p:sp>
      <p:cxnSp>
        <p:nvCxnSpPr>
          <p:cNvPr id="25" name="Connector: Elbow 18">
            <a:extLst>
              <a:ext uri="{FF2B5EF4-FFF2-40B4-BE49-F238E27FC236}">
                <a16:creationId xmlns:a16="http://schemas.microsoft.com/office/drawing/2014/main" id="{535E9526-0566-1748-88EB-37FF9B364D4C}"/>
              </a:ext>
            </a:extLst>
          </p:cNvPr>
          <p:cNvCxnSpPr>
            <a:cxnSpLocks/>
          </p:cNvCxnSpPr>
          <p:nvPr/>
        </p:nvCxnSpPr>
        <p:spPr>
          <a:xfrm rot="10800000" flipH="1" flipV="1">
            <a:off x="5964683" y="2054028"/>
            <a:ext cx="23989" cy="2082883"/>
          </a:xfrm>
          <a:prstGeom prst="bentConnector3">
            <a:avLst>
              <a:gd name="adj1" fmla="val -952937"/>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906430D-4E14-0D4E-AB55-E015E3D1702E}"/>
              </a:ext>
            </a:extLst>
          </p:cNvPr>
          <p:cNvSpPr txBox="1"/>
          <p:nvPr/>
        </p:nvSpPr>
        <p:spPr>
          <a:xfrm>
            <a:off x="4683188" y="2317037"/>
            <a:ext cx="914400" cy="307777"/>
          </a:xfrm>
          <a:prstGeom prst="rect">
            <a:avLst/>
          </a:prstGeom>
          <a:noFill/>
          <a:ln>
            <a:solidFill>
              <a:schemeClr val="accent1">
                <a:shade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777A"/>
                </a:solidFill>
                <a:effectLst/>
                <a:uLnTx/>
                <a:uFillTx/>
                <a:latin typeface="Aptos" panose="02110004020202020204"/>
                <a:ea typeface="+mn-ea"/>
                <a:cs typeface="+mn-cs"/>
              </a:rPr>
              <a:t>N = 477</a:t>
            </a:r>
            <a:r>
              <a:rPr kumimoji="0" lang="en-US" sz="1400" b="0" i="0" u="none" strike="noStrike" kern="1200" cap="none" spc="0" normalizeH="0" baseline="30000" noProof="0" dirty="0">
                <a:ln>
                  <a:noFill/>
                </a:ln>
                <a:solidFill>
                  <a:srgbClr val="77777A"/>
                </a:solidFill>
                <a:effectLst/>
                <a:uLnTx/>
                <a:uFillTx/>
                <a:latin typeface="Aptos" panose="02110004020202020204"/>
                <a:ea typeface="+mn-ea"/>
                <a:cs typeface="+mn-cs"/>
              </a:rPr>
              <a:t>b</a:t>
            </a:r>
          </a:p>
        </p:txBody>
      </p:sp>
      <p:sp>
        <p:nvSpPr>
          <p:cNvPr id="3" name="Rectangle 2">
            <a:extLst>
              <a:ext uri="{FF2B5EF4-FFF2-40B4-BE49-F238E27FC236}">
                <a16:creationId xmlns:a16="http://schemas.microsoft.com/office/drawing/2014/main" id="{191D31B8-DA70-FC42-88E7-98D8102E5CFB}"/>
              </a:ext>
            </a:extLst>
          </p:cNvPr>
          <p:cNvSpPr/>
          <p:nvPr/>
        </p:nvSpPr>
        <p:spPr>
          <a:xfrm>
            <a:off x="321286" y="3071188"/>
            <a:ext cx="4159804" cy="75674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951414A1-C6E7-4D45-819B-1DE990FD308A}"/>
              </a:ext>
            </a:extLst>
          </p:cNvPr>
          <p:cNvSpPr/>
          <p:nvPr/>
        </p:nvSpPr>
        <p:spPr>
          <a:xfrm>
            <a:off x="9776664" y="2278955"/>
            <a:ext cx="1671265" cy="95730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38FF2BC9-EDA8-D397-1095-2A214D365AB5}"/>
              </a:ext>
            </a:extLst>
          </p:cNvPr>
          <p:cNvSpPr txBox="1"/>
          <p:nvPr/>
        </p:nvSpPr>
        <p:spPr>
          <a:xfrm>
            <a:off x="7746168" y="6529708"/>
            <a:ext cx="44458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Bardia A, SABCS 2021, Bidard FC JCO 2022</a:t>
            </a:r>
          </a:p>
        </p:txBody>
      </p:sp>
    </p:spTree>
    <p:extLst>
      <p:ext uri="{BB962C8B-B14F-4D97-AF65-F5344CB8AC3E}">
        <p14:creationId xmlns:p14="http://schemas.microsoft.com/office/powerpoint/2010/main" val="921694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65FF4-3055-1945-8A99-8DADFC59F163}"/>
              </a:ext>
            </a:extLst>
          </p:cNvPr>
          <p:cNvSpPr>
            <a:spLocks noGrp="1"/>
          </p:cNvSpPr>
          <p:nvPr>
            <p:ph type="title"/>
          </p:nvPr>
        </p:nvSpPr>
        <p:spPr>
          <a:xfrm>
            <a:off x="771696" y="-95115"/>
            <a:ext cx="10515600" cy="1325563"/>
          </a:xfrm>
        </p:spPr>
        <p:txBody>
          <a:bodyPr>
            <a:normAutofit/>
          </a:bodyPr>
          <a:lstStyle/>
          <a:p>
            <a:pPr algn="ctr"/>
            <a:r>
              <a:rPr lang="en-US" sz="3600" dirty="0"/>
              <a:t>Baseline Demographic and Disease Characteristics</a:t>
            </a:r>
          </a:p>
        </p:txBody>
      </p:sp>
      <p:graphicFrame>
        <p:nvGraphicFramePr>
          <p:cNvPr id="4" name="Content Placeholder 4">
            <a:extLst>
              <a:ext uri="{FF2B5EF4-FFF2-40B4-BE49-F238E27FC236}">
                <a16:creationId xmlns:a16="http://schemas.microsoft.com/office/drawing/2014/main" id="{64187FE9-2BD9-0247-9A7D-2050A75648EC}"/>
              </a:ext>
            </a:extLst>
          </p:cNvPr>
          <p:cNvGraphicFramePr>
            <a:graphicFrameLocks/>
          </p:cNvGraphicFramePr>
          <p:nvPr/>
        </p:nvGraphicFramePr>
        <p:xfrm>
          <a:off x="904704" y="1360370"/>
          <a:ext cx="10382592" cy="4508567"/>
        </p:xfrm>
        <a:graphic>
          <a:graphicData uri="http://schemas.openxmlformats.org/drawingml/2006/table">
            <a:tbl>
              <a:tblPr firstRow="1" bandRow="1">
                <a:tableStyleId>{BDBED569-4797-4DF1-A0F4-6AAB3CD982D8}</a:tableStyleId>
              </a:tblPr>
              <a:tblGrid>
                <a:gridCol w="3868018">
                  <a:extLst>
                    <a:ext uri="{9D8B030D-6E8A-4147-A177-3AD203B41FA5}">
                      <a16:colId xmlns:a16="http://schemas.microsoft.com/office/drawing/2014/main" val="536430127"/>
                    </a:ext>
                  </a:extLst>
                </a:gridCol>
                <a:gridCol w="1053201">
                  <a:extLst>
                    <a:ext uri="{9D8B030D-6E8A-4147-A177-3AD203B41FA5}">
                      <a16:colId xmlns:a16="http://schemas.microsoft.com/office/drawing/2014/main" val="1734032486"/>
                    </a:ext>
                  </a:extLst>
                </a:gridCol>
                <a:gridCol w="1808009">
                  <a:extLst>
                    <a:ext uri="{9D8B030D-6E8A-4147-A177-3AD203B41FA5}">
                      <a16:colId xmlns:a16="http://schemas.microsoft.com/office/drawing/2014/main" val="2131165498"/>
                    </a:ext>
                  </a:extLst>
                </a:gridCol>
                <a:gridCol w="1826682">
                  <a:extLst>
                    <a:ext uri="{9D8B030D-6E8A-4147-A177-3AD203B41FA5}">
                      <a16:colId xmlns:a16="http://schemas.microsoft.com/office/drawing/2014/main" val="768209771"/>
                    </a:ext>
                  </a:extLst>
                </a:gridCol>
                <a:gridCol w="1826682">
                  <a:extLst>
                    <a:ext uri="{9D8B030D-6E8A-4147-A177-3AD203B41FA5}">
                      <a16:colId xmlns:a16="http://schemas.microsoft.com/office/drawing/2014/main" val="497498490"/>
                    </a:ext>
                  </a:extLst>
                </a:gridCol>
              </a:tblGrid>
              <a:tr h="340386">
                <a:tc>
                  <a:txBody>
                    <a:bodyPr/>
                    <a:lstStyle/>
                    <a:p>
                      <a:endParaRPr lang="en-US" dirty="0"/>
                    </a:p>
                  </a:txBody>
                  <a:tcPr marT="36576" marB="36576">
                    <a:lnL w="12700" cap="flat" cmpd="sng" algn="ctr">
                      <a:solidFill>
                        <a:schemeClr val="tx1"/>
                      </a:solidFill>
                      <a:prstDash val="solid"/>
                      <a:round/>
                      <a:headEnd type="none" w="med" len="med"/>
                      <a:tailEnd type="none" w="med" len="med"/>
                    </a:lnL>
                    <a:lnR w="254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Elacestrant</a:t>
                      </a:r>
                    </a:p>
                  </a:txBody>
                  <a:tcPr marL="45720" marR="45720" marT="36576" marB="36576">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mn-lt"/>
                          <a:ea typeface="+mn-ea"/>
                          <a:cs typeface="+mn-cs"/>
                        </a:rPr>
                        <a:t>SOC</a:t>
                      </a:r>
                    </a:p>
                  </a:txBody>
                  <a:tcPr marL="45720" marR="45720" marT="36576" marB="36576">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421787839"/>
                  </a:ext>
                </a:extLst>
              </a:tr>
              <a:tr h="429961">
                <a:tc>
                  <a:txBody>
                    <a:bodyPr/>
                    <a:lstStyle/>
                    <a:p>
                      <a:pPr algn="ctr"/>
                      <a:r>
                        <a:rPr lang="en-US" sz="1400" dirty="0"/>
                        <a:t>Parameter</a:t>
                      </a:r>
                    </a:p>
                  </a:txBody>
                  <a:tcPr marL="45720" marR="45720" marT="36576" marB="3657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200" kern="1200" dirty="0">
                          <a:solidFill>
                            <a:schemeClr val="tx1"/>
                          </a:solidFill>
                          <a:effectLst/>
                          <a:latin typeface="+mn-lt"/>
                          <a:ea typeface="+mn-ea"/>
                          <a:cs typeface="+mn-cs"/>
                        </a:rPr>
                        <a:t>All</a:t>
                      </a:r>
                    </a:p>
                    <a:p>
                      <a:pPr algn="ctr"/>
                      <a:r>
                        <a:rPr lang="en-US" sz="1200" kern="1200" dirty="0">
                          <a:solidFill>
                            <a:schemeClr val="tx1"/>
                          </a:solidFill>
                          <a:effectLst/>
                          <a:latin typeface="+mn-lt"/>
                          <a:ea typeface="+mn-ea"/>
                          <a:cs typeface="+mn-cs"/>
                        </a:rPr>
                        <a:t>(N=239)</a:t>
                      </a:r>
                    </a:p>
                  </a:txBody>
                  <a:tcPr marL="45720" marR="45720" marT="36576" marB="36576" anchor="ctr">
                    <a:lnT w="12700" cap="flat" cmpd="sng" algn="ctr">
                      <a:solidFill>
                        <a:schemeClr val="tx1"/>
                      </a:solidFill>
                      <a:prstDash val="solid"/>
                      <a:round/>
                      <a:headEnd type="none" w="med" len="med"/>
                      <a:tailEnd type="none" w="med" len="med"/>
                    </a:lnT>
                  </a:tcPr>
                </a:tc>
                <a:tc>
                  <a:txBody>
                    <a:bodyPr/>
                    <a:lstStyle/>
                    <a:p>
                      <a:pPr algn="ctr"/>
                      <a:r>
                        <a:rPr lang="en-US" sz="1200" i="1" kern="1200" dirty="0">
                          <a:solidFill>
                            <a:schemeClr val="tx1"/>
                          </a:solidFill>
                          <a:effectLst/>
                          <a:latin typeface="+mn-lt"/>
                          <a:ea typeface="+mn-ea"/>
                          <a:cs typeface="+mn-cs"/>
                        </a:rPr>
                        <a:t>mESR1</a:t>
                      </a:r>
                    </a:p>
                    <a:p>
                      <a:pPr algn="ctr"/>
                      <a:r>
                        <a:rPr lang="en-US" sz="1200" kern="1200" dirty="0">
                          <a:solidFill>
                            <a:schemeClr val="tx1"/>
                          </a:solidFill>
                          <a:effectLst/>
                          <a:latin typeface="+mn-lt"/>
                          <a:ea typeface="+mn-ea"/>
                          <a:cs typeface="+mn-cs"/>
                        </a:rPr>
                        <a:t>(N=115)</a:t>
                      </a:r>
                    </a:p>
                  </a:txBody>
                  <a:tcPr marL="45720" marR="45720" marT="36576" marB="3657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kern="1200" dirty="0">
                          <a:solidFill>
                            <a:schemeClr val="tx1"/>
                          </a:solidFill>
                          <a:effectLst/>
                          <a:latin typeface="+mn-lt"/>
                          <a:ea typeface="+mn-ea"/>
                          <a:cs typeface="+mn-cs"/>
                        </a:rPr>
                        <a:t>All</a:t>
                      </a:r>
                    </a:p>
                    <a:p>
                      <a:pPr algn="ctr"/>
                      <a:r>
                        <a:rPr lang="en-US" sz="1200" kern="1200" dirty="0">
                          <a:solidFill>
                            <a:schemeClr val="tx1"/>
                          </a:solidFill>
                          <a:effectLst/>
                          <a:latin typeface="+mn-lt"/>
                          <a:ea typeface="+mn-ea"/>
                          <a:cs typeface="+mn-cs"/>
                        </a:rPr>
                        <a:t>(N=238)</a:t>
                      </a:r>
                    </a:p>
                  </a:txBody>
                  <a:tcPr marL="45720" marR="45720" marT="36576" marB="3657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200" i="1" kern="1200" dirty="0">
                          <a:solidFill>
                            <a:schemeClr val="tx1"/>
                          </a:solidFill>
                          <a:effectLst/>
                          <a:latin typeface="+mn-lt"/>
                          <a:ea typeface="+mn-ea"/>
                          <a:cs typeface="+mn-cs"/>
                        </a:rPr>
                        <a:t>mESR1</a:t>
                      </a:r>
                    </a:p>
                    <a:p>
                      <a:pPr algn="ctr"/>
                      <a:r>
                        <a:rPr lang="en-US" sz="1200" kern="1200" dirty="0">
                          <a:solidFill>
                            <a:schemeClr val="tx1"/>
                          </a:solidFill>
                          <a:effectLst/>
                          <a:latin typeface="+mn-lt"/>
                          <a:ea typeface="+mn-ea"/>
                          <a:cs typeface="+mn-cs"/>
                        </a:rPr>
                        <a:t>(N=113)</a:t>
                      </a:r>
                    </a:p>
                  </a:txBody>
                  <a:tcPr marL="45720" marR="45720" marT="36576" marB="3657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23148368"/>
                  </a:ext>
                </a:extLst>
              </a:tr>
              <a:tr h="250811">
                <a:tc>
                  <a:txBody>
                    <a:bodyPr/>
                    <a:lstStyle/>
                    <a:p>
                      <a:r>
                        <a:rPr lang="en-US" sz="1100" dirty="0"/>
                        <a:t>Median age, years (range)</a:t>
                      </a:r>
                      <a:endParaRPr lang="en-US" sz="1100" dirty="0">
                        <a:solidFill>
                          <a:schemeClr val="bg2">
                            <a:lumMod val="10000"/>
                          </a:schemeClr>
                        </a:solidFill>
                      </a:endParaRP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a:r>
                        <a:rPr lang="en-US" sz="1200" kern="1200" dirty="0">
                          <a:solidFill>
                            <a:schemeClr val="tx1"/>
                          </a:solidFill>
                          <a:effectLst/>
                          <a:latin typeface="+mn-lt"/>
                          <a:ea typeface="+mn-ea"/>
                          <a:cs typeface="+mn-cs"/>
                        </a:rPr>
                        <a:t>63.0 (24-89)</a:t>
                      </a:r>
                      <a:endParaRPr lang="en-US" sz="1200" dirty="0">
                        <a:solidFill>
                          <a:schemeClr val="bg2">
                            <a:lumMod val="10000"/>
                          </a:schemeClr>
                        </a:solidFill>
                      </a:endParaRPr>
                    </a:p>
                  </a:txBody>
                  <a:tcPr marL="45720" marR="45720" marT="36576" marB="36576" anchor="ctr"/>
                </a:tc>
                <a:tc>
                  <a:txBody>
                    <a:bodyPr/>
                    <a:lstStyle/>
                    <a:p>
                      <a:pPr algn="ctr"/>
                      <a:r>
                        <a:rPr lang="en-US" sz="1200" dirty="0">
                          <a:solidFill>
                            <a:schemeClr val="bg2">
                              <a:lumMod val="10000"/>
                            </a:schemeClr>
                          </a:solidFill>
                        </a:rPr>
                        <a:t>64.0 (28-89)</a:t>
                      </a:r>
                    </a:p>
                  </a:txBody>
                  <a:tcPr marL="45720" marR="45720" marT="36576" marB="36576" anchor="ctr">
                    <a:lnR w="12700" cap="flat" cmpd="sng" algn="ctr">
                      <a:solidFill>
                        <a:schemeClr val="tx1"/>
                      </a:solidFill>
                      <a:prstDash val="solid"/>
                      <a:round/>
                      <a:headEnd type="none" w="med" len="med"/>
                      <a:tailEnd type="none" w="med" len="med"/>
                    </a:lnR>
                  </a:tcPr>
                </a:tc>
                <a:tc>
                  <a:txBody>
                    <a:bodyPr/>
                    <a:lstStyle/>
                    <a:p>
                      <a:pPr algn="ctr"/>
                      <a:r>
                        <a:rPr lang="en-US" sz="1200" kern="1200" dirty="0">
                          <a:solidFill>
                            <a:schemeClr val="tx1"/>
                          </a:solidFill>
                          <a:effectLst/>
                          <a:latin typeface="+mn-lt"/>
                          <a:ea typeface="+mn-ea"/>
                          <a:cs typeface="+mn-cs"/>
                        </a:rPr>
                        <a:t>63.5 (32-83)</a:t>
                      </a:r>
                      <a:endParaRPr lang="en-US" sz="1200" dirty="0">
                        <a:solidFill>
                          <a:schemeClr val="bg2">
                            <a:lumMod val="10000"/>
                          </a:schemeClr>
                        </a:solidFill>
                      </a:endParaRP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a:r>
                        <a:rPr lang="en-US" sz="1200" kern="1200" dirty="0">
                          <a:solidFill>
                            <a:schemeClr val="tx1"/>
                          </a:solidFill>
                          <a:effectLst/>
                          <a:latin typeface="+mn-lt"/>
                          <a:ea typeface="+mn-ea"/>
                          <a:cs typeface="+mn-cs"/>
                        </a:rPr>
                        <a:t>63.0 (32-83)</a:t>
                      </a:r>
                      <a:endParaRPr lang="en-US" sz="1200" dirty="0">
                        <a:solidFill>
                          <a:schemeClr val="bg2">
                            <a:lumMod val="10000"/>
                          </a:schemeClr>
                        </a:solidFill>
                      </a:endParaRPr>
                    </a:p>
                  </a:txBody>
                  <a:tcPr marL="45720" marR="45720" marT="36576" marB="36576"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143400"/>
                  </a:ext>
                </a:extLst>
              </a:tr>
              <a:tr h="564324">
                <a:tc>
                  <a:txBody>
                    <a:bodyPr/>
                    <a:lstStyle/>
                    <a:p>
                      <a:pPr marL="9525" indent="0">
                        <a:tabLst/>
                      </a:pPr>
                      <a:r>
                        <a:rPr lang="en-US" sz="1100" dirty="0">
                          <a:solidFill>
                            <a:schemeClr val="tx1"/>
                          </a:solidFill>
                        </a:rPr>
                        <a:t>Gender, n %</a:t>
                      </a:r>
                    </a:p>
                    <a:p>
                      <a:pPr marL="9525" indent="166688">
                        <a:tabLst/>
                      </a:pPr>
                      <a:r>
                        <a:rPr lang="en-US" sz="1100" dirty="0">
                          <a:solidFill>
                            <a:schemeClr val="tx1"/>
                          </a:solidFill>
                        </a:rPr>
                        <a:t>Female</a:t>
                      </a:r>
                    </a:p>
                    <a:p>
                      <a:pPr marL="9525" indent="166688">
                        <a:tabLst/>
                      </a:pPr>
                      <a:r>
                        <a:rPr lang="en-US" sz="1100" dirty="0">
                          <a:solidFill>
                            <a:schemeClr val="tx1"/>
                          </a:solidFill>
                        </a:rPr>
                        <a:t>Male</a:t>
                      </a: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fontAlgn="b"/>
                      <a:r>
                        <a:rPr lang="en-US" sz="1200" kern="1200" dirty="0">
                          <a:solidFill>
                            <a:schemeClr val="tx1"/>
                          </a:solidFill>
                          <a:effectLst/>
                          <a:latin typeface="+mn-lt"/>
                          <a:ea typeface="+mn-ea"/>
                          <a:cs typeface="+mn-cs"/>
                        </a:rPr>
                        <a:t>233 (97.5)</a:t>
                      </a:r>
                    </a:p>
                    <a:p>
                      <a:pPr algn="ctr" fontAlgn="b"/>
                      <a:r>
                        <a:rPr lang="en-US" sz="1200" kern="1200" dirty="0">
                          <a:solidFill>
                            <a:schemeClr val="tx1"/>
                          </a:solidFill>
                          <a:effectLst/>
                          <a:latin typeface="+mn-lt"/>
                          <a:ea typeface="+mn-ea"/>
                          <a:cs typeface="+mn-cs"/>
                        </a:rPr>
                        <a:t>6 (2.5)</a:t>
                      </a:r>
                    </a:p>
                  </a:txBody>
                  <a:tcPr marL="45720" marR="45720" marT="36576" marB="36576" anchor="ctr"/>
                </a:tc>
                <a:tc>
                  <a:txBody>
                    <a:bodyPr/>
                    <a:lstStyle/>
                    <a:p>
                      <a:pPr algn="ctr" fontAlgn="b"/>
                      <a:r>
                        <a:rPr lang="en-US" sz="1200" kern="1200" dirty="0">
                          <a:solidFill>
                            <a:schemeClr val="tx1"/>
                          </a:solidFill>
                          <a:effectLst/>
                          <a:latin typeface="+mn-lt"/>
                          <a:ea typeface="+mn-ea"/>
                          <a:cs typeface="+mn-cs"/>
                        </a:rPr>
                        <a:t>115 (100)</a:t>
                      </a:r>
                    </a:p>
                    <a:p>
                      <a:pPr algn="ctr" fontAlgn="b"/>
                      <a:r>
                        <a:rPr lang="en-US" sz="1200" kern="1200" dirty="0">
                          <a:solidFill>
                            <a:schemeClr val="tx1"/>
                          </a:solidFill>
                          <a:effectLst/>
                          <a:latin typeface="+mn-lt"/>
                          <a:ea typeface="+mn-ea"/>
                          <a:cs typeface="+mn-cs"/>
                        </a:rPr>
                        <a:t>0</a:t>
                      </a:r>
                    </a:p>
                  </a:txBody>
                  <a:tcPr marL="45720" marR="45720" marT="36576" marB="36576" anchor="ctr">
                    <a:lnR w="12700" cap="flat" cmpd="sng" algn="ctr">
                      <a:solidFill>
                        <a:schemeClr val="tx1"/>
                      </a:solidFill>
                      <a:prstDash val="solid"/>
                      <a:round/>
                      <a:headEnd type="none" w="med" len="med"/>
                      <a:tailEnd type="none" w="med" len="med"/>
                    </a:lnR>
                  </a:tcPr>
                </a:tc>
                <a:tc>
                  <a:txBody>
                    <a:bodyPr/>
                    <a:lstStyle/>
                    <a:p>
                      <a:pPr algn="ctr" fontAlgn="b"/>
                      <a:r>
                        <a:rPr lang="en-US" sz="1200" kern="1200" dirty="0">
                          <a:solidFill>
                            <a:schemeClr val="tx1"/>
                          </a:solidFill>
                          <a:effectLst/>
                          <a:latin typeface="+mn-lt"/>
                          <a:ea typeface="+mn-ea"/>
                          <a:cs typeface="+mn-cs"/>
                        </a:rPr>
                        <a:t>237 (99.6)</a:t>
                      </a:r>
                    </a:p>
                    <a:p>
                      <a:pPr algn="ctr" fontAlgn="b"/>
                      <a:r>
                        <a:rPr lang="en-US" sz="1200" kern="1200" dirty="0">
                          <a:solidFill>
                            <a:schemeClr val="tx1"/>
                          </a:solidFill>
                          <a:effectLst/>
                          <a:latin typeface="+mn-lt"/>
                          <a:ea typeface="+mn-ea"/>
                          <a:cs typeface="+mn-cs"/>
                        </a:rPr>
                        <a:t>1 (0.4)</a:t>
                      </a: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fontAlgn="b"/>
                      <a:r>
                        <a:rPr lang="en-US" sz="1200" kern="1200" dirty="0">
                          <a:solidFill>
                            <a:schemeClr val="tx1"/>
                          </a:solidFill>
                          <a:effectLst/>
                          <a:latin typeface="+mn-lt"/>
                          <a:ea typeface="+mn-ea"/>
                          <a:cs typeface="+mn-cs"/>
                        </a:rPr>
                        <a:t>113 (100)</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0</a:t>
                      </a:r>
                    </a:p>
                  </a:txBody>
                  <a:tcPr marL="45720" marR="45720" marT="36576" marB="36576"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68626567"/>
                  </a:ext>
                </a:extLst>
              </a:tr>
              <a:tr h="788262">
                <a:tc>
                  <a:txBody>
                    <a:bodyPr/>
                    <a:lstStyle/>
                    <a:p>
                      <a:r>
                        <a:rPr lang="en-US" sz="1100" dirty="0">
                          <a:solidFill>
                            <a:schemeClr val="tx1"/>
                          </a:solidFill>
                        </a:rPr>
                        <a:t>ECOG PS, n (%)</a:t>
                      </a:r>
                    </a:p>
                    <a:p>
                      <a:pPr marL="179388" indent="0">
                        <a:tabLst/>
                      </a:pPr>
                      <a:r>
                        <a:rPr lang="en-US" sz="1100" dirty="0">
                          <a:solidFill>
                            <a:schemeClr val="tx1"/>
                          </a:solidFill>
                        </a:rPr>
                        <a:t>0</a:t>
                      </a:r>
                    </a:p>
                    <a:p>
                      <a:pPr marL="179388" indent="0">
                        <a:tabLst/>
                      </a:pPr>
                      <a:r>
                        <a:rPr lang="en-US" sz="1100" dirty="0">
                          <a:solidFill>
                            <a:schemeClr val="tx1"/>
                          </a:solidFill>
                        </a:rPr>
                        <a:t>1</a:t>
                      </a:r>
                    </a:p>
                    <a:p>
                      <a:pPr marL="58738" indent="120650">
                        <a:tabLst/>
                      </a:pPr>
                      <a:r>
                        <a:rPr lang="en-US" sz="1100" dirty="0">
                          <a:solidFill>
                            <a:schemeClr val="tx1"/>
                          </a:solidFill>
                        </a:rPr>
                        <a:t>&gt;1</a:t>
                      </a: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a:endParaRPr lang="en-US" sz="1200" kern="120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143 (59.8)</a:t>
                      </a:r>
                    </a:p>
                    <a:p>
                      <a:pPr algn="ctr"/>
                      <a:r>
                        <a:rPr lang="en-US" sz="1200" kern="1200" dirty="0">
                          <a:solidFill>
                            <a:schemeClr val="tx1"/>
                          </a:solidFill>
                          <a:effectLst/>
                          <a:latin typeface="+mn-lt"/>
                          <a:ea typeface="+mn-ea"/>
                          <a:cs typeface="+mn-cs"/>
                        </a:rPr>
                        <a:t>96 (40.2)</a:t>
                      </a:r>
                    </a:p>
                    <a:p>
                      <a:pPr algn="ctr"/>
                      <a:r>
                        <a:rPr lang="en-US" sz="1200" kern="1200" dirty="0">
                          <a:solidFill>
                            <a:schemeClr val="tx1"/>
                          </a:solidFill>
                          <a:effectLst/>
                          <a:latin typeface="+mn-lt"/>
                          <a:ea typeface="+mn-ea"/>
                          <a:cs typeface="+mn-cs"/>
                        </a:rPr>
                        <a:t>0</a:t>
                      </a:r>
                    </a:p>
                  </a:txBody>
                  <a:tcPr marL="45720" marR="45720" marT="36576" marB="36576" anchor="ctr"/>
                </a:tc>
                <a:tc>
                  <a:txBody>
                    <a:bodyPr/>
                    <a:lstStyle/>
                    <a:p>
                      <a:pPr algn="ctr"/>
                      <a:endParaRPr lang="en-US" sz="1200" dirty="0">
                        <a:solidFill>
                          <a:schemeClr val="bg2">
                            <a:lumMod val="10000"/>
                          </a:schemeClr>
                        </a:solidFill>
                      </a:endParaRPr>
                    </a:p>
                    <a:p>
                      <a:pPr algn="ctr"/>
                      <a:r>
                        <a:rPr lang="en-US" sz="1200" kern="1200" dirty="0">
                          <a:solidFill>
                            <a:schemeClr val="tx1"/>
                          </a:solidFill>
                          <a:effectLst/>
                          <a:latin typeface="+mn-lt"/>
                          <a:ea typeface="+mn-ea"/>
                          <a:cs typeface="+mn-cs"/>
                        </a:rPr>
                        <a:t>67 (58.3)</a:t>
                      </a:r>
                    </a:p>
                    <a:p>
                      <a:pPr algn="ctr"/>
                      <a:r>
                        <a:rPr lang="en-US" sz="1200" kern="1200" dirty="0">
                          <a:solidFill>
                            <a:schemeClr val="tx1"/>
                          </a:solidFill>
                          <a:effectLst/>
                          <a:latin typeface="+mn-lt"/>
                          <a:ea typeface="+mn-ea"/>
                          <a:cs typeface="+mn-cs"/>
                        </a:rPr>
                        <a:t>48 (41.7)</a:t>
                      </a:r>
                    </a:p>
                    <a:p>
                      <a:pPr algn="ctr"/>
                      <a:r>
                        <a:rPr lang="en-US" sz="1200" dirty="0">
                          <a:solidFill>
                            <a:schemeClr val="bg2">
                              <a:lumMod val="10000"/>
                            </a:schemeClr>
                          </a:solidFill>
                        </a:rPr>
                        <a:t>0</a:t>
                      </a:r>
                    </a:p>
                  </a:txBody>
                  <a:tcPr marL="45720" marR="45720" marT="36576" marB="36576" anchor="ctr">
                    <a:lnR w="12700" cap="flat" cmpd="sng" algn="ctr">
                      <a:solidFill>
                        <a:schemeClr val="tx1"/>
                      </a:solidFill>
                      <a:prstDash val="solid"/>
                      <a:round/>
                      <a:headEnd type="none" w="med" len="med"/>
                      <a:tailEnd type="none" w="med" len="med"/>
                    </a:lnR>
                  </a:tcPr>
                </a:tc>
                <a:tc>
                  <a:txBody>
                    <a:bodyPr/>
                    <a:lstStyle/>
                    <a:p>
                      <a:pPr algn="ctr"/>
                      <a:endParaRPr lang="en-US" sz="1200" kern="120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135 (56.7)</a:t>
                      </a:r>
                    </a:p>
                    <a:p>
                      <a:pPr algn="ctr"/>
                      <a:r>
                        <a:rPr lang="en-US" sz="1200" kern="1200" dirty="0">
                          <a:solidFill>
                            <a:schemeClr val="tx1"/>
                          </a:solidFill>
                          <a:effectLst/>
                          <a:latin typeface="+mn-lt"/>
                          <a:ea typeface="+mn-ea"/>
                          <a:cs typeface="+mn-cs"/>
                        </a:rPr>
                        <a:t>102 (42.9)</a:t>
                      </a:r>
                    </a:p>
                    <a:p>
                      <a:pPr algn="ctr"/>
                      <a:r>
                        <a:rPr lang="en-US" sz="1200" kern="1200" dirty="0">
                          <a:solidFill>
                            <a:schemeClr val="tx1"/>
                          </a:solidFill>
                          <a:effectLst/>
                          <a:latin typeface="+mn-lt"/>
                          <a:ea typeface="+mn-ea"/>
                          <a:cs typeface="+mn-cs"/>
                        </a:rPr>
                        <a:t>1 (0.4)</a:t>
                      </a: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a:endParaRPr lang="en-US" sz="1200" kern="120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62 (54.9)</a:t>
                      </a:r>
                    </a:p>
                    <a:p>
                      <a:pPr algn="ctr"/>
                      <a:r>
                        <a:rPr lang="en-US" sz="1200" kern="1200" dirty="0">
                          <a:solidFill>
                            <a:schemeClr val="tx1"/>
                          </a:solidFill>
                          <a:effectLst/>
                          <a:latin typeface="+mn-lt"/>
                          <a:ea typeface="+mn-ea"/>
                          <a:cs typeface="+mn-cs"/>
                        </a:rPr>
                        <a:t>51 (45.1)</a:t>
                      </a:r>
                    </a:p>
                    <a:p>
                      <a:pPr algn="ctr"/>
                      <a:r>
                        <a:rPr lang="en-US" sz="1200" kern="1200" dirty="0">
                          <a:solidFill>
                            <a:schemeClr val="tx1"/>
                          </a:solidFill>
                          <a:effectLst/>
                          <a:latin typeface="+mn-lt"/>
                          <a:ea typeface="+mn-ea"/>
                          <a:cs typeface="+mn-cs"/>
                        </a:rPr>
                        <a:t>0</a:t>
                      </a:r>
                    </a:p>
                  </a:txBody>
                  <a:tcPr marL="45720" marR="45720" marT="36576" marB="36576"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38295286"/>
                  </a:ext>
                </a:extLst>
              </a:tr>
              <a:tr h="250811">
                <a:tc>
                  <a:txBody>
                    <a:bodyPr/>
                    <a:lstStyle/>
                    <a:p>
                      <a:pPr marL="0" indent="0"/>
                      <a:r>
                        <a:rPr lang="en-US" sz="1100" kern="1200" dirty="0">
                          <a:solidFill>
                            <a:schemeClr val="tx1"/>
                          </a:solidFill>
                        </a:rPr>
                        <a:t>Visceral metastasis*, n (%)</a:t>
                      </a:r>
                      <a:endParaRPr lang="en-US" sz="1100" kern="1200" dirty="0">
                        <a:solidFill>
                          <a:schemeClr val="tx1"/>
                        </a:solidFill>
                        <a:latin typeface="+mn-lt"/>
                        <a:ea typeface="+mn-ea"/>
                        <a:cs typeface="+mn-cs"/>
                      </a:endParaRP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dirty="0">
                          <a:solidFill>
                            <a:srgbClr val="000000"/>
                          </a:solidFill>
                          <a:effectLst/>
                          <a:latin typeface="+mn-lt"/>
                        </a:rPr>
                        <a:t>163 (68.2)</a:t>
                      </a:r>
                    </a:p>
                  </a:txBody>
                  <a:tcPr marL="45720" marR="45720" marT="36576" marB="36576" anchor="ctr"/>
                </a:tc>
                <a:tc>
                  <a:txBody>
                    <a:bodyPr/>
                    <a:lstStyle/>
                    <a:p>
                      <a:pPr algn="ctr" fontAlgn="b"/>
                      <a:r>
                        <a:rPr lang="en-US" sz="1200" b="0" i="0" u="none" strike="noStrike" dirty="0">
                          <a:solidFill>
                            <a:srgbClr val="000000"/>
                          </a:solidFill>
                          <a:effectLst/>
                          <a:latin typeface="+mn-lt"/>
                        </a:rPr>
                        <a:t>81 (70.4) </a:t>
                      </a:r>
                    </a:p>
                  </a:txBody>
                  <a:tcPr marL="45720" marR="45720" marT="36576" marB="36576"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 168 (70.6)</a:t>
                      </a: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dirty="0">
                          <a:solidFill>
                            <a:srgbClr val="000000"/>
                          </a:solidFill>
                          <a:effectLst/>
                          <a:latin typeface="+mn-lt"/>
                        </a:rPr>
                        <a:t>83 (73.5)</a:t>
                      </a:r>
                    </a:p>
                  </a:txBody>
                  <a:tcPr marL="45720" marR="45720" marT="36576" marB="36576"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99147618"/>
                  </a:ext>
                </a:extLst>
              </a:tr>
              <a:tr h="250811">
                <a:tc>
                  <a:txBody>
                    <a:bodyPr/>
                    <a:lstStyle/>
                    <a:p>
                      <a:pPr marL="0" indent="9525" algn="l" defTabSz="914400" rtl="0" eaLnBrk="1" latinLnBrk="0" hangingPunct="1">
                        <a:tabLst/>
                      </a:pPr>
                      <a:r>
                        <a:rPr lang="en-US" sz="1100" kern="1200" dirty="0">
                          <a:solidFill>
                            <a:schemeClr val="tx1"/>
                          </a:solidFill>
                          <a:latin typeface="+mn-lt"/>
                          <a:ea typeface="+mn-ea"/>
                          <a:cs typeface="+mn-cs"/>
                        </a:rPr>
                        <a:t>Bone-only disease, n (%)</a:t>
                      </a: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38 (15.9)</a:t>
                      </a:r>
                    </a:p>
                  </a:txBody>
                  <a:tcPr marL="45720" marR="45720" marT="36576" marB="3657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14 (12.2)</a:t>
                      </a:r>
                    </a:p>
                  </a:txBody>
                  <a:tcPr marL="45720" marR="45720" marT="36576" marB="36576"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29 (12.2)</a:t>
                      </a: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14 (12.4)</a:t>
                      </a:r>
                    </a:p>
                  </a:txBody>
                  <a:tcPr marL="45720" marR="45720" marT="36576" marB="36576"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38203363"/>
                  </a:ext>
                </a:extLst>
              </a:tr>
              <a:tr h="250811">
                <a:tc>
                  <a:txBody>
                    <a:bodyPr/>
                    <a:lstStyle/>
                    <a:p>
                      <a:pPr marL="0" indent="9525" algn="l" defTabSz="914400" rtl="0" eaLnBrk="1" latinLnBrk="0" hangingPunct="1">
                        <a:tabLst/>
                      </a:pPr>
                      <a:r>
                        <a:rPr lang="en-US" sz="1100" kern="1200" dirty="0">
                          <a:solidFill>
                            <a:schemeClr val="tx1"/>
                          </a:solidFill>
                        </a:rPr>
                        <a:t>Prior adjuvant therapy, n (%)</a:t>
                      </a:r>
                      <a:endParaRPr lang="en-US" sz="1100" kern="1200" dirty="0">
                        <a:solidFill>
                          <a:schemeClr val="tx1"/>
                        </a:solidFill>
                        <a:latin typeface="+mn-lt"/>
                        <a:ea typeface="+mn-ea"/>
                        <a:cs typeface="+mn-cs"/>
                      </a:endParaRP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a:r>
                        <a:rPr lang="en-US" sz="1200" kern="1200" dirty="0">
                          <a:solidFill>
                            <a:schemeClr val="tx1"/>
                          </a:solidFill>
                          <a:effectLst/>
                          <a:latin typeface="+mn-lt"/>
                          <a:ea typeface="+mn-ea"/>
                          <a:cs typeface="+mn-cs"/>
                        </a:rPr>
                        <a:t>158 (66.1)</a:t>
                      </a:r>
                    </a:p>
                  </a:txBody>
                  <a:tcPr marL="45720" marR="45720" marT="36576" marB="36576" anchor="ctr"/>
                </a:tc>
                <a:tc>
                  <a:txBody>
                    <a:bodyPr/>
                    <a:lstStyle/>
                    <a:p>
                      <a:pPr algn="ctr"/>
                      <a:r>
                        <a:rPr lang="en-US" sz="1200" kern="1200" dirty="0">
                          <a:solidFill>
                            <a:schemeClr val="tx1"/>
                          </a:solidFill>
                          <a:effectLst/>
                          <a:latin typeface="+mn-lt"/>
                          <a:ea typeface="+mn-ea"/>
                          <a:cs typeface="+mn-cs"/>
                        </a:rPr>
                        <a:t>62  (53.9)</a:t>
                      </a:r>
                    </a:p>
                  </a:txBody>
                  <a:tcPr marL="45720" marR="45720" marT="36576" marB="36576" anchor="ctr">
                    <a:lnR w="12700" cap="flat" cmpd="sng" algn="ctr">
                      <a:solidFill>
                        <a:schemeClr val="tx1"/>
                      </a:solidFill>
                      <a:prstDash val="solid"/>
                      <a:round/>
                      <a:headEnd type="none" w="med" len="med"/>
                      <a:tailEnd type="none" w="med" len="med"/>
                    </a:lnR>
                  </a:tcPr>
                </a:tc>
                <a:tc>
                  <a:txBody>
                    <a:bodyPr/>
                    <a:lstStyle/>
                    <a:p>
                      <a:pPr algn="ctr"/>
                      <a:r>
                        <a:rPr lang="en-US" sz="1200" kern="1200" dirty="0">
                          <a:solidFill>
                            <a:schemeClr val="tx1"/>
                          </a:solidFill>
                          <a:effectLst/>
                          <a:latin typeface="+mn-lt"/>
                          <a:ea typeface="+mn-ea"/>
                          <a:cs typeface="+mn-cs"/>
                        </a:rPr>
                        <a:t>141 (59.2)</a:t>
                      </a: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a:r>
                        <a:rPr lang="en-US" sz="1200" kern="1200" dirty="0">
                          <a:solidFill>
                            <a:schemeClr val="tx1"/>
                          </a:solidFill>
                          <a:effectLst/>
                          <a:latin typeface="+mn-lt"/>
                          <a:ea typeface="+mn-ea"/>
                          <a:cs typeface="+mn-cs"/>
                        </a:rPr>
                        <a:t>65 (57.5)</a:t>
                      </a:r>
                    </a:p>
                  </a:txBody>
                  <a:tcPr marL="45720" marR="45720" marT="36576" marB="36576"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5238656"/>
                  </a:ext>
                </a:extLst>
              </a:tr>
              <a:tr h="609111">
                <a:tc>
                  <a:txBody>
                    <a:bodyPr/>
                    <a:lstStyle/>
                    <a:p>
                      <a:pPr marL="0" marR="0" lvl="0" indent="9525"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Number of prior lines of endocrine therapy,** n (%)</a:t>
                      </a:r>
                    </a:p>
                    <a:p>
                      <a:pPr marL="0" marR="0" lvl="0" indent="176213"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1</a:t>
                      </a:r>
                    </a:p>
                    <a:p>
                      <a:pPr marL="0" marR="0" lvl="0" indent="176213"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2</a:t>
                      </a: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a:endParaRPr lang="en-US" sz="1200" kern="120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129 (54.0)</a:t>
                      </a:r>
                    </a:p>
                    <a:p>
                      <a:pPr algn="ctr"/>
                      <a:r>
                        <a:rPr lang="en-US" sz="1200" kern="1200" dirty="0">
                          <a:solidFill>
                            <a:schemeClr val="tx1"/>
                          </a:solidFill>
                          <a:effectLst/>
                          <a:latin typeface="+mn-lt"/>
                          <a:ea typeface="+mn-ea"/>
                          <a:cs typeface="+mn-cs"/>
                        </a:rPr>
                        <a:t>110 (46.0)</a:t>
                      </a:r>
                    </a:p>
                  </a:txBody>
                  <a:tcPr marL="45720" marR="45720" marT="36576" marB="36576" anchor="ctr"/>
                </a:tc>
                <a:tc>
                  <a:txBody>
                    <a:bodyPr/>
                    <a:lstStyle/>
                    <a:p>
                      <a:pPr algn="ctr"/>
                      <a:endParaRPr lang="en-US" sz="1200" kern="120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73 (63.5)</a:t>
                      </a:r>
                    </a:p>
                    <a:p>
                      <a:pPr algn="ctr"/>
                      <a:r>
                        <a:rPr lang="en-US" sz="1200" kern="1200" dirty="0">
                          <a:solidFill>
                            <a:schemeClr val="tx1"/>
                          </a:solidFill>
                          <a:effectLst/>
                          <a:latin typeface="+mn-lt"/>
                          <a:ea typeface="+mn-ea"/>
                          <a:cs typeface="+mn-cs"/>
                        </a:rPr>
                        <a:t>42 (36.5)</a:t>
                      </a:r>
                    </a:p>
                  </a:txBody>
                  <a:tcPr marL="45720" marR="45720" marT="36576" marB="36576" anchor="ctr">
                    <a:lnR w="12700" cap="flat" cmpd="sng" algn="ctr">
                      <a:solidFill>
                        <a:schemeClr val="tx1"/>
                      </a:solidFill>
                      <a:prstDash val="solid"/>
                      <a:round/>
                      <a:headEnd type="none" w="med" len="med"/>
                      <a:tailEnd type="none" w="med" len="med"/>
                    </a:lnR>
                  </a:tcPr>
                </a:tc>
                <a:tc>
                  <a:txBody>
                    <a:bodyPr/>
                    <a:lstStyle/>
                    <a:p>
                      <a:pPr algn="ctr"/>
                      <a:endParaRPr lang="en-US" sz="1200" kern="120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141 (59.2)</a:t>
                      </a:r>
                    </a:p>
                    <a:p>
                      <a:pPr algn="ctr"/>
                      <a:r>
                        <a:rPr lang="en-US" sz="1200" kern="1200" dirty="0">
                          <a:solidFill>
                            <a:schemeClr val="tx1"/>
                          </a:solidFill>
                          <a:effectLst/>
                          <a:latin typeface="+mn-lt"/>
                          <a:ea typeface="+mn-ea"/>
                          <a:cs typeface="+mn-cs"/>
                        </a:rPr>
                        <a:t>97 (40.8)</a:t>
                      </a:r>
                    </a:p>
                  </a:txBody>
                  <a:tcPr marL="45720" marR="45720" marT="36576" marB="36576" anchor="ctr">
                    <a:lnL w="12700" cap="flat" cmpd="sng" algn="ctr">
                      <a:solidFill>
                        <a:schemeClr val="tx1"/>
                      </a:solidFill>
                      <a:prstDash val="solid"/>
                      <a:round/>
                      <a:headEnd type="none" w="med" len="med"/>
                      <a:tailEnd type="none" w="med" len="med"/>
                    </a:lnL>
                  </a:tcPr>
                </a:tc>
                <a:tc>
                  <a:txBody>
                    <a:bodyPr/>
                    <a:lstStyle/>
                    <a:p>
                      <a:pPr algn="ctr"/>
                      <a:endParaRPr lang="en-US" sz="1200" kern="120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69 (61.1)</a:t>
                      </a:r>
                    </a:p>
                    <a:p>
                      <a:pPr algn="ctr"/>
                      <a:r>
                        <a:rPr lang="en-US" sz="1200" kern="1200" dirty="0">
                          <a:solidFill>
                            <a:schemeClr val="tx1"/>
                          </a:solidFill>
                          <a:effectLst/>
                          <a:latin typeface="+mn-lt"/>
                          <a:ea typeface="+mn-ea"/>
                          <a:cs typeface="+mn-cs"/>
                        </a:rPr>
                        <a:t>44 (38.9)</a:t>
                      </a:r>
                    </a:p>
                  </a:txBody>
                  <a:tcPr marL="45720" marR="45720" marT="36576" marB="36576"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17015273"/>
                  </a:ext>
                </a:extLst>
              </a:tr>
              <a:tr h="695519">
                <a:tc>
                  <a:txBody>
                    <a:bodyPr/>
                    <a:lstStyle/>
                    <a:p>
                      <a:pPr marL="0" marR="0" lvl="0" indent="9525"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Number of prior lines of chemotherapy,** n (%)</a:t>
                      </a:r>
                    </a:p>
                    <a:p>
                      <a:pPr marL="0" marR="0" lvl="0" indent="9525"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    0</a:t>
                      </a:r>
                    </a:p>
                    <a:p>
                      <a:pPr marL="0" marR="0" lvl="0" indent="9525"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    1</a:t>
                      </a:r>
                    </a:p>
                  </a:txBody>
                  <a:tcPr marL="45720" marR="45720" marT="36576" marB="36576"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sz="1200" kern="120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191 (79.9)</a:t>
                      </a:r>
                    </a:p>
                    <a:p>
                      <a:pPr algn="ctr"/>
                      <a:r>
                        <a:rPr lang="en-US" sz="1200" kern="1200" dirty="0">
                          <a:solidFill>
                            <a:schemeClr val="tx1"/>
                          </a:solidFill>
                          <a:effectLst/>
                          <a:latin typeface="+mn-lt"/>
                          <a:ea typeface="+mn-ea"/>
                          <a:cs typeface="+mn-cs"/>
                        </a:rPr>
                        <a:t>48 (20.1)</a:t>
                      </a:r>
                    </a:p>
                  </a:txBody>
                  <a:tcPr marL="45720" marR="45720" marT="36576" marB="36576" anchor="ctr">
                    <a:lnB w="12700" cap="flat" cmpd="sng" algn="ctr">
                      <a:solidFill>
                        <a:schemeClr val="tx1"/>
                      </a:solidFill>
                      <a:prstDash val="solid"/>
                      <a:round/>
                      <a:headEnd type="none" w="med" len="med"/>
                      <a:tailEnd type="none" w="med" len="med"/>
                    </a:lnB>
                  </a:tcPr>
                </a:tc>
                <a:tc>
                  <a:txBody>
                    <a:bodyPr/>
                    <a:lstStyle/>
                    <a:p>
                      <a:pPr algn="ctr"/>
                      <a:endParaRPr lang="en-US" sz="1200" kern="120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89 (77.4)</a:t>
                      </a:r>
                    </a:p>
                    <a:p>
                      <a:pPr algn="ctr"/>
                      <a:r>
                        <a:rPr lang="en-US" sz="1200" kern="1200" dirty="0">
                          <a:solidFill>
                            <a:schemeClr val="tx1"/>
                          </a:solidFill>
                          <a:effectLst/>
                          <a:latin typeface="+mn-lt"/>
                          <a:ea typeface="+mn-ea"/>
                          <a:cs typeface="+mn-cs"/>
                        </a:rPr>
                        <a:t>26 (22.6)</a:t>
                      </a:r>
                    </a:p>
                  </a:txBody>
                  <a:tcPr marL="45720" marR="45720" marT="36576" marB="36576"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en-US" sz="1200" kern="120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180 (75.6)</a:t>
                      </a:r>
                    </a:p>
                    <a:p>
                      <a:pPr algn="ctr"/>
                      <a:r>
                        <a:rPr lang="en-US" sz="1200" kern="1200" dirty="0">
                          <a:solidFill>
                            <a:schemeClr val="tx1"/>
                          </a:solidFill>
                          <a:effectLst/>
                          <a:latin typeface="+mn-lt"/>
                          <a:ea typeface="+mn-ea"/>
                          <a:cs typeface="+mn-cs"/>
                        </a:rPr>
                        <a:t>58 (24.4)</a:t>
                      </a:r>
                    </a:p>
                  </a:txBody>
                  <a:tcPr marL="45720" marR="45720" marT="36576" marB="36576"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sz="1200" kern="1200" dirty="0">
                        <a:solidFill>
                          <a:schemeClr val="tx1"/>
                        </a:solidFill>
                        <a:effectLst/>
                        <a:latin typeface="+mn-lt"/>
                        <a:ea typeface="+mn-ea"/>
                        <a:cs typeface="+mn-cs"/>
                      </a:endParaRPr>
                    </a:p>
                    <a:p>
                      <a:pPr algn="ctr"/>
                      <a:r>
                        <a:rPr lang="en-US" sz="1200" kern="1200" dirty="0">
                          <a:solidFill>
                            <a:schemeClr val="tx1"/>
                          </a:solidFill>
                          <a:effectLst/>
                          <a:latin typeface="+mn-lt"/>
                          <a:ea typeface="+mn-ea"/>
                          <a:cs typeface="+mn-cs"/>
                        </a:rPr>
                        <a:t>81 (71.7)</a:t>
                      </a:r>
                    </a:p>
                    <a:p>
                      <a:pPr algn="ctr"/>
                      <a:r>
                        <a:rPr lang="en-US" sz="1200" kern="1200" dirty="0">
                          <a:solidFill>
                            <a:schemeClr val="tx1"/>
                          </a:solidFill>
                          <a:effectLst/>
                          <a:latin typeface="+mn-lt"/>
                          <a:ea typeface="+mn-ea"/>
                          <a:cs typeface="+mn-cs"/>
                        </a:rPr>
                        <a:t>32 (28.3)</a:t>
                      </a:r>
                    </a:p>
                  </a:txBody>
                  <a:tcPr marL="45720" marR="45720" marT="36576" marB="36576"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8829079"/>
                  </a:ext>
                </a:extLst>
              </a:tr>
            </a:tbl>
          </a:graphicData>
        </a:graphic>
      </p:graphicFrame>
      <p:sp>
        <p:nvSpPr>
          <p:cNvPr id="5" name="TextBox 4">
            <a:extLst>
              <a:ext uri="{FF2B5EF4-FFF2-40B4-BE49-F238E27FC236}">
                <a16:creationId xmlns:a16="http://schemas.microsoft.com/office/drawing/2014/main" id="{0C5EC771-1CF5-4541-8AD7-7EA25AE53AC9}"/>
              </a:ext>
            </a:extLst>
          </p:cNvPr>
          <p:cNvSpPr txBox="1"/>
          <p:nvPr/>
        </p:nvSpPr>
        <p:spPr>
          <a:xfrm>
            <a:off x="864170" y="6128780"/>
            <a:ext cx="111598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*Includes lung, liver, brain, pleural, and peritoneal involvement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**In the advanced/metastatic setting</a:t>
            </a:r>
            <a:endParaRPr kumimoji="0" lang="it-IT" sz="9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1DCBFAB4-255E-914F-BCF7-DA8D48D2B916}"/>
              </a:ext>
            </a:extLst>
          </p:cNvPr>
          <p:cNvSpPr/>
          <p:nvPr/>
        </p:nvSpPr>
        <p:spPr>
          <a:xfrm>
            <a:off x="904704" y="3778250"/>
            <a:ext cx="10382592" cy="2662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0F1863C7-B261-224A-B44C-9C7AE065DB87}"/>
              </a:ext>
            </a:extLst>
          </p:cNvPr>
          <p:cNvSpPr/>
          <p:nvPr/>
        </p:nvSpPr>
        <p:spPr>
          <a:xfrm>
            <a:off x="904704" y="5190404"/>
            <a:ext cx="10382592" cy="6785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E3B7E37-D029-21DE-EA26-F12833A14F90}"/>
              </a:ext>
            </a:extLst>
          </p:cNvPr>
          <p:cNvSpPr txBox="1"/>
          <p:nvPr/>
        </p:nvSpPr>
        <p:spPr>
          <a:xfrm>
            <a:off x="7746168" y="6529708"/>
            <a:ext cx="44458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Bardia A, SABCS 2021, Bidard FC JCO 2022</a:t>
            </a:r>
          </a:p>
        </p:txBody>
      </p:sp>
    </p:spTree>
    <p:extLst>
      <p:ext uri="{BB962C8B-B14F-4D97-AF65-F5344CB8AC3E}">
        <p14:creationId xmlns:p14="http://schemas.microsoft.com/office/powerpoint/2010/main" val="6408306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34C2-AF08-1513-E6BC-533620E5DF54}"/>
              </a:ext>
            </a:extLst>
          </p:cNvPr>
          <p:cNvSpPr>
            <a:spLocks noGrp="1"/>
          </p:cNvSpPr>
          <p:nvPr>
            <p:ph type="title"/>
          </p:nvPr>
        </p:nvSpPr>
        <p:spPr>
          <a:xfrm>
            <a:off x="838200" y="18256"/>
            <a:ext cx="10515600" cy="1074170"/>
          </a:xfrm>
        </p:spPr>
        <p:txBody>
          <a:bodyPr>
            <a:normAutofit/>
          </a:bodyPr>
          <a:lstStyle/>
          <a:p>
            <a:r>
              <a:rPr lang="en-US" sz="4000" dirty="0"/>
              <a:t>Primary end point: PFS in all and mESR1 Patients</a:t>
            </a:r>
          </a:p>
        </p:txBody>
      </p:sp>
      <p:sp>
        <p:nvSpPr>
          <p:cNvPr id="4" name="TextBox 3">
            <a:extLst>
              <a:ext uri="{FF2B5EF4-FFF2-40B4-BE49-F238E27FC236}">
                <a16:creationId xmlns:a16="http://schemas.microsoft.com/office/drawing/2014/main" id="{6371FA38-2288-45F0-E91F-30E0C31BAEE4}"/>
              </a:ext>
            </a:extLst>
          </p:cNvPr>
          <p:cNvSpPr txBox="1"/>
          <p:nvPr/>
        </p:nvSpPr>
        <p:spPr>
          <a:xfrm>
            <a:off x="7746168" y="6529708"/>
            <a:ext cx="44458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Bardia A, SABCS 2021, Bidard FC JCO 2022</a:t>
            </a:r>
          </a:p>
        </p:txBody>
      </p:sp>
      <p:pic>
        <p:nvPicPr>
          <p:cNvPr id="6" name="Picture 5" descr="A graph of a patient's growth&#10;&#10;AI-generated content may be incorrect.">
            <a:extLst>
              <a:ext uri="{FF2B5EF4-FFF2-40B4-BE49-F238E27FC236}">
                <a16:creationId xmlns:a16="http://schemas.microsoft.com/office/drawing/2014/main" id="{9FE025BB-3B10-D7DE-1175-9EB6E79F7A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1359" t="3770" r="880" b="49369"/>
          <a:stretch>
            <a:fillRect/>
          </a:stretch>
        </p:blipFill>
        <p:spPr>
          <a:xfrm>
            <a:off x="373930" y="1780248"/>
            <a:ext cx="5438766" cy="2693582"/>
          </a:xfrm>
          <a:prstGeom prst="rect">
            <a:avLst/>
          </a:prstGeom>
        </p:spPr>
      </p:pic>
      <p:pic>
        <p:nvPicPr>
          <p:cNvPr id="7" name="Picture 6" descr="A graph of a patient's growth&#10;&#10;AI-generated content may be incorrect.">
            <a:extLst>
              <a:ext uri="{FF2B5EF4-FFF2-40B4-BE49-F238E27FC236}">
                <a16:creationId xmlns:a16="http://schemas.microsoft.com/office/drawing/2014/main" id="{C1CBA6E1-403D-13CD-EFA4-BB0DE706D819}"/>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50000"/>
                    </a14:imgEffect>
                  </a14:imgLayer>
                </a14:imgProps>
              </a:ext>
            </a:extLst>
          </a:blip>
          <a:srcRect l="1250" t="54042" r="1360"/>
          <a:stretch>
            <a:fillRect/>
          </a:stretch>
        </p:blipFill>
        <p:spPr>
          <a:xfrm>
            <a:off x="6293527" y="1715090"/>
            <a:ext cx="5524543" cy="2693582"/>
          </a:xfrm>
          <a:prstGeom prst="rect">
            <a:avLst/>
          </a:prstGeom>
        </p:spPr>
      </p:pic>
      <p:sp>
        <p:nvSpPr>
          <p:cNvPr id="8" name="TextBox 7">
            <a:extLst>
              <a:ext uri="{FF2B5EF4-FFF2-40B4-BE49-F238E27FC236}">
                <a16:creationId xmlns:a16="http://schemas.microsoft.com/office/drawing/2014/main" id="{4DEB7694-9E35-DD86-E34F-A7C1AE7BA780}"/>
              </a:ext>
            </a:extLst>
          </p:cNvPr>
          <p:cNvSpPr txBox="1"/>
          <p:nvPr/>
        </p:nvSpPr>
        <p:spPr>
          <a:xfrm>
            <a:off x="6902505" y="982038"/>
            <a:ext cx="47713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Patients With Tumors Harboring </a:t>
            </a: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mESR1</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D7BBC656-31D9-590D-C9C0-0DC6C42AB11E}"/>
              </a:ext>
            </a:extLst>
          </p:cNvPr>
          <p:cNvSpPr txBox="1"/>
          <p:nvPr/>
        </p:nvSpPr>
        <p:spPr>
          <a:xfrm>
            <a:off x="989689" y="998222"/>
            <a:ext cx="48365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All Patients (ITT)</a:t>
            </a:r>
          </a:p>
        </p:txBody>
      </p:sp>
      <p:sp>
        <p:nvSpPr>
          <p:cNvPr id="10" name="TextBox 9">
            <a:extLst>
              <a:ext uri="{FF2B5EF4-FFF2-40B4-BE49-F238E27FC236}">
                <a16:creationId xmlns:a16="http://schemas.microsoft.com/office/drawing/2014/main" id="{78B90E7E-1016-20D6-38D6-324EBE1F4A07}"/>
              </a:ext>
            </a:extLst>
          </p:cNvPr>
          <p:cNvSpPr txBox="1"/>
          <p:nvPr/>
        </p:nvSpPr>
        <p:spPr>
          <a:xfrm>
            <a:off x="3257482" y="2902471"/>
            <a:ext cx="14141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mPFS</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(months)</a:t>
            </a:r>
          </a:p>
        </p:txBody>
      </p:sp>
      <p:sp>
        <p:nvSpPr>
          <p:cNvPr id="13" name="TextBox 12">
            <a:extLst>
              <a:ext uri="{FF2B5EF4-FFF2-40B4-BE49-F238E27FC236}">
                <a16:creationId xmlns:a16="http://schemas.microsoft.com/office/drawing/2014/main" id="{3827B1E7-1CD1-3D64-4D1B-5138FF1E7977}"/>
              </a:ext>
            </a:extLst>
          </p:cNvPr>
          <p:cNvSpPr txBox="1"/>
          <p:nvPr/>
        </p:nvSpPr>
        <p:spPr>
          <a:xfrm>
            <a:off x="9349436" y="2827915"/>
            <a:ext cx="14141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mPFS</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(months)</a:t>
            </a:r>
          </a:p>
        </p:txBody>
      </p:sp>
      <p:sp>
        <p:nvSpPr>
          <p:cNvPr id="14" name="TextBox 13">
            <a:extLst>
              <a:ext uri="{FF2B5EF4-FFF2-40B4-BE49-F238E27FC236}">
                <a16:creationId xmlns:a16="http://schemas.microsoft.com/office/drawing/2014/main" id="{7E4FC1F4-1427-DDB4-C1BA-B4B166A709CB}"/>
              </a:ext>
            </a:extLst>
          </p:cNvPr>
          <p:cNvSpPr txBox="1"/>
          <p:nvPr/>
        </p:nvSpPr>
        <p:spPr>
          <a:xfrm>
            <a:off x="10509364" y="2827915"/>
            <a:ext cx="5084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3.8</a:t>
            </a:r>
          </a:p>
        </p:txBody>
      </p:sp>
      <p:sp>
        <p:nvSpPr>
          <p:cNvPr id="15" name="TextBox 14">
            <a:extLst>
              <a:ext uri="{FF2B5EF4-FFF2-40B4-BE49-F238E27FC236}">
                <a16:creationId xmlns:a16="http://schemas.microsoft.com/office/drawing/2014/main" id="{E6255FCC-7CBE-01F0-1DF3-FB4E3489F01F}"/>
              </a:ext>
            </a:extLst>
          </p:cNvPr>
          <p:cNvSpPr txBox="1"/>
          <p:nvPr/>
        </p:nvSpPr>
        <p:spPr>
          <a:xfrm>
            <a:off x="11182466" y="2832644"/>
            <a:ext cx="5084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1.9</a:t>
            </a:r>
          </a:p>
        </p:txBody>
      </p:sp>
      <p:sp>
        <p:nvSpPr>
          <p:cNvPr id="16" name="TextBox 15">
            <a:extLst>
              <a:ext uri="{FF2B5EF4-FFF2-40B4-BE49-F238E27FC236}">
                <a16:creationId xmlns:a16="http://schemas.microsoft.com/office/drawing/2014/main" id="{00D82306-2533-DF8C-73EA-833D67F87B4A}"/>
              </a:ext>
            </a:extLst>
          </p:cNvPr>
          <p:cNvSpPr txBox="1"/>
          <p:nvPr/>
        </p:nvSpPr>
        <p:spPr>
          <a:xfrm>
            <a:off x="4496215" y="2915292"/>
            <a:ext cx="5084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2.8</a:t>
            </a:r>
          </a:p>
        </p:txBody>
      </p:sp>
      <p:sp>
        <p:nvSpPr>
          <p:cNvPr id="17" name="TextBox 16">
            <a:extLst>
              <a:ext uri="{FF2B5EF4-FFF2-40B4-BE49-F238E27FC236}">
                <a16:creationId xmlns:a16="http://schemas.microsoft.com/office/drawing/2014/main" id="{F23957C0-3ED0-2E32-D8A3-475A3DD1DCCE}"/>
              </a:ext>
            </a:extLst>
          </p:cNvPr>
          <p:cNvSpPr txBox="1"/>
          <p:nvPr/>
        </p:nvSpPr>
        <p:spPr>
          <a:xfrm>
            <a:off x="5112232" y="2918386"/>
            <a:ext cx="5084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1.9</a:t>
            </a:r>
          </a:p>
        </p:txBody>
      </p:sp>
    </p:spTree>
    <p:extLst>
      <p:ext uri="{BB962C8B-B14F-4D97-AF65-F5344CB8AC3E}">
        <p14:creationId xmlns:p14="http://schemas.microsoft.com/office/powerpoint/2010/main" val="8481497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Rectangle 311">
            <a:extLst>
              <a:ext uri="{FF2B5EF4-FFF2-40B4-BE49-F238E27FC236}">
                <a16:creationId xmlns:a16="http://schemas.microsoft.com/office/drawing/2014/main" id="{9A0B42AC-947E-3647-8B51-2AB3BE24FA1D}"/>
              </a:ext>
            </a:extLst>
          </p:cNvPr>
          <p:cNvSpPr/>
          <p:nvPr/>
        </p:nvSpPr>
        <p:spPr>
          <a:xfrm>
            <a:off x="1073427" y="2352960"/>
            <a:ext cx="9490689" cy="128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3" name="Rectangle 312">
            <a:extLst>
              <a:ext uri="{FF2B5EF4-FFF2-40B4-BE49-F238E27FC236}">
                <a16:creationId xmlns:a16="http://schemas.microsoft.com/office/drawing/2014/main" id="{6B0BBCEA-DE68-EE43-9EC9-51EBE21EB782}"/>
              </a:ext>
            </a:extLst>
          </p:cNvPr>
          <p:cNvSpPr/>
          <p:nvPr/>
        </p:nvSpPr>
        <p:spPr>
          <a:xfrm>
            <a:off x="1073427" y="2694389"/>
            <a:ext cx="9490689" cy="128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4" name="Rectangle 313">
            <a:extLst>
              <a:ext uri="{FF2B5EF4-FFF2-40B4-BE49-F238E27FC236}">
                <a16:creationId xmlns:a16="http://schemas.microsoft.com/office/drawing/2014/main" id="{834BC221-3E0F-254F-A271-0CE2B8047BA2}"/>
              </a:ext>
            </a:extLst>
          </p:cNvPr>
          <p:cNvSpPr/>
          <p:nvPr/>
        </p:nvSpPr>
        <p:spPr>
          <a:xfrm>
            <a:off x="1073427" y="3020120"/>
            <a:ext cx="9490689" cy="128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5" name="Rectangle 314">
            <a:extLst>
              <a:ext uri="{FF2B5EF4-FFF2-40B4-BE49-F238E27FC236}">
                <a16:creationId xmlns:a16="http://schemas.microsoft.com/office/drawing/2014/main" id="{04BB8F72-48BD-9C43-8E31-C43505591955}"/>
              </a:ext>
            </a:extLst>
          </p:cNvPr>
          <p:cNvSpPr/>
          <p:nvPr/>
        </p:nvSpPr>
        <p:spPr>
          <a:xfrm>
            <a:off x="1073427" y="3357624"/>
            <a:ext cx="9490689" cy="128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6" name="Rectangle 315">
            <a:extLst>
              <a:ext uri="{FF2B5EF4-FFF2-40B4-BE49-F238E27FC236}">
                <a16:creationId xmlns:a16="http://schemas.microsoft.com/office/drawing/2014/main" id="{5CA6E4B6-54C8-7D46-8D23-972AAF5948A6}"/>
              </a:ext>
            </a:extLst>
          </p:cNvPr>
          <p:cNvSpPr/>
          <p:nvPr/>
        </p:nvSpPr>
        <p:spPr>
          <a:xfrm>
            <a:off x="1073427" y="3687279"/>
            <a:ext cx="9490689" cy="128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7" name="Rectangle 316">
            <a:extLst>
              <a:ext uri="{FF2B5EF4-FFF2-40B4-BE49-F238E27FC236}">
                <a16:creationId xmlns:a16="http://schemas.microsoft.com/office/drawing/2014/main" id="{8DC8890A-E783-D544-8555-E820C1152164}"/>
              </a:ext>
            </a:extLst>
          </p:cNvPr>
          <p:cNvSpPr/>
          <p:nvPr/>
        </p:nvSpPr>
        <p:spPr>
          <a:xfrm>
            <a:off x="1073427" y="4016934"/>
            <a:ext cx="9490689" cy="128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8" name="Rectangle 317">
            <a:extLst>
              <a:ext uri="{FF2B5EF4-FFF2-40B4-BE49-F238E27FC236}">
                <a16:creationId xmlns:a16="http://schemas.microsoft.com/office/drawing/2014/main" id="{9D353578-807A-DA4D-91C2-E4170F8FF211}"/>
              </a:ext>
            </a:extLst>
          </p:cNvPr>
          <p:cNvSpPr/>
          <p:nvPr/>
        </p:nvSpPr>
        <p:spPr>
          <a:xfrm>
            <a:off x="1073427" y="4362287"/>
            <a:ext cx="9490689" cy="128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9" name="Rectangle 318">
            <a:extLst>
              <a:ext uri="{FF2B5EF4-FFF2-40B4-BE49-F238E27FC236}">
                <a16:creationId xmlns:a16="http://schemas.microsoft.com/office/drawing/2014/main" id="{DF93B9B6-AE9B-CB44-8780-FFCA81CDAD44}"/>
              </a:ext>
            </a:extLst>
          </p:cNvPr>
          <p:cNvSpPr/>
          <p:nvPr/>
        </p:nvSpPr>
        <p:spPr>
          <a:xfrm>
            <a:off x="1073427" y="4684093"/>
            <a:ext cx="9490689" cy="128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0" name="Rectangle 319">
            <a:extLst>
              <a:ext uri="{FF2B5EF4-FFF2-40B4-BE49-F238E27FC236}">
                <a16:creationId xmlns:a16="http://schemas.microsoft.com/office/drawing/2014/main" id="{4C1E2833-1D9F-B041-B762-2EEBFE5C2AF6}"/>
              </a:ext>
            </a:extLst>
          </p:cNvPr>
          <p:cNvSpPr/>
          <p:nvPr/>
        </p:nvSpPr>
        <p:spPr>
          <a:xfrm>
            <a:off x="1073427" y="5021597"/>
            <a:ext cx="9490689" cy="128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83D20A74-6FDA-A746-B0DF-88CFF7B95392}"/>
              </a:ext>
            </a:extLst>
          </p:cNvPr>
          <p:cNvSpPr/>
          <p:nvPr/>
        </p:nvSpPr>
        <p:spPr>
          <a:xfrm>
            <a:off x="1073427" y="2015456"/>
            <a:ext cx="9490689" cy="128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A216F99-1114-0A4B-B261-46C3B9571469}"/>
              </a:ext>
            </a:extLst>
          </p:cNvPr>
          <p:cNvSpPr>
            <a:spLocks noGrp="1"/>
          </p:cNvSpPr>
          <p:nvPr>
            <p:ph type="title"/>
          </p:nvPr>
        </p:nvSpPr>
        <p:spPr>
          <a:xfrm>
            <a:off x="536348" y="252865"/>
            <a:ext cx="11119303" cy="821146"/>
          </a:xfrm>
        </p:spPr>
        <p:txBody>
          <a:bodyPr>
            <a:normAutofit/>
          </a:bodyPr>
          <a:lstStyle/>
          <a:p>
            <a:pPr algn="ctr"/>
            <a:r>
              <a:rPr lang="en-US" sz="3600" dirty="0"/>
              <a:t>Clinically Relevant Subgroups (All Patients)</a:t>
            </a:r>
          </a:p>
        </p:txBody>
      </p:sp>
      <p:sp>
        <p:nvSpPr>
          <p:cNvPr id="5" name="TextBox 4">
            <a:extLst>
              <a:ext uri="{FF2B5EF4-FFF2-40B4-BE49-F238E27FC236}">
                <a16:creationId xmlns:a16="http://schemas.microsoft.com/office/drawing/2014/main" id="{EC04E10D-F4CA-934F-91C5-1EC285D4C3E1}"/>
              </a:ext>
            </a:extLst>
          </p:cNvPr>
          <p:cNvSpPr txBox="1"/>
          <p:nvPr/>
        </p:nvSpPr>
        <p:spPr>
          <a:xfrm>
            <a:off x="536349" y="6089856"/>
            <a:ext cx="11084152" cy="327782"/>
          </a:xfrm>
          <a:prstGeom prst="rect">
            <a:avLst/>
          </a:prstGeom>
          <a:noFill/>
        </p:spPr>
        <p:txBody>
          <a:bodyPr wrap="square">
            <a:spAutoFit/>
          </a:bodyPr>
          <a:lstStyle/>
          <a:p>
            <a:pPr marL="228600" marR="0" lvl="0" indent="-22860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Multiple pre-specified subpopulations showed a consistent trend for elacestrant versus SOC on PFS</a:t>
            </a:r>
            <a:endPar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F5589A3D-5AD0-7D4E-B01C-5C6BA44A5680}"/>
              </a:ext>
            </a:extLst>
          </p:cNvPr>
          <p:cNvSpPr txBox="1"/>
          <p:nvPr/>
        </p:nvSpPr>
        <p:spPr>
          <a:xfrm>
            <a:off x="5558439" y="1224718"/>
            <a:ext cx="163057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Subgroups</a:t>
            </a:r>
            <a:b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Hazard Ratio and 95% CI</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97" name="Straight Connector 296">
            <a:extLst>
              <a:ext uri="{FF2B5EF4-FFF2-40B4-BE49-F238E27FC236}">
                <a16:creationId xmlns:a16="http://schemas.microsoft.com/office/drawing/2014/main" id="{211442A3-97B1-0348-B873-9C8F7D4F00C1}"/>
              </a:ext>
            </a:extLst>
          </p:cNvPr>
          <p:cNvCxnSpPr>
            <a:cxnSpLocks/>
          </p:cNvCxnSpPr>
          <p:nvPr/>
        </p:nvCxnSpPr>
        <p:spPr>
          <a:xfrm flipV="1">
            <a:off x="6363330" y="1729859"/>
            <a:ext cx="0" cy="3645305"/>
          </a:xfrm>
          <a:prstGeom prst="line">
            <a:avLst/>
          </a:prstGeom>
          <a:ln w="317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6348761-1CCF-1848-8E55-2A0523793432}"/>
              </a:ext>
            </a:extLst>
          </p:cNvPr>
          <p:cNvSpPr txBox="1"/>
          <p:nvPr/>
        </p:nvSpPr>
        <p:spPr>
          <a:xfrm>
            <a:off x="1073427" y="1796956"/>
            <a:ext cx="3519961" cy="3631187"/>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All Patients*</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Prior treatment with fulvestrant	     Yes</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No</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Presence of visceral metastasis	     Yes</a:t>
            </a:r>
          </a:p>
          <a:p>
            <a:pPr marL="0" marR="0" lvl="1"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No</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Age group (years)	     &lt;65</a:t>
            </a:r>
          </a:p>
          <a:p>
            <a:pPr marL="0" marR="0" lvl="1"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≥65</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Race	     Caucasian</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Asian</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Other</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Region	     Europe</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North America</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Asia</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Baseline ECOG performance status	     0</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1</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Measurable disease at baseline	     Yes</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No</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No. of lines of prior endocrine therapy**    1</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2</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No. of lines of prior chemotherapy**	     0</a:t>
            </a:r>
          </a:p>
          <a:p>
            <a:pPr marL="0" marR="0" lvl="0" indent="0" algn="l" defTabSz="914400" rtl="0" eaLnBrk="1" fontAlgn="auto" latinLnBrk="0" hangingPunct="1">
              <a:lnSpc>
                <a:spcPct val="110000"/>
              </a:lnSpc>
              <a:spcBef>
                <a:spcPts val="0"/>
              </a:spcBef>
              <a:spcAft>
                <a:spcPts val="0"/>
              </a:spcAft>
              <a:buClrTx/>
              <a:buSzTx/>
              <a:buFontTx/>
              <a:buNone/>
              <a:tabLst>
                <a:tab pos="222726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1</a:t>
            </a:r>
          </a:p>
        </p:txBody>
      </p:sp>
      <p:grpSp>
        <p:nvGrpSpPr>
          <p:cNvPr id="62" name="Group 61">
            <a:extLst>
              <a:ext uri="{FF2B5EF4-FFF2-40B4-BE49-F238E27FC236}">
                <a16:creationId xmlns:a16="http://schemas.microsoft.com/office/drawing/2014/main" id="{AECD540E-F6EA-094D-BBF3-26C03EB7C6CD}"/>
              </a:ext>
            </a:extLst>
          </p:cNvPr>
          <p:cNvGrpSpPr/>
          <p:nvPr/>
        </p:nvGrpSpPr>
        <p:grpSpPr>
          <a:xfrm>
            <a:off x="5521113" y="1863710"/>
            <a:ext cx="601902" cy="132509"/>
            <a:chOff x="6861266" y="2125980"/>
            <a:chExt cx="92622" cy="120831"/>
          </a:xfrm>
        </p:grpSpPr>
        <p:cxnSp>
          <p:nvCxnSpPr>
            <p:cNvPr id="63" name="Straight Connector 62">
              <a:extLst>
                <a:ext uri="{FF2B5EF4-FFF2-40B4-BE49-F238E27FC236}">
                  <a16:creationId xmlns:a16="http://schemas.microsoft.com/office/drawing/2014/main" id="{266C457B-95B0-3E43-9FB1-AA330EA16CC6}"/>
                </a:ext>
              </a:extLst>
            </p:cNvPr>
            <p:cNvCxnSpPr>
              <a:cxnSpLocks/>
            </p:cNvCxnSpPr>
            <p:nvPr/>
          </p:nvCxnSpPr>
          <p:spPr>
            <a:xfrm flipH="1">
              <a:off x="6861266" y="2184763"/>
              <a:ext cx="92622"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62FD767-D79E-ED49-848A-E779CF26B06B}"/>
                </a:ext>
              </a:extLst>
            </p:cNvPr>
            <p:cNvCxnSpPr/>
            <p:nvPr/>
          </p:nvCxnSpPr>
          <p:spPr>
            <a:xfrm>
              <a:off x="6953888"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94F5EF3-67A5-AE4B-9030-0F80A1FB9D92}"/>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49" name="Rectangle 148">
            <a:extLst>
              <a:ext uri="{FF2B5EF4-FFF2-40B4-BE49-F238E27FC236}">
                <a16:creationId xmlns:a16="http://schemas.microsoft.com/office/drawing/2014/main" id="{FD356616-67E3-2A4B-A8B1-6531ADB6A427}"/>
              </a:ext>
            </a:extLst>
          </p:cNvPr>
          <p:cNvSpPr/>
          <p:nvPr/>
        </p:nvSpPr>
        <p:spPr>
          <a:xfrm>
            <a:off x="4513350" y="1729860"/>
            <a:ext cx="6050766" cy="36453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08719C79-3575-7749-B82A-A85909B1DC69}"/>
              </a:ext>
            </a:extLst>
          </p:cNvPr>
          <p:cNvGrpSpPr/>
          <p:nvPr/>
        </p:nvGrpSpPr>
        <p:grpSpPr>
          <a:xfrm>
            <a:off x="6276243" y="5380664"/>
            <a:ext cx="2245368" cy="300165"/>
            <a:chOff x="4964278" y="6037787"/>
            <a:chExt cx="2245368" cy="300165"/>
          </a:xfrm>
        </p:grpSpPr>
        <p:sp>
          <p:nvSpPr>
            <p:cNvPr id="144" name="TextBox 143">
              <a:extLst>
                <a:ext uri="{FF2B5EF4-FFF2-40B4-BE49-F238E27FC236}">
                  <a16:creationId xmlns:a16="http://schemas.microsoft.com/office/drawing/2014/main" id="{B92AED2D-DE94-EC44-A720-E5276A66EB52}"/>
                </a:ext>
              </a:extLst>
            </p:cNvPr>
            <p:cNvSpPr txBox="1"/>
            <p:nvPr/>
          </p:nvSpPr>
          <p:spPr>
            <a:xfrm>
              <a:off x="4964278" y="6135438"/>
              <a:ext cx="177814" cy="20251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1</a:t>
              </a:r>
            </a:p>
          </p:txBody>
        </p:sp>
        <p:sp>
          <p:nvSpPr>
            <p:cNvPr id="147" name="TextBox 146">
              <a:extLst>
                <a:ext uri="{FF2B5EF4-FFF2-40B4-BE49-F238E27FC236}">
                  <a16:creationId xmlns:a16="http://schemas.microsoft.com/office/drawing/2014/main" id="{ED98C1A0-CF0D-2846-84F5-4A794C79616E}"/>
                </a:ext>
              </a:extLst>
            </p:cNvPr>
            <p:cNvSpPr txBox="1"/>
            <p:nvPr/>
          </p:nvSpPr>
          <p:spPr>
            <a:xfrm>
              <a:off x="7126290" y="6135438"/>
              <a:ext cx="83356"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5</a:t>
              </a:r>
            </a:p>
          </p:txBody>
        </p:sp>
        <p:cxnSp>
          <p:nvCxnSpPr>
            <p:cNvPr id="140" name="Straight Connector 139">
              <a:extLst>
                <a:ext uri="{FF2B5EF4-FFF2-40B4-BE49-F238E27FC236}">
                  <a16:creationId xmlns:a16="http://schemas.microsoft.com/office/drawing/2014/main" id="{34F12546-EE30-014A-9830-78BBB333C8D9}"/>
                </a:ext>
              </a:extLst>
            </p:cNvPr>
            <p:cNvCxnSpPr/>
            <p:nvPr/>
          </p:nvCxnSpPr>
          <p:spPr>
            <a:xfrm>
              <a:off x="5051526" y="603778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434C317-FF80-D946-A8D7-16C6F8CB94ED}"/>
                </a:ext>
              </a:extLst>
            </p:cNvPr>
            <p:cNvCxnSpPr/>
            <p:nvPr/>
          </p:nvCxnSpPr>
          <p:spPr>
            <a:xfrm>
              <a:off x="7167373" y="603778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1" name="TextBox 170">
            <a:extLst>
              <a:ext uri="{FF2B5EF4-FFF2-40B4-BE49-F238E27FC236}">
                <a16:creationId xmlns:a16="http://schemas.microsoft.com/office/drawing/2014/main" id="{F4391B83-4CDC-7A45-BBEC-320506B30193}"/>
              </a:ext>
            </a:extLst>
          </p:cNvPr>
          <p:cNvSpPr txBox="1"/>
          <p:nvPr/>
        </p:nvSpPr>
        <p:spPr>
          <a:xfrm>
            <a:off x="8416664" y="1844044"/>
            <a:ext cx="410955" cy="3538854"/>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0.664</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0.673</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0.668</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0.665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0.748</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0.780</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0.548</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0.606</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1.091</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1.075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0.656</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0.607</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0.755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0.727</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0.571</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0.675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0.681</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0.705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0.597</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0.638</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0.863</a:t>
            </a:r>
          </a:p>
        </p:txBody>
      </p:sp>
      <p:sp>
        <p:nvSpPr>
          <p:cNvPr id="172" name="TextBox 171">
            <a:extLst>
              <a:ext uri="{FF2B5EF4-FFF2-40B4-BE49-F238E27FC236}">
                <a16:creationId xmlns:a16="http://schemas.microsoft.com/office/drawing/2014/main" id="{721C0C37-D1B7-2445-B331-305CBBB04239}"/>
              </a:ext>
            </a:extLst>
          </p:cNvPr>
          <p:cNvSpPr txBox="1"/>
          <p:nvPr/>
        </p:nvSpPr>
        <p:spPr>
          <a:xfrm>
            <a:off x="8526762" y="1518595"/>
            <a:ext cx="190758" cy="15388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HR</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3" name="TextBox 172">
            <a:extLst>
              <a:ext uri="{FF2B5EF4-FFF2-40B4-BE49-F238E27FC236}">
                <a16:creationId xmlns:a16="http://schemas.microsoft.com/office/drawing/2014/main" id="{E88335BA-AE44-5D4C-BBEF-5E11A3B73C82}"/>
              </a:ext>
            </a:extLst>
          </p:cNvPr>
          <p:cNvSpPr txBox="1"/>
          <p:nvPr/>
        </p:nvSpPr>
        <p:spPr>
          <a:xfrm>
            <a:off x="9185297" y="1506352"/>
            <a:ext cx="501740" cy="15388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95% CI</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5" name="TextBox 174">
            <a:extLst>
              <a:ext uri="{FF2B5EF4-FFF2-40B4-BE49-F238E27FC236}">
                <a16:creationId xmlns:a16="http://schemas.microsoft.com/office/drawing/2014/main" id="{FC734FB0-FE49-A647-8918-9F0C59E97A65}"/>
              </a:ext>
            </a:extLst>
          </p:cNvPr>
          <p:cNvSpPr txBox="1"/>
          <p:nvPr/>
        </p:nvSpPr>
        <p:spPr>
          <a:xfrm>
            <a:off x="10181013" y="1518595"/>
            <a:ext cx="108991" cy="16876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N</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6" name="TextBox 175">
            <a:extLst>
              <a:ext uri="{FF2B5EF4-FFF2-40B4-BE49-F238E27FC236}">
                <a16:creationId xmlns:a16="http://schemas.microsoft.com/office/drawing/2014/main" id="{823639BC-3BFE-8143-959E-D5AA367F54E9}"/>
              </a:ext>
            </a:extLst>
          </p:cNvPr>
          <p:cNvSpPr txBox="1"/>
          <p:nvPr/>
        </p:nvSpPr>
        <p:spPr>
          <a:xfrm>
            <a:off x="10030031" y="1844044"/>
            <a:ext cx="410955" cy="3538854"/>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477</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145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332</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315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162</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262</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215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338</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32</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14</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258</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140</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50</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278</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198</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377</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100</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270</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207</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274</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103</a:t>
            </a:r>
          </a:p>
        </p:txBody>
      </p:sp>
      <p:sp>
        <p:nvSpPr>
          <p:cNvPr id="177" name="TextBox 176">
            <a:extLst>
              <a:ext uri="{FF2B5EF4-FFF2-40B4-BE49-F238E27FC236}">
                <a16:creationId xmlns:a16="http://schemas.microsoft.com/office/drawing/2014/main" id="{D9672D67-F36B-BC4C-994D-1CAA0C0B27C2}"/>
              </a:ext>
            </a:extLst>
          </p:cNvPr>
          <p:cNvSpPr txBox="1"/>
          <p:nvPr/>
        </p:nvSpPr>
        <p:spPr>
          <a:xfrm>
            <a:off x="9011206" y="1844043"/>
            <a:ext cx="524673" cy="3538854"/>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0.528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0.438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0.508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0.607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0.479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0.574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0.386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0.459</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 –</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0.456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0.309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0.479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0.396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0.372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0.542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0.391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0.528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0.354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0.527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0.423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0.489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0.543 </a:t>
            </a:r>
            <a:r>
              <a:rPr kumimoji="0" lang="en-US" sz="1000" b="0" i="0" u="none" strike="noStrike" kern="1200" cap="none" spc="0" normalizeH="0" baseline="0" noProof="0" dirty="0">
                <a:ln>
                  <a:noFill/>
                </a:ln>
                <a:solidFill>
                  <a:prstClr val="black"/>
                </a:solidFill>
                <a:effectLst/>
                <a:uLnTx/>
                <a:uFillTx/>
                <a:latin typeface="Aptos" panose="02110004020202020204"/>
                <a:ea typeface="Malgun Gothic" panose="020B0503020000020004" pitchFamily="34" charset="-127"/>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8" name="TextBox 177">
            <a:extLst>
              <a:ext uri="{FF2B5EF4-FFF2-40B4-BE49-F238E27FC236}">
                <a16:creationId xmlns:a16="http://schemas.microsoft.com/office/drawing/2014/main" id="{E2DB4A48-798B-2F48-A377-1EAA32EF6166}"/>
              </a:ext>
            </a:extLst>
          </p:cNvPr>
          <p:cNvSpPr txBox="1"/>
          <p:nvPr/>
        </p:nvSpPr>
        <p:spPr>
          <a:xfrm>
            <a:off x="9484372" y="1844044"/>
            <a:ext cx="410955" cy="3538854"/>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0.835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1.029</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0.877</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0.869</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1.174</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1.062</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0.773</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0.798</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2.642</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3.586</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0.898</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0.925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1.507</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0.975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0.828</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0.862</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1.325</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0.959</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0.841</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0.831</a:t>
            </a:r>
          </a:p>
          <a:p>
            <a:pPr marL="0" marR="0" lvl="0" indent="0" algn="ctr" defTabSz="914400" rtl="0" eaLnBrk="1" fontAlgn="auto" latinLnBrk="0" hangingPunct="1">
              <a:lnSpc>
                <a:spcPct val="110000"/>
              </a:lnSpc>
              <a:spcBef>
                <a:spcPts val="0"/>
              </a:spcBef>
              <a:spcAft>
                <a:spcPts val="0"/>
              </a:spcAft>
              <a:buClrTx/>
              <a:buSzTx/>
              <a:buFontTx/>
              <a:buNone/>
              <a:tabLst>
                <a:tab pos="227013" algn="l"/>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1.359</a:t>
            </a:r>
          </a:p>
        </p:txBody>
      </p:sp>
      <p:grpSp>
        <p:nvGrpSpPr>
          <p:cNvPr id="179" name="Group 178">
            <a:extLst>
              <a:ext uri="{FF2B5EF4-FFF2-40B4-BE49-F238E27FC236}">
                <a16:creationId xmlns:a16="http://schemas.microsoft.com/office/drawing/2014/main" id="{6C57A8E9-FC89-8A4C-9D14-632475165B41}"/>
              </a:ext>
            </a:extLst>
          </p:cNvPr>
          <p:cNvGrpSpPr/>
          <p:nvPr/>
        </p:nvGrpSpPr>
        <p:grpSpPr>
          <a:xfrm>
            <a:off x="5279905" y="2027531"/>
            <a:ext cx="1118943" cy="132509"/>
            <a:chOff x="6861266" y="2125980"/>
            <a:chExt cx="95573" cy="120831"/>
          </a:xfrm>
        </p:grpSpPr>
        <p:cxnSp>
          <p:nvCxnSpPr>
            <p:cNvPr id="180" name="Straight Connector 179">
              <a:extLst>
                <a:ext uri="{FF2B5EF4-FFF2-40B4-BE49-F238E27FC236}">
                  <a16:creationId xmlns:a16="http://schemas.microsoft.com/office/drawing/2014/main" id="{1C25D0BC-2392-0749-BADE-29F66D210206}"/>
                </a:ext>
              </a:extLst>
            </p:cNvPr>
            <p:cNvCxnSpPr>
              <a:cxnSpLocks/>
            </p:cNvCxnSpPr>
            <p:nvPr/>
          </p:nvCxnSpPr>
          <p:spPr>
            <a:xfrm flipH="1">
              <a:off x="6861266" y="2184763"/>
              <a:ext cx="9557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B11350E-431F-C740-A2CE-B65148A7E8EE}"/>
                </a:ext>
              </a:extLst>
            </p:cNvPr>
            <p:cNvCxnSpPr/>
            <p:nvPr/>
          </p:nvCxnSpPr>
          <p:spPr>
            <a:xfrm>
              <a:off x="6956839"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4420F67-3C33-5143-85E0-9F96E94B9058}"/>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E3FA4CCC-6B64-C64F-A12E-A30F1C77C38C}"/>
              </a:ext>
            </a:extLst>
          </p:cNvPr>
          <p:cNvGrpSpPr/>
          <p:nvPr/>
        </p:nvGrpSpPr>
        <p:grpSpPr>
          <a:xfrm>
            <a:off x="5477512" y="2192420"/>
            <a:ext cx="710876" cy="132509"/>
            <a:chOff x="6861266" y="2125980"/>
            <a:chExt cx="96080" cy="120831"/>
          </a:xfrm>
        </p:grpSpPr>
        <p:cxnSp>
          <p:nvCxnSpPr>
            <p:cNvPr id="184" name="Straight Connector 183">
              <a:extLst>
                <a:ext uri="{FF2B5EF4-FFF2-40B4-BE49-F238E27FC236}">
                  <a16:creationId xmlns:a16="http://schemas.microsoft.com/office/drawing/2014/main" id="{2B7C134E-21BE-164C-A673-AE008E8ACCA3}"/>
                </a:ext>
              </a:extLst>
            </p:cNvPr>
            <p:cNvCxnSpPr>
              <a:cxnSpLocks/>
            </p:cNvCxnSpPr>
            <p:nvPr/>
          </p:nvCxnSpPr>
          <p:spPr>
            <a:xfrm flipH="1">
              <a:off x="6861266" y="2184763"/>
              <a:ext cx="9608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601D0E9-F38F-2A4E-8446-BA7CDF725D56}"/>
                </a:ext>
              </a:extLst>
            </p:cNvPr>
            <p:cNvCxnSpPr/>
            <p:nvPr/>
          </p:nvCxnSpPr>
          <p:spPr>
            <a:xfrm>
              <a:off x="695734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B6DE9B5-1046-F74B-B6FF-9F1B7ABA75EB}"/>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C383B42F-A116-984F-8821-A4273A1C4AE5}"/>
              </a:ext>
            </a:extLst>
          </p:cNvPr>
          <p:cNvGrpSpPr/>
          <p:nvPr/>
        </p:nvGrpSpPr>
        <p:grpSpPr>
          <a:xfrm>
            <a:off x="5466118" y="2365338"/>
            <a:ext cx="710873" cy="132509"/>
            <a:chOff x="6861266" y="2125980"/>
            <a:chExt cx="94706" cy="120831"/>
          </a:xfrm>
        </p:grpSpPr>
        <p:cxnSp>
          <p:nvCxnSpPr>
            <p:cNvPr id="188" name="Straight Connector 187">
              <a:extLst>
                <a:ext uri="{FF2B5EF4-FFF2-40B4-BE49-F238E27FC236}">
                  <a16:creationId xmlns:a16="http://schemas.microsoft.com/office/drawing/2014/main" id="{EE69052F-C1CE-1841-A565-3D3ECB6C8B67}"/>
                </a:ext>
              </a:extLst>
            </p:cNvPr>
            <p:cNvCxnSpPr>
              <a:cxnSpLocks/>
            </p:cNvCxnSpPr>
            <p:nvPr/>
          </p:nvCxnSpPr>
          <p:spPr>
            <a:xfrm flipH="1">
              <a:off x="6861266" y="2184763"/>
              <a:ext cx="94706"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E5D8175-D907-6E40-9AA8-4F2F3EC03411}"/>
                </a:ext>
              </a:extLst>
            </p:cNvPr>
            <p:cNvCxnSpPr/>
            <p:nvPr/>
          </p:nvCxnSpPr>
          <p:spPr>
            <a:xfrm>
              <a:off x="6955972"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703AA74-1469-574E-A2D0-C4B2A4671EF2}"/>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A09799C8-C0B3-E344-9C05-0121677FB946}"/>
              </a:ext>
            </a:extLst>
          </p:cNvPr>
          <p:cNvGrpSpPr/>
          <p:nvPr/>
        </p:nvGrpSpPr>
        <p:grpSpPr>
          <a:xfrm>
            <a:off x="5399578" y="2530999"/>
            <a:ext cx="1182002" cy="132509"/>
            <a:chOff x="6861266" y="2125980"/>
            <a:chExt cx="93899" cy="120831"/>
          </a:xfrm>
        </p:grpSpPr>
        <p:cxnSp>
          <p:nvCxnSpPr>
            <p:cNvPr id="192" name="Straight Connector 191">
              <a:extLst>
                <a:ext uri="{FF2B5EF4-FFF2-40B4-BE49-F238E27FC236}">
                  <a16:creationId xmlns:a16="http://schemas.microsoft.com/office/drawing/2014/main" id="{C77E6B5C-CF77-3F48-99DC-0B32A2C8967A}"/>
                </a:ext>
              </a:extLst>
            </p:cNvPr>
            <p:cNvCxnSpPr>
              <a:cxnSpLocks/>
            </p:cNvCxnSpPr>
            <p:nvPr/>
          </p:nvCxnSpPr>
          <p:spPr>
            <a:xfrm flipH="1">
              <a:off x="6861266" y="2184763"/>
              <a:ext cx="93899"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ACA4B3E1-8014-104B-BCCE-245D3E7668E4}"/>
                </a:ext>
              </a:extLst>
            </p:cNvPr>
            <p:cNvCxnSpPr/>
            <p:nvPr/>
          </p:nvCxnSpPr>
          <p:spPr>
            <a:xfrm>
              <a:off x="6955165"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BA73681D-2A41-1B4D-9BC9-799B4AF103C1}"/>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F29E8CC7-3F57-A74E-B5FF-2188BF445968}"/>
              </a:ext>
            </a:extLst>
          </p:cNvPr>
          <p:cNvGrpSpPr/>
          <p:nvPr/>
        </p:nvGrpSpPr>
        <p:grpSpPr>
          <a:xfrm>
            <a:off x="5639290" y="2695886"/>
            <a:ext cx="803869" cy="132509"/>
            <a:chOff x="6861266" y="2125980"/>
            <a:chExt cx="100460" cy="120831"/>
          </a:xfrm>
        </p:grpSpPr>
        <p:cxnSp>
          <p:nvCxnSpPr>
            <p:cNvPr id="196" name="Straight Connector 195">
              <a:extLst>
                <a:ext uri="{FF2B5EF4-FFF2-40B4-BE49-F238E27FC236}">
                  <a16:creationId xmlns:a16="http://schemas.microsoft.com/office/drawing/2014/main" id="{4B4109B6-F564-8543-A1EC-0704330C1B8A}"/>
                </a:ext>
              </a:extLst>
            </p:cNvPr>
            <p:cNvCxnSpPr>
              <a:cxnSpLocks/>
            </p:cNvCxnSpPr>
            <p:nvPr/>
          </p:nvCxnSpPr>
          <p:spPr>
            <a:xfrm flipH="1">
              <a:off x="6861266" y="2184763"/>
              <a:ext cx="10046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E50A5052-FDC7-FB47-ABFD-D415FDF10DDF}"/>
                </a:ext>
              </a:extLst>
            </p:cNvPr>
            <p:cNvCxnSpPr/>
            <p:nvPr/>
          </p:nvCxnSpPr>
          <p:spPr>
            <a:xfrm>
              <a:off x="696172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220576F-8AC6-4146-928A-803D29F14936}"/>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99" name="Group 198">
            <a:extLst>
              <a:ext uri="{FF2B5EF4-FFF2-40B4-BE49-F238E27FC236}">
                <a16:creationId xmlns:a16="http://schemas.microsoft.com/office/drawing/2014/main" id="{1093C305-97C5-564A-9DE1-A00364B08E81}"/>
              </a:ext>
            </a:extLst>
          </p:cNvPr>
          <p:cNvGrpSpPr/>
          <p:nvPr/>
        </p:nvGrpSpPr>
        <p:grpSpPr>
          <a:xfrm>
            <a:off x="5114842" y="2866484"/>
            <a:ext cx="911597" cy="132509"/>
            <a:chOff x="6861266" y="2125980"/>
            <a:chExt cx="99454" cy="120831"/>
          </a:xfrm>
        </p:grpSpPr>
        <p:cxnSp>
          <p:nvCxnSpPr>
            <p:cNvPr id="200" name="Straight Connector 199">
              <a:extLst>
                <a:ext uri="{FF2B5EF4-FFF2-40B4-BE49-F238E27FC236}">
                  <a16:creationId xmlns:a16="http://schemas.microsoft.com/office/drawing/2014/main" id="{CF29A5B0-A6FE-EF4F-B377-0C58987B7DC7}"/>
                </a:ext>
              </a:extLst>
            </p:cNvPr>
            <p:cNvCxnSpPr>
              <a:cxnSpLocks/>
            </p:cNvCxnSpPr>
            <p:nvPr/>
          </p:nvCxnSpPr>
          <p:spPr>
            <a:xfrm flipH="1">
              <a:off x="6861266" y="2184763"/>
              <a:ext cx="99454"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FD975D3-C77C-3042-85CA-55E95E9A9C22}"/>
                </a:ext>
              </a:extLst>
            </p:cNvPr>
            <p:cNvCxnSpPr/>
            <p:nvPr/>
          </p:nvCxnSpPr>
          <p:spPr>
            <a:xfrm>
              <a:off x="6960720"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C0A6782E-47DD-A549-B43C-B882095DF47F}"/>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11" name="Group 210">
            <a:extLst>
              <a:ext uri="{FF2B5EF4-FFF2-40B4-BE49-F238E27FC236}">
                <a16:creationId xmlns:a16="http://schemas.microsoft.com/office/drawing/2014/main" id="{3F78D679-BFB8-5648-87D8-F64A1CCEDD19}"/>
              </a:ext>
            </a:extLst>
          </p:cNvPr>
          <p:cNvGrpSpPr/>
          <p:nvPr/>
        </p:nvGrpSpPr>
        <p:grpSpPr>
          <a:xfrm>
            <a:off x="5342817" y="3019433"/>
            <a:ext cx="726311" cy="132509"/>
            <a:chOff x="6861266" y="2125980"/>
            <a:chExt cx="99454" cy="120831"/>
          </a:xfrm>
        </p:grpSpPr>
        <p:cxnSp>
          <p:nvCxnSpPr>
            <p:cNvPr id="212" name="Straight Connector 211">
              <a:extLst>
                <a:ext uri="{FF2B5EF4-FFF2-40B4-BE49-F238E27FC236}">
                  <a16:creationId xmlns:a16="http://schemas.microsoft.com/office/drawing/2014/main" id="{434F150D-2459-EE41-B53C-4C08927D75B0}"/>
                </a:ext>
              </a:extLst>
            </p:cNvPr>
            <p:cNvCxnSpPr>
              <a:cxnSpLocks/>
            </p:cNvCxnSpPr>
            <p:nvPr/>
          </p:nvCxnSpPr>
          <p:spPr>
            <a:xfrm flipH="1">
              <a:off x="6861266" y="2184763"/>
              <a:ext cx="99454"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7C4D2DDC-CCB2-A44B-BF38-D6241BF2D0E6}"/>
                </a:ext>
              </a:extLst>
            </p:cNvPr>
            <p:cNvCxnSpPr/>
            <p:nvPr/>
          </p:nvCxnSpPr>
          <p:spPr>
            <a:xfrm>
              <a:off x="6960720"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84A0785E-7581-2B44-94D4-3BE360E85CB6}"/>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A933801C-0599-7E46-9BAA-5566DB043F6C}"/>
              </a:ext>
            </a:extLst>
          </p:cNvPr>
          <p:cNvGrpSpPr/>
          <p:nvPr/>
        </p:nvGrpSpPr>
        <p:grpSpPr>
          <a:xfrm>
            <a:off x="5335655" y="3181707"/>
            <a:ext cx="2309378" cy="132509"/>
            <a:chOff x="6861266" y="2125980"/>
            <a:chExt cx="100294" cy="120831"/>
          </a:xfrm>
        </p:grpSpPr>
        <p:cxnSp>
          <p:nvCxnSpPr>
            <p:cNvPr id="216" name="Straight Connector 215">
              <a:extLst>
                <a:ext uri="{FF2B5EF4-FFF2-40B4-BE49-F238E27FC236}">
                  <a16:creationId xmlns:a16="http://schemas.microsoft.com/office/drawing/2014/main" id="{50D989F0-B2FB-D749-8A0E-E3A0840C3CE8}"/>
                </a:ext>
              </a:extLst>
            </p:cNvPr>
            <p:cNvCxnSpPr>
              <a:cxnSpLocks/>
            </p:cNvCxnSpPr>
            <p:nvPr/>
          </p:nvCxnSpPr>
          <p:spPr>
            <a:xfrm flipH="1">
              <a:off x="6861266" y="2184763"/>
              <a:ext cx="100294"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9B45C622-C5F6-4E4C-9AC0-FBBED4344FFB}"/>
                </a:ext>
              </a:extLst>
            </p:cNvPr>
            <p:cNvCxnSpPr/>
            <p:nvPr/>
          </p:nvCxnSpPr>
          <p:spPr>
            <a:xfrm>
              <a:off x="6961560"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7BD3D01-825B-6B4B-B886-69025F025C52}"/>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19" name="Group 218">
            <a:extLst>
              <a:ext uri="{FF2B5EF4-FFF2-40B4-BE49-F238E27FC236}">
                <a16:creationId xmlns:a16="http://schemas.microsoft.com/office/drawing/2014/main" id="{45A65808-C57A-FC4E-AE11-38932A49F4BE}"/>
              </a:ext>
            </a:extLst>
          </p:cNvPr>
          <p:cNvGrpSpPr/>
          <p:nvPr/>
        </p:nvGrpSpPr>
        <p:grpSpPr>
          <a:xfrm>
            <a:off x="4823941" y="3343981"/>
            <a:ext cx="3220513" cy="132509"/>
            <a:chOff x="6861266" y="2125980"/>
            <a:chExt cx="100294" cy="120831"/>
          </a:xfrm>
        </p:grpSpPr>
        <p:cxnSp>
          <p:nvCxnSpPr>
            <p:cNvPr id="220" name="Straight Connector 219">
              <a:extLst>
                <a:ext uri="{FF2B5EF4-FFF2-40B4-BE49-F238E27FC236}">
                  <a16:creationId xmlns:a16="http://schemas.microsoft.com/office/drawing/2014/main" id="{4619EDF9-6FFE-534F-81EA-457C5AB5FA01}"/>
                </a:ext>
              </a:extLst>
            </p:cNvPr>
            <p:cNvCxnSpPr>
              <a:cxnSpLocks/>
            </p:cNvCxnSpPr>
            <p:nvPr/>
          </p:nvCxnSpPr>
          <p:spPr>
            <a:xfrm flipH="1">
              <a:off x="6861266" y="2184763"/>
              <a:ext cx="100294"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E10F94DC-64B5-0A47-A21D-14CD38E1D9BA}"/>
                </a:ext>
              </a:extLst>
            </p:cNvPr>
            <p:cNvCxnSpPr/>
            <p:nvPr/>
          </p:nvCxnSpPr>
          <p:spPr>
            <a:xfrm>
              <a:off x="6961560"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5D32D25-2E84-374D-A8EC-AD77285FB95A}"/>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2251BF26-C46B-2D45-A686-B7BC49940303}"/>
              </a:ext>
            </a:extLst>
          </p:cNvPr>
          <p:cNvGrpSpPr/>
          <p:nvPr/>
        </p:nvGrpSpPr>
        <p:grpSpPr>
          <a:xfrm>
            <a:off x="5397078" y="3514579"/>
            <a:ext cx="824455" cy="132509"/>
            <a:chOff x="6861266" y="2125980"/>
            <a:chExt cx="99454" cy="120831"/>
          </a:xfrm>
        </p:grpSpPr>
        <p:cxnSp>
          <p:nvCxnSpPr>
            <p:cNvPr id="224" name="Straight Connector 223">
              <a:extLst>
                <a:ext uri="{FF2B5EF4-FFF2-40B4-BE49-F238E27FC236}">
                  <a16:creationId xmlns:a16="http://schemas.microsoft.com/office/drawing/2014/main" id="{69E8DE94-0265-4441-8A94-0A9907949E2D}"/>
                </a:ext>
              </a:extLst>
            </p:cNvPr>
            <p:cNvCxnSpPr>
              <a:cxnSpLocks/>
            </p:cNvCxnSpPr>
            <p:nvPr/>
          </p:nvCxnSpPr>
          <p:spPr>
            <a:xfrm flipH="1">
              <a:off x="6861266" y="2184763"/>
              <a:ext cx="99454"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7C05EEDD-2D29-AA4D-94ED-3D7D397EF1CD}"/>
                </a:ext>
              </a:extLst>
            </p:cNvPr>
            <p:cNvCxnSpPr/>
            <p:nvPr/>
          </p:nvCxnSpPr>
          <p:spPr>
            <a:xfrm>
              <a:off x="6960720"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76448E9B-2233-F744-A0A9-33A655C24A29}"/>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94ADA561-E2ED-6E4C-9327-2B6D8FA435AB}"/>
              </a:ext>
            </a:extLst>
          </p:cNvPr>
          <p:cNvGrpSpPr/>
          <p:nvPr/>
        </p:nvGrpSpPr>
        <p:grpSpPr>
          <a:xfrm>
            <a:off x="5142600" y="3676853"/>
            <a:ext cx="1130089" cy="132509"/>
            <a:chOff x="6861266" y="2125980"/>
            <a:chExt cx="99454" cy="120831"/>
          </a:xfrm>
        </p:grpSpPr>
        <p:cxnSp>
          <p:nvCxnSpPr>
            <p:cNvPr id="228" name="Straight Connector 227">
              <a:extLst>
                <a:ext uri="{FF2B5EF4-FFF2-40B4-BE49-F238E27FC236}">
                  <a16:creationId xmlns:a16="http://schemas.microsoft.com/office/drawing/2014/main" id="{CFA882EC-AF5B-0E4F-8652-6B4CC666DD06}"/>
                </a:ext>
              </a:extLst>
            </p:cNvPr>
            <p:cNvCxnSpPr>
              <a:cxnSpLocks/>
            </p:cNvCxnSpPr>
            <p:nvPr/>
          </p:nvCxnSpPr>
          <p:spPr>
            <a:xfrm flipH="1">
              <a:off x="6861266" y="2184763"/>
              <a:ext cx="99454"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D0CC69AA-D881-924D-B7B4-1A06AC42FF1C}"/>
                </a:ext>
              </a:extLst>
            </p:cNvPr>
            <p:cNvCxnSpPr/>
            <p:nvPr/>
          </p:nvCxnSpPr>
          <p:spPr>
            <a:xfrm>
              <a:off x="6960720"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F718084-D100-5946-A25F-A148EE5372AD}"/>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1B0DCAC2-BFFE-7947-A3CA-7E356A687243}"/>
              </a:ext>
            </a:extLst>
          </p:cNvPr>
          <p:cNvGrpSpPr/>
          <p:nvPr/>
        </p:nvGrpSpPr>
        <p:grpSpPr>
          <a:xfrm>
            <a:off x="5064169" y="3843288"/>
            <a:ext cx="1842563" cy="132509"/>
            <a:chOff x="6861266" y="2125980"/>
            <a:chExt cx="99454" cy="120831"/>
          </a:xfrm>
        </p:grpSpPr>
        <p:cxnSp>
          <p:nvCxnSpPr>
            <p:cNvPr id="232" name="Straight Connector 231">
              <a:extLst>
                <a:ext uri="{FF2B5EF4-FFF2-40B4-BE49-F238E27FC236}">
                  <a16:creationId xmlns:a16="http://schemas.microsoft.com/office/drawing/2014/main" id="{425A0C90-8382-7948-9FA9-188BE719D5D5}"/>
                </a:ext>
              </a:extLst>
            </p:cNvPr>
            <p:cNvCxnSpPr>
              <a:cxnSpLocks/>
            </p:cNvCxnSpPr>
            <p:nvPr/>
          </p:nvCxnSpPr>
          <p:spPr>
            <a:xfrm flipH="1">
              <a:off x="6861266" y="2184763"/>
              <a:ext cx="99454"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9782B35F-4459-C241-A0F1-E20F2EB27706}"/>
                </a:ext>
              </a:extLst>
            </p:cNvPr>
            <p:cNvCxnSpPr/>
            <p:nvPr/>
          </p:nvCxnSpPr>
          <p:spPr>
            <a:xfrm>
              <a:off x="6960720"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5F90805D-502E-4144-BD10-9189D3524942}"/>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5EBCA6DE-1FF1-9146-A800-4114EAF72834}"/>
              </a:ext>
            </a:extLst>
          </p:cNvPr>
          <p:cNvGrpSpPr/>
          <p:nvPr/>
        </p:nvGrpSpPr>
        <p:grpSpPr>
          <a:xfrm>
            <a:off x="5556422" y="4018046"/>
            <a:ext cx="778215" cy="132509"/>
            <a:chOff x="6861266" y="2125980"/>
            <a:chExt cx="103605" cy="120831"/>
          </a:xfrm>
        </p:grpSpPr>
        <p:cxnSp>
          <p:nvCxnSpPr>
            <p:cNvPr id="236" name="Straight Connector 235">
              <a:extLst>
                <a:ext uri="{FF2B5EF4-FFF2-40B4-BE49-F238E27FC236}">
                  <a16:creationId xmlns:a16="http://schemas.microsoft.com/office/drawing/2014/main" id="{71E5DACF-2589-D945-AFB9-5024620CB9EF}"/>
                </a:ext>
              </a:extLst>
            </p:cNvPr>
            <p:cNvCxnSpPr>
              <a:cxnSpLocks/>
            </p:cNvCxnSpPr>
            <p:nvPr/>
          </p:nvCxnSpPr>
          <p:spPr>
            <a:xfrm flipH="1">
              <a:off x="6861266" y="2184763"/>
              <a:ext cx="103605"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88780D1A-1537-614F-81A5-B048930F7B06}"/>
                </a:ext>
              </a:extLst>
            </p:cNvPr>
            <p:cNvCxnSpPr/>
            <p:nvPr/>
          </p:nvCxnSpPr>
          <p:spPr>
            <a:xfrm>
              <a:off x="6964871"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D2AFED7-395F-FE49-A70D-0C9EBE5463F7}"/>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1332C979-0E6C-264D-B1EB-FC5C0E56D9EF}"/>
              </a:ext>
            </a:extLst>
          </p:cNvPr>
          <p:cNvGrpSpPr/>
          <p:nvPr/>
        </p:nvGrpSpPr>
        <p:grpSpPr>
          <a:xfrm>
            <a:off x="5129484" y="4180322"/>
            <a:ext cx="988333" cy="132509"/>
            <a:chOff x="6861266" y="2125980"/>
            <a:chExt cx="102703" cy="120831"/>
          </a:xfrm>
        </p:grpSpPr>
        <p:cxnSp>
          <p:nvCxnSpPr>
            <p:cNvPr id="240" name="Straight Connector 239">
              <a:extLst>
                <a:ext uri="{FF2B5EF4-FFF2-40B4-BE49-F238E27FC236}">
                  <a16:creationId xmlns:a16="http://schemas.microsoft.com/office/drawing/2014/main" id="{0F938B39-C3E1-9F42-8358-DA8E9847B739}"/>
                </a:ext>
              </a:extLst>
            </p:cNvPr>
            <p:cNvCxnSpPr>
              <a:cxnSpLocks/>
            </p:cNvCxnSpPr>
            <p:nvPr/>
          </p:nvCxnSpPr>
          <p:spPr>
            <a:xfrm flipH="1">
              <a:off x="6861266" y="2184763"/>
              <a:ext cx="10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59036867-0F53-6E48-B2E4-38CD93105CCE}"/>
                </a:ext>
              </a:extLst>
            </p:cNvPr>
            <p:cNvCxnSpPr/>
            <p:nvPr/>
          </p:nvCxnSpPr>
          <p:spPr>
            <a:xfrm>
              <a:off x="6963969"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C27F861-5F15-904E-B945-D2DA9E46001C}"/>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F35B7D01-B078-C442-ABC2-180347D8A6B1}"/>
              </a:ext>
            </a:extLst>
          </p:cNvPr>
          <p:cNvGrpSpPr/>
          <p:nvPr/>
        </p:nvGrpSpPr>
        <p:grpSpPr>
          <a:xfrm>
            <a:off x="5521951" y="4342597"/>
            <a:ext cx="642385" cy="132509"/>
            <a:chOff x="6861266" y="2125980"/>
            <a:chExt cx="102703" cy="120831"/>
          </a:xfrm>
        </p:grpSpPr>
        <p:cxnSp>
          <p:nvCxnSpPr>
            <p:cNvPr id="244" name="Straight Connector 243">
              <a:extLst>
                <a:ext uri="{FF2B5EF4-FFF2-40B4-BE49-F238E27FC236}">
                  <a16:creationId xmlns:a16="http://schemas.microsoft.com/office/drawing/2014/main" id="{F5AD4A34-71FE-0B41-8E93-86D652E1B074}"/>
                </a:ext>
              </a:extLst>
            </p:cNvPr>
            <p:cNvCxnSpPr>
              <a:cxnSpLocks/>
            </p:cNvCxnSpPr>
            <p:nvPr/>
          </p:nvCxnSpPr>
          <p:spPr>
            <a:xfrm flipH="1">
              <a:off x="6861266" y="2184763"/>
              <a:ext cx="10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167D3037-EF6F-3040-AC75-AF84C13AA8D2}"/>
                </a:ext>
              </a:extLst>
            </p:cNvPr>
            <p:cNvCxnSpPr/>
            <p:nvPr/>
          </p:nvCxnSpPr>
          <p:spPr>
            <a:xfrm>
              <a:off x="6963969"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297BC1B5-B076-6744-8777-D48C0A2FE689}"/>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E7E29495-1E73-614A-991F-F3B72E2297E9}"/>
              </a:ext>
            </a:extLst>
          </p:cNvPr>
          <p:cNvGrpSpPr/>
          <p:nvPr/>
        </p:nvGrpSpPr>
        <p:grpSpPr>
          <a:xfrm>
            <a:off x="4999999" y="4517354"/>
            <a:ext cx="1744227" cy="132509"/>
            <a:chOff x="6861266" y="2125980"/>
            <a:chExt cx="102703" cy="120831"/>
          </a:xfrm>
        </p:grpSpPr>
        <p:cxnSp>
          <p:nvCxnSpPr>
            <p:cNvPr id="248" name="Straight Connector 247">
              <a:extLst>
                <a:ext uri="{FF2B5EF4-FFF2-40B4-BE49-F238E27FC236}">
                  <a16:creationId xmlns:a16="http://schemas.microsoft.com/office/drawing/2014/main" id="{4340D790-A68E-8240-BCE2-903681E6D34E}"/>
                </a:ext>
              </a:extLst>
            </p:cNvPr>
            <p:cNvCxnSpPr>
              <a:cxnSpLocks/>
            </p:cNvCxnSpPr>
            <p:nvPr/>
          </p:nvCxnSpPr>
          <p:spPr>
            <a:xfrm flipH="1">
              <a:off x="6861266" y="2184763"/>
              <a:ext cx="10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84A5697-4E52-5C47-B3C5-E153F93BBE87}"/>
                </a:ext>
              </a:extLst>
            </p:cNvPr>
            <p:cNvCxnSpPr/>
            <p:nvPr/>
          </p:nvCxnSpPr>
          <p:spPr>
            <a:xfrm>
              <a:off x="6963571"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3363CE7-B5EF-844E-AE2B-FAB0AF837EFD}"/>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575DCD70-0DBA-2A45-B5DE-0D18ECD3A2CD}"/>
              </a:ext>
            </a:extLst>
          </p:cNvPr>
          <p:cNvGrpSpPr/>
          <p:nvPr/>
        </p:nvGrpSpPr>
        <p:grpSpPr>
          <a:xfrm>
            <a:off x="5505966" y="4679629"/>
            <a:ext cx="805869" cy="132509"/>
            <a:chOff x="6861266" y="2125980"/>
            <a:chExt cx="99585" cy="120831"/>
          </a:xfrm>
        </p:grpSpPr>
        <p:cxnSp>
          <p:nvCxnSpPr>
            <p:cNvPr id="252" name="Straight Connector 251">
              <a:extLst>
                <a:ext uri="{FF2B5EF4-FFF2-40B4-BE49-F238E27FC236}">
                  <a16:creationId xmlns:a16="http://schemas.microsoft.com/office/drawing/2014/main" id="{27098F4F-D1C0-E64C-A01C-ACF355AE26B4}"/>
                </a:ext>
              </a:extLst>
            </p:cNvPr>
            <p:cNvCxnSpPr>
              <a:cxnSpLocks/>
            </p:cNvCxnSpPr>
            <p:nvPr/>
          </p:nvCxnSpPr>
          <p:spPr>
            <a:xfrm flipH="1">
              <a:off x="6861268" y="2184763"/>
              <a:ext cx="9958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D82E806B-44FA-4547-9BD2-49BBD5DF22FB}"/>
                </a:ext>
              </a:extLst>
            </p:cNvPr>
            <p:cNvCxnSpPr/>
            <p:nvPr/>
          </p:nvCxnSpPr>
          <p:spPr>
            <a:xfrm>
              <a:off x="6960849"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C6CF146C-7FCC-924E-9B86-B29ED0345B3B}"/>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014EAF33-AA38-1145-9781-CE305E2F0E86}"/>
              </a:ext>
            </a:extLst>
          </p:cNvPr>
          <p:cNvGrpSpPr/>
          <p:nvPr/>
        </p:nvGrpSpPr>
        <p:grpSpPr>
          <a:xfrm>
            <a:off x="5237861" y="4846839"/>
            <a:ext cx="907218" cy="132509"/>
            <a:chOff x="6861266" y="2125980"/>
            <a:chExt cx="102703" cy="120831"/>
          </a:xfrm>
        </p:grpSpPr>
        <p:cxnSp>
          <p:nvCxnSpPr>
            <p:cNvPr id="256" name="Straight Connector 255">
              <a:extLst>
                <a:ext uri="{FF2B5EF4-FFF2-40B4-BE49-F238E27FC236}">
                  <a16:creationId xmlns:a16="http://schemas.microsoft.com/office/drawing/2014/main" id="{8EFEFB39-3E81-8348-80E3-40ADE6E666FD}"/>
                </a:ext>
              </a:extLst>
            </p:cNvPr>
            <p:cNvCxnSpPr>
              <a:cxnSpLocks/>
            </p:cNvCxnSpPr>
            <p:nvPr/>
          </p:nvCxnSpPr>
          <p:spPr>
            <a:xfrm flipH="1">
              <a:off x="6861266" y="2184763"/>
              <a:ext cx="10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334AE1B-63DD-B143-9C8D-A14C9619633D}"/>
                </a:ext>
              </a:extLst>
            </p:cNvPr>
            <p:cNvCxnSpPr/>
            <p:nvPr/>
          </p:nvCxnSpPr>
          <p:spPr>
            <a:xfrm>
              <a:off x="6963203"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1D85E799-8C4A-034F-92E4-D394DE3DCE27}"/>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59" name="Group 258">
            <a:extLst>
              <a:ext uri="{FF2B5EF4-FFF2-40B4-BE49-F238E27FC236}">
                <a16:creationId xmlns:a16="http://schemas.microsoft.com/office/drawing/2014/main" id="{0C7AF767-C2AE-1F4D-A0A0-AC75DAF5D122}"/>
              </a:ext>
            </a:extLst>
          </p:cNvPr>
          <p:cNvGrpSpPr/>
          <p:nvPr/>
        </p:nvGrpSpPr>
        <p:grpSpPr>
          <a:xfrm>
            <a:off x="5423811" y="5020822"/>
            <a:ext cx="693997" cy="132509"/>
            <a:chOff x="6861266" y="2125980"/>
            <a:chExt cx="102703" cy="120831"/>
          </a:xfrm>
        </p:grpSpPr>
        <p:cxnSp>
          <p:nvCxnSpPr>
            <p:cNvPr id="260" name="Straight Connector 259">
              <a:extLst>
                <a:ext uri="{FF2B5EF4-FFF2-40B4-BE49-F238E27FC236}">
                  <a16:creationId xmlns:a16="http://schemas.microsoft.com/office/drawing/2014/main" id="{C2E5CA39-FDE1-D14C-B732-2F29D9ED1A0E}"/>
                </a:ext>
              </a:extLst>
            </p:cNvPr>
            <p:cNvCxnSpPr>
              <a:cxnSpLocks/>
            </p:cNvCxnSpPr>
            <p:nvPr/>
          </p:nvCxnSpPr>
          <p:spPr>
            <a:xfrm flipH="1">
              <a:off x="6861266" y="2184763"/>
              <a:ext cx="10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CE797BC6-6832-694C-A3EF-ED5137241E22}"/>
                </a:ext>
              </a:extLst>
            </p:cNvPr>
            <p:cNvCxnSpPr/>
            <p:nvPr/>
          </p:nvCxnSpPr>
          <p:spPr>
            <a:xfrm>
              <a:off x="6963969"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8573239-5C7B-084F-9349-BFB5714DE7F1}"/>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54410AE5-B93B-8744-B69C-DA8399D0CB0E}"/>
              </a:ext>
            </a:extLst>
          </p:cNvPr>
          <p:cNvGrpSpPr/>
          <p:nvPr/>
        </p:nvGrpSpPr>
        <p:grpSpPr>
          <a:xfrm>
            <a:off x="5568022" y="5183096"/>
            <a:ext cx="1203239" cy="132509"/>
            <a:chOff x="6861266" y="2125980"/>
            <a:chExt cx="102703" cy="120831"/>
          </a:xfrm>
        </p:grpSpPr>
        <p:cxnSp>
          <p:nvCxnSpPr>
            <p:cNvPr id="264" name="Straight Connector 263">
              <a:extLst>
                <a:ext uri="{FF2B5EF4-FFF2-40B4-BE49-F238E27FC236}">
                  <a16:creationId xmlns:a16="http://schemas.microsoft.com/office/drawing/2014/main" id="{801FB215-D9E1-7547-BB5F-8A6EE2F7082C}"/>
                </a:ext>
              </a:extLst>
            </p:cNvPr>
            <p:cNvCxnSpPr>
              <a:cxnSpLocks/>
            </p:cNvCxnSpPr>
            <p:nvPr/>
          </p:nvCxnSpPr>
          <p:spPr>
            <a:xfrm flipH="1">
              <a:off x="6861266" y="2184763"/>
              <a:ext cx="10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371FB3C5-126B-B246-B6B1-98E520128AB1}"/>
                </a:ext>
              </a:extLst>
            </p:cNvPr>
            <p:cNvCxnSpPr/>
            <p:nvPr/>
          </p:nvCxnSpPr>
          <p:spPr>
            <a:xfrm>
              <a:off x="6963969"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D1AD1CCC-9C8F-9E42-AFD4-A0748AD5B8FD}"/>
                </a:ext>
              </a:extLst>
            </p:cNvPr>
            <p:cNvCxnSpPr/>
            <p:nvPr/>
          </p:nvCxnSpPr>
          <p:spPr>
            <a:xfrm>
              <a:off x="6861266" y="2125980"/>
              <a:ext cx="0" cy="12083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269" name="Straight Connector 268">
            <a:extLst>
              <a:ext uri="{FF2B5EF4-FFF2-40B4-BE49-F238E27FC236}">
                <a16:creationId xmlns:a16="http://schemas.microsoft.com/office/drawing/2014/main" id="{FE9D5F28-8CDC-F549-A1F9-0AF96DBCAA12}"/>
              </a:ext>
            </a:extLst>
          </p:cNvPr>
          <p:cNvCxnSpPr/>
          <p:nvPr/>
        </p:nvCxnSpPr>
        <p:spPr>
          <a:xfrm>
            <a:off x="6477121" y="3188671"/>
            <a:ext cx="0" cy="100277"/>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CA638A31-0661-D744-8968-C360A8ED1729}"/>
              </a:ext>
            </a:extLst>
          </p:cNvPr>
          <p:cNvCxnSpPr/>
          <p:nvPr/>
        </p:nvCxnSpPr>
        <p:spPr>
          <a:xfrm>
            <a:off x="6463287" y="3355800"/>
            <a:ext cx="0" cy="10027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8" name="Rectangle 277">
            <a:extLst>
              <a:ext uri="{FF2B5EF4-FFF2-40B4-BE49-F238E27FC236}">
                <a16:creationId xmlns:a16="http://schemas.microsoft.com/office/drawing/2014/main" id="{B95002F0-142A-5E46-A7A8-452980CBE886}"/>
              </a:ext>
            </a:extLst>
          </p:cNvPr>
          <p:cNvSpPr/>
          <p:nvPr/>
        </p:nvSpPr>
        <p:spPr>
          <a:xfrm>
            <a:off x="5673825" y="1877636"/>
            <a:ext cx="299950"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9" name="Rectangle 278">
            <a:extLst>
              <a:ext uri="{FF2B5EF4-FFF2-40B4-BE49-F238E27FC236}">
                <a16:creationId xmlns:a16="http://schemas.microsoft.com/office/drawing/2014/main" id="{7597818F-5A87-3D41-86D3-F9B86F2A919B}"/>
              </a:ext>
            </a:extLst>
          </p:cNvPr>
          <p:cNvSpPr/>
          <p:nvPr/>
        </p:nvSpPr>
        <p:spPr>
          <a:xfrm>
            <a:off x="5729447" y="2208412"/>
            <a:ext cx="214989"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0" name="Rectangle 279">
            <a:extLst>
              <a:ext uri="{FF2B5EF4-FFF2-40B4-BE49-F238E27FC236}">
                <a16:creationId xmlns:a16="http://schemas.microsoft.com/office/drawing/2014/main" id="{51EBFAD9-69EE-CB4E-B9EE-EC8ECBE1EA49}"/>
              </a:ext>
            </a:extLst>
          </p:cNvPr>
          <p:cNvSpPr/>
          <p:nvPr/>
        </p:nvSpPr>
        <p:spPr>
          <a:xfrm>
            <a:off x="5727415" y="2385987"/>
            <a:ext cx="212861"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1" name="Rectangle 280">
            <a:extLst>
              <a:ext uri="{FF2B5EF4-FFF2-40B4-BE49-F238E27FC236}">
                <a16:creationId xmlns:a16="http://schemas.microsoft.com/office/drawing/2014/main" id="{C421B1A2-9FFD-5A45-9A43-C5D042DE212B}"/>
              </a:ext>
            </a:extLst>
          </p:cNvPr>
          <p:cNvSpPr/>
          <p:nvPr/>
        </p:nvSpPr>
        <p:spPr>
          <a:xfrm>
            <a:off x="5960137" y="2709800"/>
            <a:ext cx="162233"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5" name="Rectangle 284">
            <a:extLst>
              <a:ext uri="{FF2B5EF4-FFF2-40B4-BE49-F238E27FC236}">
                <a16:creationId xmlns:a16="http://schemas.microsoft.com/office/drawing/2014/main" id="{03ED429F-C498-C540-A18D-2D7F7126412A}"/>
              </a:ext>
            </a:extLst>
          </p:cNvPr>
          <p:cNvSpPr/>
          <p:nvPr/>
        </p:nvSpPr>
        <p:spPr>
          <a:xfrm>
            <a:off x="5595971" y="3038241"/>
            <a:ext cx="215745"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6" name="Rectangle 285">
            <a:extLst>
              <a:ext uri="{FF2B5EF4-FFF2-40B4-BE49-F238E27FC236}">
                <a16:creationId xmlns:a16="http://schemas.microsoft.com/office/drawing/2014/main" id="{1D12D990-5CBE-6F4E-8E00-79A0459EC412}"/>
              </a:ext>
            </a:extLst>
          </p:cNvPr>
          <p:cNvSpPr/>
          <p:nvPr/>
        </p:nvSpPr>
        <p:spPr>
          <a:xfrm>
            <a:off x="5725301" y="3532665"/>
            <a:ext cx="174720"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7" name="Rectangle 286">
            <a:extLst>
              <a:ext uri="{FF2B5EF4-FFF2-40B4-BE49-F238E27FC236}">
                <a16:creationId xmlns:a16="http://schemas.microsoft.com/office/drawing/2014/main" id="{CFE8FEAC-02E4-1745-8011-80EE4C176CF4}"/>
              </a:ext>
            </a:extLst>
          </p:cNvPr>
          <p:cNvSpPr/>
          <p:nvPr/>
        </p:nvSpPr>
        <p:spPr>
          <a:xfrm>
            <a:off x="5858712" y="4037534"/>
            <a:ext cx="176778"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0" name="Rectangle 289">
            <a:extLst>
              <a:ext uri="{FF2B5EF4-FFF2-40B4-BE49-F238E27FC236}">
                <a16:creationId xmlns:a16="http://schemas.microsoft.com/office/drawing/2014/main" id="{22126976-CDF8-084E-AEB4-3639E5961771}"/>
              </a:ext>
            </a:extLst>
          </p:cNvPr>
          <p:cNvSpPr/>
          <p:nvPr/>
        </p:nvSpPr>
        <p:spPr>
          <a:xfrm>
            <a:off x="5721493" y="4361346"/>
            <a:ext cx="252282"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1" name="Rectangle 290">
            <a:extLst>
              <a:ext uri="{FF2B5EF4-FFF2-40B4-BE49-F238E27FC236}">
                <a16:creationId xmlns:a16="http://schemas.microsoft.com/office/drawing/2014/main" id="{41E79619-CABD-BD42-A356-F2ACF2CC4612}"/>
              </a:ext>
            </a:extLst>
          </p:cNvPr>
          <p:cNvSpPr/>
          <p:nvPr/>
        </p:nvSpPr>
        <p:spPr>
          <a:xfrm>
            <a:off x="5818476" y="4699086"/>
            <a:ext cx="170718"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2" name="Rectangle 291">
            <a:extLst>
              <a:ext uri="{FF2B5EF4-FFF2-40B4-BE49-F238E27FC236}">
                <a16:creationId xmlns:a16="http://schemas.microsoft.com/office/drawing/2014/main" id="{F299D7B2-0928-AE40-8715-EC04426F5133}"/>
              </a:ext>
            </a:extLst>
          </p:cNvPr>
          <p:cNvSpPr/>
          <p:nvPr/>
        </p:nvSpPr>
        <p:spPr>
          <a:xfrm>
            <a:off x="5621040" y="4859252"/>
            <a:ext cx="138001"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3" name="Rectangle 292">
            <a:extLst>
              <a:ext uri="{FF2B5EF4-FFF2-40B4-BE49-F238E27FC236}">
                <a16:creationId xmlns:a16="http://schemas.microsoft.com/office/drawing/2014/main" id="{8DA3DC95-D194-5A44-A4DD-11A3C9B2BEC0}"/>
              </a:ext>
            </a:extLst>
          </p:cNvPr>
          <p:cNvSpPr/>
          <p:nvPr/>
        </p:nvSpPr>
        <p:spPr>
          <a:xfrm>
            <a:off x="5656739" y="5033344"/>
            <a:ext cx="230378"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30A82BCC-FC47-6940-8FBF-06339A12F57F}"/>
              </a:ext>
            </a:extLst>
          </p:cNvPr>
          <p:cNvGrpSpPr/>
          <p:nvPr/>
        </p:nvGrpSpPr>
        <p:grpSpPr>
          <a:xfrm>
            <a:off x="5148466" y="5380664"/>
            <a:ext cx="3037562" cy="54864"/>
            <a:chOff x="3836501" y="6037787"/>
            <a:chExt cx="3037562" cy="96695"/>
          </a:xfrm>
        </p:grpSpPr>
        <p:cxnSp>
          <p:nvCxnSpPr>
            <p:cNvPr id="160" name="Straight Connector 159">
              <a:extLst>
                <a:ext uri="{FF2B5EF4-FFF2-40B4-BE49-F238E27FC236}">
                  <a16:creationId xmlns:a16="http://schemas.microsoft.com/office/drawing/2014/main" id="{E0EE985D-0309-704A-9E10-DF5E9B8BD47C}"/>
                </a:ext>
              </a:extLst>
            </p:cNvPr>
            <p:cNvCxnSpPr/>
            <p:nvPr/>
          </p:nvCxnSpPr>
          <p:spPr>
            <a:xfrm>
              <a:off x="4913740" y="603778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884A66B-842E-214B-B5D6-C09472CCA92C}"/>
                </a:ext>
              </a:extLst>
            </p:cNvPr>
            <p:cNvCxnSpPr/>
            <p:nvPr/>
          </p:nvCxnSpPr>
          <p:spPr>
            <a:xfrm>
              <a:off x="4757164" y="603778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3C273D6-F150-254C-8C1C-C11F0F208220}"/>
                </a:ext>
              </a:extLst>
            </p:cNvPr>
            <p:cNvCxnSpPr/>
            <p:nvPr/>
          </p:nvCxnSpPr>
          <p:spPr>
            <a:xfrm>
              <a:off x="4588063" y="603778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EAE13A5-B02C-404A-8C89-6349F0CFB77C}"/>
                </a:ext>
              </a:extLst>
            </p:cNvPr>
            <p:cNvCxnSpPr/>
            <p:nvPr/>
          </p:nvCxnSpPr>
          <p:spPr>
            <a:xfrm>
              <a:off x="4375121" y="603778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2B77F4BB-7D9A-E645-A0EF-7E35657A67A0}"/>
                </a:ext>
              </a:extLst>
            </p:cNvPr>
            <p:cNvCxnSpPr/>
            <p:nvPr/>
          </p:nvCxnSpPr>
          <p:spPr>
            <a:xfrm>
              <a:off x="4137126" y="603778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A6D185D-CA4A-EA4D-8551-D5BF9564303C}"/>
                </a:ext>
              </a:extLst>
            </p:cNvPr>
            <p:cNvCxnSpPr/>
            <p:nvPr/>
          </p:nvCxnSpPr>
          <p:spPr>
            <a:xfrm>
              <a:off x="3836501" y="603778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A1A449D-99ED-134A-957F-6819CC31A924}"/>
                </a:ext>
              </a:extLst>
            </p:cNvPr>
            <p:cNvCxnSpPr/>
            <p:nvPr/>
          </p:nvCxnSpPr>
          <p:spPr>
            <a:xfrm>
              <a:off x="5965926" y="603778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9607ACE-0BD4-504E-83E0-CC4F91602BC3}"/>
                </a:ext>
              </a:extLst>
            </p:cNvPr>
            <p:cNvCxnSpPr/>
            <p:nvPr/>
          </p:nvCxnSpPr>
          <p:spPr>
            <a:xfrm>
              <a:off x="6504545" y="603778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676CB2A-2BC2-064B-8E29-3CC61AC174A9}"/>
                </a:ext>
              </a:extLst>
            </p:cNvPr>
            <p:cNvCxnSpPr/>
            <p:nvPr/>
          </p:nvCxnSpPr>
          <p:spPr>
            <a:xfrm>
              <a:off x="6874063" y="603778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2" name="Rectangle 301">
            <a:extLst>
              <a:ext uri="{FF2B5EF4-FFF2-40B4-BE49-F238E27FC236}">
                <a16:creationId xmlns:a16="http://schemas.microsoft.com/office/drawing/2014/main" id="{E23DF594-F40A-5845-AB99-2846EF971B75}"/>
              </a:ext>
            </a:extLst>
          </p:cNvPr>
          <p:cNvSpPr/>
          <p:nvPr/>
        </p:nvSpPr>
        <p:spPr>
          <a:xfrm>
            <a:off x="5800588" y="2039078"/>
            <a:ext cx="99435"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3" name="Rectangle 302">
            <a:extLst>
              <a:ext uri="{FF2B5EF4-FFF2-40B4-BE49-F238E27FC236}">
                <a16:creationId xmlns:a16="http://schemas.microsoft.com/office/drawing/2014/main" id="{B9113D7F-5464-EC4B-9D94-87764EE8B31F}"/>
              </a:ext>
            </a:extLst>
          </p:cNvPr>
          <p:cNvSpPr/>
          <p:nvPr/>
        </p:nvSpPr>
        <p:spPr>
          <a:xfrm>
            <a:off x="5936055" y="2547078"/>
            <a:ext cx="99435"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4" name="Rectangle 303">
            <a:extLst>
              <a:ext uri="{FF2B5EF4-FFF2-40B4-BE49-F238E27FC236}">
                <a16:creationId xmlns:a16="http://schemas.microsoft.com/office/drawing/2014/main" id="{7CA0A7B4-3F26-4F4D-B12B-DE5D45231087}"/>
              </a:ext>
            </a:extLst>
          </p:cNvPr>
          <p:cNvSpPr/>
          <p:nvPr/>
        </p:nvSpPr>
        <p:spPr>
          <a:xfrm>
            <a:off x="5499175" y="2878972"/>
            <a:ext cx="146935"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6" name="Rectangle 305">
            <a:extLst>
              <a:ext uri="{FF2B5EF4-FFF2-40B4-BE49-F238E27FC236}">
                <a16:creationId xmlns:a16="http://schemas.microsoft.com/office/drawing/2014/main" id="{8F8B2277-851E-E549-BDC7-04BBFAC3B9C4}"/>
              </a:ext>
            </a:extLst>
          </p:cNvPr>
          <p:cNvSpPr/>
          <p:nvPr/>
        </p:nvSpPr>
        <p:spPr>
          <a:xfrm>
            <a:off x="5659333" y="3691542"/>
            <a:ext cx="100032"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307" name="Straight Connector 306">
            <a:extLst>
              <a:ext uri="{FF2B5EF4-FFF2-40B4-BE49-F238E27FC236}">
                <a16:creationId xmlns:a16="http://schemas.microsoft.com/office/drawing/2014/main" id="{EA31D193-A17C-FE4E-9006-FFAC8B56F46C}"/>
              </a:ext>
            </a:extLst>
          </p:cNvPr>
          <p:cNvCxnSpPr/>
          <p:nvPr/>
        </p:nvCxnSpPr>
        <p:spPr>
          <a:xfrm>
            <a:off x="5996215" y="3852458"/>
            <a:ext cx="0" cy="100277"/>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08" name="Rectangle 307">
            <a:extLst>
              <a:ext uri="{FF2B5EF4-FFF2-40B4-BE49-F238E27FC236}">
                <a16:creationId xmlns:a16="http://schemas.microsoft.com/office/drawing/2014/main" id="{02CE8888-87F5-2C45-B89A-95BF74B0708E}"/>
              </a:ext>
            </a:extLst>
          </p:cNvPr>
          <p:cNvSpPr/>
          <p:nvPr/>
        </p:nvSpPr>
        <p:spPr>
          <a:xfrm>
            <a:off x="5566906" y="4195399"/>
            <a:ext cx="118211"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9" name="Rectangle 308">
            <a:extLst>
              <a:ext uri="{FF2B5EF4-FFF2-40B4-BE49-F238E27FC236}">
                <a16:creationId xmlns:a16="http://schemas.microsoft.com/office/drawing/2014/main" id="{37A55547-9E82-594C-9F50-B55E6F1FCA3C}"/>
              </a:ext>
            </a:extLst>
          </p:cNvPr>
          <p:cNvSpPr/>
          <p:nvPr/>
        </p:nvSpPr>
        <p:spPr>
          <a:xfrm>
            <a:off x="5818507" y="4531435"/>
            <a:ext cx="72231"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0" name="Rectangle 309">
            <a:extLst>
              <a:ext uri="{FF2B5EF4-FFF2-40B4-BE49-F238E27FC236}">
                <a16:creationId xmlns:a16="http://schemas.microsoft.com/office/drawing/2014/main" id="{E857B5A9-F58B-364A-855A-D1F922C97CF2}"/>
              </a:ext>
            </a:extLst>
          </p:cNvPr>
          <p:cNvSpPr/>
          <p:nvPr/>
        </p:nvSpPr>
        <p:spPr>
          <a:xfrm>
            <a:off x="6133467" y="5195222"/>
            <a:ext cx="72231" cy="1002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9" name="TextBox 168">
            <a:extLst>
              <a:ext uri="{FF2B5EF4-FFF2-40B4-BE49-F238E27FC236}">
                <a16:creationId xmlns:a16="http://schemas.microsoft.com/office/drawing/2014/main" id="{8AC5F2DC-8B6B-354B-9607-EC878D79D55F}"/>
              </a:ext>
            </a:extLst>
          </p:cNvPr>
          <p:cNvSpPr txBox="1"/>
          <p:nvPr/>
        </p:nvSpPr>
        <p:spPr>
          <a:xfrm>
            <a:off x="4482689" y="5464864"/>
            <a:ext cx="83356"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0</a:t>
            </a:r>
          </a:p>
        </p:txBody>
      </p:sp>
      <p:cxnSp>
        <p:nvCxnSpPr>
          <p:cNvPr id="170" name="Straight Connector 169">
            <a:extLst>
              <a:ext uri="{FF2B5EF4-FFF2-40B4-BE49-F238E27FC236}">
                <a16:creationId xmlns:a16="http://schemas.microsoft.com/office/drawing/2014/main" id="{A755C265-0B8C-1343-8C8D-5D8313B55255}"/>
              </a:ext>
            </a:extLst>
          </p:cNvPr>
          <p:cNvCxnSpPr/>
          <p:nvPr/>
        </p:nvCxnSpPr>
        <p:spPr>
          <a:xfrm>
            <a:off x="4513470" y="5371017"/>
            <a:ext cx="0" cy="966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B6C86F-680F-B345-9A5E-5FB8D7CF3CD8}"/>
              </a:ext>
            </a:extLst>
          </p:cNvPr>
          <p:cNvSpPr txBox="1"/>
          <p:nvPr/>
        </p:nvSpPr>
        <p:spPr>
          <a:xfrm>
            <a:off x="1033410" y="5381403"/>
            <a:ext cx="35199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*Non-stratified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**In the advanced setting </a:t>
            </a:r>
          </a:p>
        </p:txBody>
      </p:sp>
      <p:cxnSp>
        <p:nvCxnSpPr>
          <p:cNvPr id="8" name="Straight Arrow Connector 7">
            <a:extLst>
              <a:ext uri="{FF2B5EF4-FFF2-40B4-BE49-F238E27FC236}">
                <a16:creationId xmlns:a16="http://schemas.microsoft.com/office/drawing/2014/main" id="{2AB879F1-3237-F845-ABA4-FEE3D087928D}"/>
              </a:ext>
            </a:extLst>
          </p:cNvPr>
          <p:cNvCxnSpPr/>
          <p:nvPr/>
        </p:nvCxnSpPr>
        <p:spPr>
          <a:xfrm flipH="1">
            <a:off x="5065980" y="5576600"/>
            <a:ext cx="1160260"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EAD5AE69-060A-464E-9952-E7C258B7CF43}"/>
              </a:ext>
            </a:extLst>
          </p:cNvPr>
          <p:cNvCxnSpPr>
            <a:cxnSpLocks/>
          </p:cNvCxnSpPr>
          <p:nvPr/>
        </p:nvCxnSpPr>
        <p:spPr>
          <a:xfrm>
            <a:off x="6477121" y="5570220"/>
            <a:ext cx="1125298"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68" name="TextBox 267">
            <a:extLst>
              <a:ext uri="{FF2B5EF4-FFF2-40B4-BE49-F238E27FC236}">
                <a16:creationId xmlns:a16="http://schemas.microsoft.com/office/drawing/2014/main" id="{B8EA9834-B546-6A46-9260-ACB98C898AB2}"/>
              </a:ext>
            </a:extLst>
          </p:cNvPr>
          <p:cNvSpPr txBox="1"/>
          <p:nvPr/>
        </p:nvSpPr>
        <p:spPr>
          <a:xfrm>
            <a:off x="5065980" y="5610557"/>
            <a:ext cx="113971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Elacestrant Better</a:t>
            </a:r>
          </a:p>
        </p:txBody>
      </p:sp>
      <p:sp>
        <p:nvSpPr>
          <p:cNvPr id="271" name="TextBox 270">
            <a:extLst>
              <a:ext uri="{FF2B5EF4-FFF2-40B4-BE49-F238E27FC236}">
                <a16:creationId xmlns:a16="http://schemas.microsoft.com/office/drawing/2014/main" id="{B8E0071B-739E-D241-B730-B1A2161B5486}"/>
              </a:ext>
            </a:extLst>
          </p:cNvPr>
          <p:cNvSpPr txBox="1"/>
          <p:nvPr/>
        </p:nvSpPr>
        <p:spPr>
          <a:xfrm>
            <a:off x="6476540" y="5613161"/>
            <a:ext cx="112529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SOC Better</a:t>
            </a:r>
          </a:p>
        </p:txBody>
      </p:sp>
      <p:sp>
        <p:nvSpPr>
          <p:cNvPr id="6" name="TextBox 5">
            <a:extLst>
              <a:ext uri="{FF2B5EF4-FFF2-40B4-BE49-F238E27FC236}">
                <a16:creationId xmlns:a16="http://schemas.microsoft.com/office/drawing/2014/main" id="{081DBC47-1DCB-D49B-27CE-D40CF473E03A}"/>
              </a:ext>
            </a:extLst>
          </p:cNvPr>
          <p:cNvSpPr txBox="1"/>
          <p:nvPr/>
        </p:nvSpPr>
        <p:spPr>
          <a:xfrm>
            <a:off x="7746168" y="6529708"/>
            <a:ext cx="44458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Bardia A, SABCS 2021, Bidard FC JCO 2022</a:t>
            </a:r>
          </a:p>
        </p:txBody>
      </p:sp>
    </p:spTree>
    <p:extLst>
      <p:ext uri="{BB962C8B-B14F-4D97-AF65-F5344CB8AC3E}">
        <p14:creationId xmlns:p14="http://schemas.microsoft.com/office/powerpoint/2010/main" val="2524142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58F2-8828-8ABC-11A6-EEC31C47DB67}"/>
              </a:ext>
            </a:extLst>
          </p:cNvPr>
          <p:cNvSpPr>
            <a:spLocks noGrp="1"/>
          </p:cNvSpPr>
          <p:nvPr>
            <p:ph type="title"/>
          </p:nvPr>
        </p:nvSpPr>
        <p:spPr>
          <a:xfrm>
            <a:off x="838200" y="-112305"/>
            <a:ext cx="10515600" cy="1325563"/>
          </a:xfrm>
        </p:spPr>
        <p:txBody>
          <a:bodyPr>
            <a:normAutofit/>
          </a:bodyPr>
          <a:lstStyle/>
          <a:p>
            <a:pPr algn="ctr"/>
            <a:r>
              <a:rPr lang="en-US" sz="3200" dirty="0"/>
              <a:t>Subgroup analysis: patients with </a:t>
            </a:r>
            <a:r>
              <a:rPr lang="en-US" sz="3200" i="1" dirty="0"/>
              <a:t>ESR1</a:t>
            </a:r>
            <a:r>
              <a:rPr lang="en-US" sz="3200" dirty="0"/>
              <a:t>-mutated tumors and prior ET+CDK4/6i ≥12 months</a:t>
            </a:r>
          </a:p>
        </p:txBody>
      </p:sp>
      <p:pic>
        <p:nvPicPr>
          <p:cNvPr id="5" name="Content Placeholder 4" descr="A graph of a patient's life&#10;&#10;AI-generated content may be incorrect.">
            <a:extLst>
              <a:ext uri="{FF2B5EF4-FFF2-40B4-BE49-F238E27FC236}">
                <a16:creationId xmlns:a16="http://schemas.microsoft.com/office/drawing/2014/main" id="{9A342D7D-2D24-9514-25A1-0175B1D0EBD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007" t="1523" r="1907" b="4156"/>
          <a:stretch>
            <a:fillRect/>
          </a:stretch>
        </p:blipFill>
        <p:spPr>
          <a:xfrm>
            <a:off x="2484255" y="1116700"/>
            <a:ext cx="6748757" cy="5049431"/>
          </a:xfrm>
        </p:spPr>
      </p:pic>
      <p:sp>
        <p:nvSpPr>
          <p:cNvPr id="6" name="TextBox 5">
            <a:extLst>
              <a:ext uri="{FF2B5EF4-FFF2-40B4-BE49-F238E27FC236}">
                <a16:creationId xmlns:a16="http://schemas.microsoft.com/office/drawing/2014/main" id="{EA174668-CD53-398D-20A8-81000F2B58D6}"/>
              </a:ext>
            </a:extLst>
          </p:cNvPr>
          <p:cNvSpPr txBox="1"/>
          <p:nvPr/>
        </p:nvSpPr>
        <p:spPr>
          <a:xfrm>
            <a:off x="9637614" y="6488668"/>
            <a:ext cx="25960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Bardia A et al, CCR 2024</a:t>
            </a:r>
          </a:p>
        </p:txBody>
      </p:sp>
    </p:spTree>
    <p:extLst>
      <p:ext uri="{BB962C8B-B14F-4D97-AF65-F5344CB8AC3E}">
        <p14:creationId xmlns:p14="http://schemas.microsoft.com/office/powerpoint/2010/main" val="24249112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DAF4-9296-CCC5-1FB9-FF2F572C86B2}"/>
              </a:ext>
            </a:extLst>
          </p:cNvPr>
          <p:cNvSpPr>
            <a:spLocks noGrp="1"/>
          </p:cNvSpPr>
          <p:nvPr>
            <p:ph type="title"/>
          </p:nvPr>
        </p:nvSpPr>
        <p:spPr>
          <a:xfrm>
            <a:off x="838200" y="183602"/>
            <a:ext cx="10515600" cy="1325563"/>
          </a:xfrm>
        </p:spPr>
        <p:txBody>
          <a:bodyPr>
            <a:normAutofit fontScale="90000"/>
          </a:bodyPr>
          <a:lstStyle/>
          <a:p>
            <a:pPr algn="ctr"/>
            <a:r>
              <a:rPr lang="en-US" dirty="0"/>
              <a:t>Subgroup analysis of patients with </a:t>
            </a:r>
            <a:r>
              <a:rPr lang="en-US" i="1" dirty="0"/>
              <a:t>ESR1</a:t>
            </a:r>
            <a:r>
              <a:rPr lang="en-US" dirty="0"/>
              <a:t>-mutated tumors and prior ET+CDK4/6i ≥12 months  </a:t>
            </a:r>
          </a:p>
        </p:txBody>
      </p:sp>
      <p:pic>
        <p:nvPicPr>
          <p:cNvPr id="5" name="Picture 4" descr="A table of medical information&#10;&#10;AI-generated content may be incorrect.">
            <a:extLst>
              <a:ext uri="{FF2B5EF4-FFF2-40B4-BE49-F238E27FC236}">
                <a16:creationId xmlns:a16="http://schemas.microsoft.com/office/drawing/2014/main" id="{8261B0F5-C977-6EDB-7B13-92E96AB7D81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54202" y="1509165"/>
            <a:ext cx="8596883" cy="4999803"/>
          </a:xfrm>
          <a:prstGeom prst="rect">
            <a:avLst/>
          </a:prstGeom>
        </p:spPr>
      </p:pic>
      <p:sp>
        <p:nvSpPr>
          <p:cNvPr id="6" name="TextBox 5">
            <a:extLst>
              <a:ext uri="{FF2B5EF4-FFF2-40B4-BE49-F238E27FC236}">
                <a16:creationId xmlns:a16="http://schemas.microsoft.com/office/drawing/2014/main" id="{39C62FD2-8166-9A46-4E4F-E66E6D07F074}"/>
              </a:ext>
            </a:extLst>
          </p:cNvPr>
          <p:cNvSpPr txBox="1"/>
          <p:nvPr/>
        </p:nvSpPr>
        <p:spPr>
          <a:xfrm>
            <a:off x="1587166" y="4398569"/>
            <a:ext cx="9017668" cy="768743"/>
          </a:xfrm>
          <a:prstGeom prst="rect">
            <a:avLst/>
          </a:prstGeom>
          <a:noFill/>
          <a:ln w="190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0B45CD05-927F-2CFC-2BE6-7A6A74771C52}"/>
              </a:ext>
            </a:extLst>
          </p:cNvPr>
          <p:cNvSpPr txBox="1"/>
          <p:nvPr/>
        </p:nvSpPr>
        <p:spPr>
          <a:xfrm>
            <a:off x="9595905" y="6577681"/>
            <a:ext cx="25960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Bardia A et al, CCR 2024</a:t>
            </a:r>
          </a:p>
        </p:txBody>
      </p:sp>
    </p:spTree>
    <p:extLst>
      <p:ext uri="{BB962C8B-B14F-4D97-AF65-F5344CB8AC3E}">
        <p14:creationId xmlns:p14="http://schemas.microsoft.com/office/powerpoint/2010/main" val="903928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37C5-5E45-2A59-0197-C59B87C21620}"/>
              </a:ext>
            </a:extLst>
          </p:cNvPr>
          <p:cNvSpPr>
            <a:spLocks noGrp="1"/>
          </p:cNvSpPr>
          <p:nvPr>
            <p:ph type="title"/>
          </p:nvPr>
        </p:nvSpPr>
        <p:spPr>
          <a:xfrm>
            <a:off x="222250" y="149225"/>
            <a:ext cx="11747500" cy="1325563"/>
          </a:xfrm>
        </p:spPr>
        <p:txBody>
          <a:bodyPr>
            <a:normAutofit fontScale="90000"/>
          </a:bodyPr>
          <a:lstStyle/>
          <a:p>
            <a:pPr algn="ctr"/>
            <a:r>
              <a:rPr lang="en-US" dirty="0"/>
              <a:t>CAPItello-291: Phase III randomized trial of Capivasertib  plus Fulvestrant or Placebo plus Fulvestrant </a:t>
            </a:r>
          </a:p>
        </p:txBody>
      </p:sp>
      <p:sp>
        <p:nvSpPr>
          <p:cNvPr id="6" name="TextBox 5">
            <a:extLst>
              <a:ext uri="{FF2B5EF4-FFF2-40B4-BE49-F238E27FC236}">
                <a16:creationId xmlns:a16="http://schemas.microsoft.com/office/drawing/2014/main" id="{A0066855-DF2C-DC17-DDED-BB3234CBC7A1}"/>
              </a:ext>
            </a:extLst>
          </p:cNvPr>
          <p:cNvSpPr txBox="1"/>
          <p:nvPr/>
        </p:nvSpPr>
        <p:spPr>
          <a:xfrm>
            <a:off x="9256333" y="6339443"/>
            <a:ext cx="23832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Turner NC, NEJM 2023</a:t>
            </a:r>
          </a:p>
        </p:txBody>
      </p:sp>
      <p:pic>
        <p:nvPicPr>
          <p:cNvPr id="3" name="Picture 2">
            <a:extLst>
              <a:ext uri="{FF2B5EF4-FFF2-40B4-BE49-F238E27FC236}">
                <a16:creationId xmlns:a16="http://schemas.microsoft.com/office/drawing/2014/main" id="{E192A05B-7BAD-597E-40B4-CAFE3FA382AD}"/>
              </a:ext>
            </a:extLst>
          </p:cNvPr>
          <p:cNvPicPr>
            <a:picLocks noChangeAspect="1"/>
          </p:cNvPicPr>
          <p:nvPr/>
        </p:nvPicPr>
        <p:blipFill>
          <a:blip r:embed="rId2"/>
          <a:stretch>
            <a:fillRect/>
          </a:stretch>
        </p:blipFill>
        <p:spPr>
          <a:xfrm>
            <a:off x="627379" y="1635287"/>
            <a:ext cx="10937241" cy="4434917"/>
          </a:xfrm>
          <a:prstGeom prst="rect">
            <a:avLst/>
          </a:prstGeom>
        </p:spPr>
      </p:pic>
    </p:spTree>
    <p:extLst>
      <p:ext uri="{BB962C8B-B14F-4D97-AF65-F5344CB8AC3E}">
        <p14:creationId xmlns:p14="http://schemas.microsoft.com/office/powerpoint/2010/main" val="30336741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2400C-A765-EC1C-978C-8C5FE8EACF0A}"/>
              </a:ext>
            </a:extLst>
          </p:cNvPr>
          <p:cNvSpPr>
            <a:spLocks noGrp="1"/>
          </p:cNvSpPr>
          <p:nvPr>
            <p:ph type="title"/>
          </p:nvPr>
        </p:nvSpPr>
        <p:spPr>
          <a:xfrm>
            <a:off x="838200" y="195128"/>
            <a:ext cx="10515600" cy="1325563"/>
          </a:xfrm>
        </p:spPr>
        <p:txBody>
          <a:bodyPr/>
          <a:lstStyle/>
          <a:p>
            <a:pPr algn="ctr"/>
            <a:r>
              <a:rPr lang="en-US" dirty="0"/>
              <a:t>PFS in CAPItello-291 in patients with prior CDK4/6 inhibitor exposure</a:t>
            </a:r>
          </a:p>
        </p:txBody>
      </p:sp>
      <p:sp>
        <p:nvSpPr>
          <p:cNvPr id="2" name="TextBox 1">
            <a:extLst>
              <a:ext uri="{FF2B5EF4-FFF2-40B4-BE49-F238E27FC236}">
                <a16:creationId xmlns:a16="http://schemas.microsoft.com/office/drawing/2014/main" id="{819C74A3-8D25-C6EC-4D7D-DA1C70F2BC4E}"/>
              </a:ext>
            </a:extLst>
          </p:cNvPr>
          <p:cNvSpPr txBox="1"/>
          <p:nvPr/>
        </p:nvSpPr>
        <p:spPr>
          <a:xfrm>
            <a:off x="2496065" y="2030681"/>
            <a:ext cx="494270" cy="4777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FDB5BCE4-3A52-0D57-5345-524DF82C64EA}"/>
              </a:ext>
            </a:extLst>
          </p:cNvPr>
          <p:cNvSpPr txBox="1"/>
          <p:nvPr/>
        </p:nvSpPr>
        <p:spPr>
          <a:xfrm>
            <a:off x="247135" y="6400801"/>
            <a:ext cx="23832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Turner NC, NEJM 2023</a:t>
            </a:r>
          </a:p>
        </p:txBody>
      </p:sp>
      <p:pic>
        <p:nvPicPr>
          <p:cNvPr id="5" name="Picture 4">
            <a:extLst>
              <a:ext uri="{FF2B5EF4-FFF2-40B4-BE49-F238E27FC236}">
                <a16:creationId xmlns:a16="http://schemas.microsoft.com/office/drawing/2014/main" id="{E035A072-8B15-3C32-F246-94C3D32E7295}"/>
              </a:ext>
            </a:extLst>
          </p:cNvPr>
          <p:cNvPicPr>
            <a:picLocks noChangeAspect="1"/>
          </p:cNvPicPr>
          <p:nvPr/>
        </p:nvPicPr>
        <p:blipFill>
          <a:blip r:embed="rId2"/>
          <a:stretch>
            <a:fillRect/>
          </a:stretch>
        </p:blipFill>
        <p:spPr>
          <a:xfrm>
            <a:off x="2236131" y="1520691"/>
            <a:ext cx="7459804" cy="4920296"/>
          </a:xfrm>
          <a:prstGeom prst="rect">
            <a:avLst/>
          </a:prstGeom>
        </p:spPr>
      </p:pic>
    </p:spTree>
    <p:extLst>
      <p:ext uri="{BB962C8B-B14F-4D97-AF65-F5344CB8AC3E}">
        <p14:creationId xmlns:p14="http://schemas.microsoft.com/office/powerpoint/2010/main" val="1334453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FFB5FA-BC98-A92C-77C0-A5581B83CB48}"/>
              </a:ext>
            </a:extLst>
          </p:cNvPr>
          <p:cNvGrpSpPr/>
          <p:nvPr/>
        </p:nvGrpSpPr>
        <p:grpSpPr>
          <a:xfrm>
            <a:off x="330098" y="1352673"/>
            <a:ext cx="11512782" cy="4402286"/>
            <a:chOff x="335997" y="1514251"/>
            <a:chExt cx="11512782" cy="4402286"/>
          </a:xfrm>
        </p:grpSpPr>
        <p:sp>
          <p:nvSpPr>
            <p:cNvPr id="5" name="Rounded Rectangle 9">
              <a:extLst>
                <a:ext uri="{FF2B5EF4-FFF2-40B4-BE49-F238E27FC236}">
                  <a16:creationId xmlns:a16="http://schemas.microsoft.com/office/drawing/2014/main" id="{B348D8FB-1B56-F16F-29F2-849BEA8229A1}"/>
                </a:ext>
              </a:extLst>
            </p:cNvPr>
            <p:cNvSpPr/>
            <p:nvPr/>
          </p:nvSpPr>
          <p:spPr bwMode="auto">
            <a:xfrm rot="5400000">
              <a:off x="6954024" y="3370427"/>
              <a:ext cx="1152000" cy="540284"/>
            </a:xfrm>
            <a:prstGeom prst="round2SameRect">
              <a:avLst/>
            </a:prstGeom>
            <a:solidFill>
              <a:srgbClr val="7A7A7A">
                <a:alpha val="60000"/>
              </a:srgbClr>
            </a:solidFill>
            <a:ln w="19050" cap="flat" cmpd="sng" algn="ctr">
              <a:solidFill>
                <a:srgbClr val="AFAFAF"/>
              </a:solidFill>
              <a:prstDash val="solid"/>
            </a:ln>
            <a:effectLst/>
          </p:spPr>
          <p:txBody>
            <a:bodyPr vert="vert270"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B</a:t>
              </a:r>
            </a:p>
          </p:txBody>
        </p:sp>
        <p:sp>
          <p:nvSpPr>
            <p:cNvPr id="6" name="Rounded Rectangle 9">
              <a:extLst>
                <a:ext uri="{FF2B5EF4-FFF2-40B4-BE49-F238E27FC236}">
                  <a16:creationId xmlns:a16="http://schemas.microsoft.com/office/drawing/2014/main" id="{62EEBA34-CED8-DD5C-319B-1FCB56BD2C10}"/>
                </a:ext>
              </a:extLst>
            </p:cNvPr>
            <p:cNvSpPr/>
            <p:nvPr/>
          </p:nvSpPr>
          <p:spPr bwMode="auto">
            <a:xfrm rot="16200000">
              <a:off x="5514135" y="2462723"/>
              <a:ext cx="1152000" cy="2357600"/>
            </a:xfrm>
            <a:prstGeom prst="round2SameRect">
              <a:avLst/>
            </a:prstGeom>
            <a:solidFill>
              <a:srgbClr val="7A7A7A"/>
            </a:solidFill>
            <a:ln w="19050" cap="flat" cmpd="sng" algn="ctr">
              <a:solidFill>
                <a:srgbClr val="7A7A7A"/>
              </a:solidFill>
              <a:prstDash val="solid"/>
            </a:ln>
            <a:effectLst/>
          </p:spPr>
          <p:txBody>
            <a:bodyPr vert="vert"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SOC ET</a:t>
              </a:r>
              <a:r>
                <a:rPr kumimoji="0" lang="nl-BE" sz="1867" b="1" i="0" u="none" strike="noStrike" kern="0" cap="none" spc="0" normalizeH="0" baseline="3000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d,e</a:t>
              </a:r>
            </a:p>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0"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Fulvestrant or</a:t>
              </a:r>
            </a:p>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0"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Exemestane</a:t>
              </a:r>
            </a:p>
          </p:txBody>
        </p:sp>
        <p:sp>
          <p:nvSpPr>
            <p:cNvPr id="7" name="Rectangle: Rounded Corners 32">
              <a:extLst>
                <a:ext uri="{FF2B5EF4-FFF2-40B4-BE49-F238E27FC236}">
                  <a16:creationId xmlns:a16="http://schemas.microsoft.com/office/drawing/2014/main" id="{3FCF3D06-386A-C320-B264-F20055E390F0}"/>
                </a:ext>
              </a:extLst>
            </p:cNvPr>
            <p:cNvSpPr/>
            <p:nvPr/>
          </p:nvSpPr>
          <p:spPr>
            <a:xfrm>
              <a:off x="335997" y="1528641"/>
              <a:ext cx="3155748" cy="3072000"/>
            </a:xfrm>
            <a:prstGeom prst="roundRect">
              <a:avLst/>
            </a:prstGeom>
            <a:solidFill>
              <a:srgbClr val="E7E7E7"/>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marL="0" marR="0" lvl="0" indent="0" algn="l" defTabSz="609585" rtl="0" eaLnBrk="1" fontAlgn="auto" latinLnBrk="0" hangingPunct="1">
                <a:lnSpc>
                  <a:spcPct val="100000"/>
                </a:lnSpc>
                <a:spcBef>
                  <a:spcPts val="40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ounded Rectangle 9">
              <a:extLst>
                <a:ext uri="{FF2B5EF4-FFF2-40B4-BE49-F238E27FC236}">
                  <a16:creationId xmlns:a16="http://schemas.microsoft.com/office/drawing/2014/main" id="{709386B7-68EE-6960-A718-F286FC68943F}"/>
                </a:ext>
              </a:extLst>
            </p:cNvPr>
            <p:cNvSpPr/>
            <p:nvPr/>
          </p:nvSpPr>
          <p:spPr bwMode="auto">
            <a:xfrm rot="5400000">
              <a:off x="6958972" y="4823830"/>
              <a:ext cx="1152001" cy="527999"/>
            </a:xfrm>
            <a:prstGeom prst="round2SameRect">
              <a:avLst/>
            </a:prstGeom>
            <a:solidFill>
              <a:srgbClr val="E1251B">
                <a:alpha val="60000"/>
              </a:srgbClr>
            </a:solidFill>
            <a:ln w="19050" cap="flat" cmpd="sng" algn="ctr">
              <a:solidFill>
                <a:srgbClr val="ED7C76"/>
              </a:solidFill>
              <a:prstDash val="solid"/>
            </a:ln>
            <a:effectLst/>
          </p:spPr>
          <p:txBody>
            <a:bodyPr vert="vert270"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a:t>
              </a:r>
              <a:r>
                <a:rPr kumimoji="0" lang="nl-BE" sz="1867" b="1" i="0" u="none" strike="noStrike" kern="0" cap="none" spc="0" normalizeH="0" baseline="3000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b</a:t>
              </a:r>
            </a:p>
          </p:txBody>
        </p:sp>
        <p:sp>
          <p:nvSpPr>
            <p:cNvPr id="9" name="Rounded Rectangle 9">
              <a:extLst>
                <a:ext uri="{FF2B5EF4-FFF2-40B4-BE49-F238E27FC236}">
                  <a16:creationId xmlns:a16="http://schemas.microsoft.com/office/drawing/2014/main" id="{C0EBF6F2-55ED-03EB-9177-33039DDFB590}"/>
                </a:ext>
              </a:extLst>
            </p:cNvPr>
            <p:cNvSpPr/>
            <p:nvPr/>
          </p:nvSpPr>
          <p:spPr bwMode="auto">
            <a:xfrm rot="16200000">
              <a:off x="5813229" y="4168965"/>
              <a:ext cx="1152000" cy="1837724"/>
            </a:xfrm>
            <a:prstGeom prst="round2SameRect">
              <a:avLst/>
            </a:prstGeom>
            <a:solidFill>
              <a:srgbClr val="E1251B"/>
            </a:solidFill>
            <a:ln w="19050" cap="flat" cmpd="sng" algn="ctr">
              <a:solidFill>
                <a:srgbClr val="E1251B"/>
              </a:solidFill>
              <a:prstDash val="solid"/>
            </a:ln>
            <a:effectLst/>
          </p:spPr>
          <p:txBody>
            <a:bodyPr vert="vert"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Imlunestrant</a:t>
              </a:r>
            </a:p>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400 mg QD +</a:t>
              </a:r>
            </a:p>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abemaciclib</a:t>
              </a:r>
              <a:r>
                <a:rPr kumimoji="0" lang="nl-BE" sz="1867" b="1" i="0" u="none" strike="noStrike" kern="0" cap="none" spc="0" normalizeH="0" baseline="3000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e</a:t>
              </a:r>
            </a:p>
          </p:txBody>
        </p:sp>
        <p:cxnSp>
          <p:nvCxnSpPr>
            <p:cNvPr id="10" name="Straight Arrow Connector 9">
              <a:extLst>
                <a:ext uri="{FF2B5EF4-FFF2-40B4-BE49-F238E27FC236}">
                  <a16:creationId xmlns:a16="http://schemas.microsoft.com/office/drawing/2014/main" id="{E8F8E20E-C4F4-C31C-2C92-EA3F36C99DFB}"/>
                </a:ext>
              </a:extLst>
            </p:cNvPr>
            <p:cNvCxnSpPr>
              <a:cxnSpLocks/>
            </p:cNvCxnSpPr>
            <p:nvPr/>
          </p:nvCxnSpPr>
          <p:spPr>
            <a:xfrm>
              <a:off x="4339663" y="3638425"/>
              <a:ext cx="528000" cy="0"/>
            </a:xfrm>
            <a:prstGeom prst="straightConnector1">
              <a:avLst/>
            </a:prstGeom>
            <a:noFill/>
            <a:ln w="28575" cap="flat" cmpd="sng" algn="ctr">
              <a:solidFill>
                <a:schemeClr val="bg1">
                  <a:lumMod val="65000"/>
                </a:schemeClr>
              </a:solidFill>
              <a:prstDash val="solid"/>
              <a:miter lim="800000"/>
              <a:tailEnd type="triangle"/>
            </a:ln>
            <a:effectLst/>
          </p:spPr>
        </p:cxnSp>
        <p:cxnSp>
          <p:nvCxnSpPr>
            <p:cNvPr id="11" name="Straight Connector 10">
              <a:extLst>
                <a:ext uri="{FF2B5EF4-FFF2-40B4-BE49-F238E27FC236}">
                  <a16:creationId xmlns:a16="http://schemas.microsoft.com/office/drawing/2014/main" id="{E5CF9FA3-E106-383C-CB3E-5C675F597187}"/>
                </a:ext>
              </a:extLst>
            </p:cNvPr>
            <p:cNvCxnSpPr>
              <a:cxnSpLocks/>
            </p:cNvCxnSpPr>
            <p:nvPr/>
          </p:nvCxnSpPr>
          <p:spPr>
            <a:xfrm>
              <a:off x="4094191" y="2102424"/>
              <a:ext cx="0" cy="2984093"/>
            </a:xfrm>
            <a:prstGeom prst="line">
              <a:avLst/>
            </a:prstGeom>
            <a:noFill/>
            <a:ln w="28575" cap="flat" cmpd="sng" algn="ctr">
              <a:solidFill>
                <a:schemeClr val="bg1">
                  <a:lumMod val="65000"/>
                </a:schemeClr>
              </a:solidFill>
              <a:prstDash val="solid"/>
              <a:miter lim="800000"/>
            </a:ln>
            <a:effectLst/>
          </p:spPr>
        </p:cxnSp>
        <p:cxnSp>
          <p:nvCxnSpPr>
            <p:cNvPr id="12" name="Straight Arrow Connector 11">
              <a:extLst>
                <a:ext uri="{FF2B5EF4-FFF2-40B4-BE49-F238E27FC236}">
                  <a16:creationId xmlns:a16="http://schemas.microsoft.com/office/drawing/2014/main" id="{63CB67AD-8507-EF9E-4335-A478860287CD}"/>
                </a:ext>
              </a:extLst>
            </p:cNvPr>
            <p:cNvCxnSpPr>
              <a:cxnSpLocks/>
            </p:cNvCxnSpPr>
            <p:nvPr/>
          </p:nvCxnSpPr>
          <p:spPr>
            <a:xfrm flipV="1">
              <a:off x="4078824" y="5086518"/>
              <a:ext cx="1264649" cy="3129"/>
            </a:xfrm>
            <a:prstGeom prst="straightConnector1">
              <a:avLst/>
            </a:prstGeom>
            <a:noFill/>
            <a:ln w="28575" cap="flat" cmpd="sng" algn="ctr">
              <a:solidFill>
                <a:schemeClr val="bg1">
                  <a:lumMod val="65000"/>
                </a:schemeClr>
              </a:solidFill>
              <a:prstDash val="solid"/>
              <a:miter lim="800000"/>
              <a:tailEnd type="triangle"/>
            </a:ln>
            <a:effectLst/>
          </p:spPr>
        </p:cxnSp>
        <p:cxnSp>
          <p:nvCxnSpPr>
            <p:cNvPr id="13" name="Straight Arrow Connector 12">
              <a:extLst>
                <a:ext uri="{FF2B5EF4-FFF2-40B4-BE49-F238E27FC236}">
                  <a16:creationId xmlns:a16="http://schemas.microsoft.com/office/drawing/2014/main" id="{D05AFB78-A51B-442D-AF33-BFCA35E79899}"/>
                </a:ext>
              </a:extLst>
            </p:cNvPr>
            <p:cNvCxnSpPr>
              <a:cxnSpLocks/>
            </p:cNvCxnSpPr>
            <p:nvPr/>
          </p:nvCxnSpPr>
          <p:spPr>
            <a:xfrm>
              <a:off x="4094191" y="2120305"/>
              <a:ext cx="768000" cy="0"/>
            </a:xfrm>
            <a:prstGeom prst="straightConnector1">
              <a:avLst/>
            </a:prstGeom>
            <a:noFill/>
            <a:ln w="28575" cap="flat" cmpd="sng" algn="ctr">
              <a:solidFill>
                <a:srgbClr val="A6A6A6"/>
              </a:solidFill>
              <a:prstDash val="solid"/>
              <a:miter lim="800000"/>
              <a:tailEnd type="triangle"/>
            </a:ln>
            <a:effectLst/>
          </p:spPr>
        </p:cxnSp>
        <p:sp>
          <p:nvSpPr>
            <p:cNvPr id="14" name="TextBox 13">
              <a:extLst>
                <a:ext uri="{FF2B5EF4-FFF2-40B4-BE49-F238E27FC236}">
                  <a16:creationId xmlns:a16="http://schemas.microsoft.com/office/drawing/2014/main" id="{EE36ABA8-9EA2-4ED4-758E-A011DBC9B9AA}"/>
                </a:ext>
              </a:extLst>
            </p:cNvPr>
            <p:cNvSpPr txBox="1"/>
            <p:nvPr/>
          </p:nvSpPr>
          <p:spPr>
            <a:xfrm>
              <a:off x="407074" y="4603613"/>
              <a:ext cx="3173204" cy="13129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IE" sz="1733"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Stratification Factors:</a:t>
              </a:r>
            </a:p>
            <a:p>
              <a:pPr marL="142875" marR="0" lvl="0" indent="-142875" algn="l" defTabSz="7619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 CDK4/6i therapy (</a:t>
              </a:r>
              <a:r>
                <a:rPr kumimoji="0" lang="nl-BE" sz="17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Y/N)</a:t>
              </a:r>
              <a:endPar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42875" marR="0" lvl="0" indent="-142875" algn="l" defTabSz="7619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Visceral metastases</a:t>
              </a:r>
              <a:r>
                <a:rPr kumimoji="0" lang="nl-BE" sz="17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(Y/N)</a:t>
              </a:r>
              <a:endPar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42875" marR="0" lvl="0" indent="-142875" algn="l" defTabSz="7619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Region</a:t>
              </a:r>
              <a:r>
                <a:rPr kumimoji="0" lang="en-US" sz="1733" b="0" i="0" u="none" strike="noStrike" kern="1200" cap="none" spc="0" normalizeH="0" baseline="30000" noProof="0">
                  <a:ln>
                    <a:noFill/>
                  </a:ln>
                  <a:solidFill>
                    <a:prstClr val="black"/>
                  </a:solidFill>
                  <a:effectLst/>
                  <a:uLnTx/>
                  <a:uFillTx/>
                  <a:latin typeface="Arial"/>
                  <a:ea typeface="+mn-ea"/>
                  <a:cs typeface="Arial"/>
                </a:rPr>
                <a:t>c</a:t>
              </a:r>
              <a:endPar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Top Corners Rounded 41">
              <a:extLst>
                <a:ext uri="{FF2B5EF4-FFF2-40B4-BE49-F238E27FC236}">
                  <a16:creationId xmlns:a16="http://schemas.microsoft.com/office/drawing/2014/main" id="{E30240BB-1C82-1FD0-D537-B700F7BA2B81}"/>
                </a:ext>
              </a:extLst>
            </p:cNvPr>
            <p:cNvSpPr/>
            <p:nvPr/>
          </p:nvSpPr>
          <p:spPr>
            <a:xfrm>
              <a:off x="335997" y="1526959"/>
              <a:ext cx="3155748" cy="487680"/>
            </a:xfrm>
            <a:prstGeom prst="round2SameRect">
              <a:avLst/>
            </a:prstGeom>
            <a:solidFill>
              <a:srgbClr val="0F3A8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ER+, HER2- ABC</a:t>
              </a:r>
            </a:p>
          </p:txBody>
        </p:sp>
        <p:sp>
          <p:nvSpPr>
            <p:cNvPr id="16" name="Rectangle: Rounded Corners 42">
              <a:extLst>
                <a:ext uri="{FF2B5EF4-FFF2-40B4-BE49-F238E27FC236}">
                  <a16:creationId xmlns:a16="http://schemas.microsoft.com/office/drawing/2014/main" id="{0A6C005E-39DD-404A-7508-7B61234666D8}"/>
                </a:ext>
              </a:extLst>
            </p:cNvPr>
            <p:cNvSpPr/>
            <p:nvPr/>
          </p:nvSpPr>
          <p:spPr>
            <a:xfrm>
              <a:off x="8037803" y="1514251"/>
              <a:ext cx="3810976" cy="1785308"/>
            </a:xfrm>
            <a:prstGeom prst="roundRect">
              <a:avLst/>
            </a:prstGeom>
            <a:solidFill>
              <a:srgbClr val="E7E7E7"/>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Rounded Corners 43">
              <a:extLst>
                <a:ext uri="{FF2B5EF4-FFF2-40B4-BE49-F238E27FC236}">
                  <a16:creationId xmlns:a16="http://schemas.microsoft.com/office/drawing/2014/main" id="{FE7FBB6D-4091-8BB3-5997-8EDAF8C0B386}"/>
                </a:ext>
              </a:extLst>
            </p:cNvPr>
            <p:cNvSpPr/>
            <p:nvPr/>
          </p:nvSpPr>
          <p:spPr>
            <a:xfrm>
              <a:off x="8037802" y="3546489"/>
              <a:ext cx="3810975" cy="1056000"/>
            </a:xfrm>
            <a:prstGeom prst="roundRect">
              <a:avLst/>
            </a:prstGeom>
            <a:solidFill>
              <a:srgbClr val="E7E7E7"/>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Rounded Corners 57">
              <a:extLst>
                <a:ext uri="{FF2B5EF4-FFF2-40B4-BE49-F238E27FC236}">
                  <a16:creationId xmlns:a16="http://schemas.microsoft.com/office/drawing/2014/main" id="{296168DF-BA4B-BE20-04C3-CEBA732E2E55}"/>
                </a:ext>
              </a:extLst>
            </p:cNvPr>
            <p:cNvSpPr/>
            <p:nvPr/>
          </p:nvSpPr>
          <p:spPr>
            <a:xfrm>
              <a:off x="8037803" y="4839064"/>
              <a:ext cx="3810973" cy="1008000"/>
            </a:xfrm>
            <a:prstGeom prst="roundRect">
              <a:avLst/>
            </a:prstGeom>
            <a:solidFill>
              <a:srgbClr val="E7E7E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Oval 18">
              <a:extLst>
                <a:ext uri="{FF2B5EF4-FFF2-40B4-BE49-F238E27FC236}">
                  <a16:creationId xmlns:a16="http://schemas.microsoft.com/office/drawing/2014/main" id="{B0696CFB-4C58-FE53-35D5-5CD2C48FECD8}"/>
                </a:ext>
              </a:extLst>
            </p:cNvPr>
            <p:cNvSpPr/>
            <p:nvPr/>
          </p:nvSpPr>
          <p:spPr>
            <a:xfrm>
              <a:off x="3633577" y="3207067"/>
              <a:ext cx="953345" cy="874867"/>
            </a:xfrm>
            <a:prstGeom prst="ellipse">
              <a:avLst/>
            </a:prstGeom>
            <a:solidFill>
              <a:srgbClr val="0F3A8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194" rtl="0" eaLnBrk="1" fontAlgn="auto" latinLnBrk="0" hangingPunct="1">
                <a:lnSpc>
                  <a:spcPct val="100000"/>
                </a:lnSpc>
                <a:spcBef>
                  <a:spcPts val="0"/>
                </a:spcBef>
                <a:spcAft>
                  <a:spcPts val="0"/>
                </a:spcAft>
                <a:buClrTx/>
                <a:buSzTx/>
                <a:buFontTx/>
                <a:buNone/>
                <a:tabLst/>
                <a:defRPr/>
              </a:pPr>
              <a:endParaRPr kumimoji="0" lang="en-IE" sz="16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CF12361-D164-E8AD-94DB-281189E42F79}"/>
                </a:ext>
              </a:extLst>
            </p:cNvPr>
            <p:cNvSpPr txBox="1"/>
            <p:nvPr/>
          </p:nvSpPr>
          <p:spPr>
            <a:xfrm>
              <a:off x="3520590" y="3354477"/>
              <a:ext cx="1131311" cy="502573"/>
            </a:xfrm>
            <a:prstGeom prst="rect">
              <a:avLst/>
            </a:prstGeom>
            <a:noFill/>
          </p:spPr>
          <p:txBody>
            <a:bodyPr wrap="square" rtlCol="0">
              <a:spAutoFit/>
            </a:bodyPr>
            <a:lstStyle/>
            <a:p>
              <a:pPr marL="0" marR="0" lvl="0" indent="0" algn="ctr" defTabSz="1219194" rtl="0" eaLnBrk="1" fontAlgn="auto" latinLnBrk="0" hangingPunct="1">
                <a:lnSpc>
                  <a:spcPct val="100000"/>
                </a:lnSpc>
                <a:spcBef>
                  <a:spcPts val="0"/>
                </a:spcBef>
                <a:spcAft>
                  <a:spcPts val="0"/>
                </a:spcAft>
                <a:buClrTx/>
                <a:buSzTx/>
                <a:buFontTx/>
                <a:buNone/>
                <a:tabLst/>
                <a:defRPr/>
              </a:pPr>
              <a:r>
                <a:rPr kumimoji="0" lang="en-IE" sz="13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 1:1:1</a:t>
              </a:r>
              <a:r>
                <a:rPr kumimoji="0" lang="en-US" sz="1333" b="1" i="0" u="none" strike="noStrike" kern="1200" cap="none" spc="0" normalizeH="0" baseline="30000" noProof="0">
                  <a:ln>
                    <a:noFill/>
                  </a:ln>
                  <a:solidFill>
                    <a:prstClr val="white"/>
                  </a:solidFill>
                  <a:effectLst/>
                  <a:uLnTx/>
                  <a:uFillTx/>
                  <a:latin typeface="Arial"/>
                  <a:ea typeface="+mn-ea"/>
                  <a:cs typeface="Arial"/>
                </a:rPr>
                <a:t>b</a:t>
              </a:r>
              <a:endParaRPr kumimoji="0" lang="en-IE" sz="13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1219194" rtl="0" eaLnBrk="1" fontAlgn="auto" latinLnBrk="0" hangingPunct="1">
                <a:lnSpc>
                  <a:spcPct val="100000"/>
                </a:lnSpc>
                <a:spcBef>
                  <a:spcPts val="0"/>
                </a:spcBef>
                <a:spcAft>
                  <a:spcPts val="0"/>
                </a:spcAft>
                <a:buClrTx/>
                <a:buSzTx/>
                <a:buFontTx/>
                <a:buNone/>
                <a:tabLst/>
                <a:defRPr/>
              </a:pPr>
              <a:r>
                <a:rPr kumimoji="0" lang="en-IE" sz="13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N=874</a:t>
              </a:r>
            </a:p>
          </p:txBody>
        </p:sp>
        <p:grpSp>
          <p:nvGrpSpPr>
            <p:cNvPr id="21" name="Group 20">
              <a:extLst>
                <a:ext uri="{FF2B5EF4-FFF2-40B4-BE49-F238E27FC236}">
                  <a16:creationId xmlns:a16="http://schemas.microsoft.com/office/drawing/2014/main" id="{8CD3043C-987A-4794-AFF9-093CF3AFAA30}"/>
                </a:ext>
              </a:extLst>
            </p:cNvPr>
            <p:cNvGrpSpPr/>
            <p:nvPr/>
          </p:nvGrpSpPr>
          <p:grpSpPr>
            <a:xfrm>
              <a:off x="4910191" y="1611725"/>
              <a:ext cx="2891299" cy="1152008"/>
              <a:chOff x="3611113" y="926677"/>
              <a:chExt cx="1436317" cy="428652"/>
            </a:xfrm>
          </p:grpSpPr>
          <p:sp>
            <p:nvSpPr>
              <p:cNvPr id="26" name="Rounded Rectangle 9">
                <a:extLst>
                  <a:ext uri="{FF2B5EF4-FFF2-40B4-BE49-F238E27FC236}">
                    <a16:creationId xmlns:a16="http://schemas.microsoft.com/office/drawing/2014/main" id="{6C788A11-4D0A-7877-23A5-BB7C56064275}"/>
                  </a:ext>
                </a:extLst>
              </p:cNvPr>
              <p:cNvSpPr/>
              <p:nvPr/>
            </p:nvSpPr>
            <p:spPr bwMode="auto">
              <a:xfrm rot="5400000">
                <a:off x="4701926" y="1009825"/>
                <a:ext cx="427731" cy="263277"/>
              </a:xfrm>
              <a:prstGeom prst="round2SameRect">
                <a:avLst/>
              </a:prstGeom>
              <a:solidFill>
                <a:srgbClr val="3C7BE9">
                  <a:alpha val="60000"/>
                </a:srgbClr>
              </a:solidFill>
              <a:ln w="19050" cap="flat" cmpd="sng" algn="ctr">
                <a:solidFill>
                  <a:srgbClr val="8AB0F2"/>
                </a:solidFill>
                <a:prstDash val="solid"/>
              </a:ln>
              <a:effectLst/>
            </p:spPr>
            <p:txBody>
              <a:bodyPr vert="vert270"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a:t>
                </a:r>
              </a:p>
            </p:txBody>
          </p:sp>
          <p:sp>
            <p:nvSpPr>
              <p:cNvPr id="27" name="Rounded Rectangle 9">
                <a:extLst>
                  <a:ext uri="{FF2B5EF4-FFF2-40B4-BE49-F238E27FC236}">
                    <a16:creationId xmlns:a16="http://schemas.microsoft.com/office/drawing/2014/main" id="{71065A05-8745-7981-697B-E8C962973C80}"/>
                  </a:ext>
                </a:extLst>
              </p:cNvPr>
              <p:cNvSpPr/>
              <p:nvPr/>
            </p:nvSpPr>
            <p:spPr bwMode="auto">
              <a:xfrm rot="16200000">
                <a:off x="3982557" y="555233"/>
                <a:ext cx="428651" cy="1171539"/>
              </a:xfrm>
              <a:prstGeom prst="round2SameRect">
                <a:avLst/>
              </a:prstGeom>
              <a:solidFill>
                <a:srgbClr val="3C7BE9"/>
              </a:solidFill>
              <a:ln w="19050" cap="flat" cmpd="sng" algn="ctr">
                <a:solidFill>
                  <a:srgbClr val="3C7BE9"/>
                </a:solidFill>
                <a:prstDash val="solid"/>
              </a:ln>
              <a:effectLst/>
            </p:spPr>
            <p:txBody>
              <a:bodyPr vert="vert"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Imlunestrant</a:t>
                </a:r>
              </a:p>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400 mg QD</a:t>
                </a:r>
              </a:p>
            </p:txBody>
          </p:sp>
        </p:grpSp>
        <p:sp>
          <p:nvSpPr>
            <p:cNvPr id="22" name="TextBox 21">
              <a:extLst>
                <a:ext uri="{FF2B5EF4-FFF2-40B4-BE49-F238E27FC236}">
                  <a16:creationId xmlns:a16="http://schemas.microsoft.com/office/drawing/2014/main" id="{21055647-1DC8-252E-1540-6C042496A751}"/>
                </a:ext>
              </a:extLst>
            </p:cNvPr>
            <p:cNvSpPr txBox="1"/>
            <p:nvPr/>
          </p:nvSpPr>
          <p:spPr>
            <a:xfrm>
              <a:off x="8187861" y="1536030"/>
              <a:ext cx="3660916" cy="1744189"/>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Endpoints</a:t>
              </a:r>
            </a:p>
            <a:p>
              <a:pPr marL="0" marR="0" lvl="0" indent="0" algn="ctr" defTabSz="685763" rtl="0" eaLnBrk="1" fontAlgn="auto" latinLnBrk="0" hangingPunct="1">
                <a:lnSpc>
                  <a:spcPct val="100000"/>
                </a:lnSpc>
                <a:spcBef>
                  <a:spcPts val="400"/>
                </a:spcBef>
                <a:spcAft>
                  <a:spcPts val="0"/>
                </a:spcAft>
                <a:buClrTx/>
                <a:buSzTx/>
                <a:buFontTx/>
                <a:buNone/>
                <a:tabLst/>
                <a:defRPr/>
              </a:pPr>
              <a:r>
                <a:rPr kumimoji="0" lang="nl-BE" sz="1867" b="1"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Investigator-assessed PFS for</a:t>
              </a:r>
              <a:r>
                <a:rPr kumimoji="0" lang="en-US" sz="1867"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f</a:t>
              </a: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230712" marR="0" lvl="0" indent="-226478" algn="l" defTabSz="685763"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 vs B in patients with </a:t>
              </a:r>
              <a:r>
                <a:rPr kumimoji="0" lang="nl-BE" sz="1867" b="0" i="1"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ESR1</a:t>
              </a: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a:t>
              </a:r>
              <a:r>
                <a:rPr kumimoji="0" lang="nl-BE" sz="1867" b="0" i="0" u="none" strike="noStrike" kern="0" cap="none" spc="0" normalizeH="0" baseline="3000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a:t>
              </a:r>
            </a:p>
            <a:p>
              <a:pPr marL="230712" marR="0" lvl="0" indent="-226478" algn="l" defTabSz="685763"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 vs B in all patients </a:t>
              </a:r>
            </a:p>
            <a:p>
              <a:pPr marL="230712" marR="0" lvl="0" indent="-226478" algn="l" defTabSz="685763"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 vs A in all</a:t>
              </a:r>
              <a:r>
                <a:rPr kumimoji="0" lang="nl-BE" sz="1867" b="0" i="0" u="none" strike="noStrike" kern="0" cap="none" spc="0" normalizeH="0" baseline="3000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a:t>
              </a:r>
              <a:r>
                <a:rPr kumimoji="0" lang="nl-BE" sz="1867" b="1"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patients</a:t>
              </a:r>
            </a:p>
            <a:p>
              <a:pPr marL="0" marR="0" lvl="0" indent="0" algn="l" defTabSz="609585" rtl="0" eaLnBrk="1" fontAlgn="auto" latinLnBrk="0" hangingPunct="1">
                <a:lnSpc>
                  <a:spcPct val="90000"/>
                </a:lnSpc>
                <a:spcBef>
                  <a:spcPts val="0"/>
                </a:spcBef>
                <a:spcAft>
                  <a:spcPts val="0"/>
                </a:spcAft>
                <a:buClrTx/>
                <a:buSzTx/>
                <a:buFontTx/>
                <a:buNone/>
                <a:tabLst/>
                <a:defRPr/>
              </a:pPr>
              <a:endParaRPr kumimoji="0" lang="en-IE" sz="1867"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95944EEC-1B8D-B7B3-5A32-DD44188A26A8}"/>
                </a:ext>
              </a:extLst>
            </p:cNvPr>
            <p:cNvSpPr txBox="1"/>
            <p:nvPr/>
          </p:nvSpPr>
          <p:spPr>
            <a:xfrm>
              <a:off x="8126537" y="3615446"/>
              <a:ext cx="3375696" cy="924373"/>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Key Secondary Endpoints</a:t>
              </a:r>
            </a:p>
            <a:p>
              <a:pPr marL="304792" marR="0" lvl="0" indent="-237061" algn="l" defTabSz="685763"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OS, PFS by BICR, and ORR</a:t>
              </a:r>
            </a:p>
            <a:p>
              <a:pPr marL="304792" marR="0" lvl="0" indent="-237061" algn="l" defTabSz="685763"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Safety</a:t>
              </a:r>
              <a:endParaRPr kumimoji="0" lang="en-IE"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23024FE-2DE6-8663-596D-D868DF2CD366}"/>
                </a:ext>
              </a:extLst>
            </p:cNvPr>
            <p:cNvSpPr txBox="1"/>
            <p:nvPr/>
          </p:nvSpPr>
          <p:spPr>
            <a:xfrm>
              <a:off x="460779" y="2048524"/>
              <a:ext cx="3082792" cy="2552117"/>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4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 and Pre-</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/Post-menopausal women</a:t>
              </a:r>
            </a:p>
            <a:p>
              <a:pPr marL="0" marR="0" lvl="0" indent="0" algn="l" defTabSz="609585" rtl="0" eaLnBrk="1" fontAlgn="auto" latinLnBrk="0" hangingPunct="1">
                <a:lnSpc>
                  <a:spcPct val="100000"/>
                </a:lnSpc>
                <a:spcBef>
                  <a:spcPts val="4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therapy:</a:t>
              </a:r>
            </a:p>
            <a:p>
              <a:pPr marL="228594" marR="0" lvl="0" indent="-228594" algn="l" defTabSz="609585"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Adjuvant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Recurrence on or within 12 months of completion of AI ± CDK4/6i</a:t>
              </a:r>
            </a:p>
            <a:p>
              <a:pPr marL="228594" marR="0" lvl="0" indent="-228594" algn="l" defTabSz="609585"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ABC: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Progression on first-line AI ± CDK4/6i</a:t>
              </a:r>
            </a:p>
            <a:p>
              <a:pPr marL="228594" marR="0" lvl="0" indent="-228594" algn="l" defTabSz="609585"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other therapy for ABC</a:t>
              </a:r>
            </a:p>
          </p:txBody>
        </p:sp>
        <p:sp>
          <p:nvSpPr>
            <p:cNvPr id="25" name="TextBox 24">
              <a:extLst>
                <a:ext uri="{FF2B5EF4-FFF2-40B4-BE49-F238E27FC236}">
                  <a16:creationId xmlns:a16="http://schemas.microsoft.com/office/drawing/2014/main" id="{E9DECF80-24D4-29B5-0B58-2D095C6C1567}"/>
                </a:ext>
              </a:extLst>
            </p:cNvPr>
            <p:cNvSpPr txBox="1"/>
            <p:nvPr/>
          </p:nvSpPr>
          <p:spPr>
            <a:xfrm>
              <a:off x="7984462" y="4855631"/>
              <a:ext cx="3671777" cy="954300"/>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Exploratory Endpoints</a:t>
              </a:r>
            </a:p>
            <a:p>
              <a:pPr marL="457789" marR="0" lvl="0" indent="-380990" algn="l" defTabSz="609585"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PFS and OS for C vs B in </a:t>
              </a:r>
              <a:r>
                <a:rPr kumimoji="0" lang="en-US" sz="1867"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t>
              </a:r>
              <a:r>
                <a:rPr kumimoji="0" lang="en-US" sz="1867"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h</a:t>
              </a: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patients</a:t>
              </a:r>
            </a:p>
          </p:txBody>
        </p:sp>
      </p:grpSp>
      <p:sp>
        <p:nvSpPr>
          <p:cNvPr id="28" name="Title 54">
            <a:extLst>
              <a:ext uri="{FF2B5EF4-FFF2-40B4-BE49-F238E27FC236}">
                <a16:creationId xmlns:a16="http://schemas.microsoft.com/office/drawing/2014/main" id="{5A046671-6E7C-D1D5-96A2-8E8A29630565}"/>
              </a:ext>
            </a:extLst>
          </p:cNvPr>
          <p:cNvSpPr txBox="1">
            <a:spLocks/>
          </p:cNvSpPr>
          <p:nvPr/>
        </p:nvSpPr>
        <p:spPr>
          <a:xfrm>
            <a:off x="945595" y="-20480"/>
            <a:ext cx="9751425" cy="1264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E" sz="4000" b="0" i="0" u="none" strike="noStrike" kern="1200" cap="none" spc="0" normalizeH="0" baseline="0" noProof="0" dirty="0">
                <a:ln>
                  <a:noFill/>
                </a:ln>
                <a:solidFill>
                  <a:prstClr val="black"/>
                </a:solidFill>
                <a:effectLst/>
                <a:uLnTx/>
                <a:uFillTx/>
                <a:latin typeface="Aptos Display" panose="02110004020202020204"/>
                <a:ea typeface="+mj-ea"/>
                <a:cs typeface="+mj-cs"/>
              </a:rPr>
              <a:t>EMBER-3 Study Design</a:t>
            </a:r>
            <a:endParaRPr kumimoji="0" lang="en-US" sz="40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30" name="TextBox 29">
            <a:extLst>
              <a:ext uri="{FF2B5EF4-FFF2-40B4-BE49-F238E27FC236}">
                <a16:creationId xmlns:a16="http://schemas.microsoft.com/office/drawing/2014/main" id="{F9CAE0E1-4650-F9E5-2059-B207058FF6BB}"/>
              </a:ext>
            </a:extLst>
          </p:cNvPr>
          <p:cNvSpPr txBox="1"/>
          <p:nvPr/>
        </p:nvSpPr>
        <p:spPr>
          <a:xfrm>
            <a:off x="330098" y="2423886"/>
            <a:ext cx="3155748" cy="1926362"/>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41A01DC8-7D81-2267-DA3E-CC0FCE0E8121}"/>
              </a:ext>
            </a:extLst>
          </p:cNvPr>
          <p:cNvSpPr txBox="1"/>
          <p:nvPr/>
        </p:nvSpPr>
        <p:spPr>
          <a:xfrm>
            <a:off x="6396065" y="6383633"/>
            <a:ext cx="57723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Jhaveri KL et al, SABCS 2024, Jhaveri KL et al, NEJM 2025 </a:t>
            </a:r>
          </a:p>
        </p:txBody>
      </p:sp>
    </p:spTree>
    <p:extLst>
      <p:ext uri="{BB962C8B-B14F-4D97-AF65-F5344CB8AC3E}">
        <p14:creationId xmlns:p14="http://schemas.microsoft.com/office/powerpoint/2010/main" val="20405407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8AFC120-5C43-6D1C-29D7-AB6819281B59}"/>
              </a:ext>
            </a:extLst>
          </p:cNvPr>
          <p:cNvGraphicFramePr>
            <a:graphicFrameLocks noGrp="1"/>
          </p:cNvGraphicFramePr>
          <p:nvPr/>
        </p:nvGraphicFramePr>
        <p:xfrm>
          <a:off x="185303" y="1403712"/>
          <a:ext cx="5712000" cy="4047453"/>
        </p:xfrm>
        <a:graphic>
          <a:graphicData uri="http://schemas.openxmlformats.org/drawingml/2006/table">
            <a:tbl>
              <a:tblPr firstRow="1" bandRow="1">
                <a:tableStyleId>{5940675A-B579-460E-94D1-54222C63F5DA}</a:tableStyleId>
              </a:tblPr>
              <a:tblGrid>
                <a:gridCol w="1152000">
                  <a:extLst>
                    <a:ext uri="{9D8B030D-6E8A-4147-A177-3AD203B41FA5}">
                      <a16:colId xmlns:a16="http://schemas.microsoft.com/office/drawing/2014/main" val="3355117521"/>
                    </a:ext>
                  </a:extLst>
                </a:gridCol>
                <a:gridCol w="1104000">
                  <a:extLst>
                    <a:ext uri="{9D8B030D-6E8A-4147-A177-3AD203B41FA5}">
                      <a16:colId xmlns:a16="http://schemas.microsoft.com/office/drawing/2014/main" val="4110706266"/>
                    </a:ext>
                  </a:extLst>
                </a:gridCol>
                <a:gridCol w="1152000">
                  <a:extLst>
                    <a:ext uri="{9D8B030D-6E8A-4147-A177-3AD203B41FA5}">
                      <a16:colId xmlns:a16="http://schemas.microsoft.com/office/drawing/2014/main" val="526402012"/>
                    </a:ext>
                  </a:extLst>
                </a:gridCol>
                <a:gridCol w="1152000">
                  <a:extLst>
                    <a:ext uri="{9D8B030D-6E8A-4147-A177-3AD203B41FA5}">
                      <a16:colId xmlns:a16="http://schemas.microsoft.com/office/drawing/2014/main" val="3544549285"/>
                    </a:ext>
                  </a:extLst>
                </a:gridCol>
                <a:gridCol w="1152000">
                  <a:extLst>
                    <a:ext uri="{9D8B030D-6E8A-4147-A177-3AD203B41FA5}">
                      <a16:colId xmlns:a16="http://schemas.microsoft.com/office/drawing/2014/main" val="2292662206"/>
                    </a:ext>
                  </a:extLst>
                </a:gridCol>
              </a:tblGrid>
              <a:tr h="609600">
                <a:tc gridSpan="2">
                  <a:txBody>
                    <a:bodyPr/>
                    <a:lstStyle/>
                    <a:p>
                      <a:pPr marL="0" marR="0" lvl="0" indent="90000" algn="l" defTabSz="457200" rtl="0" eaLnBrk="1" fontAlgn="auto" latinLnBrk="0" hangingPunct="1">
                        <a:lnSpc>
                          <a:spcPct val="100000"/>
                        </a:lnSpc>
                        <a:spcBef>
                          <a:spcPts val="0"/>
                        </a:spcBef>
                        <a:spcAft>
                          <a:spcPts val="0"/>
                        </a:spcAft>
                        <a:buClrTx/>
                        <a:buSzTx/>
                        <a:buFontTx/>
                        <a:buNone/>
                        <a:tabLst/>
                        <a:defRPr/>
                      </a:pPr>
                      <a:r>
                        <a:rPr lang="en-US" sz="1300" b="1" kern="0">
                          <a:solidFill>
                            <a:schemeClr val="bg1"/>
                          </a:solidFill>
                          <a:effectLst/>
                          <a:latin typeface="Arial" panose="020B0604020202020204" pitchFamily="34" charset="0"/>
                          <a:cs typeface="Arial" panose="020B0604020202020204" pitchFamily="34" charset="0"/>
                        </a:rPr>
                        <a:t>Characteristic  </a:t>
                      </a:r>
                      <a:endParaRPr lang="en-US" sz="1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hMerge="1">
                  <a:txBody>
                    <a:bodyPr/>
                    <a:lstStyle/>
                    <a:p>
                      <a:endParaRPr lang="en-IE"/>
                    </a:p>
                  </a:txBody>
                  <a:tcPr/>
                </a:tc>
                <a:tc>
                  <a:txBody>
                    <a:bodyPr/>
                    <a:lstStyle/>
                    <a:p>
                      <a:pPr indent="0" algn="ctr">
                        <a:lnSpc>
                          <a:spcPct val="100000"/>
                        </a:lnSpc>
                      </a:pPr>
                      <a:r>
                        <a:rPr lang="en-US" sz="1300" b="1" kern="0">
                          <a:solidFill>
                            <a:srgbClr val="FFFFFF"/>
                          </a:solidFill>
                          <a:effectLst/>
                          <a:latin typeface="Arial" panose="020B0604020202020204" pitchFamily="34" charset="0"/>
                          <a:cs typeface="Arial" panose="020B0604020202020204" pitchFamily="34" charset="0"/>
                        </a:rPr>
                        <a:t>Imlunestrant</a:t>
                      </a:r>
                    </a:p>
                    <a:p>
                      <a:pPr marL="0" marR="0" lvl="0" indent="0" algn="ctr" defTabSz="685783" rtl="0" eaLnBrk="1" fontAlgn="auto" latinLnBrk="0" hangingPunct="1">
                        <a:lnSpc>
                          <a:spcPct val="100000"/>
                        </a:lnSpc>
                        <a:spcBef>
                          <a:spcPts val="0"/>
                        </a:spcBef>
                        <a:spcAft>
                          <a:spcPts val="0"/>
                        </a:spcAft>
                        <a:buClrTx/>
                        <a:buSzTx/>
                        <a:buFontTx/>
                        <a:buNone/>
                        <a:tabLst/>
                        <a:defRPr/>
                      </a:pPr>
                      <a:r>
                        <a:rPr lang="en-US" sz="1300" b="1" kern="0">
                          <a:solidFill>
                            <a:srgbClr val="FFFFFF"/>
                          </a:solidFill>
                          <a:effectLst/>
                          <a:latin typeface="Arial"/>
                          <a:cs typeface="Arial"/>
                        </a:rPr>
                        <a:t>n=331</a:t>
                      </a:r>
                    </a:p>
                  </a:txBody>
                  <a:tcPr marL="16064" marR="16064"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7BE9"/>
                    </a:solidFill>
                  </a:tcPr>
                </a:tc>
                <a:tc>
                  <a:txBody>
                    <a:bodyPr/>
                    <a:lstStyle/>
                    <a:p>
                      <a:pPr indent="0" algn="ctr">
                        <a:lnSpc>
                          <a:spcPct val="100000"/>
                        </a:lnSpc>
                      </a:pPr>
                      <a:r>
                        <a:rPr lang="en-US" sz="1300" b="1" kern="0">
                          <a:solidFill>
                            <a:srgbClr val="FFFFFF"/>
                          </a:solidFill>
                          <a:effectLst/>
                          <a:latin typeface="Arial" panose="020B0604020202020204" pitchFamily="34" charset="0"/>
                          <a:cs typeface="Arial" panose="020B0604020202020204" pitchFamily="34" charset="0"/>
                        </a:rPr>
                        <a:t>SOC ET</a:t>
                      </a:r>
                    </a:p>
                    <a:p>
                      <a:pPr marL="0" marR="0" lvl="0" indent="0" algn="ctr" defTabSz="685783" rtl="0" eaLnBrk="1" fontAlgn="auto" latinLnBrk="0" hangingPunct="1">
                        <a:lnSpc>
                          <a:spcPct val="100000"/>
                        </a:lnSpc>
                        <a:spcBef>
                          <a:spcPts val="0"/>
                        </a:spcBef>
                        <a:spcAft>
                          <a:spcPts val="0"/>
                        </a:spcAft>
                        <a:buClrTx/>
                        <a:buSzTx/>
                        <a:buFontTx/>
                        <a:buNone/>
                        <a:tabLst/>
                        <a:defRPr/>
                      </a:pPr>
                      <a:r>
                        <a:rPr lang="en-US" sz="1300" b="1" kern="0">
                          <a:solidFill>
                            <a:srgbClr val="FFFFFF"/>
                          </a:solidFill>
                          <a:effectLst/>
                          <a:latin typeface="Arial"/>
                          <a:cs typeface="Arial"/>
                        </a:rPr>
                        <a:t>n=330</a:t>
                      </a:r>
                      <a:endParaRPr lang="en-US" sz="1300" b="1" kern="100">
                        <a:solidFill>
                          <a:srgbClr val="FFFFFF"/>
                        </a:solidFill>
                        <a:effectLst/>
                        <a:latin typeface="Arial"/>
                        <a:ea typeface="Calibri" panose="020F0502020204030204" pitchFamily="34" charset="0"/>
                        <a:cs typeface="Arial"/>
                      </a:endParaRPr>
                    </a:p>
                  </a:txBody>
                  <a:tcPr marL="16064" marR="16064"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7A7A"/>
                    </a:solidFill>
                  </a:tcPr>
                </a:tc>
                <a:tc>
                  <a:txBody>
                    <a:bodyPr/>
                    <a:lstStyle/>
                    <a:p>
                      <a:pPr indent="0" algn="ctr">
                        <a:lnSpc>
                          <a:spcPct val="100000"/>
                        </a:lnSpc>
                      </a:pPr>
                      <a:r>
                        <a:rPr lang="en-US" sz="1300" b="1" kern="0">
                          <a:solidFill>
                            <a:srgbClr val="FFFFFF"/>
                          </a:solidFill>
                          <a:effectLst/>
                          <a:latin typeface="Arial" panose="020B0604020202020204" pitchFamily="34" charset="0"/>
                          <a:cs typeface="Arial" panose="020B0604020202020204" pitchFamily="34" charset="0"/>
                        </a:rPr>
                        <a:t>Imlunestrant + abemaciclib</a:t>
                      </a:r>
                    </a:p>
                    <a:p>
                      <a:pPr marL="0" marR="0" lvl="0" indent="0" algn="ctr" defTabSz="685783" rtl="0" eaLnBrk="1" fontAlgn="auto" latinLnBrk="0" hangingPunct="1">
                        <a:lnSpc>
                          <a:spcPct val="100000"/>
                        </a:lnSpc>
                        <a:spcBef>
                          <a:spcPts val="0"/>
                        </a:spcBef>
                        <a:spcAft>
                          <a:spcPts val="0"/>
                        </a:spcAft>
                        <a:buClrTx/>
                        <a:buSzTx/>
                        <a:buFontTx/>
                        <a:buNone/>
                        <a:tabLst/>
                        <a:defRPr/>
                      </a:pPr>
                      <a:r>
                        <a:rPr lang="en-US" sz="1300" b="1" kern="0">
                          <a:solidFill>
                            <a:srgbClr val="FFFFFF"/>
                          </a:solidFill>
                          <a:effectLst/>
                          <a:latin typeface="Arial"/>
                          <a:cs typeface="Arial"/>
                        </a:rPr>
                        <a:t>n=213</a:t>
                      </a:r>
                      <a:endParaRPr lang="en-US" sz="1300" b="1" kern="100">
                        <a:solidFill>
                          <a:srgbClr val="FFFFFF"/>
                        </a:solidFill>
                        <a:effectLst/>
                        <a:latin typeface="Arial"/>
                        <a:ea typeface="Calibri" panose="020F0502020204030204" pitchFamily="34" charset="0"/>
                        <a:cs typeface="Arial"/>
                      </a:endParaRPr>
                    </a:p>
                  </a:txBody>
                  <a:tcPr marL="16064" marR="16064" marT="0" marB="0" anchor="ctr">
                    <a:lnL w="635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251B"/>
                    </a:solidFill>
                  </a:tcPr>
                </a:tc>
                <a:extLst>
                  <a:ext uri="{0D108BD9-81ED-4DB2-BD59-A6C34878D82A}">
                    <a16:rowId xmlns:a16="http://schemas.microsoft.com/office/drawing/2014/main" val="3477310914"/>
                  </a:ext>
                </a:extLst>
              </a:tr>
              <a:tr h="246517">
                <a:tc gridSpan="2">
                  <a:txBody>
                    <a:bodyPr/>
                    <a:lstStyle/>
                    <a:p>
                      <a:pPr marL="54000" indent="0" algn="l">
                        <a:lnSpc>
                          <a:spcPct val="100000"/>
                        </a:lnSpc>
                      </a:pPr>
                      <a:r>
                        <a:rPr lang="en-US" sz="1300" b="1" kern="0">
                          <a:effectLst/>
                          <a:latin typeface="Arial" panose="020B0604020202020204" pitchFamily="34" charset="0"/>
                          <a:cs typeface="Arial" panose="020B0604020202020204" pitchFamily="34" charset="0"/>
                        </a:rPr>
                        <a:t>Median age, years (range)</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IE"/>
                    </a:p>
                  </a:txBody>
                  <a:tcPr/>
                </a:tc>
                <a:tc>
                  <a:txBody>
                    <a:bodyPr/>
                    <a:lstStyle/>
                    <a:p>
                      <a:pPr indent="0" algn="ctr">
                        <a:lnSpc>
                          <a:spcPct val="100000"/>
                        </a:lnSpc>
                      </a:pPr>
                      <a:r>
                        <a:rPr lang="en-US" sz="1300" kern="0">
                          <a:effectLst/>
                          <a:latin typeface="Arial"/>
                          <a:cs typeface="Arial"/>
                        </a:rPr>
                        <a:t> 61 (28-87)</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a:cs typeface="Arial"/>
                        </a:rPr>
                        <a:t> 62 (27-89)</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a:cs typeface="Arial"/>
                        </a:rPr>
                        <a:t> 62 (36-87)</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4203144853"/>
                  </a:ext>
                </a:extLst>
              </a:tr>
              <a:tr h="246517">
                <a:tc gridSpan="2">
                  <a:txBody>
                    <a:bodyPr/>
                    <a:lstStyle/>
                    <a:p>
                      <a:pPr marL="54000" indent="0" algn="just">
                        <a:lnSpc>
                          <a:spcPct val="100000"/>
                        </a:lnSpc>
                      </a:pPr>
                      <a:r>
                        <a:rPr lang="en-US" sz="1300" b="1" kern="0">
                          <a:effectLst/>
                          <a:latin typeface="Arial" panose="020B0604020202020204" pitchFamily="34" charset="0"/>
                          <a:cs typeface="Arial" panose="020B0604020202020204" pitchFamily="34" charset="0"/>
                        </a:rPr>
                        <a:t>Female, % </a:t>
                      </a:r>
                      <a:endParaRPr lang="en-US" sz="1300" b="1" kern="100">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tc>
                <a:tc>
                  <a:txBody>
                    <a:bodyPr/>
                    <a:lstStyle/>
                    <a:p>
                      <a:pPr indent="0" algn="ctr">
                        <a:lnSpc>
                          <a:spcPct val="100000"/>
                        </a:lnSpc>
                      </a:pPr>
                      <a:r>
                        <a:rPr lang="en-US" sz="1300" kern="0">
                          <a:effectLst/>
                          <a:latin typeface="Arial"/>
                          <a:cs typeface="Arial"/>
                        </a:rPr>
                        <a:t>99</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a:cs typeface="Arial"/>
                        </a:rPr>
                        <a:t>99</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a:cs typeface="Arial"/>
                        </a:rPr>
                        <a:t>99</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78747"/>
                  </a:ext>
                </a:extLst>
              </a:tr>
              <a:tr h="246517">
                <a:tc gridSpan="2">
                  <a:txBody>
                    <a:bodyPr/>
                    <a:lstStyle/>
                    <a:p>
                      <a:pPr marL="54000" indent="0" algn="just">
                        <a:lnSpc>
                          <a:spcPct val="100000"/>
                        </a:lnSpc>
                      </a:pPr>
                      <a:r>
                        <a:rPr lang="en-IE" sz="1300" b="1" kern="100">
                          <a:effectLst/>
                          <a:latin typeface="Arial" panose="020B0604020202020204" pitchFamily="34" charset="0"/>
                          <a:ea typeface="Calibri" panose="020F0502020204030204" pitchFamily="34" charset="0"/>
                          <a:cs typeface="Arial" panose="020B0604020202020204" pitchFamily="34" charset="0"/>
                        </a:rPr>
                        <a:t>Post-menopausal</a:t>
                      </a:r>
                      <a:r>
                        <a:rPr lang="en-US" sz="1300" b="1" kern="0">
                          <a:effectLst/>
                          <a:latin typeface="Arial" panose="020B0604020202020204" pitchFamily="34" charset="0"/>
                          <a:cs typeface="Arial" panose="020B0604020202020204" pitchFamily="34" charset="0"/>
                        </a:rPr>
                        <a:t>, % </a:t>
                      </a:r>
                      <a:endParaRPr lang="en-US" sz="1300" b="1" kern="100">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IE"/>
                    </a:p>
                  </a:txBody>
                  <a:tcPr/>
                </a:tc>
                <a:tc>
                  <a:txBody>
                    <a:bodyPr/>
                    <a:lstStyle/>
                    <a:p>
                      <a:pPr indent="0" algn="ctr">
                        <a:lnSpc>
                          <a:spcPct val="100000"/>
                        </a:lnSpc>
                      </a:pPr>
                      <a:r>
                        <a:rPr lang="en-US" sz="1300" kern="0">
                          <a:effectLst/>
                          <a:latin typeface="Arial"/>
                          <a:cs typeface="Arial"/>
                        </a:rPr>
                        <a:t>84</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86</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86</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2060620018"/>
                  </a:ext>
                </a:extLst>
              </a:tr>
              <a:tr h="246517">
                <a:tc>
                  <a:txBody>
                    <a:bodyPr/>
                    <a:lstStyle/>
                    <a:p>
                      <a:pPr marL="54000"/>
                      <a:r>
                        <a:rPr lang="en-IE" sz="1300" b="1">
                          <a:latin typeface="Arial" panose="020B0604020202020204" pitchFamily="34" charset="0"/>
                          <a:cs typeface="Arial" panose="020B0604020202020204" pitchFamily="34" charset="0"/>
                        </a:rPr>
                        <a:t>Race, %</a:t>
                      </a: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4000" marR="0" lvl="0" indent="0" algn="r" defTabSz="457200" rtl="0" eaLnBrk="1" fontAlgn="auto" latinLnBrk="0" hangingPunct="1">
                        <a:lnSpc>
                          <a:spcPct val="100000"/>
                        </a:lnSpc>
                        <a:spcBef>
                          <a:spcPts val="0"/>
                        </a:spcBef>
                        <a:spcAft>
                          <a:spcPts val="0"/>
                        </a:spcAft>
                        <a:buClrTx/>
                        <a:buSzTx/>
                        <a:buFontTx/>
                        <a:buNone/>
                        <a:tabLst/>
                        <a:defRPr/>
                      </a:pPr>
                      <a:r>
                        <a:rPr lang="en-US" sz="1300" kern="0">
                          <a:effectLst/>
                          <a:latin typeface="Arial" panose="020B0604020202020204" pitchFamily="34" charset="0"/>
                          <a:cs typeface="Arial" panose="020B0604020202020204" pitchFamily="34" charset="0"/>
                        </a:rPr>
                        <a:t>White</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a:cs typeface="Arial"/>
                        </a:rPr>
                        <a:t>56</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58</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52</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508556"/>
                  </a:ext>
                </a:extLst>
              </a:tr>
              <a:tr h="246517">
                <a:tc gridSpan="2">
                  <a:txBody>
                    <a:bodyPr/>
                    <a:lstStyle/>
                    <a:p>
                      <a:pPr marL="54000" marR="0" lvl="0" indent="269875" algn="r" defTabSz="457200" rtl="0" eaLnBrk="1" fontAlgn="auto" latinLnBrk="0" hangingPunct="1">
                        <a:lnSpc>
                          <a:spcPct val="100000"/>
                        </a:lnSpc>
                        <a:spcBef>
                          <a:spcPts val="0"/>
                        </a:spcBef>
                        <a:spcAft>
                          <a:spcPts val="0"/>
                        </a:spcAft>
                        <a:buClrTx/>
                        <a:buSzTx/>
                        <a:buFontTx/>
                        <a:buNone/>
                        <a:tabLst/>
                        <a:defRPr/>
                      </a:pPr>
                      <a:r>
                        <a:rPr lang="en-US" sz="1300" kern="0">
                          <a:effectLst/>
                          <a:latin typeface="Arial" panose="020B0604020202020204" pitchFamily="34" charset="0"/>
                          <a:cs typeface="Arial" panose="020B0604020202020204" pitchFamily="34" charset="0"/>
                        </a:rPr>
                        <a:t>Asian</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12048" marR="120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a:cs typeface="Arial"/>
                        </a:rPr>
                        <a:t>28</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29</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34</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9281498"/>
                  </a:ext>
                </a:extLst>
              </a:tr>
              <a:tr h="406400">
                <a:tc gridSpan="2">
                  <a:txBody>
                    <a:bodyPr/>
                    <a:lstStyle/>
                    <a:p>
                      <a:pPr marL="54000" marR="0" lvl="0" indent="269875" algn="r" defTabSz="457200" rtl="0" eaLnBrk="1" fontAlgn="auto" latinLnBrk="0" hangingPunct="1">
                        <a:lnSpc>
                          <a:spcPct val="100000"/>
                        </a:lnSpc>
                        <a:spcBef>
                          <a:spcPts val="0"/>
                        </a:spcBef>
                        <a:spcAft>
                          <a:spcPts val="0"/>
                        </a:spcAft>
                        <a:buClrTx/>
                        <a:buSzTx/>
                        <a:buFontTx/>
                        <a:buNone/>
                        <a:tabLst/>
                        <a:defRPr/>
                      </a:pPr>
                      <a:r>
                        <a:rPr lang="en-US" sz="1300" kern="0">
                          <a:effectLst/>
                          <a:latin typeface="Arial" panose="020B0604020202020204" pitchFamily="34" charset="0"/>
                          <a:cs typeface="Arial" panose="020B0604020202020204" pitchFamily="34" charset="0"/>
                        </a:rPr>
                        <a:t>Black or African American</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12048" marR="120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a:cs typeface="Arial"/>
                        </a:rPr>
                        <a:t>3</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2</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4</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1875258"/>
                  </a:ext>
                </a:extLst>
              </a:tr>
              <a:tr h="246517">
                <a:tc>
                  <a:txBody>
                    <a:bodyPr/>
                    <a:lstStyle/>
                    <a:p>
                      <a:pPr marL="54000"/>
                      <a:r>
                        <a:rPr lang="en-IE" sz="1300" b="1">
                          <a:latin typeface="Arial" panose="020B0604020202020204" pitchFamily="34" charset="0"/>
                          <a:cs typeface="Arial" panose="020B0604020202020204" pitchFamily="34" charset="0"/>
                        </a:rPr>
                        <a:t>Region, %</a:t>
                      </a: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54000" algn="r"/>
                      <a:r>
                        <a:rPr lang="en-US" sz="1300" b="0" kern="0" baseline="0">
                          <a:effectLst/>
                          <a:latin typeface="Arial" panose="020B0604020202020204" pitchFamily="34" charset="0"/>
                          <a:cs typeface="Arial" panose="020B0604020202020204" pitchFamily="34" charset="0"/>
                        </a:rPr>
                        <a:t>East Asia</a:t>
                      </a:r>
                      <a:endParaRPr lang="en-IE" sz="1300"/>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a:cs typeface="Arial"/>
                        </a:rPr>
                        <a:t>25</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26</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31</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101484430"/>
                  </a:ext>
                </a:extLst>
              </a:tr>
              <a:tr h="406400">
                <a:tc gridSpan="2">
                  <a:txBody>
                    <a:bodyPr/>
                    <a:lstStyle/>
                    <a:p>
                      <a:pPr marL="54000" marR="0" lvl="0" indent="269875" algn="r" defTabSz="457200" rtl="0" eaLnBrk="1" fontAlgn="auto" latinLnBrk="0" hangingPunct="1">
                        <a:lnSpc>
                          <a:spcPct val="100000"/>
                        </a:lnSpc>
                        <a:spcBef>
                          <a:spcPts val="0"/>
                        </a:spcBef>
                        <a:spcAft>
                          <a:spcPts val="0"/>
                        </a:spcAft>
                        <a:buClrTx/>
                        <a:buSzTx/>
                        <a:buFontTx/>
                        <a:buNone/>
                        <a:tabLst/>
                        <a:defRPr/>
                      </a:pPr>
                      <a:r>
                        <a:rPr lang="en-US" sz="1300" kern="0">
                          <a:effectLst/>
                          <a:latin typeface="Arial" panose="020B0604020202020204" pitchFamily="34" charset="0"/>
                          <a:cs typeface="Arial" panose="020B0604020202020204" pitchFamily="34" charset="0"/>
                        </a:rPr>
                        <a:t>North America/ Western Europe</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a:p>
                  </a:txBody>
                  <a:tcPr marL="12048" marR="120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a:cs typeface="Arial"/>
                        </a:rPr>
                        <a:t>38</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39</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45</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3201502258"/>
                  </a:ext>
                </a:extLst>
              </a:tr>
              <a:tr h="246517">
                <a:tc gridSpan="2">
                  <a:txBody>
                    <a:bodyPr/>
                    <a:lstStyle/>
                    <a:p>
                      <a:pPr marL="54000" marR="0" lvl="0" indent="269875" algn="r" defTabSz="457200" rtl="0" eaLnBrk="1" fontAlgn="auto" latinLnBrk="0" hangingPunct="1">
                        <a:lnSpc>
                          <a:spcPct val="100000"/>
                        </a:lnSpc>
                        <a:spcBef>
                          <a:spcPts val="0"/>
                        </a:spcBef>
                        <a:spcAft>
                          <a:spcPts val="0"/>
                        </a:spcAft>
                        <a:buClrTx/>
                        <a:buSzTx/>
                        <a:buFontTx/>
                        <a:buNone/>
                        <a:tabLst/>
                        <a:defRPr/>
                      </a:pPr>
                      <a:r>
                        <a:rPr lang="en-US" sz="1300" kern="0">
                          <a:effectLst/>
                          <a:latin typeface="Arial" panose="020B0604020202020204" pitchFamily="34" charset="0"/>
                          <a:cs typeface="Arial" panose="020B0604020202020204" pitchFamily="34" charset="0"/>
                        </a:rPr>
                        <a:t>Other</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a:p>
                  </a:txBody>
                  <a:tcPr marL="12048" marR="120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a:cs typeface="Arial"/>
                        </a:rPr>
                        <a:t>37</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36</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24</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4146080310"/>
                  </a:ext>
                </a:extLst>
              </a:tr>
              <a:tr h="246517">
                <a:tc gridSpan="2">
                  <a:txBody>
                    <a:bodyPr/>
                    <a:lstStyle/>
                    <a:p>
                      <a:pPr marL="54000" marR="0" lvl="0" indent="0" algn="l" defTabSz="457200" rtl="0" eaLnBrk="1" fontAlgn="auto" latinLnBrk="0" hangingPunct="1">
                        <a:lnSpc>
                          <a:spcPct val="100000"/>
                        </a:lnSpc>
                        <a:spcBef>
                          <a:spcPts val="0"/>
                        </a:spcBef>
                        <a:spcAft>
                          <a:spcPts val="0"/>
                        </a:spcAft>
                        <a:buClrTx/>
                        <a:buSzTx/>
                        <a:buFontTx/>
                        <a:buNone/>
                        <a:tabLst/>
                        <a:defRPr/>
                      </a:pPr>
                      <a:r>
                        <a:rPr lang="en-US" sz="1300" b="1" kern="0">
                          <a:effectLst/>
                          <a:latin typeface="Arial" panose="020B0604020202020204" pitchFamily="34" charset="0"/>
                          <a:cs typeface="Arial" panose="020B0604020202020204" pitchFamily="34" charset="0"/>
                        </a:rPr>
                        <a:t>PR-positive, %                                 </a:t>
                      </a:r>
                      <a:endParaRPr lang="en-US" sz="1300" b="0" kern="100">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tc>
                <a:tc>
                  <a:txBody>
                    <a:bodyPr/>
                    <a:lstStyle/>
                    <a:p>
                      <a:pPr indent="0" algn="ctr">
                        <a:lnSpc>
                          <a:spcPct val="100000"/>
                        </a:lnSpc>
                      </a:pPr>
                      <a:r>
                        <a:rPr lang="en-US" sz="1300" kern="0">
                          <a:effectLst/>
                          <a:latin typeface="Arial"/>
                          <a:cs typeface="Arial"/>
                        </a:rPr>
                        <a:t>78</a:t>
                      </a:r>
                      <a:endParaRPr lang="en-US" sz="1300" kern="100">
                        <a:effectLst/>
                        <a:latin typeface="Arial"/>
                        <a:ea typeface="Calibri" panose="020F0502020204030204" pitchFamily="34" charset="0"/>
                        <a:cs typeface="Arial"/>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79</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74</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504951"/>
                  </a:ext>
                </a:extLst>
              </a:tr>
              <a:tr h="246517">
                <a:tc gridSpan="2">
                  <a:txBody>
                    <a:bodyPr/>
                    <a:lstStyle/>
                    <a:p>
                      <a:pPr marL="54000" indent="0" algn="l">
                        <a:lnSpc>
                          <a:spcPct val="100000"/>
                        </a:lnSpc>
                      </a:pPr>
                      <a:r>
                        <a:rPr lang="en-US" sz="1300" b="1" i="1" kern="0">
                          <a:effectLst/>
                          <a:latin typeface="Arial" panose="020B0604020202020204" pitchFamily="34" charset="0"/>
                          <a:cs typeface="Arial" panose="020B0604020202020204" pitchFamily="34" charset="0"/>
                        </a:rPr>
                        <a:t>ESR1 </a:t>
                      </a:r>
                      <a:r>
                        <a:rPr lang="en-US" sz="1300" b="1" kern="0">
                          <a:effectLst/>
                          <a:latin typeface="Arial" panose="020B0604020202020204" pitchFamily="34" charset="0"/>
                          <a:cs typeface="Arial" panose="020B0604020202020204" pitchFamily="34" charset="0"/>
                        </a:rPr>
                        <a:t>mutation, %</a:t>
                      </a:r>
                      <a:r>
                        <a:rPr lang="en-US" sz="1300" b="1" kern="0" baseline="30000">
                          <a:effectLst/>
                          <a:latin typeface="Arial" panose="020B0604020202020204" pitchFamily="34" charset="0"/>
                          <a:cs typeface="Arial" panose="020B0604020202020204" pitchFamily="34" charset="0"/>
                        </a:rPr>
                        <a:t>a</a:t>
                      </a:r>
                      <a:endParaRPr lang="en-US" sz="1300" b="1" kern="100" baseline="30000">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hMerge="1">
                  <a:txBody>
                    <a:bodyPr/>
                    <a:lstStyle/>
                    <a:p>
                      <a:endParaRPr lang="en-IE"/>
                    </a:p>
                  </a:txBody>
                  <a:tcPr/>
                </a:tc>
                <a:tc>
                  <a:txBody>
                    <a:bodyPr/>
                    <a:lstStyle/>
                    <a:p>
                      <a:pPr indent="0" algn="ctr">
                        <a:lnSpc>
                          <a:spcPct val="100000"/>
                        </a:lnSpc>
                      </a:pPr>
                      <a:r>
                        <a:rPr lang="en-US" sz="1300" kern="100">
                          <a:effectLst/>
                          <a:latin typeface="Arial"/>
                          <a:ea typeface="Calibri" panose="020F0502020204030204" pitchFamily="34" charset="0"/>
                          <a:cs typeface="Arial"/>
                        </a:rPr>
                        <a:t>42</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36</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32</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4190027063"/>
                  </a:ext>
                </a:extLst>
              </a:tr>
              <a:tr h="406400">
                <a:tc gridSpan="2">
                  <a:txBody>
                    <a:bodyPr/>
                    <a:lstStyle/>
                    <a:p>
                      <a:pPr marL="54000" marR="0" lvl="0" indent="0" algn="l" defTabSz="457200" rtl="0" eaLnBrk="1" fontAlgn="auto" latinLnBrk="0" hangingPunct="1">
                        <a:lnSpc>
                          <a:spcPct val="100000"/>
                        </a:lnSpc>
                        <a:spcBef>
                          <a:spcPts val="0"/>
                        </a:spcBef>
                        <a:spcAft>
                          <a:spcPts val="0"/>
                        </a:spcAft>
                        <a:buClrTx/>
                        <a:buSzTx/>
                        <a:buFontTx/>
                        <a:buNone/>
                        <a:tabLst/>
                        <a:defRPr/>
                      </a:pPr>
                      <a:r>
                        <a:rPr lang="en-GB" sz="1300" b="1" i="0" kern="1200" dirty="0">
                          <a:solidFill>
                            <a:schemeClr val="tx1"/>
                          </a:solidFill>
                          <a:effectLst/>
                          <a:latin typeface="Arial" panose="020B0604020202020204" pitchFamily="34" charset="0"/>
                          <a:ea typeface="+mn-ea"/>
                          <a:cs typeface="Arial" panose="020B0604020202020204" pitchFamily="34" charset="0"/>
                        </a:rPr>
                        <a:t>PI3K pathway </a:t>
                      </a:r>
                    </a:p>
                    <a:p>
                      <a:pPr marL="54000" marR="0" lvl="0" indent="0" algn="l" defTabSz="457200" rtl="0" eaLnBrk="1" fontAlgn="auto" latinLnBrk="0" hangingPunct="1">
                        <a:lnSpc>
                          <a:spcPct val="100000"/>
                        </a:lnSpc>
                        <a:spcBef>
                          <a:spcPts val="0"/>
                        </a:spcBef>
                        <a:spcAft>
                          <a:spcPts val="0"/>
                        </a:spcAft>
                        <a:buClrTx/>
                        <a:buSzTx/>
                        <a:buFontTx/>
                        <a:buNone/>
                        <a:tabLst/>
                        <a:defRPr/>
                      </a:pPr>
                      <a:r>
                        <a:rPr lang="en-IE" sz="1300" b="1" kern="100" dirty="0">
                          <a:effectLst/>
                          <a:latin typeface="Arial" panose="020B0604020202020204" pitchFamily="34" charset="0"/>
                          <a:ea typeface="Calibri" panose="020F0502020204030204" pitchFamily="34" charset="0"/>
                          <a:cs typeface="Arial" panose="020B0604020202020204" pitchFamily="34" charset="0"/>
                        </a:rPr>
                        <a:t>mutations</a:t>
                      </a:r>
                      <a:r>
                        <a:rPr lang="en-US" sz="1300" b="1" kern="0" dirty="0">
                          <a:effectLst/>
                          <a:latin typeface="Arial" panose="020B0604020202020204" pitchFamily="34" charset="0"/>
                          <a:cs typeface="Arial" panose="020B0604020202020204" pitchFamily="34" charset="0"/>
                        </a:rPr>
                        <a:t>, %</a:t>
                      </a:r>
                      <a:r>
                        <a:rPr lang="en-IE" sz="1300" b="1" kern="100" baseline="30000" dirty="0">
                          <a:effectLst/>
                          <a:latin typeface="Arial" panose="020B0604020202020204" pitchFamily="34" charset="0"/>
                          <a:ea typeface="Calibri" panose="020F0502020204030204" pitchFamily="34" charset="0"/>
                          <a:cs typeface="Arial" panose="020B0604020202020204" pitchFamily="34" charset="0"/>
                        </a:rPr>
                        <a:t>b</a:t>
                      </a:r>
                      <a:endParaRPr lang="en-US" sz="1300" b="1" kern="100" dirty="0">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IE"/>
                    </a:p>
                  </a:txBody>
                  <a:tcPr/>
                </a:tc>
                <a:tc>
                  <a:txBody>
                    <a:bodyPr/>
                    <a:lstStyle/>
                    <a:p>
                      <a:pPr indent="0" algn="ctr">
                        <a:lnSpc>
                          <a:spcPct val="100000"/>
                        </a:lnSpc>
                      </a:pPr>
                      <a:r>
                        <a:rPr lang="en-US" sz="1300" kern="100">
                          <a:effectLst/>
                          <a:latin typeface="Arial"/>
                          <a:ea typeface="Calibri" panose="020F0502020204030204" pitchFamily="34" charset="0"/>
                          <a:cs typeface="Arial"/>
                        </a:rPr>
                        <a:t>39</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39</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100" dirty="0">
                          <a:effectLst/>
                          <a:latin typeface="Arial" panose="020B0604020202020204" pitchFamily="34" charset="0"/>
                          <a:ea typeface="Calibri" panose="020F0502020204030204" pitchFamily="34" charset="0"/>
                          <a:cs typeface="Arial" panose="020B0604020202020204" pitchFamily="34" charset="0"/>
                        </a:rPr>
                        <a:t>41</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2690015"/>
                  </a:ext>
                </a:extLst>
              </a:tr>
            </a:tbl>
          </a:graphicData>
        </a:graphic>
      </p:graphicFrame>
      <p:graphicFrame>
        <p:nvGraphicFramePr>
          <p:cNvPr id="5" name="Table 4">
            <a:extLst>
              <a:ext uri="{FF2B5EF4-FFF2-40B4-BE49-F238E27FC236}">
                <a16:creationId xmlns:a16="http://schemas.microsoft.com/office/drawing/2014/main" id="{58B2BF95-C347-C445-4537-1B7E1C7F85CE}"/>
              </a:ext>
            </a:extLst>
          </p:cNvPr>
          <p:cNvGraphicFramePr>
            <a:graphicFrameLocks noGrp="1"/>
          </p:cNvGraphicFramePr>
          <p:nvPr/>
        </p:nvGraphicFramePr>
        <p:xfrm>
          <a:off x="6046040" y="1401725"/>
          <a:ext cx="5952000" cy="4054549"/>
        </p:xfrm>
        <a:graphic>
          <a:graphicData uri="http://schemas.openxmlformats.org/drawingml/2006/table">
            <a:tbl>
              <a:tblPr firstRow="1" bandRow="1">
                <a:tableStyleId>{5940675A-B579-460E-94D1-54222C63F5DA}</a:tableStyleId>
              </a:tblPr>
              <a:tblGrid>
                <a:gridCol w="1296000">
                  <a:extLst>
                    <a:ext uri="{9D8B030D-6E8A-4147-A177-3AD203B41FA5}">
                      <a16:colId xmlns:a16="http://schemas.microsoft.com/office/drawing/2014/main" val="2301043395"/>
                    </a:ext>
                  </a:extLst>
                </a:gridCol>
                <a:gridCol w="1200000">
                  <a:extLst>
                    <a:ext uri="{9D8B030D-6E8A-4147-A177-3AD203B41FA5}">
                      <a16:colId xmlns:a16="http://schemas.microsoft.com/office/drawing/2014/main" val="1928567520"/>
                    </a:ext>
                  </a:extLst>
                </a:gridCol>
                <a:gridCol w="1152000">
                  <a:extLst>
                    <a:ext uri="{9D8B030D-6E8A-4147-A177-3AD203B41FA5}">
                      <a16:colId xmlns:a16="http://schemas.microsoft.com/office/drawing/2014/main" val="2277225265"/>
                    </a:ext>
                  </a:extLst>
                </a:gridCol>
                <a:gridCol w="1152000">
                  <a:extLst>
                    <a:ext uri="{9D8B030D-6E8A-4147-A177-3AD203B41FA5}">
                      <a16:colId xmlns:a16="http://schemas.microsoft.com/office/drawing/2014/main" val="3328857643"/>
                    </a:ext>
                  </a:extLst>
                </a:gridCol>
                <a:gridCol w="1152000">
                  <a:extLst>
                    <a:ext uri="{9D8B030D-6E8A-4147-A177-3AD203B41FA5}">
                      <a16:colId xmlns:a16="http://schemas.microsoft.com/office/drawing/2014/main" val="2987800450"/>
                    </a:ext>
                  </a:extLst>
                </a:gridCol>
              </a:tblGrid>
              <a:tr h="609600">
                <a:tc gridSpan="2">
                  <a:txBody>
                    <a:bodyPr/>
                    <a:lstStyle/>
                    <a:p>
                      <a:pPr marL="0" marR="0" lvl="0" indent="90000" algn="l" defTabSz="457200" rtl="0" eaLnBrk="1" fontAlgn="auto" latinLnBrk="0" hangingPunct="1">
                        <a:lnSpc>
                          <a:spcPct val="100000"/>
                        </a:lnSpc>
                        <a:spcBef>
                          <a:spcPts val="0"/>
                        </a:spcBef>
                        <a:spcAft>
                          <a:spcPts val="0"/>
                        </a:spcAft>
                        <a:buClrTx/>
                        <a:buSzTx/>
                        <a:buFontTx/>
                        <a:buNone/>
                        <a:tabLst/>
                        <a:defRPr/>
                      </a:pPr>
                      <a:r>
                        <a:rPr lang="en-US" sz="1300" b="1" kern="0">
                          <a:solidFill>
                            <a:schemeClr val="bg1"/>
                          </a:solidFill>
                          <a:effectLst/>
                          <a:latin typeface="Arial" panose="020B0604020202020204" pitchFamily="34" charset="0"/>
                          <a:cs typeface="Arial" panose="020B0604020202020204" pitchFamily="34" charset="0"/>
                        </a:rPr>
                        <a:t>Characteristic  </a:t>
                      </a:r>
                      <a:endParaRPr lang="en-US" sz="1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6064" marR="16064" marT="0" marB="0" anchor="ctr">
                    <a:lnL w="12700" cap="flat" cmpd="sng" algn="ctr">
                      <a:solidFill>
                        <a:srgbClr val="0F3A85"/>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hMerge="1">
                  <a:txBody>
                    <a:bodyPr/>
                    <a:lstStyle/>
                    <a:p>
                      <a:endParaRPr lang="en-US"/>
                    </a:p>
                  </a:txBody>
                  <a:tcPr/>
                </a:tc>
                <a:tc>
                  <a:txBody>
                    <a:bodyPr/>
                    <a:lstStyle/>
                    <a:p>
                      <a:pPr indent="0" algn="ctr">
                        <a:lnSpc>
                          <a:spcPct val="100000"/>
                        </a:lnSpc>
                      </a:pPr>
                      <a:r>
                        <a:rPr lang="en-US" sz="1300" b="1" kern="0">
                          <a:solidFill>
                            <a:srgbClr val="FFFFFF"/>
                          </a:solidFill>
                          <a:effectLst/>
                          <a:latin typeface="Arial" panose="020B0604020202020204" pitchFamily="34" charset="0"/>
                          <a:cs typeface="Arial" panose="020B0604020202020204" pitchFamily="34" charset="0"/>
                        </a:rPr>
                        <a:t>Imlunestrant</a:t>
                      </a:r>
                    </a:p>
                    <a:p>
                      <a:pPr marL="0" marR="0" lvl="0" indent="0" algn="ctr" defTabSz="685783" rtl="0" eaLnBrk="1" fontAlgn="auto" latinLnBrk="0" hangingPunct="1">
                        <a:lnSpc>
                          <a:spcPct val="100000"/>
                        </a:lnSpc>
                        <a:spcBef>
                          <a:spcPts val="0"/>
                        </a:spcBef>
                        <a:spcAft>
                          <a:spcPts val="0"/>
                        </a:spcAft>
                        <a:buClrTx/>
                        <a:buSzTx/>
                        <a:buFontTx/>
                        <a:buNone/>
                        <a:tabLst/>
                        <a:defRPr/>
                      </a:pPr>
                      <a:r>
                        <a:rPr lang="en-US" sz="1300" b="1" kern="0">
                          <a:solidFill>
                            <a:srgbClr val="FFFFFF"/>
                          </a:solidFill>
                          <a:effectLst/>
                          <a:latin typeface="Arial" panose="020B0604020202020204" pitchFamily="34" charset="0"/>
                          <a:cs typeface="Arial" panose="020B0604020202020204" pitchFamily="34" charset="0"/>
                        </a:rPr>
                        <a:t>n=331</a:t>
                      </a:r>
                    </a:p>
                  </a:txBody>
                  <a:tcPr marL="16064" marR="16064"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7BE9"/>
                    </a:solidFill>
                  </a:tcPr>
                </a:tc>
                <a:tc>
                  <a:txBody>
                    <a:bodyPr/>
                    <a:lstStyle/>
                    <a:p>
                      <a:pPr indent="0" algn="ctr">
                        <a:lnSpc>
                          <a:spcPct val="100000"/>
                        </a:lnSpc>
                      </a:pPr>
                      <a:r>
                        <a:rPr lang="en-US" sz="1300" b="1" kern="0">
                          <a:solidFill>
                            <a:srgbClr val="FFFFFF"/>
                          </a:solidFill>
                          <a:effectLst/>
                          <a:latin typeface="Arial" panose="020B0604020202020204" pitchFamily="34" charset="0"/>
                          <a:cs typeface="Arial" panose="020B0604020202020204" pitchFamily="34" charset="0"/>
                        </a:rPr>
                        <a:t>SOC ET</a:t>
                      </a:r>
                    </a:p>
                    <a:p>
                      <a:pPr marL="0" marR="0" lvl="0" indent="0" algn="ctr" defTabSz="685783" rtl="0" eaLnBrk="1" fontAlgn="auto" latinLnBrk="0" hangingPunct="1">
                        <a:lnSpc>
                          <a:spcPct val="100000"/>
                        </a:lnSpc>
                        <a:spcBef>
                          <a:spcPts val="0"/>
                        </a:spcBef>
                        <a:spcAft>
                          <a:spcPts val="0"/>
                        </a:spcAft>
                        <a:buClrTx/>
                        <a:buSzTx/>
                        <a:buFontTx/>
                        <a:buNone/>
                        <a:tabLst/>
                        <a:defRPr/>
                      </a:pPr>
                      <a:r>
                        <a:rPr lang="en-US" sz="1300" b="1" kern="0">
                          <a:solidFill>
                            <a:srgbClr val="FFFFFF"/>
                          </a:solidFill>
                          <a:effectLst/>
                          <a:latin typeface="Arial" panose="020B0604020202020204" pitchFamily="34" charset="0"/>
                          <a:cs typeface="Arial" panose="020B0604020202020204" pitchFamily="34" charset="0"/>
                        </a:rPr>
                        <a:t>n=330</a:t>
                      </a:r>
                    </a:p>
                  </a:txBody>
                  <a:tcPr marL="16064" marR="16064"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7A7A"/>
                    </a:solidFill>
                  </a:tcPr>
                </a:tc>
                <a:tc>
                  <a:txBody>
                    <a:bodyPr/>
                    <a:lstStyle/>
                    <a:p>
                      <a:pPr indent="0" algn="ctr">
                        <a:lnSpc>
                          <a:spcPct val="100000"/>
                        </a:lnSpc>
                      </a:pPr>
                      <a:r>
                        <a:rPr lang="en-US" sz="1300" b="1" kern="0">
                          <a:solidFill>
                            <a:srgbClr val="FFFFFF"/>
                          </a:solidFill>
                          <a:effectLst/>
                          <a:latin typeface="Arial" panose="020B0604020202020204" pitchFamily="34" charset="0"/>
                          <a:cs typeface="Arial" panose="020B0604020202020204" pitchFamily="34" charset="0"/>
                        </a:rPr>
                        <a:t>Imlunestrant + abemaciclib</a:t>
                      </a:r>
                    </a:p>
                    <a:p>
                      <a:pPr marL="0" marR="0" lvl="0" indent="0" algn="ctr" defTabSz="685783" rtl="0" eaLnBrk="1" fontAlgn="auto" latinLnBrk="0" hangingPunct="1">
                        <a:lnSpc>
                          <a:spcPct val="100000"/>
                        </a:lnSpc>
                        <a:spcBef>
                          <a:spcPts val="0"/>
                        </a:spcBef>
                        <a:spcAft>
                          <a:spcPts val="0"/>
                        </a:spcAft>
                        <a:buClrTx/>
                        <a:buSzTx/>
                        <a:buFontTx/>
                        <a:buNone/>
                        <a:tabLst/>
                        <a:defRPr/>
                      </a:pPr>
                      <a:r>
                        <a:rPr lang="en-US" sz="1300" b="1" kern="0">
                          <a:solidFill>
                            <a:srgbClr val="FFFFFF"/>
                          </a:solidFill>
                          <a:effectLst/>
                          <a:latin typeface="Arial" panose="020B0604020202020204" pitchFamily="34" charset="0"/>
                          <a:cs typeface="Arial" panose="020B0604020202020204" pitchFamily="34" charset="0"/>
                        </a:rPr>
                        <a:t>n=213</a:t>
                      </a:r>
                    </a:p>
                  </a:txBody>
                  <a:tcPr marL="16064" marR="16064" marT="0" marB="0" anchor="ctr">
                    <a:lnL w="635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251B"/>
                    </a:solidFill>
                  </a:tcPr>
                </a:tc>
                <a:extLst>
                  <a:ext uri="{0D108BD9-81ED-4DB2-BD59-A6C34878D82A}">
                    <a16:rowId xmlns:a16="http://schemas.microsoft.com/office/drawing/2014/main" val="2646045687"/>
                  </a:ext>
                </a:extLst>
              </a:tr>
              <a:tr h="257759">
                <a:tc rowSpan="3">
                  <a:txBody>
                    <a:bodyPr/>
                    <a:lstStyle/>
                    <a:p>
                      <a:pPr marL="54000" indent="0" algn="l">
                        <a:lnSpc>
                          <a:spcPct val="100000"/>
                        </a:lnSpc>
                      </a:pPr>
                      <a:r>
                        <a:rPr lang="en-US" sz="1300" b="1" kern="100">
                          <a:effectLst/>
                          <a:latin typeface="Arial" panose="020B0604020202020204" pitchFamily="34" charset="0"/>
                          <a:cs typeface="Arial" panose="020B0604020202020204" pitchFamily="34" charset="0"/>
                        </a:rPr>
                        <a:t>Site of metastases, %</a:t>
                      </a: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r">
                        <a:lnSpc>
                          <a:spcPct val="100000"/>
                        </a:lnSpc>
                      </a:pPr>
                      <a:r>
                        <a:rPr lang="en-US" sz="1300" b="0" kern="100">
                          <a:effectLst/>
                          <a:latin typeface="Arial" panose="020B0604020202020204" pitchFamily="34" charset="0"/>
                          <a:cs typeface="Arial" panose="020B0604020202020204" pitchFamily="34" charset="0"/>
                        </a:rPr>
                        <a:t>Visceral</a:t>
                      </a: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57</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54</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56</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327028375"/>
                  </a:ext>
                </a:extLst>
              </a:tr>
              <a:tr h="257759">
                <a:tc vMerge="1">
                  <a:txBody>
                    <a:bodyPr/>
                    <a:lstStyle/>
                    <a:p>
                      <a:pPr marL="54000" indent="0" algn="l">
                        <a:lnSpc>
                          <a:spcPct val="100000"/>
                        </a:lnSpc>
                      </a:pPr>
                      <a:endParaRPr lang="en-US" sz="900" b="0" kern="100">
                        <a:effectLst/>
                        <a:latin typeface="Arial" panose="020B0604020202020204" pitchFamily="34" charset="0"/>
                        <a:cs typeface="Arial" panose="020B0604020202020204" pitchFamily="34" charset="0"/>
                      </a:endParaRPr>
                    </a:p>
                  </a:txBody>
                  <a:tcPr marL="12048" marR="120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r">
                        <a:lnSpc>
                          <a:spcPct val="100000"/>
                        </a:lnSpc>
                      </a:pPr>
                      <a:r>
                        <a:rPr lang="en-US" sz="1300" b="0" kern="100">
                          <a:effectLst/>
                          <a:latin typeface="Arial" panose="020B0604020202020204" pitchFamily="34" charset="0"/>
                          <a:cs typeface="Arial" panose="020B0604020202020204" pitchFamily="34" charset="0"/>
                        </a:rPr>
                        <a:t>Liver</a:t>
                      </a: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32</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30</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27</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375988769"/>
                  </a:ext>
                </a:extLst>
              </a:tr>
              <a:tr h="257759">
                <a:tc vMerge="1">
                  <a:txBody>
                    <a:bodyPr/>
                    <a:lstStyle/>
                    <a:p>
                      <a:pPr marL="54000" indent="0" algn="l">
                        <a:lnSpc>
                          <a:spcPct val="100000"/>
                        </a:lnSpc>
                      </a:pPr>
                      <a:endParaRPr lang="en-US" sz="900" b="0" kern="100">
                        <a:effectLst/>
                        <a:latin typeface="Arial" panose="020B0604020202020204" pitchFamily="34" charset="0"/>
                        <a:cs typeface="Arial" panose="020B0604020202020204" pitchFamily="34" charset="0"/>
                      </a:endParaRPr>
                    </a:p>
                  </a:txBody>
                  <a:tcPr marL="12048" marR="120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r">
                        <a:lnSpc>
                          <a:spcPct val="100000"/>
                        </a:lnSpc>
                      </a:pPr>
                      <a:r>
                        <a:rPr lang="en-US" sz="1300" b="0" kern="100">
                          <a:effectLst/>
                          <a:latin typeface="Arial" panose="020B0604020202020204" pitchFamily="34" charset="0"/>
                          <a:cs typeface="Arial" panose="020B0604020202020204" pitchFamily="34" charset="0"/>
                        </a:rPr>
                        <a:t>Bone-only</a:t>
                      </a: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22</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26</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24</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300733478"/>
                  </a:ext>
                </a:extLst>
              </a:tr>
              <a:tr h="257759">
                <a:tc rowSpan="2">
                  <a:txBody>
                    <a:bodyPr/>
                    <a:lstStyle/>
                    <a:p>
                      <a:pPr marL="54000" indent="0" algn="l">
                        <a:lnSpc>
                          <a:spcPct val="100000"/>
                        </a:lnSpc>
                      </a:pPr>
                      <a:r>
                        <a:rPr lang="en-US" sz="1300" b="1" kern="0">
                          <a:effectLst/>
                          <a:latin typeface="Arial" panose="020B0604020202020204" pitchFamily="34" charset="0"/>
                          <a:ea typeface="Yu Mincho" panose="02020400000000000000" pitchFamily="18" charset="-128"/>
                          <a:cs typeface="Arial" panose="020B0604020202020204" pitchFamily="34" charset="0"/>
                        </a:rPr>
                        <a:t>Endocrine resistance</a:t>
                      </a:r>
                      <a:r>
                        <a:rPr lang="en-US" sz="1300" b="1" kern="0" baseline="0">
                          <a:effectLst/>
                          <a:latin typeface="Arial" panose="020B0604020202020204" pitchFamily="34" charset="0"/>
                          <a:ea typeface="Yu Mincho" panose="02020400000000000000" pitchFamily="18" charset="-128"/>
                          <a:cs typeface="Arial" panose="020B0604020202020204" pitchFamily="34" charset="0"/>
                        </a:rPr>
                        <a:t>, %</a:t>
                      </a:r>
                      <a:r>
                        <a:rPr lang="en-US" sz="1300" b="1" kern="0" baseline="30000">
                          <a:effectLst/>
                          <a:latin typeface="Arial" panose="020B0604020202020204" pitchFamily="34" charset="0"/>
                          <a:ea typeface="Yu Mincho" panose="02020400000000000000" pitchFamily="18" charset="-128"/>
                          <a:cs typeface="Arial" panose="020B0604020202020204" pitchFamily="34" charset="0"/>
                        </a:rPr>
                        <a:t>c</a:t>
                      </a:r>
                    </a:p>
                    <a:p>
                      <a:pPr marL="54000" indent="0" algn="l">
                        <a:lnSpc>
                          <a:spcPct val="100000"/>
                        </a:lnSpc>
                      </a:pPr>
                      <a:r>
                        <a:rPr lang="en-US" sz="1300" kern="0">
                          <a:effectLst/>
                          <a:latin typeface="Arial" panose="020B0604020202020204" pitchFamily="34" charset="0"/>
                          <a:ea typeface="Yu Mincho" panose="02020400000000000000" pitchFamily="18" charset="-128"/>
                          <a:cs typeface="Arial" panose="020B0604020202020204" pitchFamily="34" charset="0"/>
                        </a:rPr>
                        <a:t>  </a:t>
                      </a:r>
                      <a:endParaRPr lang="en-US" sz="1300" kern="100">
                        <a:effectLst/>
                        <a:latin typeface="Calibri" panose="020F0502020204030204" pitchFamily="34" charset="0"/>
                        <a:ea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r">
                        <a:lnSpc>
                          <a:spcPct val="100000"/>
                        </a:lnSpc>
                      </a:pPr>
                      <a:r>
                        <a:rPr lang="en-US" sz="1300" b="0" kern="0" baseline="0">
                          <a:effectLst/>
                          <a:latin typeface="Arial" panose="020B0604020202020204" pitchFamily="34" charset="0"/>
                          <a:ea typeface="Yu Mincho" panose="02020400000000000000" pitchFamily="18" charset="-128"/>
                          <a:cs typeface="Arial" panose="020B0604020202020204" pitchFamily="34" charset="0"/>
                        </a:rPr>
                        <a:t>Primary </a:t>
                      </a:r>
                      <a:endParaRPr lang="en-US" sz="1300" b="0" kern="100">
                        <a:effectLst/>
                        <a:latin typeface="Calibri" panose="020F0502020204030204" pitchFamily="34" charset="0"/>
                        <a:cs typeface="Arial" panose="020B0604020202020204" pitchFamily="34" charset="0"/>
                      </a:endParaRPr>
                    </a:p>
                  </a:txBody>
                  <a:tcPr marL="16064" marR="1606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 8</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 11</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 8</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5421448"/>
                  </a:ext>
                </a:extLst>
              </a:tr>
              <a:tr h="351841">
                <a:tc vMerge="1">
                  <a:txBody>
                    <a:bodyPr/>
                    <a:lstStyle/>
                    <a:p>
                      <a:endParaRPr lang="en-IE"/>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r">
                        <a:lnSpc>
                          <a:spcPct val="100000"/>
                        </a:lnSpc>
                      </a:pPr>
                      <a:r>
                        <a:rPr lang="en-US" sz="1300" kern="0">
                          <a:effectLst/>
                          <a:latin typeface="Arial" panose="020B0604020202020204" pitchFamily="34" charset="0"/>
                          <a:ea typeface="Yu Mincho" panose="02020400000000000000" pitchFamily="18" charset="-128"/>
                          <a:cs typeface="Arial" panose="020B0604020202020204" pitchFamily="34" charset="0"/>
                        </a:rPr>
                        <a:t>Secondary</a:t>
                      </a:r>
                      <a:endParaRPr lang="en-US" sz="1300" kern="100">
                        <a:effectLst/>
                        <a:latin typeface="Calibri" panose="020F0502020204030204" pitchFamily="34" charset="0"/>
                        <a:ea typeface="Calibri" panose="020F050202020403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 92</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 89</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 93</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145055"/>
                  </a:ext>
                </a:extLst>
              </a:tr>
              <a:tr h="257759">
                <a:tc rowSpan="2">
                  <a:txBody>
                    <a:bodyPr/>
                    <a:lstStyle/>
                    <a:p>
                      <a:pPr marL="0" indent="0" algn="l">
                        <a:lnSpc>
                          <a:spcPct val="100000"/>
                        </a:lnSpc>
                      </a:pPr>
                      <a:r>
                        <a:rPr lang="en-US" sz="1300" b="1" kern="0">
                          <a:effectLst/>
                          <a:latin typeface="Arial" panose="020B0604020202020204" pitchFamily="34" charset="0"/>
                          <a:ea typeface="Yu Mincho" panose="02020400000000000000" pitchFamily="18" charset="-128"/>
                          <a:cs typeface="Arial" panose="020B0604020202020204" pitchFamily="34" charset="0"/>
                        </a:rPr>
                        <a:t>Most recent ET,  %</a:t>
                      </a:r>
                      <a:r>
                        <a:rPr lang="en-US" sz="1300" b="1" kern="0" baseline="30000">
                          <a:effectLst/>
                          <a:latin typeface="Arial" panose="020B0604020202020204" pitchFamily="34" charset="0"/>
                          <a:ea typeface="Yu Mincho" panose="02020400000000000000" pitchFamily="18" charset="-128"/>
                          <a:cs typeface="Arial" panose="020B0604020202020204" pitchFamily="34" charset="0"/>
                        </a:rPr>
                        <a:t>d</a:t>
                      </a:r>
                      <a:endParaRPr lang="en-US" sz="1300" kern="100" baseline="30000">
                        <a:effectLst/>
                        <a:latin typeface="Calibri" panose="020F0502020204030204" pitchFamily="34" charset="0"/>
                        <a:ea typeface="Calibri" panose="020F050202020403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r">
                        <a:lnSpc>
                          <a:spcPct val="100000"/>
                        </a:lnSpc>
                      </a:pPr>
                      <a:r>
                        <a:rPr lang="en-US" sz="1300" b="0" kern="0">
                          <a:effectLst/>
                          <a:latin typeface="Arial" panose="020B0604020202020204" pitchFamily="34" charset="0"/>
                          <a:ea typeface="Yu Mincho" panose="02020400000000000000" pitchFamily="18" charset="-128"/>
                          <a:cs typeface="Arial" panose="020B0604020202020204" pitchFamily="34" charset="0"/>
                        </a:rPr>
                        <a:t>Ad</a:t>
                      </a:r>
                      <a:r>
                        <a:rPr lang="en-US" sz="1300" kern="0">
                          <a:effectLst/>
                          <a:latin typeface="Arial" panose="020B0604020202020204" pitchFamily="34" charset="0"/>
                          <a:ea typeface="Yu Mincho" panose="02020400000000000000" pitchFamily="18" charset="-128"/>
                          <a:cs typeface="Arial" panose="020B0604020202020204" pitchFamily="34" charset="0"/>
                        </a:rPr>
                        <a:t>juvant</a:t>
                      </a:r>
                      <a:endParaRPr lang="en-US" sz="1300" kern="100">
                        <a:effectLst/>
                        <a:latin typeface="Calibri" panose="020F0502020204030204" pitchFamily="34" charset="0"/>
                        <a:ea typeface="Calibri" panose="020F050202020403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32</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34</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30</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3769252"/>
                  </a:ext>
                </a:extLst>
              </a:tr>
              <a:tr h="257759">
                <a:tc vMerge="1">
                  <a:txBody>
                    <a:bodyPr/>
                    <a:lstStyle/>
                    <a:p>
                      <a:pPr marL="54000" marR="0" lvl="0" indent="0" algn="l" defTabSz="457200" rtl="0" eaLnBrk="1" fontAlgn="auto" latinLnBrk="0" hangingPunct="1">
                        <a:lnSpc>
                          <a:spcPct val="100000"/>
                        </a:lnSpc>
                        <a:spcBef>
                          <a:spcPts val="0"/>
                        </a:spcBef>
                        <a:spcAft>
                          <a:spcPts val="0"/>
                        </a:spcAft>
                        <a:buClrTx/>
                        <a:buSzTx/>
                        <a:buFontTx/>
                        <a:buNone/>
                        <a:tabLst/>
                        <a:defRPr/>
                      </a:pP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kern="0">
                          <a:effectLst/>
                          <a:latin typeface="Arial" panose="020B0604020202020204" pitchFamily="34" charset="0"/>
                          <a:ea typeface="Yu Mincho" panose="02020400000000000000" pitchFamily="18" charset="-128"/>
                          <a:cs typeface="Arial" panose="020B0604020202020204" pitchFamily="34" charset="0"/>
                        </a:rPr>
                        <a:t>ABC</a:t>
                      </a:r>
                      <a:endParaRPr lang="en-US" sz="1300" kern="100">
                        <a:effectLst/>
                        <a:latin typeface="Calibri" panose="020F0502020204030204" pitchFamily="34" charset="0"/>
                        <a:ea typeface="Calibri" panose="020F050202020403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63</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63</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68</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2732348010"/>
                  </a:ext>
                </a:extLst>
              </a:tr>
              <a:tr h="257759">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sz="1300" b="1" kern="100">
                          <a:effectLst/>
                          <a:latin typeface="Arial" panose="020B0604020202020204" pitchFamily="34" charset="0"/>
                          <a:ea typeface="Calibri" panose="020F0502020204030204" pitchFamily="34" charset="0"/>
                          <a:cs typeface="Arial" panose="020B0604020202020204" pitchFamily="34" charset="0"/>
                        </a:rPr>
                        <a:t>Previous CDK4/6i, %</a:t>
                      </a:r>
                      <a:endParaRPr lang="en-US" sz="1300" b="1" kern="100">
                        <a:effectLst/>
                        <a:latin typeface="Arial" panose="020B0604020202020204" pitchFamily="34" charset="0"/>
                        <a:ea typeface="Calibri" panose="020F050202020403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kern="0">
                          <a:effectLst/>
                          <a:latin typeface="Arial" panose="020B0604020202020204" pitchFamily="34" charset="0"/>
                          <a:ea typeface="Yu Mincho" panose="02020400000000000000" pitchFamily="18" charset="-128"/>
                          <a:cs typeface="Arial" panose="020B0604020202020204" pitchFamily="34" charset="0"/>
                        </a:rPr>
                        <a:t>Overall</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59</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57</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65</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0857083"/>
                  </a:ext>
                </a:extLst>
              </a:tr>
              <a:tr h="257759">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1"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kern="0">
                          <a:effectLst/>
                          <a:latin typeface="Arial" panose="020B0604020202020204" pitchFamily="34" charset="0"/>
                          <a:ea typeface="Yu Mincho" panose="02020400000000000000" pitchFamily="18" charset="-128"/>
                          <a:cs typeface="Arial" panose="020B0604020202020204" pitchFamily="34" charset="0"/>
                        </a:rPr>
                        <a:t>Adjuvant</a:t>
                      </a:r>
                      <a:endParaRPr lang="en-US" sz="1300" kern="100">
                        <a:effectLst/>
                        <a:latin typeface="Calibri" panose="020F0502020204030204" pitchFamily="34" charset="0"/>
                        <a:ea typeface="Calibri" panose="020F050202020403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 4</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5</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3</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1611322"/>
                  </a:ext>
                </a:extLst>
              </a:tr>
              <a:tr h="257759">
                <a:tc vMerge="1">
                  <a:txBody>
                    <a:bodyPr/>
                    <a:lstStyle/>
                    <a:p>
                      <a:pPr marL="0" indent="0" algn="l">
                        <a:lnSpc>
                          <a:spcPct val="100000"/>
                        </a:lnSpc>
                      </a:pP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300" kern="0">
                          <a:effectLst/>
                          <a:latin typeface="Arial" panose="020B0604020202020204" pitchFamily="34" charset="0"/>
                          <a:ea typeface="Yu Mincho" panose="02020400000000000000" pitchFamily="18" charset="-128"/>
                          <a:cs typeface="Arial" panose="020B0604020202020204" pitchFamily="34" charset="0"/>
                        </a:rPr>
                        <a:t>ABC</a:t>
                      </a:r>
                      <a:endParaRPr lang="en-US" sz="1300" kern="100">
                        <a:effectLst/>
                        <a:latin typeface="Calibri" panose="020F0502020204030204" pitchFamily="34" charset="0"/>
                        <a:ea typeface="Calibri" panose="020F050202020403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 55</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53</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62</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7460042"/>
                  </a:ext>
                </a:extLst>
              </a:tr>
              <a:tr h="257759">
                <a:tc rowSpan="3">
                  <a:txBody>
                    <a:bodyPr/>
                    <a:lstStyle/>
                    <a:p>
                      <a:pPr marL="0" indent="0" algn="l">
                        <a:lnSpc>
                          <a:spcPct val="100000"/>
                        </a:lnSpc>
                      </a:pPr>
                      <a:r>
                        <a:rPr lang="en-IE" sz="1300" b="1" kern="100">
                          <a:effectLst/>
                          <a:latin typeface="Arial" panose="020B0604020202020204" pitchFamily="34" charset="0"/>
                          <a:ea typeface="Calibri" panose="020F0502020204030204" pitchFamily="34" charset="0"/>
                          <a:cs typeface="Arial" panose="020B0604020202020204" pitchFamily="34" charset="0"/>
                        </a:rPr>
                        <a:t>Previous CDK4/6i therapy, %</a:t>
                      </a:r>
                      <a:r>
                        <a:rPr lang="en-IE" sz="1300" b="1" kern="100" baseline="30000">
                          <a:effectLst/>
                          <a:latin typeface="Arial" panose="020B0604020202020204" pitchFamily="34" charset="0"/>
                          <a:ea typeface="Calibri" panose="020F0502020204030204" pitchFamily="34" charset="0"/>
                          <a:cs typeface="Arial" panose="020B0604020202020204" pitchFamily="34" charset="0"/>
                        </a:rPr>
                        <a:t>e</a:t>
                      </a:r>
                      <a:endParaRPr lang="en-US" sz="1300" kern="100" baseline="30000">
                        <a:effectLst/>
                        <a:latin typeface="Arial" panose="020B0604020202020204" pitchFamily="34" charset="0"/>
                        <a:ea typeface="Calibri" panose="020F050202020403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r">
                        <a:lnSpc>
                          <a:spcPct val="100000"/>
                        </a:lnSpc>
                      </a:pPr>
                      <a:r>
                        <a:rPr lang="en-IE" sz="1300" kern="100">
                          <a:effectLst/>
                          <a:latin typeface="Arial" panose="020B0604020202020204" pitchFamily="34" charset="0"/>
                          <a:ea typeface="Calibri" panose="020F0502020204030204" pitchFamily="34" charset="0"/>
                          <a:cs typeface="Arial" panose="020B0604020202020204" pitchFamily="34" charset="0"/>
                        </a:rPr>
                        <a:t>Palbociclib</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200">
                          <a:solidFill>
                            <a:schemeClr val="tx1"/>
                          </a:solidFill>
                          <a:effectLst/>
                          <a:latin typeface="Arial" panose="020B0604020202020204" pitchFamily="34" charset="0"/>
                          <a:ea typeface="+mn-ea"/>
                          <a:cs typeface="Arial" panose="020B0604020202020204" pitchFamily="34" charset="0"/>
                        </a:rPr>
                        <a:t>61</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200">
                          <a:solidFill>
                            <a:schemeClr val="tx1"/>
                          </a:solidFill>
                          <a:effectLst/>
                          <a:latin typeface="Arial" panose="020B0604020202020204" pitchFamily="34" charset="0"/>
                          <a:ea typeface="+mn-ea"/>
                          <a:cs typeface="Arial" panose="020B0604020202020204" pitchFamily="34" charset="0"/>
                        </a:rPr>
                        <a:t>69</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65</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3593017764"/>
                  </a:ext>
                </a:extLst>
              </a:tr>
              <a:tr h="257759">
                <a:tc vMerge="1">
                  <a:txBody>
                    <a:bodyPr/>
                    <a:lstStyle/>
                    <a:p>
                      <a:pPr indent="0" algn="r">
                        <a:lnSpc>
                          <a:spcPct val="100000"/>
                        </a:lnSpc>
                      </a:pPr>
                      <a:endParaRPr lang="en-US" sz="1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r">
                        <a:lnSpc>
                          <a:spcPct val="100000"/>
                        </a:lnSpc>
                      </a:pPr>
                      <a:r>
                        <a:rPr lang="en-IE" sz="1300" kern="100">
                          <a:effectLst/>
                          <a:latin typeface="Arial" panose="020B0604020202020204" pitchFamily="34" charset="0"/>
                          <a:ea typeface="Calibri" panose="020F0502020204030204" pitchFamily="34" charset="0"/>
                          <a:cs typeface="Arial" panose="020B0604020202020204" pitchFamily="34" charset="0"/>
                        </a:rPr>
                        <a:t>Ribociclib</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cs typeface="Arial" panose="020B0604020202020204" pitchFamily="34" charset="0"/>
                        </a:rPr>
                        <a:t>29</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ea typeface="Calibri" panose="020F0502020204030204" pitchFamily="34" charset="0"/>
                          <a:cs typeface="Arial" panose="020B0604020202020204" pitchFamily="34" charset="0"/>
                        </a:rPr>
                        <a:t>27</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27</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66100946"/>
                  </a:ext>
                </a:extLst>
              </a:tr>
              <a:tr h="257759">
                <a:tc vMerge="1">
                  <a:txBody>
                    <a:bodyPr/>
                    <a:lstStyle/>
                    <a:p>
                      <a:pPr indent="0" algn="r">
                        <a:lnSpc>
                          <a:spcPct val="100000"/>
                        </a:lnSpc>
                      </a:pPr>
                      <a:endParaRPr lang="en-US" sz="1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0" algn="r">
                        <a:lnSpc>
                          <a:spcPct val="100000"/>
                        </a:lnSpc>
                      </a:pPr>
                      <a:r>
                        <a:rPr lang="en-IE" sz="1300" kern="100">
                          <a:effectLst/>
                          <a:latin typeface="Arial" panose="020B0604020202020204" pitchFamily="34" charset="0"/>
                          <a:ea typeface="Calibri" panose="020F0502020204030204" pitchFamily="34" charset="0"/>
                          <a:cs typeface="Arial" panose="020B0604020202020204" pitchFamily="34" charset="0"/>
                        </a:rPr>
                        <a:t>Abemaciclib</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ea typeface="Calibri" panose="020F0502020204030204" pitchFamily="34" charset="0"/>
                          <a:cs typeface="Arial" panose="020B0604020202020204" pitchFamily="34" charset="0"/>
                        </a:rPr>
                        <a:t>10</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0">
                          <a:effectLst/>
                          <a:latin typeface="Arial" panose="020B0604020202020204" pitchFamily="34" charset="0"/>
                          <a:ea typeface="Calibri" panose="020F0502020204030204" pitchFamily="34" charset="0"/>
                          <a:cs typeface="Arial" panose="020B0604020202020204" pitchFamily="34" charset="0"/>
                        </a:rPr>
                        <a:t>4</a:t>
                      </a:r>
                      <a:endParaRPr lang="en-US" sz="1300" kern="100">
                        <a:effectLst/>
                        <a:latin typeface="Arial" panose="020B0604020202020204" pitchFamily="34" charset="0"/>
                        <a:ea typeface="Calibri" panose="020F0502020204030204" pitchFamily="34" charset="0"/>
                        <a:cs typeface="Arial" panose="020B0604020202020204" pitchFamily="34" charset="0"/>
                      </a:endParaRP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indent="0" algn="ctr">
                        <a:lnSpc>
                          <a:spcPct val="100000"/>
                        </a:lnSpc>
                      </a:pPr>
                      <a:r>
                        <a:rPr lang="en-US" sz="1300" kern="100">
                          <a:effectLst/>
                          <a:latin typeface="Arial" panose="020B0604020202020204" pitchFamily="34" charset="0"/>
                          <a:ea typeface="Calibri" panose="020F0502020204030204" pitchFamily="34" charset="0"/>
                          <a:cs typeface="Arial" panose="020B0604020202020204" pitchFamily="34" charset="0"/>
                        </a:rPr>
                        <a:t>7</a:t>
                      </a:r>
                    </a:p>
                  </a:txBody>
                  <a:tcPr marL="21419" marR="2141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2616544243"/>
                  </a:ext>
                </a:extLst>
              </a:tr>
            </a:tbl>
          </a:graphicData>
        </a:graphic>
      </p:graphicFrame>
      <p:sp>
        <p:nvSpPr>
          <p:cNvPr id="7" name="TextBox 6">
            <a:extLst>
              <a:ext uri="{FF2B5EF4-FFF2-40B4-BE49-F238E27FC236}">
                <a16:creationId xmlns:a16="http://schemas.microsoft.com/office/drawing/2014/main" id="{C797337D-4224-A1A1-B152-2676F2EE1097}"/>
              </a:ext>
            </a:extLst>
          </p:cNvPr>
          <p:cNvSpPr txBox="1">
            <a:spLocks/>
          </p:cNvSpPr>
          <p:nvPr/>
        </p:nvSpPr>
        <p:spPr>
          <a:xfrm>
            <a:off x="483168" y="5667544"/>
            <a:ext cx="11328000" cy="420045"/>
          </a:xfrm>
          <a:prstGeom prst="roundRect">
            <a:avLst/>
          </a:prstGeom>
          <a:solidFill>
            <a:srgbClr val="E7E7E7"/>
          </a:solidFill>
          <a:ln w="12700" cap="flat" cmpd="sng" algn="ctr">
            <a:solidFill>
              <a:srgbClr val="0F3A85"/>
            </a:solidFill>
            <a:prstDash val="soli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Baseline characteristics were generally well balanced including in patients with </a:t>
            </a:r>
            <a:r>
              <a:rPr kumimoji="0" lang="en-US" sz="1867" b="1"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ESR1</a:t>
            </a:r>
            <a:r>
              <a:rPr kumimoji="0" lang="en-US" sz="1867"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m</a:t>
            </a:r>
            <a:r>
              <a:rPr kumimoji="0" lang="en-US" sz="1867" b="1" i="0" u="none" strike="noStrike" kern="1200" cap="none" spc="0" normalizeH="0" baseline="30000" noProof="0">
                <a:ln>
                  <a:noFill/>
                </a:ln>
                <a:solidFill>
                  <a:prstClr val="black"/>
                </a:solidFill>
                <a:effectLst/>
                <a:uLnTx/>
                <a:uFillTx/>
                <a:latin typeface="Arial" panose="020B0604020202020204" pitchFamily="34" charset="0"/>
                <a:ea typeface="Calibri" panose="020F0502020204030204" pitchFamily="34" charset="0"/>
                <a:cs typeface="+mn-cs"/>
              </a:rPr>
              <a:t>f</a:t>
            </a:r>
          </a:p>
        </p:txBody>
      </p:sp>
      <p:sp>
        <p:nvSpPr>
          <p:cNvPr id="10" name="TextBox 9">
            <a:extLst>
              <a:ext uri="{FF2B5EF4-FFF2-40B4-BE49-F238E27FC236}">
                <a16:creationId xmlns:a16="http://schemas.microsoft.com/office/drawing/2014/main" id="{BF92367F-5F8D-4698-F5D4-4E298ED46DF7}"/>
              </a:ext>
            </a:extLst>
          </p:cNvPr>
          <p:cNvSpPr txBox="1"/>
          <p:nvPr/>
        </p:nvSpPr>
        <p:spPr>
          <a:xfrm>
            <a:off x="194443" y="5050236"/>
            <a:ext cx="5702400" cy="395288"/>
          </a:xfrm>
          <a:prstGeom prst="rect">
            <a:avLst/>
          </a:prstGeom>
          <a:noFill/>
          <a:ln w="12700">
            <a:solidFill>
              <a:srgbClr val="E1251B"/>
            </a:solidFill>
          </a:ln>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3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itle 2">
            <a:extLst>
              <a:ext uri="{FF2B5EF4-FFF2-40B4-BE49-F238E27FC236}">
                <a16:creationId xmlns:a16="http://schemas.microsoft.com/office/drawing/2014/main" id="{4AB2E8E7-A645-CCB3-B024-BE519E761075}"/>
              </a:ext>
            </a:extLst>
          </p:cNvPr>
          <p:cNvSpPr>
            <a:spLocks noGrp="1"/>
          </p:cNvSpPr>
          <p:nvPr>
            <p:ph type="title"/>
          </p:nvPr>
        </p:nvSpPr>
        <p:spPr>
          <a:xfrm>
            <a:off x="1108856" y="379132"/>
            <a:ext cx="10362489" cy="472429"/>
          </a:xfrm>
        </p:spPr>
        <p:txBody>
          <a:bodyPr>
            <a:noAutofit/>
          </a:bodyPr>
          <a:lstStyle/>
          <a:p>
            <a:pPr algn="ctr"/>
            <a:r>
              <a:rPr lang="en-US" sz="3600" dirty="0">
                <a:ea typeface="Calibri" panose="020F0502020204030204" pitchFamily="34" charset="0"/>
              </a:rPr>
              <a:t>Baseline Demographic and Disease Characteristics</a:t>
            </a:r>
            <a:endParaRPr lang="en-US" sz="3600" dirty="0"/>
          </a:p>
        </p:txBody>
      </p:sp>
      <p:sp>
        <p:nvSpPr>
          <p:cNvPr id="2" name="TextBox 1">
            <a:extLst>
              <a:ext uri="{FF2B5EF4-FFF2-40B4-BE49-F238E27FC236}">
                <a16:creationId xmlns:a16="http://schemas.microsoft.com/office/drawing/2014/main" id="{C03EDA41-C162-E9B0-D89A-219EB1034C1C}"/>
              </a:ext>
            </a:extLst>
          </p:cNvPr>
          <p:cNvSpPr txBox="1"/>
          <p:nvPr/>
        </p:nvSpPr>
        <p:spPr>
          <a:xfrm>
            <a:off x="6419651" y="6478867"/>
            <a:ext cx="57723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Jhaveri KL et al, SABCS 2024, Jhaveri KL et al, NEJM 2025 </a:t>
            </a:r>
          </a:p>
        </p:txBody>
      </p:sp>
    </p:spTree>
    <p:extLst>
      <p:ext uri="{BB962C8B-B14F-4D97-AF65-F5344CB8AC3E}">
        <p14:creationId xmlns:p14="http://schemas.microsoft.com/office/powerpoint/2010/main" val="1183502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42BE57-5C51-2AF0-D309-487284D7C8AA}"/>
              </a:ext>
            </a:extLst>
          </p:cNvPr>
          <p:cNvGrpSpPr/>
          <p:nvPr/>
        </p:nvGrpSpPr>
        <p:grpSpPr>
          <a:xfrm>
            <a:off x="7985094" y="1488236"/>
            <a:ext cx="3432369" cy="610019"/>
            <a:chOff x="6295236" y="864411"/>
            <a:chExt cx="2574277" cy="457514"/>
          </a:xfrm>
        </p:grpSpPr>
        <p:sp>
          <p:nvSpPr>
            <p:cNvPr id="6" name="Rectangle: Top Corners Rounded 6">
              <a:extLst>
                <a:ext uri="{FF2B5EF4-FFF2-40B4-BE49-F238E27FC236}">
                  <a16:creationId xmlns:a16="http://schemas.microsoft.com/office/drawing/2014/main" id="{47B2039E-0CA3-5D08-7B50-7D7ACA762F41}"/>
                </a:ext>
              </a:extLst>
            </p:cNvPr>
            <p:cNvSpPr/>
            <p:nvPr/>
          </p:nvSpPr>
          <p:spPr>
            <a:xfrm>
              <a:off x="6295236" y="889410"/>
              <a:ext cx="1278000" cy="432000"/>
            </a:xfrm>
            <a:prstGeom prst="round2SameRect">
              <a:avLst/>
            </a:prstGeom>
            <a:solidFill>
              <a:srgbClr val="3C7BE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Top Corners Rounded 7">
              <a:extLst>
                <a:ext uri="{FF2B5EF4-FFF2-40B4-BE49-F238E27FC236}">
                  <a16:creationId xmlns:a16="http://schemas.microsoft.com/office/drawing/2014/main" id="{4BB9F0D2-F079-F668-79E8-64BFD35A3378}"/>
                </a:ext>
              </a:extLst>
            </p:cNvPr>
            <p:cNvSpPr/>
            <p:nvPr/>
          </p:nvSpPr>
          <p:spPr>
            <a:xfrm>
              <a:off x="7591513" y="889925"/>
              <a:ext cx="1278000" cy="432000"/>
            </a:xfrm>
            <a:prstGeom prst="round2SameRect">
              <a:avLst/>
            </a:prstGeom>
            <a:solidFill>
              <a:srgbClr val="70707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00D16E73-08E2-0BE0-0BE1-B34D60C57E49}"/>
                </a:ext>
              </a:extLst>
            </p:cNvPr>
            <p:cNvSpPr txBox="1"/>
            <p:nvPr/>
          </p:nvSpPr>
          <p:spPr>
            <a:xfrm>
              <a:off x="6319915" y="864411"/>
              <a:ext cx="1181087" cy="43858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Imlunestrant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n=138</a:t>
              </a: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2F331173-CEA0-3EFA-339E-C4889EF80ED0}"/>
                </a:ext>
              </a:extLst>
            </p:cNvPr>
            <p:cNvSpPr txBox="1"/>
            <p:nvPr/>
          </p:nvSpPr>
          <p:spPr>
            <a:xfrm>
              <a:off x="7686022" y="869976"/>
              <a:ext cx="971551" cy="438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SOC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n=118</a:t>
              </a: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10" name="Straight Connector 9">
            <a:extLst>
              <a:ext uri="{FF2B5EF4-FFF2-40B4-BE49-F238E27FC236}">
                <a16:creationId xmlns:a16="http://schemas.microsoft.com/office/drawing/2014/main" id="{E7DC982F-5EDC-2364-34D8-67419C97B772}"/>
              </a:ext>
            </a:extLst>
          </p:cNvPr>
          <p:cNvCxnSpPr>
            <a:cxnSpLocks/>
          </p:cNvCxnSpPr>
          <p:nvPr/>
        </p:nvCxnSpPr>
        <p:spPr>
          <a:xfrm flipV="1">
            <a:off x="2784327" y="2653540"/>
            <a:ext cx="0" cy="2016000"/>
          </a:xfrm>
          <a:prstGeom prst="line">
            <a:avLst/>
          </a:prstGeom>
          <a:ln w="15875">
            <a:solidFill>
              <a:srgbClr val="A4A4A4"/>
            </a:solidFill>
            <a:prstDash val="dash"/>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F6C1C82-38ED-154F-91A7-C536ED076A2C}"/>
              </a:ext>
            </a:extLst>
          </p:cNvPr>
          <p:cNvSpPr txBox="1"/>
          <p:nvPr/>
        </p:nvSpPr>
        <p:spPr>
          <a:xfrm>
            <a:off x="2626609" y="2445381"/>
            <a:ext cx="432000" cy="18868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3C7BE9"/>
                </a:solidFill>
                <a:effectLst/>
                <a:uLnTx/>
                <a:uFillTx/>
                <a:latin typeface="Arial" panose="020B0604020202020204" pitchFamily="34" charset="0"/>
                <a:ea typeface="+mn-ea"/>
                <a:cs typeface="Arial" panose="020B0604020202020204" pitchFamily="34" charset="0"/>
              </a:rPr>
              <a:t>44%</a:t>
            </a:r>
          </a:p>
        </p:txBody>
      </p:sp>
      <p:sp>
        <p:nvSpPr>
          <p:cNvPr id="12" name="TextBox 11">
            <a:extLst>
              <a:ext uri="{FF2B5EF4-FFF2-40B4-BE49-F238E27FC236}">
                <a16:creationId xmlns:a16="http://schemas.microsoft.com/office/drawing/2014/main" id="{550734BE-1158-C529-5F78-28B6BC4C0B95}"/>
              </a:ext>
            </a:extLst>
          </p:cNvPr>
          <p:cNvSpPr txBox="1"/>
          <p:nvPr/>
        </p:nvSpPr>
        <p:spPr>
          <a:xfrm>
            <a:off x="2201434" y="3644948"/>
            <a:ext cx="653452" cy="3139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7A7A7A"/>
                </a:solidFill>
                <a:effectLst/>
                <a:uLnTx/>
                <a:uFillTx/>
                <a:latin typeface="Arial" panose="020B0604020202020204" pitchFamily="34" charset="0"/>
                <a:ea typeface="+mn-ea"/>
                <a:cs typeface="Arial" panose="020B0604020202020204" pitchFamily="34" charset="0"/>
              </a:rPr>
              <a:t>32%</a:t>
            </a:r>
          </a:p>
        </p:txBody>
      </p:sp>
      <p:sp>
        <p:nvSpPr>
          <p:cNvPr id="13" name="TextBox 12">
            <a:extLst>
              <a:ext uri="{FF2B5EF4-FFF2-40B4-BE49-F238E27FC236}">
                <a16:creationId xmlns:a16="http://schemas.microsoft.com/office/drawing/2014/main" id="{76523F52-1041-4DDC-A142-0DD9AE43D578}"/>
              </a:ext>
            </a:extLst>
          </p:cNvPr>
          <p:cNvSpPr txBox="1"/>
          <p:nvPr/>
        </p:nvSpPr>
        <p:spPr>
          <a:xfrm>
            <a:off x="3829140" y="3040137"/>
            <a:ext cx="432000" cy="18868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3C7BE9"/>
                </a:solidFill>
                <a:effectLst/>
                <a:uLnTx/>
                <a:uFillTx/>
                <a:latin typeface="Arial" panose="020B0604020202020204" pitchFamily="34" charset="0"/>
                <a:ea typeface="+mn-ea"/>
                <a:cs typeface="Arial" panose="020B0604020202020204" pitchFamily="34" charset="0"/>
              </a:rPr>
              <a:t>25%</a:t>
            </a:r>
          </a:p>
        </p:txBody>
      </p:sp>
      <p:sp>
        <p:nvSpPr>
          <p:cNvPr id="14" name="TextBox 13">
            <a:extLst>
              <a:ext uri="{FF2B5EF4-FFF2-40B4-BE49-F238E27FC236}">
                <a16:creationId xmlns:a16="http://schemas.microsoft.com/office/drawing/2014/main" id="{9492540E-3DFE-BF7B-F198-5BD158000B74}"/>
              </a:ext>
            </a:extLst>
          </p:cNvPr>
          <p:cNvSpPr txBox="1"/>
          <p:nvPr/>
        </p:nvSpPr>
        <p:spPr>
          <a:xfrm>
            <a:off x="3619204" y="4431705"/>
            <a:ext cx="336061" cy="18868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7A7A7A"/>
                </a:solidFill>
                <a:effectLst/>
                <a:uLnTx/>
                <a:uFillTx/>
                <a:latin typeface="Arial" panose="020B0604020202020204" pitchFamily="34" charset="0"/>
                <a:ea typeface="+mn-ea"/>
                <a:cs typeface="Arial" panose="020B0604020202020204" pitchFamily="34" charset="0"/>
              </a:rPr>
              <a:t>7%</a:t>
            </a:r>
          </a:p>
        </p:txBody>
      </p:sp>
      <p:graphicFrame>
        <p:nvGraphicFramePr>
          <p:cNvPr id="15" name="Table 14">
            <a:extLst>
              <a:ext uri="{FF2B5EF4-FFF2-40B4-BE49-F238E27FC236}">
                <a16:creationId xmlns:a16="http://schemas.microsoft.com/office/drawing/2014/main" id="{F24F3960-0030-30E2-C1D7-D4B57C885E0C}"/>
              </a:ext>
            </a:extLst>
          </p:cNvPr>
          <p:cNvGraphicFramePr>
            <a:graphicFrameLocks noGrp="1"/>
          </p:cNvGraphicFramePr>
          <p:nvPr/>
        </p:nvGraphicFramePr>
        <p:xfrm>
          <a:off x="6144183" y="2107964"/>
          <a:ext cx="5280000" cy="1828800"/>
        </p:xfrm>
        <a:graphic>
          <a:graphicData uri="http://schemas.openxmlformats.org/drawingml/2006/table">
            <a:tbl>
              <a:tblPr firstRow="1" bandRow="1">
                <a:tableStyleId>{5940675A-B579-460E-94D1-54222C63F5DA}</a:tableStyleId>
              </a:tblPr>
              <a:tblGrid>
                <a:gridCol w="1824000">
                  <a:extLst>
                    <a:ext uri="{9D8B030D-6E8A-4147-A177-3AD203B41FA5}">
                      <a16:colId xmlns:a16="http://schemas.microsoft.com/office/drawing/2014/main" val="456259789"/>
                    </a:ext>
                  </a:extLst>
                </a:gridCol>
                <a:gridCol w="1728000">
                  <a:extLst>
                    <a:ext uri="{9D8B030D-6E8A-4147-A177-3AD203B41FA5}">
                      <a16:colId xmlns:a16="http://schemas.microsoft.com/office/drawing/2014/main" val="2836052210"/>
                    </a:ext>
                  </a:extLst>
                </a:gridCol>
                <a:gridCol w="1728000">
                  <a:extLst>
                    <a:ext uri="{9D8B030D-6E8A-4147-A177-3AD203B41FA5}">
                      <a16:colId xmlns:a16="http://schemas.microsoft.com/office/drawing/2014/main" val="1890595801"/>
                    </a:ext>
                  </a:extLst>
                </a:gridCol>
              </a:tblGrid>
              <a:tr h="365760">
                <a:tc>
                  <a:txBody>
                    <a:bodyPr/>
                    <a:lstStyle/>
                    <a:p>
                      <a:pPr algn="r"/>
                      <a:r>
                        <a:rPr lang="en-IE" sz="1600">
                          <a:latin typeface="Arial" panose="020B0604020202020204" pitchFamily="34" charset="0"/>
                          <a:cs typeface="Arial" panose="020B0604020202020204" pitchFamily="34" charset="0"/>
                        </a:rPr>
                        <a:t>No. of events</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1600">
                          <a:latin typeface="Arial" panose="020B0604020202020204" pitchFamily="34" charset="0"/>
                          <a:cs typeface="Arial" panose="020B0604020202020204" pitchFamily="34" charset="0"/>
                        </a:rPr>
                        <a:t>109</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1600">
                          <a:latin typeface="Arial" panose="020B0604020202020204" pitchFamily="34" charset="0"/>
                          <a:cs typeface="Arial" panose="020B0604020202020204" pitchFamily="34" charset="0"/>
                        </a:rPr>
                        <a:t>102</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6658940"/>
                  </a:ext>
                </a:extLst>
              </a:tr>
              <a:tr h="609600">
                <a:tc>
                  <a:txBody>
                    <a:bodyPr/>
                    <a:lstStyle/>
                    <a:p>
                      <a:pPr algn="r"/>
                      <a:r>
                        <a:rPr lang="en-IE" sz="1600">
                          <a:latin typeface="Arial" panose="020B0604020202020204" pitchFamily="34" charset="0"/>
                          <a:cs typeface="Arial" panose="020B0604020202020204" pitchFamily="34" charset="0"/>
                        </a:rPr>
                        <a:t>Median (95% CI);</a:t>
                      </a:r>
                    </a:p>
                    <a:p>
                      <a:pPr algn="r"/>
                      <a:r>
                        <a:rPr lang="en-IE" sz="1600">
                          <a:latin typeface="Arial" panose="020B0604020202020204" pitchFamily="34" charset="0"/>
                          <a:cs typeface="Arial" panose="020B0604020202020204" pitchFamily="34" charset="0"/>
                        </a:rPr>
                        <a:t>Months</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sz="1600" b="1">
                          <a:latin typeface="Arial" panose="020B0604020202020204" pitchFamily="34" charset="0"/>
                          <a:cs typeface="Arial" panose="020B0604020202020204" pitchFamily="34" charset="0"/>
                        </a:rPr>
                        <a:t>5.5 </a:t>
                      </a:r>
                    </a:p>
                    <a:p>
                      <a:pPr algn="ctr"/>
                      <a:r>
                        <a:rPr lang="en-IE" sz="1600" b="0">
                          <a:latin typeface="Arial" panose="020B0604020202020204" pitchFamily="34" charset="0"/>
                          <a:cs typeface="Arial" panose="020B0604020202020204" pitchFamily="34" charset="0"/>
                        </a:rPr>
                        <a:t>(3.9-7.4</a:t>
                      </a:r>
                      <a:r>
                        <a:rPr lang="en-IE" sz="1600">
                          <a:latin typeface="Arial" panose="020B060402020202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7BE9">
                        <a:alpha val="50196"/>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1">
                          <a:latin typeface="Arial" panose="020B0604020202020204" pitchFamily="34" charset="0"/>
                          <a:cs typeface="Arial" panose="020B0604020202020204" pitchFamily="34" charset="0"/>
                        </a:rPr>
                        <a:t>3.8 </a:t>
                      </a:r>
                    </a:p>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a:latin typeface="Arial" panose="020B0604020202020204" pitchFamily="34" charset="0"/>
                          <a:cs typeface="Arial" panose="020B0604020202020204" pitchFamily="34" charset="0"/>
                        </a:rPr>
                        <a:t>(3.7-5.5)</a:t>
                      </a:r>
                      <a:endParaRPr lang="en-US" sz="16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74098031"/>
                  </a:ext>
                </a:extLst>
              </a:tr>
              <a:tr h="609600">
                <a:tc>
                  <a:txBody>
                    <a:bodyPr/>
                    <a:lstStyle/>
                    <a:p>
                      <a:pPr algn="r"/>
                      <a:r>
                        <a:rPr lang="en-IE" sz="1600">
                          <a:latin typeface="Arial" panose="020B0604020202020204" pitchFamily="34" charset="0"/>
                          <a:cs typeface="Arial" panose="020B0604020202020204" pitchFamily="34" charset="0"/>
                        </a:rPr>
                        <a:t>HR (95% CI)</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1">
                          <a:latin typeface="Arial" panose="020B0604020202020204" pitchFamily="34" charset="0"/>
                          <a:cs typeface="Arial" panose="020B0604020202020204" pitchFamily="34" charset="0"/>
                        </a:rPr>
                        <a:t>0.62 (0.46-0.82)</a:t>
                      </a:r>
                      <a:r>
                        <a:rPr lang="en-IE" sz="1600" b="1" baseline="30000">
                          <a:latin typeface="Arial" panose="020B0604020202020204" pitchFamily="34" charset="0"/>
                          <a:cs typeface="Arial" panose="020B0604020202020204" pitchFamily="34" charset="0"/>
                        </a:rPr>
                        <a:t>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0" i="1">
                          <a:latin typeface="Arial" panose="020B0604020202020204" pitchFamily="34" charset="0"/>
                          <a:cs typeface="Arial" panose="020B0604020202020204" pitchFamily="34" charset="0"/>
                        </a:rPr>
                        <a:t>p</a:t>
                      </a:r>
                      <a:r>
                        <a:rPr lang="en-IE" sz="1600" b="0">
                          <a:latin typeface="Arial" panose="020B0604020202020204" pitchFamily="34" charset="0"/>
                          <a:cs typeface="Arial" panose="020B0604020202020204" pitchFamily="34" charset="0"/>
                        </a:rPr>
                        <a:t>-value&lt;</a:t>
                      </a:r>
                      <a:r>
                        <a:rPr lang="en-IE" sz="1600">
                          <a:latin typeface="Arial" panose="020B0604020202020204" pitchFamily="34" charset="0"/>
                          <a:cs typeface="Arial" panose="020B0604020202020204" pitchFamily="34" charset="0"/>
                        </a:rPr>
                        <a:t>0.001</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148815695"/>
                  </a:ext>
                </a:extLst>
              </a:tr>
            </a:tbl>
          </a:graphicData>
        </a:graphic>
      </p:graphicFrame>
      <p:pic>
        <p:nvPicPr>
          <p:cNvPr id="16" name="Graphic 15">
            <a:extLst>
              <a:ext uri="{FF2B5EF4-FFF2-40B4-BE49-F238E27FC236}">
                <a16:creationId xmlns:a16="http://schemas.microsoft.com/office/drawing/2014/main" id="{4A4DC151-BAA2-6967-1286-F9D4CB32CC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784" y="1509435"/>
            <a:ext cx="7152000" cy="4266275"/>
          </a:xfrm>
          <a:prstGeom prst="rect">
            <a:avLst/>
          </a:prstGeom>
        </p:spPr>
      </p:pic>
      <p:cxnSp>
        <p:nvCxnSpPr>
          <p:cNvPr id="17" name="Straight Connector 16">
            <a:extLst>
              <a:ext uri="{FF2B5EF4-FFF2-40B4-BE49-F238E27FC236}">
                <a16:creationId xmlns:a16="http://schemas.microsoft.com/office/drawing/2014/main" id="{E27146AE-A6DF-DBC7-C816-BAD24766C708}"/>
              </a:ext>
            </a:extLst>
          </p:cNvPr>
          <p:cNvCxnSpPr>
            <a:cxnSpLocks/>
          </p:cNvCxnSpPr>
          <p:nvPr/>
        </p:nvCxnSpPr>
        <p:spPr>
          <a:xfrm flipV="1">
            <a:off x="3979457" y="3230964"/>
            <a:ext cx="0" cy="1440000"/>
          </a:xfrm>
          <a:prstGeom prst="line">
            <a:avLst/>
          </a:prstGeom>
          <a:ln w="15875">
            <a:solidFill>
              <a:srgbClr val="A4A4A4"/>
            </a:solidFill>
            <a:prstDash val="dash"/>
          </a:ln>
        </p:spPr>
        <p:style>
          <a:lnRef idx="1">
            <a:schemeClr val="dk1"/>
          </a:lnRef>
          <a:fillRef idx="0">
            <a:schemeClr val="dk1"/>
          </a:fillRef>
          <a:effectRef idx="0">
            <a:schemeClr val="dk1"/>
          </a:effectRef>
          <a:fontRef idx="minor">
            <a:schemeClr val="tx1"/>
          </a:fontRef>
        </p:style>
      </p:cxnSp>
      <p:sp>
        <p:nvSpPr>
          <p:cNvPr id="18" name="Title 19">
            <a:extLst>
              <a:ext uri="{FF2B5EF4-FFF2-40B4-BE49-F238E27FC236}">
                <a16:creationId xmlns:a16="http://schemas.microsoft.com/office/drawing/2014/main" id="{C05B55D6-8B07-44FF-D0F4-21DB92FF9E13}"/>
              </a:ext>
            </a:extLst>
          </p:cNvPr>
          <p:cNvSpPr>
            <a:spLocks noGrp="1"/>
          </p:cNvSpPr>
          <p:nvPr>
            <p:ph type="title"/>
          </p:nvPr>
        </p:nvSpPr>
        <p:spPr>
          <a:xfrm>
            <a:off x="352818" y="264929"/>
            <a:ext cx="11139797" cy="949648"/>
          </a:xfrm>
        </p:spPr>
        <p:txBody>
          <a:bodyPr>
            <a:noAutofit/>
          </a:bodyPr>
          <a:lstStyle/>
          <a:p>
            <a:r>
              <a:rPr lang="en-IE" sz="2533" b="1" dirty="0"/>
              <a:t>Primary Endpoint: Imlunestrant vs SOC ET </a:t>
            </a:r>
            <a:br>
              <a:rPr lang="en-IE" sz="2533" b="1" dirty="0"/>
            </a:br>
            <a:r>
              <a:rPr lang="en-IE" sz="2533" b="1" dirty="0"/>
              <a:t>Investigator-assessed PFS in Patients with </a:t>
            </a:r>
            <a:r>
              <a:rPr lang="en-IE" sz="2533" b="1" i="1" dirty="0"/>
              <a:t>ESR1</a:t>
            </a:r>
            <a:r>
              <a:rPr lang="en-IE" sz="2533" b="1" dirty="0"/>
              <a:t>m</a:t>
            </a:r>
            <a:endParaRPr lang="en-IE" sz="2533" dirty="0"/>
          </a:p>
        </p:txBody>
      </p:sp>
      <p:sp>
        <p:nvSpPr>
          <p:cNvPr id="2" name="TextBox 1">
            <a:extLst>
              <a:ext uri="{FF2B5EF4-FFF2-40B4-BE49-F238E27FC236}">
                <a16:creationId xmlns:a16="http://schemas.microsoft.com/office/drawing/2014/main" id="{A2D1C363-BCFD-41A9-3FAC-91299132E834}"/>
              </a:ext>
            </a:extLst>
          </p:cNvPr>
          <p:cNvSpPr txBox="1"/>
          <p:nvPr/>
        </p:nvSpPr>
        <p:spPr>
          <a:xfrm>
            <a:off x="6396065" y="6383633"/>
            <a:ext cx="57723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Jhaveri KL et al, SABCS 2024, Jhaveri KL et al, NEJM 2025 </a:t>
            </a:r>
          </a:p>
        </p:txBody>
      </p:sp>
    </p:spTree>
    <p:extLst>
      <p:ext uri="{BB962C8B-B14F-4D97-AF65-F5344CB8AC3E}">
        <p14:creationId xmlns:p14="http://schemas.microsoft.com/office/powerpoint/2010/main" val="42831762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F0EB0-462B-1700-6FB5-F11049DBF788}"/>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E8A318F3-16B8-E127-D58E-26E5880795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187" y="1301043"/>
            <a:ext cx="11088000" cy="4993773"/>
          </a:xfrm>
          <a:prstGeom prst="rect">
            <a:avLst/>
          </a:prstGeom>
        </p:spPr>
      </p:pic>
      <p:sp>
        <p:nvSpPr>
          <p:cNvPr id="19" name="Title 2">
            <a:extLst>
              <a:ext uri="{FF2B5EF4-FFF2-40B4-BE49-F238E27FC236}">
                <a16:creationId xmlns:a16="http://schemas.microsoft.com/office/drawing/2014/main" id="{DE8032C6-B4E4-B0CC-194C-DBA2DAF19DFE}"/>
              </a:ext>
            </a:extLst>
          </p:cNvPr>
          <p:cNvSpPr>
            <a:spLocks noGrp="1"/>
          </p:cNvSpPr>
          <p:nvPr>
            <p:ph type="title"/>
          </p:nvPr>
        </p:nvSpPr>
        <p:spPr>
          <a:xfrm>
            <a:off x="315812" y="19698"/>
            <a:ext cx="11684000" cy="907424"/>
          </a:xfrm>
        </p:spPr>
        <p:txBody>
          <a:bodyPr>
            <a:noAutofit/>
          </a:bodyPr>
          <a:lstStyle/>
          <a:p>
            <a:r>
              <a:rPr lang="en-US" sz="2533" b="1" dirty="0">
                <a:latin typeface="Arial"/>
                <a:cs typeface="Arial"/>
              </a:rPr>
              <a:t>Investigator-assessed PFS by Subgroup:</a:t>
            </a:r>
            <a:br>
              <a:rPr lang="en-US" sz="2533" b="1" dirty="0">
                <a:latin typeface="Arial"/>
                <a:cs typeface="Arial"/>
              </a:rPr>
            </a:br>
            <a:r>
              <a:rPr lang="en-US" sz="2533" b="1" dirty="0">
                <a:latin typeface="Arial"/>
                <a:cs typeface="Arial"/>
              </a:rPr>
              <a:t>Imlunestrant Benefit Across Subgroups </a:t>
            </a:r>
            <a:r>
              <a:rPr lang="en-IE" sz="2533" b="1" dirty="0">
                <a:latin typeface="Arial"/>
                <a:cs typeface="Arial"/>
              </a:rPr>
              <a:t>in Patients with </a:t>
            </a:r>
            <a:r>
              <a:rPr lang="en-IE" sz="2533" b="1" i="1" dirty="0">
                <a:latin typeface="Arial"/>
                <a:cs typeface="Arial"/>
              </a:rPr>
              <a:t>ESR1</a:t>
            </a:r>
            <a:r>
              <a:rPr lang="en-IE" sz="2533" b="1" dirty="0">
                <a:latin typeface="Arial"/>
                <a:cs typeface="Arial"/>
              </a:rPr>
              <a:t>m</a:t>
            </a:r>
            <a:endParaRPr lang="en-IE" sz="2533" dirty="0"/>
          </a:p>
        </p:txBody>
      </p:sp>
      <p:sp>
        <p:nvSpPr>
          <p:cNvPr id="20" name="TextBox 19">
            <a:extLst>
              <a:ext uri="{FF2B5EF4-FFF2-40B4-BE49-F238E27FC236}">
                <a16:creationId xmlns:a16="http://schemas.microsoft.com/office/drawing/2014/main" id="{E148E6ED-7C2A-406D-9F71-33C7926BBB86}"/>
              </a:ext>
            </a:extLst>
          </p:cNvPr>
          <p:cNvSpPr txBox="1"/>
          <p:nvPr/>
        </p:nvSpPr>
        <p:spPr>
          <a:xfrm>
            <a:off x="643187" y="3730171"/>
            <a:ext cx="11088000" cy="682171"/>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5CE81926-E58E-12E5-8102-39CF6E0D6713}"/>
              </a:ext>
            </a:extLst>
          </p:cNvPr>
          <p:cNvSpPr txBox="1"/>
          <p:nvPr/>
        </p:nvSpPr>
        <p:spPr>
          <a:xfrm>
            <a:off x="643187" y="4815291"/>
            <a:ext cx="11088000" cy="365760"/>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DF6B4CC2-CF0B-B6E1-DE0F-22FDC8BB071B}"/>
              </a:ext>
            </a:extLst>
          </p:cNvPr>
          <p:cNvSpPr txBox="1"/>
          <p:nvPr/>
        </p:nvSpPr>
        <p:spPr>
          <a:xfrm>
            <a:off x="613812" y="5554972"/>
            <a:ext cx="11088000" cy="365760"/>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08E5270E-F864-43EF-09EE-C696C2AEAE4F}"/>
              </a:ext>
            </a:extLst>
          </p:cNvPr>
          <p:cNvSpPr txBox="1"/>
          <p:nvPr/>
        </p:nvSpPr>
        <p:spPr>
          <a:xfrm>
            <a:off x="6396065" y="6383633"/>
            <a:ext cx="57723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Jhaveri KL et al, SABCS 2024, Jhaveri KL et al, NEJM 2025 </a:t>
            </a:r>
          </a:p>
        </p:txBody>
      </p:sp>
    </p:spTree>
    <p:extLst>
      <p:ext uri="{BB962C8B-B14F-4D97-AF65-F5344CB8AC3E}">
        <p14:creationId xmlns:p14="http://schemas.microsoft.com/office/powerpoint/2010/main" val="3020983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D1F934E-261D-7A70-B8DC-EF281D870D9C}"/>
              </a:ext>
            </a:extLst>
          </p:cNvPr>
          <p:cNvCxnSpPr>
            <a:cxnSpLocks/>
          </p:cNvCxnSpPr>
          <p:nvPr/>
        </p:nvCxnSpPr>
        <p:spPr>
          <a:xfrm flipV="1">
            <a:off x="2649289" y="2479287"/>
            <a:ext cx="0" cy="1891740"/>
          </a:xfrm>
          <a:prstGeom prst="line">
            <a:avLst/>
          </a:prstGeom>
          <a:ln w="15875">
            <a:solidFill>
              <a:srgbClr val="A4A4A4"/>
            </a:solidFill>
            <a:prstDash val="dash"/>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6A319CAF-9C4A-DFDC-E738-7F6E8D10A7DB}"/>
              </a:ext>
            </a:extLst>
          </p:cNvPr>
          <p:cNvSpPr txBox="1"/>
          <p:nvPr/>
        </p:nvSpPr>
        <p:spPr>
          <a:xfrm>
            <a:off x="2476800" y="2294924"/>
            <a:ext cx="435825" cy="191451"/>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3C7BE9"/>
                </a:solidFill>
                <a:effectLst/>
                <a:uLnTx/>
                <a:uFillTx/>
                <a:latin typeface="Arial" panose="020B0604020202020204" pitchFamily="34" charset="0"/>
                <a:ea typeface="+mn-ea"/>
                <a:cs typeface="Arial" panose="020B0604020202020204" pitchFamily="34" charset="0"/>
              </a:rPr>
              <a:t>45%</a:t>
            </a:r>
          </a:p>
        </p:txBody>
      </p:sp>
      <p:sp>
        <p:nvSpPr>
          <p:cNvPr id="6" name="TextBox 5">
            <a:extLst>
              <a:ext uri="{FF2B5EF4-FFF2-40B4-BE49-F238E27FC236}">
                <a16:creationId xmlns:a16="http://schemas.microsoft.com/office/drawing/2014/main" id="{2A61A9DC-F9C7-7744-476E-CEC5B90B1DFC}"/>
              </a:ext>
            </a:extLst>
          </p:cNvPr>
          <p:cNvSpPr txBox="1"/>
          <p:nvPr/>
        </p:nvSpPr>
        <p:spPr>
          <a:xfrm>
            <a:off x="3551957" y="2753372"/>
            <a:ext cx="435825" cy="207795"/>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3C7BE9"/>
                </a:solidFill>
                <a:effectLst/>
                <a:uLnTx/>
                <a:uFillTx/>
                <a:latin typeface="Arial" panose="020B0604020202020204" pitchFamily="34" charset="0"/>
                <a:ea typeface="+mn-ea"/>
                <a:cs typeface="Arial" panose="020B0604020202020204" pitchFamily="34" charset="0"/>
              </a:rPr>
              <a:t>30%</a:t>
            </a:r>
          </a:p>
        </p:txBody>
      </p:sp>
      <p:sp>
        <p:nvSpPr>
          <p:cNvPr id="7" name="TextBox 6">
            <a:extLst>
              <a:ext uri="{FF2B5EF4-FFF2-40B4-BE49-F238E27FC236}">
                <a16:creationId xmlns:a16="http://schemas.microsoft.com/office/drawing/2014/main" id="{101F7C92-9B90-C623-DE4A-5AC66ECB432C}"/>
              </a:ext>
            </a:extLst>
          </p:cNvPr>
          <p:cNvSpPr txBox="1"/>
          <p:nvPr/>
        </p:nvSpPr>
        <p:spPr>
          <a:xfrm>
            <a:off x="2083421" y="3092029"/>
            <a:ext cx="691012" cy="3139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43%</a:t>
            </a:r>
          </a:p>
        </p:txBody>
      </p:sp>
      <p:sp>
        <p:nvSpPr>
          <p:cNvPr id="8" name="TextBox 7">
            <a:extLst>
              <a:ext uri="{FF2B5EF4-FFF2-40B4-BE49-F238E27FC236}">
                <a16:creationId xmlns:a16="http://schemas.microsoft.com/office/drawing/2014/main" id="{260D8D51-FDFB-9A3B-BE56-FE0FA72BF73C}"/>
              </a:ext>
            </a:extLst>
          </p:cNvPr>
          <p:cNvSpPr txBox="1"/>
          <p:nvPr/>
        </p:nvSpPr>
        <p:spPr>
          <a:xfrm>
            <a:off x="3157324" y="3665776"/>
            <a:ext cx="670971" cy="3139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22%</a:t>
            </a:r>
          </a:p>
        </p:txBody>
      </p:sp>
      <p:graphicFrame>
        <p:nvGraphicFramePr>
          <p:cNvPr id="10" name="Table 9">
            <a:extLst>
              <a:ext uri="{FF2B5EF4-FFF2-40B4-BE49-F238E27FC236}">
                <a16:creationId xmlns:a16="http://schemas.microsoft.com/office/drawing/2014/main" id="{833A8836-19F4-36BD-68BD-C02E8E953365}"/>
              </a:ext>
            </a:extLst>
          </p:cNvPr>
          <p:cNvGraphicFramePr>
            <a:graphicFrameLocks noGrp="1"/>
          </p:cNvGraphicFramePr>
          <p:nvPr/>
        </p:nvGraphicFramePr>
        <p:xfrm>
          <a:off x="6166750" y="2077675"/>
          <a:ext cx="5264358" cy="1828800"/>
        </p:xfrm>
        <a:graphic>
          <a:graphicData uri="http://schemas.openxmlformats.org/drawingml/2006/table">
            <a:tbl>
              <a:tblPr firstRow="1" bandRow="1">
                <a:tableStyleId>{5940675A-B579-460E-94D1-54222C63F5DA}</a:tableStyleId>
              </a:tblPr>
              <a:tblGrid>
                <a:gridCol w="1824000">
                  <a:extLst>
                    <a:ext uri="{9D8B030D-6E8A-4147-A177-3AD203B41FA5}">
                      <a16:colId xmlns:a16="http://schemas.microsoft.com/office/drawing/2014/main" val="2435055291"/>
                    </a:ext>
                  </a:extLst>
                </a:gridCol>
                <a:gridCol w="1720179">
                  <a:extLst>
                    <a:ext uri="{9D8B030D-6E8A-4147-A177-3AD203B41FA5}">
                      <a16:colId xmlns:a16="http://schemas.microsoft.com/office/drawing/2014/main" val="3739174754"/>
                    </a:ext>
                  </a:extLst>
                </a:gridCol>
                <a:gridCol w="1720179">
                  <a:extLst>
                    <a:ext uri="{9D8B030D-6E8A-4147-A177-3AD203B41FA5}">
                      <a16:colId xmlns:a16="http://schemas.microsoft.com/office/drawing/2014/main" val="3221107860"/>
                    </a:ext>
                  </a:extLst>
                </a:gridCol>
              </a:tblGrid>
              <a:tr h="365760">
                <a:tc>
                  <a:txBody>
                    <a:bodyPr/>
                    <a:lstStyle/>
                    <a:p>
                      <a:pPr algn="r"/>
                      <a:r>
                        <a:rPr lang="en-IE" sz="1600">
                          <a:latin typeface="Arial" panose="020B0604020202020204" pitchFamily="34" charset="0"/>
                          <a:cs typeface="Arial" panose="020B0604020202020204" pitchFamily="34" charset="0"/>
                        </a:rPr>
                        <a:t>No. of events</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1600">
                          <a:latin typeface="Arial" panose="020B0604020202020204" pitchFamily="34" charset="0"/>
                          <a:cs typeface="Arial" panose="020B0604020202020204" pitchFamily="34" charset="0"/>
                        </a:rPr>
                        <a:t>237</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1600">
                          <a:latin typeface="Arial" panose="020B0604020202020204" pitchFamily="34" charset="0"/>
                          <a:cs typeface="Arial" panose="020B0604020202020204" pitchFamily="34" charset="0"/>
                        </a:rPr>
                        <a:t>253</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2411919"/>
                  </a:ext>
                </a:extLst>
              </a:tr>
              <a:tr h="609600">
                <a:tc>
                  <a:txBody>
                    <a:bodyPr/>
                    <a:lstStyle/>
                    <a:p>
                      <a:pPr algn="r"/>
                      <a:r>
                        <a:rPr lang="en-IE" sz="1600">
                          <a:latin typeface="Arial" panose="020B0604020202020204" pitchFamily="34" charset="0"/>
                          <a:cs typeface="Arial" panose="020B0604020202020204" pitchFamily="34" charset="0"/>
                        </a:rPr>
                        <a:t>Median (95% CI);</a:t>
                      </a:r>
                    </a:p>
                    <a:p>
                      <a:pPr algn="r"/>
                      <a:r>
                        <a:rPr lang="en-IE" sz="1600">
                          <a:latin typeface="Arial" panose="020B0604020202020204" pitchFamily="34" charset="0"/>
                          <a:cs typeface="Arial" panose="020B0604020202020204" pitchFamily="34" charset="0"/>
                        </a:rPr>
                        <a:t>Months</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sz="1600" b="1">
                          <a:latin typeface="Arial" panose="020B0604020202020204" pitchFamily="34" charset="0"/>
                          <a:cs typeface="Arial" panose="020B0604020202020204" pitchFamily="34" charset="0"/>
                        </a:rPr>
                        <a:t>5.6</a:t>
                      </a:r>
                    </a:p>
                    <a:p>
                      <a:pPr algn="ctr"/>
                      <a:r>
                        <a:rPr lang="en-IE" sz="1600" b="1">
                          <a:latin typeface="Arial" panose="020B0604020202020204" pitchFamily="34" charset="0"/>
                          <a:cs typeface="Arial" panose="020B0604020202020204" pitchFamily="34" charset="0"/>
                        </a:rPr>
                        <a:t> </a:t>
                      </a:r>
                      <a:r>
                        <a:rPr lang="en-IE" sz="1600">
                          <a:latin typeface="Arial" panose="020B0604020202020204" pitchFamily="34" charset="0"/>
                          <a:cs typeface="Arial" panose="020B0604020202020204" pitchFamily="34" charset="0"/>
                        </a:rPr>
                        <a:t>(5.3-7.3)</a:t>
                      </a:r>
                      <a:endParaRPr lang="en-US" sz="16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7BE9">
                        <a:alpha val="50196"/>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1">
                          <a:latin typeface="Arial" panose="020B0604020202020204" pitchFamily="34" charset="0"/>
                          <a:cs typeface="Arial" panose="020B0604020202020204" pitchFamily="34" charset="0"/>
                        </a:rPr>
                        <a:t>5.5 </a:t>
                      </a:r>
                    </a:p>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a:latin typeface="Arial" panose="020B0604020202020204" pitchFamily="34" charset="0"/>
                          <a:cs typeface="Arial" panose="020B0604020202020204" pitchFamily="34" charset="0"/>
                        </a:rPr>
                        <a:t>(4.6-5.6)</a:t>
                      </a:r>
                      <a:endParaRPr lang="en-US" sz="16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532313405"/>
                  </a:ext>
                </a:extLst>
              </a:tr>
              <a:tr h="609600">
                <a:tc>
                  <a:txBody>
                    <a:bodyPr/>
                    <a:lstStyle/>
                    <a:p>
                      <a:pPr algn="r"/>
                      <a:r>
                        <a:rPr lang="en-IE" sz="1600">
                          <a:latin typeface="Arial" panose="020B0604020202020204" pitchFamily="34" charset="0"/>
                          <a:cs typeface="Arial" panose="020B0604020202020204" pitchFamily="34" charset="0"/>
                        </a:rPr>
                        <a:t>HR (95% CI)</a:t>
                      </a:r>
                    </a:p>
                    <a:p>
                      <a:pPr algn="r"/>
                      <a:endParaRPr lang="en-IE"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1">
                          <a:latin typeface="Arial" panose="020B0604020202020204" pitchFamily="34" charset="0"/>
                          <a:cs typeface="Arial" panose="020B0604020202020204" pitchFamily="34" charset="0"/>
                        </a:rPr>
                        <a:t>0.87 (0.72-1.04)</a:t>
                      </a:r>
                    </a:p>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0" i="1">
                          <a:latin typeface="Arial" panose="020B0604020202020204" pitchFamily="34" charset="0"/>
                          <a:cs typeface="Arial" panose="020B0604020202020204" pitchFamily="34" charset="0"/>
                        </a:rPr>
                        <a:t>p</a:t>
                      </a:r>
                      <a:r>
                        <a:rPr lang="en-IE" sz="1600" b="0">
                          <a:latin typeface="Arial" panose="020B0604020202020204" pitchFamily="34" charset="0"/>
                          <a:cs typeface="Arial" panose="020B0604020202020204" pitchFamily="34" charset="0"/>
                        </a:rPr>
                        <a:t>-value </a:t>
                      </a:r>
                      <a:r>
                        <a:rPr lang="en-IE" sz="1600">
                          <a:latin typeface="Arial" panose="020B0604020202020204" pitchFamily="34" charset="0"/>
                          <a:cs typeface="Arial" panose="020B0604020202020204" pitchFamily="34" charset="0"/>
                        </a:rPr>
                        <a:t>0.12</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91716459"/>
                  </a:ext>
                </a:extLst>
              </a:tr>
            </a:tbl>
          </a:graphicData>
        </a:graphic>
      </p:graphicFrame>
      <p:grpSp>
        <p:nvGrpSpPr>
          <p:cNvPr id="11" name="Group 10">
            <a:extLst>
              <a:ext uri="{FF2B5EF4-FFF2-40B4-BE49-F238E27FC236}">
                <a16:creationId xmlns:a16="http://schemas.microsoft.com/office/drawing/2014/main" id="{BF170039-1BAA-95F1-4EB3-6B7352F56E2B}"/>
              </a:ext>
            </a:extLst>
          </p:cNvPr>
          <p:cNvGrpSpPr/>
          <p:nvPr/>
        </p:nvGrpSpPr>
        <p:grpSpPr>
          <a:xfrm>
            <a:off x="7998398" y="1481454"/>
            <a:ext cx="3432369" cy="610019"/>
            <a:chOff x="6295236" y="864411"/>
            <a:chExt cx="2574277" cy="457514"/>
          </a:xfrm>
        </p:grpSpPr>
        <p:sp>
          <p:nvSpPr>
            <p:cNvPr id="12" name="Rectangle: Top Corners Rounded 17">
              <a:extLst>
                <a:ext uri="{FF2B5EF4-FFF2-40B4-BE49-F238E27FC236}">
                  <a16:creationId xmlns:a16="http://schemas.microsoft.com/office/drawing/2014/main" id="{C6FC54B4-05A4-4E87-A5FC-85BE28BAC7C8}"/>
                </a:ext>
              </a:extLst>
            </p:cNvPr>
            <p:cNvSpPr/>
            <p:nvPr/>
          </p:nvSpPr>
          <p:spPr>
            <a:xfrm>
              <a:off x="6295236" y="889410"/>
              <a:ext cx="1278000" cy="432000"/>
            </a:xfrm>
            <a:prstGeom prst="round2SameRect">
              <a:avLst/>
            </a:prstGeom>
            <a:solidFill>
              <a:srgbClr val="3C7BE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Top Corners Rounded 23">
              <a:extLst>
                <a:ext uri="{FF2B5EF4-FFF2-40B4-BE49-F238E27FC236}">
                  <a16:creationId xmlns:a16="http://schemas.microsoft.com/office/drawing/2014/main" id="{5AB2D2B7-C001-92E8-9D66-08D11CB05B29}"/>
                </a:ext>
              </a:extLst>
            </p:cNvPr>
            <p:cNvSpPr/>
            <p:nvPr/>
          </p:nvSpPr>
          <p:spPr>
            <a:xfrm>
              <a:off x="7591513" y="889925"/>
              <a:ext cx="1278000" cy="432000"/>
            </a:xfrm>
            <a:prstGeom prst="round2SameRect">
              <a:avLst/>
            </a:prstGeom>
            <a:solidFill>
              <a:srgbClr val="70707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51B4D779-B267-8E08-1056-84F7C97EFDF1}"/>
                </a:ext>
              </a:extLst>
            </p:cNvPr>
            <p:cNvSpPr txBox="1"/>
            <p:nvPr/>
          </p:nvSpPr>
          <p:spPr>
            <a:xfrm>
              <a:off x="6319915" y="864411"/>
              <a:ext cx="1181087" cy="438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Imlunestrant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n=331</a:t>
              </a: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DD3FEBC8-2B3F-D489-233A-2BA4BF359D8C}"/>
                </a:ext>
              </a:extLst>
            </p:cNvPr>
            <p:cNvSpPr txBox="1"/>
            <p:nvPr/>
          </p:nvSpPr>
          <p:spPr>
            <a:xfrm>
              <a:off x="7686022" y="869976"/>
              <a:ext cx="971551" cy="438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SOC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n=330</a:t>
              </a: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6" name="TextBox 15">
            <a:extLst>
              <a:ext uri="{FF2B5EF4-FFF2-40B4-BE49-F238E27FC236}">
                <a16:creationId xmlns:a16="http://schemas.microsoft.com/office/drawing/2014/main" id="{058E80F8-F02E-2C37-0267-B3A65C734451}"/>
              </a:ext>
            </a:extLst>
          </p:cNvPr>
          <p:cNvSpPr txBox="1"/>
          <p:nvPr/>
        </p:nvSpPr>
        <p:spPr>
          <a:xfrm>
            <a:off x="347615" y="6008379"/>
            <a:ext cx="11271291" cy="28725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C00000"/>
              </a:buClr>
              <a:buSzPct val="125000"/>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The majority subgroup of </a:t>
            </a:r>
            <a:r>
              <a:rPr kumimoji="0" lang="en-I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a:t>
            </a:r>
            <a:r>
              <a:rPr kumimoji="0" lang="en-IE"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without</a:t>
            </a:r>
            <a:r>
              <a:rPr kumimoji="0" lang="en-I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IE"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ESR1</a:t>
            </a:r>
            <a:r>
              <a:rPr kumimoji="0" lang="en-I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a:t>
            </a:r>
            <a:r>
              <a:rPr kumimoji="0" lang="en-IE" sz="1600" b="0" i="0" u="none" strike="noStrike" kern="1200" cap="none" spc="0" normalizeH="0" baseline="0" noProof="0" dirty="0">
                <a:ln>
                  <a:noFill/>
                </a:ln>
                <a:solidFill>
                  <a:prstClr val="black"/>
                </a:solidFill>
                <a:effectLst/>
                <a:uLnTx/>
                <a:uFillTx/>
                <a:latin typeface="Helvetica" pitchFamily="2" charset="0"/>
                <a:ea typeface="+mn-ea"/>
                <a:cs typeface="+mn-cs"/>
              </a:rPr>
              <a:t>showed no difference in PFS (HR=1.00; 95% CI, 0.79-1.27)</a:t>
            </a:r>
            <a:r>
              <a:rPr kumimoji="0" lang="en-IE" sz="1600" b="0" i="0" u="none" strike="noStrike" kern="1200" cap="none" spc="0" normalizeH="0" baseline="30000" noProof="0" dirty="0">
                <a:ln>
                  <a:noFill/>
                </a:ln>
                <a:solidFill>
                  <a:prstClr val="black"/>
                </a:solidFill>
                <a:effectLst/>
                <a:uLnTx/>
                <a:uFillTx/>
                <a:latin typeface="Helvetica" pitchFamily="2" charset="0"/>
                <a:ea typeface="+mn-ea"/>
                <a:cs typeface="+mn-cs"/>
              </a:rPr>
              <a:t>b</a:t>
            </a:r>
            <a:endParaRPr kumimoji="0" lang="en-IE"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7">
            <a:extLst>
              <a:ext uri="{FF2B5EF4-FFF2-40B4-BE49-F238E27FC236}">
                <a16:creationId xmlns:a16="http://schemas.microsoft.com/office/drawing/2014/main" id="{891424C5-012D-AEBA-CC76-9658774DDBEF}"/>
              </a:ext>
            </a:extLst>
          </p:cNvPr>
          <p:cNvSpPr txBox="1">
            <a:spLocks/>
          </p:cNvSpPr>
          <p:nvPr/>
        </p:nvSpPr>
        <p:spPr>
          <a:xfrm>
            <a:off x="8031303" y="3917921"/>
            <a:ext cx="3385313" cy="374571"/>
          </a:xfrm>
          <a:prstGeom prst="roundRect">
            <a:avLst/>
          </a:prstGeom>
          <a:solidFill>
            <a:srgbClr val="E7E7E7"/>
          </a:solidFill>
          <a:ln w="9525" cap="flat" cmpd="sng" algn="ctr">
            <a:solidFill>
              <a:srgbClr val="0F3A85"/>
            </a:solidFill>
            <a:prstDash val="soli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Prespecified Critical HR &lt; 0.84</a:t>
            </a:r>
            <a:r>
              <a:rPr kumimoji="0" lang="en-US" sz="16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IE"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8" name="Straight Connector 17">
            <a:extLst>
              <a:ext uri="{FF2B5EF4-FFF2-40B4-BE49-F238E27FC236}">
                <a16:creationId xmlns:a16="http://schemas.microsoft.com/office/drawing/2014/main" id="{A2A55B48-36CE-41F4-85AA-6CD1BCF05598}"/>
              </a:ext>
            </a:extLst>
          </p:cNvPr>
          <p:cNvCxnSpPr>
            <a:cxnSpLocks/>
          </p:cNvCxnSpPr>
          <p:nvPr/>
        </p:nvCxnSpPr>
        <p:spPr>
          <a:xfrm flipV="1">
            <a:off x="3735223" y="2962319"/>
            <a:ext cx="0" cy="1392000"/>
          </a:xfrm>
          <a:prstGeom prst="line">
            <a:avLst/>
          </a:prstGeom>
          <a:ln w="15875">
            <a:solidFill>
              <a:srgbClr val="A4A4A4"/>
            </a:solidFill>
            <a:prstDash val="dash"/>
          </a:ln>
        </p:spPr>
        <p:style>
          <a:lnRef idx="1">
            <a:schemeClr val="dk1"/>
          </a:lnRef>
          <a:fillRef idx="0">
            <a:schemeClr val="dk1"/>
          </a:fillRef>
          <a:effectRef idx="0">
            <a:schemeClr val="dk1"/>
          </a:effectRef>
          <a:fontRef idx="minor">
            <a:schemeClr val="tx1"/>
          </a:fontRef>
        </p:style>
      </p:cxnSp>
      <p:pic>
        <p:nvPicPr>
          <p:cNvPr id="19" name="Graphic 18">
            <a:extLst>
              <a:ext uri="{FF2B5EF4-FFF2-40B4-BE49-F238E27FC236}">
                <a16:creationId xmlns:a16="http://schemas.microsoft.com/office/drawing/2014/main" id="{3EA13DDC-18BC-2CEB-C0FA-6C18DC27E7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135" y="1325411"/>
            <a:ext cx="6672000" cy="3932332"/>
          </a:xfrm>
          <a:prstGeom prst="rect">
            <a:avLst/>
          </a:prstGeom>
        </p:spPr>
      </p:pic>
      <p:sp>
        <p:nvSpPr>
          <p:cNvPr id="20" name="Title 2">
            <a:extLst>
              <a:ext uri="{FF2B5EF4-FFF2-40B4-BE49-F238E27FC236}">
                <a16:creationId xmlns:a16="http://schemas.microsoft.com/office/drawing/2014/main" id="{AFA6467E-FF6B-5F1C-1F7A-F9F5830070E0}"/>
              </a:ext>
            </a:extLst>
          </p:cNvPr>
          <p:cNvSpPr>
            <a:spLocks noGrp="1"/>
          </p:cNvSpPr>
          <p:nvPr>
            <p:ph type="title"/>
          </p:nvPr>
        </p:nvSpPr>
        <p:spPr>
          <a:xfrm>
            <a:off x="347615" y="269969"/>
            <a:ext cx="10062464" cy="949648"/>
          </a:xfrm>
        </p:spPr>
        <p:txBody>
          <a:bodyPr>
            <a:noAutofit/>
          </a:bodyPr>
          <a:lstStyle/>
          <a:p>
            <a:r>
              <a:rPr lang="en-IE" sz="2533" b="1" dirty="0"/>
              <a:t>Primary Endpoint: Imlunestrant vs SOC ET </a:t>
            </a:r>
            <a:br>
              <a:rPr lang="en-IE" sz="2533" b="1" dirty="0"/>
            </a:br>
            <a:r>
              <a:rPr lang="en-IE" sz="2533" b="1" dirty="0"/>
              <a:t>Investigator-assessed PFS in all Patients</a:t>
            </a:r>
            <a:endParaRPr lang="en-IE" sz="2533" dirty="0"/>
          </a:p>
        </p:txBody>
      </p:sp>
      <p:sp>
        <p:nvSpPr>
          <p:cNvPr id="2" name="TextBox 1">
            <a:extLst>
              <a:ext uri="{FF2B5EF4-FFF2-40B4-BE49-F238E27FC236}">
                <a16:creationId xmlns:a16="http://schemas.microsoft.com/office/drawing/2014/main" id="{4FD8F2A8-53AF-4236-ABBE-3BB83BAFEA5D}"/>
              </a:ext>
            </a:extLst>
          </p:cNvPr>
          <p:cNvSpPr txBox="1"/>
          <p:nvPr/>
        </p:nvSpPr>
        <p:spPr>
          <a:xfrm>
            <a:off x="6396065" y="6383633"/>
            <a:ext cx="57723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Jhaveri KL et al, SABCS 2024, Jhaveri KL et al, NEJM 2025 </a:t>
            </a:r>
          </a:p>
        </p:txBody>
      </p:sp>
    </p:spTree>
    <p:extLst>
      <p:ext uri="{BB962C8B-B14F-4D97-AF65-F5344CB8AC3E}">
        <p14:creationId xmlns:p14="http://schemas.microsoft.com/office/powerpoint/2010/main" val="6311181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9998-9B9C-20DE-7B9D-9E5E1BDED0CB}"/>
              </a:ext>
            </a:extLst>
          </p:cNvPr>
          <p:cNvSpPr>
            <a:spLocks noGrp="1"/>
          </p:cNvSpPr>
          <p:nvPr>
            <p:ph type="title"/>
          </p:nvPr>
        </p:nvSpPr>
        <p:spPr/>
        <p:txBody>
          <a:bodyPr>
            <a:normAutofit fontScale="90000"/>
          </a:bodyPr>
          <a:lstStyle/>
          <a:p>
            <a:pPr algn="ctr"/>
            <a:r>
              <a:rPr lang="en-US" dirty="0"/>
              <a:t>Next Generation Endocrine Therapies that were FDA approved and/ or with positive results from completed Phase III trials</a:t>
            </a:r>
          </a:p>
        </p:txBody>
      </p:sp>
      <p:sp>
        <p:nvSpPr>
          <p:cNvPr id="3" name="Content Placeholder 2">
            <a:extLst>
              <a:ext uri="{FF2B5EF4-FFF2-40B4-BE49-F238E27FC236}">
                <a16:creationId xmlns:a16="http://schemas.microsoft.com/office/drawing/2014/main" id="{856470C4-EF61-0E83-2870-9895FB5EF333}"/>
              </a:ext>
            </a:extLst>
          </p:cNvPr>
          <p:cNvSpPr>
            <a:spLocks noGrp="1"/>
          </p:cNvSpPr>
          <p:nvPr>
            <p:ph idx="1"/>
          </p:nvPr>
        </p:nvSpPr>
        <p:spPr>
          <a:xfrm>
            <a:off x="1080571" y="2322244"/>
            <a:ext cx="10515600" cy="4351338"/>
          </a:xfrm>
        </p:spPr>
        <p:txBody>
          <a:bodyPr/>
          <a:lstStyle/>
          <a:p>
            <a:r>
              <a:rPr lang="en-US" dirty="0"/>
              <a:t>Elacestrant</a:t>
            </a:r>
          </a:p>
          <a:p>
            <a:r>
              <a:rPr lang="en-US" dirty="0"/>
              <a:t>Imlunestrant</a:t>
            </a:r>
          </a:p>
        </p:txBody>
      </p:sp>
      <p:sp>
        <p:nvSpPr>
          <p:cNvPr id="4" name="Right Brace 3">
            <a:extLst>
              <a:ext uri="{FF2B5EF4-FFF2-40B4-BE49-F238E27FC236}">
                <a16:creationId xmlns:a16="http://schemas.microsoft.com/office/drawing/2014/main" id="{28A62E11-710F-25C6-BCA7-FF924E936776}"/>
              </a:ext>
            </a:extLst>
          </p:cNvPr>
          <p:cNvSpPr/>
          <p:nvPr/>
        </p:nvSpPr>
        <p:spPr>
          <a:xfrm>
            <a:off x="3275857" y="2158091"/>
            <a:ext cx="566057" cy="159271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4C8B3D8-540C-07FF-72E7-3C867D8D24EC}"/>
              </a:ext>
            </a:extLst>
          </p:cNvPr>
          <p:cNvSpPr txBox="1"/>
          <p:nvPr/>
        </p:nvSpPr>
        <p:spPr>
          <a:xfrm>
            <a:off x="4001572" y="2292728"/>
            <a:ext cx="6995886" cy="1323439"/>
          </a:xfrm>
          <a:prstGeom prst="rect">
            <a:avLst/>
          </a:prstGeom>
          <a:solidFill>
            <a:schemeClr val="tx2">
              <a:lumMod val="10000"/>
              <a:lumOff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Single agent FDA approved for postmenopausal women or adult men with ER-positive, HER2-negative,  ESR1-mutated advanced breast cancer with disease progression following at least one line of endocrine therapy</a:t>
            </a:r>
          </a:p>
        </p:txBody>
      </p:sp>
      <p:sp>
        <p:nvSpPr>
          <p:cNvPr id="6" name="TextBox 5">
            <a:extLst>
              <a:ext uri="{FF2B5EF4-FFF2-40B4-BE49-F238E27FC236}">
                <a16:creationId xmlns:a16="http://schemas.microsoft.com/office/drawing/2014/main" id="{38CCB8E8-FAF2-EB38-44EE-2542D2B4A292}"/>
              </a:ext>
            </a:extLst>
          </p:cNvPr>
          <p:cNvSpPr txBox="1"/>
          <p:nvPr/>
        </p:nvSpPr>
        <p:spPr>
          <a:xfrm>
            <a:off x="1021545" y="4288864"/>
            <a:ext cx="10574626"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Camizestrant: Positive phase III trial in combination with a CDK4/6i (SERENA 6,Bidard FC, NEJM 2025 )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Giredestrant : Positive phase III trial in combination with  everolimus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evERA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Mayer E, ESMO 2025)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Vepdegestrant (ER PROTAC): Positive Phase III trial as a single agent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Campone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M, NEJM 2025) </a:t>
            </a:r>
          </a:p>
        </p:txBody>
      </p:sp>
    </p:spTree>
    <p:extLst>
      <p:ext uri="{BB962C8B-B14F-4D97-AF65-F5344CB8AC3E}">
        <p14:creationId xmlns:p14="http://schemas.microsoft.com/office/powerpoint/2010/main" val="31635131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862BB-F236-2E05-F330-FDF2D5D4000A}"/>
              </a:ext>
            </a:extLst>
          </p:cNvPr>
          <p:cNvSpPr>
            <a:spLocks noGrp="1"/>
          </p:cNvSpPr>
          <p:nvPr>
            <p:ph type="title"/>
          </p:nvPr>
        </p:nvSpPr>
        <p:spPr>
          <a:xfrm>
            <a:off x="838200" y="18255"/>
            <a:ext cx="10515600" cy="936605"/>
          </a:xfrm>
        </p:spPr>
        <p:txBody>
          <a:bodyPr>
            <a:normAutofit fontScale="90000"/>
          </a:bodyPr>
          <a:lstStyle/>
          <a:p>
            <a:pPr algn="ctr"/>
            <a:r>
              <a:rPr lang="en-US" sz="3200" dirty="0"/>
              <a:t>Side effect profiles of new endocrine therapies are different, </a:t>
            </a:r>
            <a:br>
              <a:rPr lang="en-US" sz="3200" dirty="0"/>
            </a:br>
            <a:r>
              <a:rPr lang="en-US" sz="3200" dirty="0"/>
              <a:t>but mostly low grade </a:t>
            </a:r>
          </a:p>
        </p:txBody>
      </p:sp>
      <p:pic>
        <p:nvPicPr>
          <p:cNvPr id="9" name="Picture 8" descr="A diagram of a person's body&#10;&#10;AI-generated content may be incorrect.">
            <a:extLst>
              <a:ext uri="{FF2B5EF4-FFF2-40B4-BE49-F238E27FC236}">
                <a16:creationId xmlns:a16="http://schemas.microsoft.com/office/drawing/2014/main" id="{FC0F537D-F449-CC9B-ECC2-E565B0AD3E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r="430" b="767"/>
          <a:stretch>
            <a:fillRect/>
          </a:stretch>
        </p:blipFill>
        <p:spPr>
          <a:xfrm>
            <a:off x="230025" y="954861"/>
            <a:ext cx="11681451" cy="5687480"/>
          </a:xfrm>
          <a:prstGeom prst="rect">
            <a:avLst/>
          </a:prstGeom>
        </p:spPr>
      </p:pic>
      <p:sp>
        <p:nvSpPr>
          <p:cNvPr id="10" name="TextBox 9">
            <a:extLst>
              <a:ext uri="{FF2B5EF4-FFF2-40B4-BE49-F238E27FC236}">
                <a16:creationId xmlns:a16="http://schemas.microsoft.com/office/drawing/2014/main" id="{C293180B-0FD9-E5D8-06B2-DFD66717D50E}"/>
              </a:ext>
            </a:extLst>
          </p:cNvPr>
          <p:cNvSpPr txBox="1"/>
          <p:nvPr/>
        </p:nvSpPr>
        <p:spPr>
          <a:xfrm>
            <a:off x="9361673" y="6624301"/>
            <a:ext cx="2830327" cy="215444"/>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Aptos" panose="02110004020202020204"/>
                <a:ea typeface="+mn-ea"/>
                <a:cs typeface="+mn-cs"/>
              </a:rPr>
              <a:t>Gheysen</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 M et al, Can Treat Rev 2024 </a:t>
            </a:r>
          </a:p>
        </p:txBody>
      </p:sp>
      <p:sp>
        <p:nvSpPr>
          <p:cNvPr id="4" name="TextBox 3">
            <a:extLst>
              <a:ext uri="{FF2B5EF4-FFF2-40B4-BE49-F238E27FC236}">
                <a16:creationId xmlns:a16="http://schemas.microsoft.com/office/drawing/2014/main" id="{63D6733A-A184-E04B-9B2E-1B96FD4E42EA}"/>
              </a:ext>
            </a:extLst>
          </p:cNvPr>
          <p:cNvSpPr txBox="1"/>
          <p:nvPr/>
        </p:nvSpPr>
        <p:spPr>
          <a:xfrm>
            <a:off x="3158396" y="2072255"/>
            <a:ext cx="828777" cy="107722"/>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arthralgia (14,3)</a:t>
            </a:r>
          </a:p>
        </p:txBody>
      </p:sp>
      <p:sp>
        <p:nvSpPr>
          <p:cNvPr id="5" name="TextBox 4">
            <a:extLst>
              <a:ext uri="{FF2B5EF4-FFF2-40B4-BE49-F238E27FC236}">
                <a16:creationId xmlns:a16="http://schemas.microsoft.com/office/drawing/2014/main" id="{D7270813-E4CC-AB69-4838-A075637061E5}"/>
              </a:ext>
            </a:extLst>
          </p:cNvPr>
          <p:cNvSpPr txBox="1"/>
          <p:nvPr/>
        </p:nvSpPr>
        <p:spPr>
          <a:xfrm>
            <a:off x="6977552" y="2072255"/>
            <a:ext cx="725379" cy="107722"/>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arthralgia (4,05%)</a:t>
            </a:r>
          </a:p>
        </p:txBody>
      </p:sp>
      <p:sp>
        <p:nvSpPr>
          <p:cNvPr id="6" name="TextBox 5">
            <a:extLst>
              <a:ext uri="{FF2B5EF4-FFF2-40B4-BE49-F238E27FC236}">
                <a16:creationId xmlns:a16="http://schemas.microsoft.com/office/drawing/2014/main" id="{FAFF5D45-A35B-42A4-C310-798455E605C5}"/>
              </a:ext>
            </a:extLst>
          </p:cNvPr>
          <p:cNvSpPr txBox="1"/>
          <p:nvPr/>
        </p:nvSpPr>
        <p:spPr>
          <a:xfrm>
            <a:off x="10842503" y="2126116"/>
            <a:ext cx="806157" cy="107722"/>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arthralgia (12,33%)</a:t>
            </a:r>
          </a:p>
        </p:txBody>
      </p:sp>
      <p:sp>
        <p:nvSpPr>
          <p:cNvPr id="7" name="TextBox 6">
            <a:extLst>
              <a:ext uri="{FF2B5EF4-FFF2-40B4-BE49-F238E27FC236}">
                <a16:creationId xmlns:a16="http://schemas.microsoft.com/office/drawing/2014/main" id="{7F2F54E4-1AD8-8615-0042-C5524D1631E3}"/>
              </a:ext>
            </a:extLst>
          </p:cNvPr>
          <p:cNvSpPr txBox="1"/>
          <p:nvPr/>
        </p:nvSpPr>
        <p:spPr>
          <a:xfrm>
            <a:off x="10994364" y="5047026"/>
            <a:ext cx="806157" cy="107722"/>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arthralgia (14,0%)</a:t>
            </a:r>
          </a:p>
        </p:txBody>
      </p:sp>
      <p:sp>
        <p:nvSpPr>
          <p:cNvPr id="8" name="TextBox 7">
            <a:extLst>
              <a:ext uri="{FF2B5EF4-FFF2-40B4-BE49-F238E27FC236}">
                <a16:creationId xmlns:a16="http://schemas.microsoft.com/office/drawing/2014/main" id="{419D0928-15B9-AE13-55BE-DC263C83DA09}"/>
              </a:ext>
            </a:extLst>
          </p:cNvPr>
          <p:cNvSpPr txBox="1"/>
          <p:nvPr/>
        </p:nvSpPr>
        <p:spPr>
          <a:xfrm>
            <a:off x="7188133" y="5072875"/>
            <a:ext cx="806157" cy="107722"/>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arthralgia (15%)</a:t>
            </a:r>
          </a:p>
        </p:txBody>
      </p:sp>
      <p:sp>
        <p:nvSpPr>
          <p:cNvPr id="11" name="TextBox 10">
            <a:extLst>
              <a:ext uri="{FF2B5EF4-FFF2-40B4-BE49-F238E27FC236}">
                <a16:creationId xmlns:a16="http://schemas.microsoft.com/office/drawing/2014/main" id="{01358FFF-799A-1874-FE46-BA954F911AB6}"/>
              </a:ext>
            </a:extLst>
          </p:cNvPr>
          <p:cNvSpPr txBox="1"/>
          <p:nvPr/>
        </p:nvSpPr>
        <p:spPr>
          <a:xfrm>
            <a:off x="3306001" y="5072875"/>
            <a:ext cx="806157" cy="107722"/>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arthralgia (12,00%)</a:t>
            </a:r>
          </a:p>
        </p:txBody>
      </p:sp>
    </p:spTree>
    <p:extLst>
      <p:ext uri="{BB962C8B-B14F-4D97-AF65-F5344CB8AC3E}">
        <p14:creationId xmlns:p14="http://schemas.microsoft.com/office/powerpoint/2010/main" val="14309401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94E3F-4D1E-4380-D7B2-859C779113C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C8533D1-D1E5-DA31-DC3C-A264C7DEFD32}"/>
              </a:ext>
            </a:extLst>
          </p:cNvPr>
          <p:cNvSpPr>
            <a:spLocks noGrp="1"/>
          </p:cNvSpPr>
          <p:nvPr>
            <p:ph type="title"/>
          </p:nvPr>
        </p:nvSpPr>
        <p:spPr>
          <a:xfrm>
            <a:off x="609600" y="2713484"/>
            <a:ext cx="10972800" cy="1075556"/>
          </a:xfrm>
        </p:spPr>
        <p:txBody>
          <a:bodyPr/>
          <a:lstStyle/>
          <a:p>
            <a:r>
              <a:rPr lang="en-US" sz="4600" dirty="0"/>
              <a:t>Clinical Scenarios</a:t>
            </a:r>
            <a:endParaRPr lang="en-US" sz="4600" b="0" dirty="0">
              <a:solidFill>
                <a:schemeClr val="tx1"/>
              </a:solidFill>
            </a:endParaRPr>
          </a:p>
        </p:txBody>
      </p:sp>
    </p:spTree>
    <p:extLst>
      <p:ext uri="{BB962C8B-B14F-4D97-AF65-F5344CB8AC3E}">
        <p14:creationId xmlns:p14="http://schemas.microsoft.com/office/powerpoint/2010/main" val="987432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12853"/>
            <a:ext cx="10593915" cy="1663547"/>
          </a:xfrm>
        </p:spPr>
        <p:txBody>
          <a:bodyPr/>
          <a:lstStyle/>
          <a:p>
            <a:r>
              <a:rPr lang="en-US" dirty="0"/>
              <a:t>A 65-year-old woman (PS 0) with ER-positive, HER2-negative (IHC 0/null) de novo </a:t>
            </a:r>
            <a:r>
              <a:rPr lang="en-US" dirty="0" err="1"/>
              <a:t>mBC</a:t>
            </a:r>
            <a:r>
              <a:rPr lang="en-US" dirty="0"/>
              <a:t> receives </a:t>
            </a:r>
            <a:r>
              <a:rPr lang="en-US" dirty="0" err="1"/>
              <a:t>ribociclib</a:t>
            </a:r>
            <a:r>
              <a:rPr lang="en-US" dirty="0"/>
              <a:t> + letrozole for </a:t>
            </a:r>
            <a:r>
              <a:rPr lang="en-US" u="sng" dirty="0"/>
              <a:t>2.5 years</a:t>
            </a:r>
            <a:r>
              <a:rPr lang="en-US" dirty="0"/>
              <a:t> followed by disease progression with </a:t>
            </a:r>
            <a:r>
              <a:rPr lang="en-US" u="sng" dirty="0"/>
              <a:t>multiple minimally symptomatic bone metastases</a:t>
            </a:r>
            <a:endParaRPr lang="en-US" dirty="0"/>
          </a:p>
        </p:txBody>
      </p:sp>
      <p:graphicFrame>
        <p:nvGraphicFramePr>
          <p:cNvPr id="3" name="Chart 2">
            <a:extLst>
              <a:ext uri="{FF2B5EF4-FFF2-40B4-BE49-F238E27FC236}">
                <a16:creationId xmlns:a16="http://schemas.microsoft.com/office/drawing/2014/main" id="{1E065C2B-370A-5B57-E484-B53EDE5E6E0C}"/>
              </a:ext>
            </a:extLst>
          </p:cNvPr>
          <p:cNvGraphicFramePr/>
          <p:nvPr/>
        </p:nvGraphicFramePr>
        <p:xfrm>
          <a:off x="304800" y="2057400"/>
          <a:ext cx="11506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4426A6A2-5954-DA28-6488-C7B26A16EC64}"/>
              </a:ext>
            </a:extLst>
          </p:cNvPr>
          <p:cNvSpPr txBox="1">
            <a:spLocks/>
          </p:cNvSpPr>
          <p:nvPr/>
        </p:nvSpPr>
        <p:spPr bwMode="auto">
          <a:xfrm>
            <a:off x="938305" y="1495002"/>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455613"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433A953A-D722-7316-7CDB-3B3B8758614A}"/>
              </a:ext>
            </a:extLst>
          </p:cNvPr>
          <p:cNvSpPr txBox="1">
            <a:spLocks/>
          </p:cNvSpPr>
          <p:nvPr/>
        </p:nvSpPr>
        <p:spPr bwMode="auto">
          <a:xfrm>
            <a:off x="3079338" y="1495002"/>
            <a:ext cx="4159661" cy="384048"/>
          </a:xfrm>
          <a:prstGeom prst="rect">
            <a:avLst/>
          </a:prstGeom>
          <a:solidFill>
            <a:schemeClr val="tx1"/>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455613"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PIK3CA/AKT1/PTEN wild type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8690276"/>
      </p:ext>
    </p:extLst>
  </p:cSld>
  <p:clrMapOvr>
    <a:masterClrMapping/>
  </p:clrMapOvr>
  <p:transition spd="slow" advClick="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93875-AA11-09F3-B4D2-D635AEBD6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BD7054-D92F-6804-1A81-27E6581F82E7}"/>
              </a:ext>
            </a:extLst>
          </p:cNvPr>
          <p:cNvSpPr>
            <a:spLocks noGrp="1"/>
          </p:cNvSpPr>
          <p:nvPr>
            <p:ph type="title"/>
          </p:nvPr>
        </p:nvSpPr>
        <p:spPr>
          <a:xfrm>
            <a:off x="912285" y="227013"/>
            <a:ext cx="9603315" cy="1525587"/>
          </a:xfrm>
        </p:spPr>
        <p:txBody>
          <a:bodyPr/>
          <a:lstStyle/>
          <a:p>
            <a:r>
              <a:rPr lang="en-US" dirty="0"/>
              <a:t>A 65-year-old woman (PS 0) with ER-positive, HER2-negative (IHC 0/null) de novo </a:t>
            </a:r>
            <a:r>
              <a:rPr lang="en-US" dirty="0" err="1"/>
              <a:t>mBC</a:t>
            </a:r>
            <a:r>
              <a:rPr lang="en-US" dirty="0"/>
              <a:t> receives </a:t>
            </a:r>
            <a:r>
              <a:rPr lang="en-US" dirty="0" err="1"/>
              <a:t>ribociclib</a:t>
            </a:r>
            <a:r>
              <a:rPr lang="en-US" dirty="0"/>
              <a:t> + letrozole for </a:t>
            </a:r>
            <a:r>
              <a:rPr lang="en-US" u="sng" dirty="0"/>
              <a:t>2.5 years</a:t>
            </a:r>
            <a:r>
              <a:rPr lang="en-US" dirty="0"/>
              <a:t> followed by disease progression with </a:t>
            </a:r>
            <a:r>
              <a:rPr lang="en-US" u="sng" dirty="0"/>
              <a:t>multiple minimally symptomatic bone metastases</a:t>
            </a:r>
            <a:endParaRPr lang="en-US" dirty="0"/>
          </a:p>
        </p:txBody>
      </p:sp>
      <p:sp>
        <p:nvSpPr>
          <p:cNvPr id="72" name="Text Box 4">
            <a:extLst>
              <a:ext uri="{FF2B5EF4-FFF2-40B4-BE49-F238E27FC236}">
                <a16:creationId xmlns:a16="http://schemas.microsoft.com/office/drawing/2014/main" id="{853F9586-E86A-3CE2-CB2B-7590AF0175F4}"/>
              </a:ext>
            </a:extLst>
          </p:cNvPr>
          <p:cNvSpPr txBox="1">
            <a:spLocks noChangeArrowheads="1"/>
          </p:cNvSpPr>
          <p:nvPr/>
        </p:nvSpPr>
        <p:spPr bwMode="auto">
          <a:xfrm>
            <a:off x="1" y="311110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63D21F3C-B5E1-C207-5209-6EEDE8B5510D}"/>
              </a:ext>
            </a:extLst>
          </p:cNvPr>
          <p:cNvPicPr>
            <a:picLocks noChangeAspect="1"/>
          </p:cNvPicPr>
          <p:nvPr/>
        </p:nvPicPr>
        <p:blipFill>
          <a:blip r:embed="rId2"/>
          <a:srcRect/>
          <a:stretch/>
        </p:blipFill>
        <p:spPr>
          <a:xfrm>
            <a:off x="4753331" y="2807785"/>
            <a:ext cx="6731000" cy="952500"/>
          </a:xfrm>
          <a:prstGeom prst="rect">
            <a:avLst/>
          </a:prstGeom>
        </p:spPr>
      </p:pic>
      <p:sp>
        <p:nvSpPr>
          <p:cNvPr id="74" name="Text Box 4">
            <a:extLst>
              <a:ext uri="{FF2B5EF4-FFF2-40B4-BE49-F238E27FC236}">
                <a16:creationId xmlns:a16="http://schemas.microsoft.com/office/drawing/2014/main" id="{62598D00-77B6-928B-F558-69D7DE7B49B7}"/>
              </a:ext>
            </a:extLst>
          </p:cNvPr>
          <p:cNvSpPr txBox="1">
            <a:spLocks noChangeArrowheads="1"/>
          </p:cNvSpPr>
          <p:nvPr/>
        </p:nvSpPr>
        <p:spPr bwMode="auto">
          <a:xfrm>
            <a:off x="0" y="434608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Abemaciclib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9D82D453-DCE1-733B-57A2-412AEC279F78}"/>
              </a:ext>
            </a:extLst>
          </p:cNvPr>
          <p:cNvPicPr>
            <a:picLocks noChangeAspect="1"/>
          </p:cNvPicPr>
          <p:nvPr/>
        </p:nvPicPr>
        <p:blipFill>
          <a:blip r:embed="rId3"/>
          <a:srcRect/>
          <a:stretch/>
        </p:blipFill>
        <p:spPr>
          <a:xfrm>
            <a:off x="4753331" y="4274514"/>
            <a:ext cx="6731000" cy="952500"/>
          </a:xfrm>
          <a:prstGeom prst="rect">
            <a:avLst/>
          </a:prstGeom>
        </p:spPr>
      </p:pic>
      <p:sp>
        <p:nvSpPr>
          <p:cNvPr id="4" name="Text Box 4">
            <a:extLst>
              <a:ext uri="{FF2B5EF4-FFF2-40B4-BE49-F238E27FC236}">
                <a16:creationId xmlns:a16="http://schemas.microsoft.com/office/drawing/2014/main" id="{D6AFAA55-AF56-D333-6F78-836EB8D58037}"/>
              </a:ext>
            </a:extLst>
          </p:cNvPr>
          <p:cNvSpPr txBox="1">
            <a:spLocks noChangeArrowheads="1"/>
          </p:cNvSpPr>
          <p:nvPr/>
        </p:nvSpPr>
        <p:spPr bwMode="auto">
          <a:xfrm>
            <a:off x="0" y="53293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Everolimus</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486F8FFC-E1F2-B330-E4F8-90A1D067898D}"/>
              </a:ext>
            </a:extLst>
          </p:cNvPr>
          <p:cNvPicPr>
            <a:picLocks noChangeAspect="1"/>
          </p:cNvPicPr>
          <p:nvPr/>
        </p:nvPicPr>
        <p:blipFill>
          <a:blip r:embed="rId4"/>
          <a:srcRect/>
          <a:stretch/>
        </p:blipFill>
        <p:spPr>
          <a:xfrm>
            <a:off x="4753331" y="5257800"/>
            <a:ext cx="6731000" cy="952500"/>
          </a:xfrm>
          <a:prstGeom prst="rect">
            <a:avLst/>
          </a:prstGeom>
        </p:spPr>
      </p:pic>
      <p:sp>
        <p:nvSpPr>
          <p:cNvPr id="9" name="Text Box 9">
            <a:extLst>
              <a:ext uri="{FF2B5EF4-FFF2-40B4-BE49-F238E27FC236}">
                <a16:creationId xmlns:a16="http://schemas.microsoft.com/office/drawing/2014/main" id="{3C7E6B3F-F91C-BD98-D8F8-EB1D112DF929}"/>
              </a:ext>
            </a:extLst>
          </p:cNvPr>
          <p:cNvSpPr txBox="1">
            <a:spLocks noChangeArrowheads="1"/>
          </p:cNvSpPr>
          <p:nvPr/>
        </p:nvSpPr>
        <p:spPr bwMode="auto">
          <a:xfrm>
            <a:off x="11441959" y="28807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16</a:t>
            </a:r>
          </a:p>
        </p:txBody>
      </p:sp>
      <p:sp>
        <p:nvSpPr>
          <p:cNvPr id="10" name="Text Box 9">
            <a:extLst>
              <a:ext uri="{FF2B5EF4-FFF2-40B4-BE49-F238E27FC236}">
                <a16:creationId xmlns:a16="http://schemas.microsoft.com/office/drawing/2014/main" id="{14078C2F-AC65-3DF3-F91A-6EA5CB8999E4}"/>
              </a:ext>
            </a:extLst>
          </p:cNvPr>
          <p:cNvSpPr txBox="1">
            <a:spLocks noChangeArrowheads="1"/>
          </p:cNvSpPr>
          <p:nvPr/>
        </p:nvSpPr>
        <p:spPr bwMode="auto">
          <a:xfrm>
            <a:off x="6125737" y="434677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1" name="Text Box 9">
            <a:extLst>
              <a:ext uri="{FF2B5EF4-FFF2-40B4-BE49-F238E27FC236}">
                <a16:creationId xmlns:a16="http://schemas.microsoft.com/office/drawing/2014/main" id="{4B6D9D90-753A-8A05-0335-29262C219B59}"/>
              </a:ext>
            </a:extLst>
          </p:cNvPr>
          <p:cNvSpPr txBox="1">
            <a:spLocks noChangeArrowheads="1"/>
          </p:cNvSpPr>
          <p:nvPr/>
        </p:nvSpPr>
        <p:spPr bwMode="auto">
          <a:xfrm>
            <a:off x="5257800" y="532937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4" name="Title 1">
            <a:extLst>
              <a:ext uri="{FF2B5EF4-FFF2-40B4-BE49-F238E27FC236}">
                <a16:creationId xmlns:a16="http://schemas.microsoft.com/office/drawing/2014/main" id="{6E506A5F-78A8-2991-1770-17A9254CFFDD}"/>
              </a:ext>
            </a:extLst>
          </p:cNvPr>
          <p:cNvSpPr txBox="1">
            <a:spLocks/>
          </p:cNvSpPr>
          <p:nvPr/>
        </p:nvSpPr>
        <p:spPr bwMode="auto">
          <a:xfrm>
            <a:off x="938305" y="1923499"/>
            <a:ext cx="2057400"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157E0CB7-B0A0-AE02-0812-77B068FC6668}"/>
              </a:ext>
            </a:extLst>
          </p:cNvPr>
          <p:cNvSpPr txBox="1">
            <a:spLocks/>
          </p:cNvSpPr>
          <p:nvPr/>
        </p:nvSpPr>
        <p:spPr bwMode="auto">
          <a:xfrm>
            <a:off x="3079338" y="1923499"/>
            <a:ext cx="4159661" cy="384048"/>
          </a:xfrm>
          <a:prstGeom prst="rect">
            <a:avLst/>
          </a:prstGeom>
          <a:solidFill>
            <a:schemeClr val="tx1"/>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PIK3CA/AKT1/PTEN wild type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0412080"/>
      </p:ext>
    </p:extLst>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25921120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12853"/>
            <a:ext cx="10593915" cy="1663547"/>
          </a:xfrm>
        </p:spPr>
        <p:txBody>
          <a:bodyPr/>
          <a:lstStyle/>
          <a:p>
            <a:r>
              <a:rPr lang="en-US" dirty="0"/>
              <a:t>A 65-year-old woman (PS 0) with ER-positive, HER2-negative (IHC 0/null) de novo </a:t>
            </a:r>
            <a:r>
              <a:rPr lang="en-US" dirty="0" err="1"/>
              <a:t>mBC</a:t>
            </a:r>
            <a:r>
              <a:rPr lang="en-US" dirty="0"/>
              <a:t> receives </a:t>
            </a:r>
            <a:r>
              <a:rPr lang="en-US" dirty="0" err="1"/>
              <a:t>ribociclib</a:t>
            </a:r>
            <a:r>
              <a:rPr lang="en-US" dirty="0"/>
              <a:t> + letrozole for </a:t>
            </a:r>
            <a:r>
              <a:rPr lang="en-US" u="sng" dirty="0"/>
              <a:t>10 months</a:t>
            </a:r>
            <a:r>
              <a:rPr lang="en-US" dirty="0"/>
              <a:t> followed by disease progression with </a:t>
            </a:r>
            <a:r>
              <a:rPr lang="en-US" u="sng" dirty="0"/>
              <a:t>multiple symptomatic visceral metastases and normal LFTs</a:t>
            </a:r>
            <a:endParaRPr lang="en-US" dirty="0"/>
          </a:p>
        </p:txBody>
      </p:sp>
      <p:graphicFrame>
        <p:nvGraphicFramePr>
          <p:cNvPr id="3" name="Chart 2">
            <a:extLst>
              <a:ext uri="{FF2B5EF4-FFF2-40B4-BE49-F238E27FC236}">
                <a16:creationId xmlns:a16="http://schemas.microsoft.com/office/drawing/2014/main" id="{1E065C2B-370A-5B57-E484-B53EDE5E6E0C}"/>
              </a:ext>
            </a:extLst>
          </p:cNvPr>
          <p:cNvGraphicFramePr/>
          <p:nvPr/>
        </p:nvGraphicFramePr>
        <p:xfrm>
          <a:off x="304800" y="2057400"/>
          <a:ext cx="11506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4426A6A2-5954-DA28-6488-C7B26A16EC64}"/>
              </a:ext>
            </a:extLst>
          </p:cNvPr>
          <p:cNvSpPr txBox="1">
            <a:spLocks/>
          </p:cNvSpPr>
          <p:nvPr/>
        </p:nvSpPr>
        <p:spPr bwMode="auto">
          <a:xfrm>
            <a:off x="938305" y="1495002"/>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455613"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F52767E1-E71B-F0AC-592F-F0F4CB0B729B}"/>
              </a:ext>
            </a:extLst>
          </p:cNvPr>
          <p:cNvSpPr txBox="1">
            <a:spLocks/>
          </p:cNvSpPr>
          <p:nvPr/>
        </p:nvSpPr>
        <p:spPr bwMode="auto">
          <a:xfrm>
            <a:off x="3079338" y="1495002"/>
            <a:ext cx="4159661" cy="384048"/>
          </a:xfrm>
          <a:prstGeom prst="rect">
            <a:avLst/>
          </a:prstGeom>
          <a:solidFill>
            <a:schemeClr val="tx1"/>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455613"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PIK3CA/AKT1/PTEN wild type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5D39C7C-EE3F-F24E-D4EE-F7D14764F296}"/>
              </a:ext>
            </a:extLst>
          </p:cNvPr>
          <p:cNvSpPr txBox="1"/>
          <p:nvPr/>
        </p:nvSpPr>
        <p:spPr>
          <a:xfrm>
            <a:off x="304800" y="6163017"/>
            <a:ext cx="6099858"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LFTs = liver function tests</a:t>
            </a:r>
          </a:p>
        </p:txBody>
      </p:sp>
    </p:spTree>
    <p:extLst>
      <p:ext uri="{BB962C8B-B14F-4D97-AF65-F5344CB8AC3E}">
        <p14:creationId xmlns:p14="http://schemas.microsoft.com/office/powerpoint/2010/main" val="1236288444"/>
      </p:ext>
    </p:extLst>
  </p:cSld>
  <p:clrMapOvr>
    <a:masterClrMapping/>
  </p:clrMapOvr>
  <p:transition spd="slow" advClick="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EA776-D9CB-27AB-B465-3932775A6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067187-1784-C796-FCFF-66A2E0526790}"/>
              </a:ext>
            </a:extLst>
          </p:cNvPr>
          <p:cNvSpPr>
            <a:spLocks noGrp="1"/>
          </p:cNvSpPr>
          <p:nvPr>
            <p:ph type="title"/>
          </p:nvPr>
        </p:nvSpPr>
        <p:spPr>
          <a:xfrm>
            <a:off x="912285" y="0"/>
            <a:ext cx="11279714" cy="1223077"/>
          </a:xfrm>
        </p:spPr>
        <p:txBody>
          <a:bodyPr/>
          <a:lstStyle/>
          <a:p>
            <a:r>
              <a:rPr lang="en-US" sz="2400" dirty="0"/>
              <a:t>A 65-year-old woman (PS 0) with ER-positive, HER2-negative (IHC 0/null) de novo </a:t>
            </a:r>
            <a:r>
              <a:rPr lang="en-US" sz="2400" dirty="0" err="1"/>
              <a:t>mBC</a:t>
            </a:r>
            <a:r>
              <a:rPr lang="en-US" sz="2400" dirty="0"/>
              <a:t> receives </a:t>
            </a:r>
            <a:r>
              <a:rPr lang="en-US" sz="2400" dirty="0" err="1"/>
              <a:t>ribociclib</a:t>
            </a:r>
            <a:r>
              <a:rPr lang="en-US" sz="2400" dirty="0"/>
              <a:t> + letrozole for </a:t>
            </a:r>
            <a:r>
              <a:rPr lang="en-US" sz="2400" u="sng" dirty="0"/>
              <a:t>10 months</a:t>
            </a:r>
            <a:r>
              <a:rPr lang="en-US" sz="2400" dirty="0"/>
              <a:t> followed by disease progression with </a:t>
            </a:r>
            <a:r>
              <a:rPr lang="en-US" sz="2400" u="sng" dirty="0"/>
              <a:t>multiple symptomatic visceral metastases and normal LFTs</a:t>
            </a:r>
            <a:endParaRPr lang="en-US" sz="2400" dirty="0"/>
          </a:p>
        </p:txBody>
      </p:sp>
      <p:sp>
        <p:nvSpPr>
          <p:cNvPr id="72" name="Text Box 4">
            <a:extLst>
              <a:ext uri="{FF2B5EF4-FFF2-40B4-BE49-F238E27FC236}">
                <a16:creationId xmlns:a16="http://schemas.microsoft.com/office/drawing/2014/main" id="{DDD4726E-9FA3-65E1-4C8F-504AE1827D9A}"/>
              </a:ext>
            </a:extLst>
          </p:cNvPr>
          <p:cNvSpPr txBox="1">
            <a:spLocks noChangeArrowheads="1"/>
          </p:cNvSpPr>
          <p:nvPr/>
        </p:nvSpPr>
        <p:spPr bwMode="auto">
          <a:xfrm>
            <a:off x="1" y="181288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Capecitabine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6898EC0F-F75E-84B2-0275-1D930686EEA3}"/>
              </a:ext>
            </a:extLst>
          </p:cNvPr>
          <p:cNvPicPr>
            <a:picLocks noChangeAspect="1"/>
          </p:cNvPicPr>
          <p:nvPr/>
        </p:nvPicPr>
        <p:blipFill>
          <a:blip r:embed="rId2"/>
          <a:srcRect/>
          <a:stretch/>
        </p:blipFill>
        <p:spPr>
          <a:xfrm>
            <a:off x="4753331" y="1725072"/>
            <a:ext cx="6731000" cy="952500"/>
          </a:xfrm>
          <a:prstGeom prst="rect">
            <a:avLst/>
          </a:prstGeom>
        </p:spPr>
      </p:pic>
      <p:sp>
        <p:nvSpPr>
          <p:cNvPr id="74" name="Text Box 4">
            <a:extLst>
              <a:ext uri="{FF2B5EF4-FFF2-40B4-BE49-F238E27FC236}">
                <a16:creationId xmlns:a16="http://schemas.microsoft.com/office/drawing/2014/main" id="{B78E51BC-098F-BE7E-9195-34A8D674F361}"/>
              </a:ext>
            </a:extLst>
          </p:cNvPr>
          <p:cNvSpPr txBox="1">
            <a:spLocks noChangeArrowheads="1"/>
          </p:cNvSpPr>
          <p:nvPr/>
        </p:nvSpPr>
        <p:spPr bwMode="auto">
          <a:xfrm>
            <a:off x="0" y="22813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Abemaciclib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1C06E3BD-76DF-D8BB-7F42-C5E36B2379C4}"/>
              </a:ext>
            </a:extLst>
          </p:cNvPr>
          <p:cNvPicPr>
            <a:picLocks noChangeAspect="1"/>
          </p:cNvPicPr>
          <p:nvPr/>
        </p:nvPicPr>
        <p:blipFill>
          <a:blip r:embed="rId3"/>
          <a:srcRect/>
          <a:stretch/>
        </p:blipFill>
        <p:spPr>
          <a:xfrm>
            <a:off x="4753331" y="2209800"/>
            <a:ext cx="6731000" cy="952500"/>
          </a:xfrm>
          <a:prstGeom prst="rect">
            <a:avLst/>
          </a:prstGeom>
        </p:spPr>
      </p:pic>
      <p:sp>
        <p:nvSpPr>
          <p:cNvPr id="4" name="Text Box 4">
            <a:extLst>
              <a:ext uri="{FF2B5EF4-FFF2-40B4-BE49-F238E27FC236}">
                <a16:creationId xmlns:a16="http://schemas.microsoft.com/office/drawing/2014/main" id="{9062DEC7-D2D8-655D-7ADB-0B981FE0152B}"/>
              </a:ext>
            </a:extLst>
          </p:cNvPr>
          <p:cNvSpPr txBox="1">
            <a:spLocks noChangeArrowheads="1"/>
          </p:cNvSpPr>
          <p:nvPr/>
        </p:nvSpPr>
        <p:spPr bwMode="auto">
          <a:xfrm>
            <a:off x="0" y="271656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C1DAA183-6985-74E1-48D9-37D2B022FBE7}"/>
              </a:ext>
            </a:extLst>
          </p:cNvPr>
          <p:cNvPicPr>
            <a:picLocks noChangeAspect="1"/>
          </p:cNvPicPr>
          <p:nvPr/>
        </p:nvPicPr>
        <p:blipFill>
          <a:blip r:embed="rId4"/>
          <a:srcRect/>
          <a:stretch/>
        </p:blipFill>
        <p:spPr>
          <a:xfrm>
            <a:off x="4753331" y="2667000"/>
            <a:ext cx="6731000" cy="952500"/>
          </a:xfrm>
          <a:prstGeom prst="rect">
            <a:avLst/>
          </a:prstGeom>
        </p:spPr>
      </p:pic>
      <p:sp>
        <p:nvSpPr>
          <p:cNvPr id="9" name="Text Box 4">
            <a:extLst>
              <a:ext uri="{FF2B5EF4-FFF2-40B4-BE49-F238E27FC236}">
                <a16:creationId xmlns:a16="http://schemas.microsoft.com/office/drawing/2014/main" id="{DED2FC91-80D0-F307-1F22-734D84A33547}"/>
              </a:ext>
            </a:extLst>
          </p:cNvPr>
          <p:cNvSpPr txBox="1">
            <a:spLocks noChangeArrowheads="1"/>
          </p:cNvSpPr>
          <p:nvPr/>
        </p:nvSpPr>
        <p:spPr bwMode="auto">
          <a:xfrm>
            <a:off x="0" y="31957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Everolimus</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1" name="Picture 10">
            <a:extLst>
              <a:ext uri="{FF2B5EF4-FFF2-40B4-BE49-F238E27FC236}">
                <a16:creationId xmlns:a16="http://schemas.microsoft.com/office/drawing/2014/main" id="{8F3C9C48-6F35-2D99-4553-70C306BEC5B9}"/>
              </a:ext>
            </a:extLst>
          </p:cNvPr>
          <p:cNvPicPr>
            <a:picLocks noChangeAspect="1"/>
          </p:cNvPicPr>
          <p:nvPr/>
        </p:nvPicPr>
        <p:blipFill>
          <a:blip r:embed="rId5"/>
          <a:srcRect/>
          <a:stretch/>
        </p:blipFill>
        <p:spPr>
          <a:xfrm>
            <a:off x="4753331" y="3124200"/>
            <a:ext cx="6731000" cy="952500"/>
          </a:xfrm>
          <a:prstGeom prst="rect">
            <a:avLst/>
          </a:prstGeom>
        </p:spPr>
      </p:pic>
      <p:sp>
        <p:nvSpPr>
          <p:cNvPr id="12" name="Text Box 4">
            <a:extLst>
              <a:ext uri="{FF2B5EF4-FFF2-40B4-BE49-F238E27FC236}">
                <a16:creationId xmlns:a16="http://schemas.microsoft.com/office/drawing/2014/main" id="{BD3AEB07-5F55-43A7-6792-7889E5A55BB4}"/>
              </a:ext>
            </a:extLst>
          </p:cNvPr>
          <p:cNvSpPr txBox="1">
            <a:spLocks noChangeArrowheads="1"/>
          </p:cNvSpPr>
          <p:nvPr/>
        </p:nvSpPr>
        <p:spPr bwMode="auto">
          <a:xfrm>
            <a:off x="0" y="36529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Trastuzumab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deruxtecan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B1071CDB-C6CA-5148-5BB5-010540974B8D}"/>
              </a:ext>
            </a:extLst>
          </p:cNvPr>
          <p:cNvPicPr>
            <a:picLocks noChangeAspect="1"/>
          </p:cNvPicPr>
          <p:nvPr/>
        </p:nvPicPr>
        <p:blipFill>
          <a:blip r:embed="rId6"/>
          <a:srcRect/>
          <a:stretch/>
        </p:blipFill>
        <p:spPr>
          <a:xfrm>
            <a:off x="4753331" y="3581400"/>
            <a:ext cx="6731000" cy="952500"/>
          </a:xfrm>
          <a:prstGeom prst="rect">
            <a:avLst/>
          </a:prstGeom>
        </p:spPr>
      </p:pic>
      <p:sp>
        <p:nvSpPr>
          <p:cNvPr id="15" name="Text Box 4">
            <a:extLst>
              <a:ext uri="{FF2B5EF4-FFF2-40B4-BE49-F238E27FC236}">
                <a16:creationId xmlns:a16="http://schemas.microsoft.com/office/drawing/2014/main" id="{1B839E19-4A30-EF92-036F-2B314F33141A}"/>
              </a:ext>
            </a:extLst>
          </p:cNvPr>
          <p:cNvSpPr txBox="1">
            <a:spLocks noChangeArrowheads="1"/>
          </p:cNvSpPr>
          <p:nvPr/>
        </p:nvSpPr>
        <p:spPr bwMode="auto">
          <a:xfrm>
            <a:off x="0" y="41101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Sacituzumab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govitecan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7" name="Picture 16">
            <a:extLst>
              <a:ext uri="{FF2B5EF4-FFF2-40B4-BE49-F238E27FC236}">
                <a16:creationId xmlns:a16="http://schemas.microsoft.com/office/drawing/2014/main" id="{DED1D116-1CF8-5DE1-B194-367816BCED20}"/>
              </a:ext>
            </a:extLst>
          </p:cNvPr>
          <p:cNvPicPr>
            <a:picLocks noChangeAspect="1"/>
          </p:cNvPicPr>
          <p:nvPr/>
        </p:nvPicPr>
        <p:blipFill>
          <a:blip r:embed="rId7"/>
          <a:srcRect/>
          <a:stretch/>
        </p:blipFill>
        <p:spPr>
          <a:xfrm>
            <a:off x="4753331" y="4038600"/>
            <a:ext cx="6731000" cy="952500"/>
          </a:xfrm>
          <a:prstGeom prst="rect">
            <a:avLst/>
          </a:prstGeom>
        </p:spPr>
      </p:pic>
      <p:sp>
        <p:nvSpPr>
          <p:cNvPr id="18" name="Text Box 4">
            <a:extLst>
              <a:ext uri="{FF2B5EF4-FFF2-40B4-BE49-F238E27FC236}">
                <a16:creationId xmlns:a16="http://schemas.microsoft.com/office/drawing/2014/main" id="{4A859151-BA78-FBC6-76B6-F912DAF32A72}"/>
              </a:ext>
            </a:extLst>
          </p:cNvPr>
          <p:cNvSpPr txBox="1">
            <a:spLocks noChangeArrowheads="1"/>
          </p:cNvSpPr>
          <p:nvPr/>
        </p:nvSpPr>
        <p:spPr bwMode="auto">
          <a:xfrm>
            <a:off x="0" y="45673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Datopotamab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deruxtecan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0" name="Picture 19">
            <a:extLst>
              <a:ext uri="{FF2B5EF4-FFF2-40B4-BE49-F238E27FC236}">
                <a16:creationId xmlns:a16="http://schemas.microsoft.com/office/drawing/2014/main" id="{CD740A01-59FF-368E-EE06-3863275B1FAF}"/>
              </a:ext>
            </a:extLst>
          </p:cNvPr>
          <p:cNvPicPr>
            <a:picLocks noChangeAspect="1"/>
          </p:cNvPicPr>
          <p:nvPr/>
        </p:nvPicPr>
        <p:blipFill>
          <a:blip r:embed="rId8"/>
          <a:srcRect/>
          <a:stretch/>
        </p:blipFill>
        <p:spPr>
          <a:xfrm>
            <a:off x="4753331" y="4495800"/>
            <a:ext cx="6731000" cy="952500"/>
          </a:xfrm>
          <a:prstGeom prst="rect">
            <a:avLst/>
          </a:prstGeom>
        </p:spPr>
      </p:pic>
      <p:sp>
        <p:nvSpPr>
          <p:cNvPr id="21" name="Text Box 4">
            <a:extLst>
              <a:ext uri="{FF2B5EF4-FFF2-40B4-BE49-F238E27FC236}">
                <a16:creationId xmlns:a16="http://schemas.microsoft.com/office/drawing/2014/main" id="{7DAA1808-3ACB-5F6F-F6A5-ACF518C46E6D}"/>
              </a:ext>
            </a:extLst>
          </p:cNvPr>
          <p:cNvSpPr txBox="1">
            <a:spLocks noChangeArrowheads="1"/>
          </p:cNvSpPr>
          <p:nvPr/>
        </p:nvSpPr>
        <p:spPr bwMode="auto">
          <a:xfrm>
            <a:off x="0" y="50245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 chemotherapy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3" name="Picture 22">
            <a:extLst>
              <a:ext uri="{FF2B5EF4-FFF2-40B4-BE49-F238E27FC236}">
                <a16:creationId xmlns:a16="http://schemas.microsoft.com/office/drawing/2014/main" id="{7649F25E-4B1E-7ECA-28BE-D85899470330}"/>
              </a:ext>
            </a:extLst>
          </p:cNvPr>
          <p:cNvPicPr>
            <a:picLocks noChangeAspect="1"/>
          </p:cNvPicPr>
          <p:nvPr/>
        </p:nvPicPr>
        <p:blipFill>
          <a:blip r:embed="rId9"/>
          <a:srcRect/>
          <a:stretch/>
        </p:blipFill>
        <p:spPr>
          <a:xfrm>
            <a:off x="4753331" y="4953000"/>
            <a:ext cx="6731000" cy="952500"/>
          </a:xfrm>
          <a:prstGeom prst="rect">
            <a:avLst/>
          </a:prstGeom>
        </p:spPr>
      </p:pic>
      <p:sp>
        <p:nvSpPr>
          <p:cNvPr id="24" name="Text Box 9">
            <a:extLst>
              <a:ext uri="{FF2B5EF4-FFF2-40B4-BE49-F238E27FC236}">
                <a16:creationId xmlns:a16="http://schemas.microsoft.com/office/drawing/2014/main" id="{6BE26B25-1659-4D44-099F-48555EAF6E0F}"/>
              </a:ext>
            </a:extLst>
          </p:cNvPr>
          <p:cNvSpPr txBox="1">
            <a:spLocks noChangeArrowheads="1"/>
          </p:cNvSpPr>
          <p:nvPr/>
        </p:nvSpPr>
        <p:spPr bwMode="auto">
          <a:xfrm>
            <a:off x="8839200" y="178090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sp>
        <p:nvSpPr>
          <p:cNvPr id="25" name="Text Box 9">
            <a:extLst>
              <a:ext uri="{FF2B5EF4-FFF2-40B4-BE49-F238E27FC236}">
                <a16:creationId xmlns:a16="http://schemas.microsoft.com/office/drawing/2014/main" id="{D882AA43-AD5B-EF54-B11E-E33AAA288B90}"/>
              </a:ext>
            </a:extLst>
          </p:cNvPr>
          <p:cNvSpPr txBox="1">
            <a:spLocks noChangeArrowheads="1"/>
          </p:cNvSpPr>
          <p:nvPr/>
        </p:nvSpPr>
        <p:spPr bwMode="auto">
          <a:xfrm>
            <a:off x="6186201" y="226874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6" name="Text Box 9">
            <a:extLst>
              <a:ext uri="{FF2B5EF4-FFF2-40B4-BE49-F238E27FC236}">
                <a16:creationId xmlns:a16="http://schemas.microsoft.com/office/drawing/2014/main" id="{1D72F7C1-8045-A7DB-13A8-C4F396442C5F}"/>
              </a:ext>
            </a:extLst>
          </p:cNvPr>
          <p:cNvSpPr txBox="1">
            <a:spLocks noChangeArrowheads="1"/>
          </p:cNvSpPr>
          <p:nvPr/>
        </p:nvSpPr>
        <p:spPr bwMode="auto">
          <a:xfrm>
            <a:off x="5727576" y="272905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7" name="Text Box 9">
            <a:extLst>
              <a:ext uri="{FF2B5EF4-FFF2-40B4-BE49-F238E27FC236}">
                <a16:creationId xmlns:a16="http://schemas.microsoft.com/office/drawing/2014/main" id="{1070F37F-5240-B4C7-7267-B12190B2977A}"/>
              </a:ext>
            </a:extLst>
          </p:cNvPr>
          <p:cNvSpPr txBox="1">
            <a:spLocks noChangeArrowheads="1"/>
          </p:cNvSpPr>
          <p:nvPr/>
        </p:nvSpPr>
        <p:spPr bwMode="auto">
          <a:xfrm>
            <a:off x="5257800" y="318936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8" name="Text Box 9">
            <a:extLst>
              <a:ext uri="{FF2B5EF4-FFF2-40B4-BE49-F238E27FC236}">
                <a16:creationId xmlns:a16="http://schemas.microsoft.com/office/drawing/2014/main" id="{52E9F852-3FC7-A2C8-A6FD-CA2381DC92E2}"/>
              </a:ext>
            </a:extLst>
          </p:cNvPr>
          <p:cNvSpPr txBox="1">
            <a:spLocks noChangeArrowheads="1"/>
          </p:cNvSpPr>
          <p:nvPr/>
        </p:nvSpPr>
        <p:spPr bwMode="auto">
          <a:xfrm>
            <a:off x="5257800" y="364967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9" name="Text Box 9">
            <a:extLst>
              <a:ext uri="{FF2B5EF4-FFF2-40B4-BE49-F238E27FC236}">
                <a16:creationId xmlns:a16="http://schemas.microsoft.com/office/drawing/2014/main" id="{BB2E99FF-B5E9-92D2-7057-47CE4938CBEB}"/>
              </a:ext>
            </a:extLst>
          </p:cNvPr>
          <p:cNvSpPr txBox="1">
            <a:spLocks noChangeArrowheads="1"/>
          </p:cNvSpPr>
          <p:nvPr/>
        </p:nvSpPr>
        <p:spPr bwMode="auto">
          <a:xfrm>
            <a:off x="5257800" y="410998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0" name="Text Box 9">
            <a:extLst>
              <a:ext uri="{FF2B5EF4-FFF2-40B4-BE49-F238E27FC236}">
                <a16:creationId xmlns:a16="http://schemas.microsoft.com/office/drawing/2014/main" id="{38D5C9C8-9233-1975-E78D-D8DD4C091A1B}"/>
              </a:ext>
            </a:extLst>
          </p:cNvPr>
          <p:cNvSpPr txBox="1">
            <a:spLocks noChangeArrowheads="1"/>
          </p:cNvSpPr>
          <p:nvPr/>
        </p:nvSpPr>
        <p:spPr bwMode="auto">
          <a:xfrm>
            <a:off x="5257800" y="503060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1" name="Text Box 9">
            <a:extLst>
              <a:ext uri="{FF2B5EF4-FFF2-40B4-BE49-F238E27FC236}">
                <a16:creationId xmlns:a16="http://schemas.microsoft.com/office/drawing/2014/main" id="{B796F608-DAB0-F4DD-A75B-49632EA82083}"/>
              </a:ext>
            </a:extLst>
          </p:cNvPr>
          <p:cNvSpPr txBox="1">
            <a:spLocks noChangeArrowheads="1"/>
          </p:cNvSpPr>
          <p:nvPr/>
        </p:nvSpPr>
        <p:spPr bwMode="auto">
          <a:xfrm>
            <a:off x="5257800" y="457029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 name="Title 1">
            <a:extLst>
              <a:ext uri="{FF2B5EF4-FFF2-40B4-BE49-F238E27FC236}">
                <a16:creationId xmlns:a16="http://schemas.microsoft.com/office/drawing/2014/main" id="{29F4140C-0D12-CB8A-0788-5C9852597EEF}"/>
              </a:ext>
            </a:extLst>
          </p:cNvPr>
          <p:cNvSpPr txBox="1">
            <a:spLocks/>
          </p:cNvSpPr>
          <p:nvPr/>
        </p:nvSpPr>
        <p:spPr bwMode="auto">
          <a:xfrm>
            <a:off x="938305" y="1190074"/>
            <a:ext cx="2057400"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536740F4-70ED-CA76-4114-38E395A13285}"/>
              </a:ext>
            </a:extLst>
          </p:cNvPr>
          <p:cNvSpPr txBox="1">
            <a:spLocks/>
          </p:cNvSpPr>
          <p:nvPr/>
        </p:nvSpPr>
        <p:spPr bwMode="auto">
          <a:xfrm>
            <a:off x="3079338" y="1190074"/>
            <a:ext cx="4159661" cy="384048"/>
          </a:xfrm>
          <a:prstGeom prst="rect">
            <a:avLst/>
          </a:prstGeom>
          <a:solidFill>
            <a:schemeClr val="tx1"/>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PIK3CA/AKT1/PTEN wild type</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0" name="Text Box 4">
            <a:extLst>
              <a:ext uri="{FF2B5EF4-FFF2-40B4-BE49-F238E27FC236}">
                <a16:creationId xmlns:a16="http://schemas.microsoft.com/office/drawing/2014/main" id="{828FF9B6-760F-9E4E-BA11-AB590278CC41}"/>
              </a:ext>
            </a:extLst>
          </p:cNvPr>
          <p:cNvSpPr txBox="1">
            <a:spLocks noChangeArrowheads="1"/>
          </p:cNvSpPr>
          <p:nvPr/>
        </p:nvSpPr>
        <p:spPr bwMode="auto">
          <a:xfrm>
            <a:off x="0" y="54817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3" name="Picture 12">
            <a:extLst>
              <a:ext uri="{FF2B5EF4-FFF2-40B4-BE49-F238E27FC236}">
                <a16:creationId xmlns:a16="http://schemas.microsoft.com/office/drawing/2014/main" id="{A73F929D-DA73-3B55-B2B3-A9223A3229AD}"/>
              </a:ext>
            </a:extLst>
          </p:cNvPr>
          <p:cNvPicPr>
            <a:picLocks noChangeAspect="1"/>
          </p:cNvPicPr>
          <p:nvPr/>
        </p:nvPicPr>
        <p:blipFill>
          <a:blip r:embed="rId10"/>
          <a:srcRect/>
          <a:stretch/>
        </p:blipFill>
        <p:spPr>
          <a:xfrm>
            <a:off x="4753331" y="5410200"/>
            <a:ext cx="6731000" cy="952500"/>
          </a:xfrm>
          <a:prstGeom prst="rect">
            <a:avLst/>
          </a:prstGeom>
        </p:spPr>
      </p:pic>
      <p:sp>
        <p:nvSpPr>
          <p:cNvPr id="16" name="Text Box 9">
            <a:extLst>
              <a:ext uri="{FF2B5EF4-FFF2-40B4-BE49-F238E27FC236}">
                <a16:creationId xmlns:a16="http://schemas.microsoft.com/office/drawing/2014/main" id="{D68BAB95-4490-F2BC-F7C1-8C350A1290AC}"/>
              </a:ext>
            </a:extLst>
          </p:cNvPr>
          <p:cNvSpPr txBox="1">
            <a:spLocks noChangeArrowheads="1"/>
          </p:cNvSpPr>
          <p:nvPr/>
        </p:nvSpPr>
        <p:spPr bwMode="auto">
          <a:xfrm>
            <a:off x="5257800" y="548780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9" name="TextBox 18">
            <a:extLst>
              <a:ext uri="{FF2B5EF4-FFF2-40B4-BE49-F238E27FC236}">
                <a16:creationId xmlns:a16="http://schemas.microsoft.com/office/drawing/2014/main" id="{023D0729-A42C-67A2-EFDD-A0328EE56ADE}"/>
              </a:ext>
            </a:extLst>
          </p:cNvPr>
          <p:cNvSpPr txBox="1"/>
          <p:nvPr/>
        </p:nvSpPr>
        <p:spPr>
          <a:xfrm>
            <a:off x="250469" y="5938971"/>
            <a:ext cx="10417531" cy="5539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500" b="0" i="0" u="none" strike="noStrike" kern="1200" cap="none" spc="0" normalizeH="0" baseline="30000" noProof="0" dirty="0">
                <a:ln>
                  <a:noFill/>
                </a:ln>
                <a:solidFill>
                  <a:srgbClr val="000000"/>
                </a:solidFill>
                <a:effectLst/>
                <a:uLnTx/>
                <a:uFillTx/>
                <a:latin typeface="Arial" charset="0"/>
                <a:ea typeface="ＭＳ Ｐゴシック" charset="0"/>
              </a:rPr>
              <a:t> </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If the symptoms are mild I would try capecitabine. If more severe I would start with a </a:t>
            </a:r>
            <a:r>
              <a:rPr kumimoji="0" lang="en-US" sz="1500" b="0" i="0" u="none" strike="noStrike" kern="1200" cap="none" spc="0" normalizeH="0" baseline="0" noProof="0" dirty="0" err="1">
                <a:ln>
                  <a:noFill/>
                </a:ln>
                <a:solidFill>
                  <a:srgbClr val="000000"/>
                </a:solidFill>
                <a:effectLst/>
                <a:uLnTx/>
                <a:uFillTx/>
                <a:latin typeface="Arial" charset="0"/>
                <a:ea typeface="ＭＳ Ｐゴシック" charset="0"/>
              </a:rPr>
              <a:t>taxane</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 until we have data from ASCENT-07. If the symptoms were very mild I would try </a:t>
            </a:r>
            <a:r>
              <a:rPr kumimoji="0" lang="en-US" sz="1500" b="0" i="0" u="none" strike="noStrike" kern="1200" cap="none" spc="0" normalizeH="0" baseline="0" noProof="0" dirty="0" err="1">
                <a:ln>
                  <a:noFill/>
                </a:ln>
                <a:solidFill>
                  <a:srgbClr val="000000"/>
                </a:solidFill>
                <a:effectLst/>
                <a:uLnTx/>
                <a:uFillTx/>
                <a:latin typeface="Arial" charset="0"/>
                <a:ea typeface="ＭＳ Ｐゴシック" charset="0"/>
              </a:rPr>
              <a:t>fulvestrant</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 and </a:t>
            </a:r>
            <a:r>
              <a:rPr kumimoji="0" lang="en-US" sz="1500" b="0" i="0" u="none" strike="noStrike" kern="1200" cap="none" spc="0" normalizeH="0" baseline="0" noProof="0" dirty="0" err="1">
                <a:ln>
                  <a:noFill/>
                </a:ln>
                <a:solidFill>
                  <a:srgbClr val="000000"/>
                </a:solidFill>
                <a:effectLst/>
                <a:uLnTx/>
                <a:uFillTx/>
                <a:latin typeface="Arial" charset="0"/>
                <a:ea typeface="ＭＳ Ｐゴシック" charset="0"/>
              </a:rPr>
              <a:t>everolimus</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11779686"/>
      </p:ext>
    </p:extLst>
  </p:cSld>
  <p:clrMapOvr>
    <a:masterClrMapping/>
  </p:clrMapOvr>
  <p:transition spd="slow"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65C4C-733F-2C1B-EA3B-9873980C5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A936B-C946-66D5-BAB8-70C7857B3C1D}"/>
              </a:ext>
            </a:extLst>
          </p:cNvPr>
          <p:cNvSpPr>
            <a:spLocks noGrp="1"/>
          </p:cNvSpPr>
          <p:nvPr>
            <p:ph type="title"/>
          </p:nvPr>
        </p:nvSpPr>
        <p:spPr>
          <a:xfrm>
            <a:off x="912285" y="12853"/>
            <a:ext cx="10517715" cy="1663547"/>
          </a:xfrm>
        </p:spPr>
        <p:txBody>
          <a:bodyPr/>
          <a:lstStyle/>
          <a:p>
            <a:r>
              <a:rPr lang="en-US" dirty="0"/>
              <a:t>An 80-year-old woman (PS 1) with ER-positive, HER2-negative (IHC 0/null) de novo </a:t>
            </a:r>
            <a:r>
              <a:rPr lang="en-US" dirty="0" err="1"/>
              <a:t>mBC</a:t>
            </a:r>
            <a:r>
              <a:rPr lang="en-US" dirty="0"/>
              <a:t> receives </a:t>
            </a:r>
            <a:r>
              <a:rPr lang="en-US" dirty="0" err="1"/>
              <a:t>ribociclib</a:t>
            </a:r>
            <a:r>
              <a:rPr lang="en-US" dirty="0"/>
              <a:t> + letrozole for </a:t>
            </a:r>
            <a:r>
              <a:rPr lang="en-US" u="sng" dirty="0"/>
              <a:t>2.5 years</a:t>
            </a:r>
            <a:r>
              <a:rPr lang="en-US" dirty="0"/>
              <a:t> followed by disease progression with </a:t>
            </a:r>
            <a:r>
              <a:rPr lang="en-US" u="sng" dirty="0"/>
              <a:t>multiple minimally symptomatic bone metastases</a:t>
            </a:r>
            <a:endParaRPr lang="en-US" dirty="0"/>
          </a:p>
        </p:txBody>
      </p:sp>
      <p:graphicFrame>
        <p:nvGraphicFramePr>
          <p:cNvPr id="3" name="Chart 2">
            <a:extLst>
              <a:ext uri="{FF2B5EF4-FFF2-40B4-BE49-F238E27FC236}">
                <a16:creationId xmlns:a16="http://schemas.microsoft.com/office/drawing/2014/main" id="{093F5882-5E46-9139-2ED3-BE697005DDAB}"/>
              </a:ext>
            </a:extLst>
          </p:cNvPr>
          <p:cNvGraphicFramePr/>
          <p:nvPr/>
        </p:nvGraphicFramePr>
        <p:xfrm>
          <a:off x="304800" y="2057400"/>
          <a:ext cx="11506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77D64A47-A24C-079A-98A0-DED7BB350360}"/>
              </a:ext>
            </a:extLst>
          </p:cNvPr>
          <p:cNvSpPr txBox="1">
            <a:spLocks/>
          </p:cNvSpPr>
          <p:nvPr/>
        </p:nvSpPr>
        <p:spPr bwMode="auto">
          <a:xfrm>
            <a:off x="938305" y="1495002"/>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2F85AF6B-1FD0-3B3C-6C1A-6B214E6A6CAC}"/>
              </a:ext>
            </a:extLst>
          </p:cNvPr>
          <p:cNvSpPr txBox="1">
            <a:spLocks/>
          </p:cNvSpPr>
          <p:nvPr/>
        </p:nvSpPr>
        <p:spPr bwMode="auto">
          <a:xfrm>
            <a:off x="3079339" y="1495002"/>
            <a:ext cx="2407061"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455613"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8662111"/>
      </p:ext>
    </p:extLst>
  </p:cSld>
  <p:clrMapOvr>
    <a:masterClrMapping/>
  </p:clrMapOvr>
  <p:transition spd="slow"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57AC7-8524-729F-F1EC-6FD49B1818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F743D-BAC3-3E15-8038-CF330009D2A4}"/>
              </a:ext>
            </a:extLst>
          </p:cNvPr>
          <p:cNvSpPr>
            <a:spLocks noGrp="1"/>
          </p:cNvSpPr>
          <p:nvPr>
            <p:ph type="title"/>
          </p:nvPr>
        </p:nvSpPr>
        <p:spPr>
          <a:xfrm>
            <a:off x="912285" y="227013"/>
            <a:ext cx="10746315" cy="1525587"/>
          </a:xfrm>
        </p:spPr>
        <p:txBody>
          <a:bodyPr/>
          <a:lstStyle/>
          <a:p>
            <a:r>
              <a:rPr lang="en-US" dirty="0"/>
              <a:t>An 80-year-old woman (PS 1) with ER-positive, HER2-negative </a:t>
            </a:r>
            <a:br>
              <a:rPr lang="en-US" dirty="0"/>
            </a:br>
            <a:r>
              <a:rPr lang="en-US" dirty="0"/>
              <a:t>(IHC 0/null) de novo </a:t>
            </a:r>
            <a:r>
              <a:rPr lang="en-US" dirty="0" err="1"/>
              <a:t>mBC</a:t>
            </a:r>
            <a:r>
              <a:rPr lang="en-US" dirty="0"/>
              <a:t> receives </a:t>
            </a:r>
            <a:r>
              <a:rPr lang="en-US" dirty="0" err="1"/>
              <a:t>ribociclib</a:t>
            </a:r>
            <a:r>
              <a:rPr lang="en-US" dirty="0"/>
              <a:t> + letrozole for </a:t>
            </a:r>
            <a:br>
              <a:rPr lang="en-US" dirty="0"/>
            </a:br>
            <a:r>
              <a:rPr lang="en-US" u="sng" dirty="0"/>
              <a:t>2.5 years</a:t>
            </a:r>
            <a:r>
              <a:rPr lang="en-US" dirty="0"/>
              <a:t> followed by disease progression with </a:t>
            </a:r>
            <a:r>
              <a:rPr lang="en-US" u="sng" dirty="0"/>
              <a:t>multiple minimally symptomatic bone metastases</a:t>
            </a:r>
            <a:endParaRPr lang="en-US" dirty="0"/>
          </a:p>
        </p:txBody>
      </p:sp>
      <p:sp>
        <p:nvSpPr>
          <p:cNvPr id="72" name="Text Box 4">
            <a:extLst>
              <a:ext uri="{FF2B5EF4-FFF2-40B4-BE49-F238E27FC236}">
                <a16:creationId xmlns:a16="http://schemas.microsoft.com/office/drawing/2014/main" id="{F3230384-B1FC-ED7B-2528-4CCA5160E14D}"/>
              </a:ext>
            </a:extLst>
          </p:cNvPr>
          <p:cNvSpPr txBox="1">
            <a:spLocks noChangeArrowheads="1"/>
          </p:cNvSpPr>
          <p:nvPr/>
        </p:nvSpPr>
        <p:spPr bwMode="auto">
          <a:xfrm>
            <a:off x="1" y="26024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92047305-61D2-164A-9ACC-786F358BF831}"/>
              </a:ext>
            </a:extLst>
          </p:cNvPr>
          <p:cNvPicPr>
            <a:picLocks noChangeAspect="1"/>
          </p:cNvPicPr>
          <p:nvPr/>
        </p:nvPicPr>
        <p:blipFill>
          <a:blip r:embed="rId2"/>
          <a:srcRect/>
          <a:stretch/>
        </p:blipFill>
        <p:spPr>
          <a:xfrm>
            <a:off x="4753331" y="2514600"/>
            <a:ext cx="6731000" cy="952500"/>
          </a:xfrm>
          <a:prstGeom prst="rect">
            <a:avLst/>
          </a:prstGeom>
        </p:spPr>
      </p:pic>
      <p:sp>
        <p:nvSpPr>
          <p:cNvPr id="74" name="Text Box 4">
            <a:extLst>
              <a:ext uri="{FF2B5EF4-FFF2-40B4-BE49-F238E27FC236}">
                <a16:creationId xmlns:a16="http://schemas.microsoft.com/office/drawing/2014/main" id="{9B4C7357-F466-E941-BABC-6D1566BF73F6}"/>
              </a:ext>
            </a:extLst>
          </p:cNvPr>
          <p:cNvSpPr txBox="1">
            <a:spLocks noChangeArrowheads="1"/>
          </p:cNvSpPr>
          <p:nvPr/>
        </p:nvSpPr>
        <p:spPr bwMode="auto">
          <a:xfrm>
            <a:off x="0" y="35386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6E9B0D35-D1DC-C39F-5726-9F841EB7267E}"/>
              </a:ext>
            </a:extLst>
          </p:cNvPr>
          <p:cNvPicPr>
            <a:picLocks noChangeAspect="1"/>
          </p:cNvPicPr>
          <p:nvPr/>
        </p:nvPicPr>
        <p:blipFill>
          <a:blip r:embed="rId3"/>
          <a:srcRect/>
          <a:stretch/>
        </p:blipFill>
        <p:spPr>
          <a:xfrm>
            <a:off x="4753331" y="3467100"/>
            <a:ext cx="6731000" cy="952500"/>
          </a:xfrm>
          <a:prstGeom prst="rect">
            <a:avLst/>
          </a:prstGeom>
        </p:spPr>
      </p:pic>
      <p:sp>
        <p:nvSpPr>
          <p:cNvPr id="4" name="Text Box 4">
            <a:extLst>
              <a:ext uri="{FF2B5EF4-FFF2-40B4-BE49-F238E27FC236}">
                <a16:creationId xmlns:a16="http://schemas.microsoft.com/office/drawing/2014/main" id="{5C26EE83-4BC5-D92B-DDE9-B8EF5C3EB5C0}"/>
              </a:ext>
            </a:extLst>
          </p:cNvPr>
          <p:cNvSpPr txBox="1">
            <a:spLocks noChangeArrowheads="1"/>
          </p:cNvSpPr>
          <p:nvPr/>
        </p:nvSpPr>
        <p:spPr bwMode="auto">
          <a:xfrm>
            <a:off x="0" y="44911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F2AA135B-38D4-BA56-F37C-5380AFA5BA47}"/>
              </a:ext>
            </a:extLst>
          </p:cNvPr>
          <p:cNvPicPr>
            <a:picLocks noChangeAspect="1"/>
          </p:cNvPicPr>
          <p:nvPr/>
        </p:nvPicPr>
        <p:blipFill>
          <a:blip r:embed="rId4"/>
          <a:srcRect/>
          <a:stretch/>
        </p:blipFill>
        <p:spPr>
          <a:xfrm>
            <a:off x="4753331" y="4419600"/>
            <a:ext cx="6731000" cy="952500"/>
          </a:xfrm>
          <a:prstGeom prst="rect">
            <a:avLst/>
          </a:prstGeom>
        </p:spPr>
      </p:pic>
      <p:sp>
        <p:nvSpPr>
          <p:cNvPr id="9" name="Text Box 4">
            <a:extLst>
              <a:ext uri="{FF2B5EF4-FFF2-40B4-BE49-F238E27FC236}">
                <a16:creationId xmlns:a16="http://schemas.microsoft.com/office/drawing/2014/main" id="{597B6DBD-06FD-9652-DE82-C5C97DB87633}"/>
              </a:ext>
            </a:extLst>
          </p:cNvPr>
          <p:cNvSpPr txBox="1">
            <a:spLocks noChangeArrowheads="1"/>
          </p:cNvSpPr>
          <p:nvPr/>
        </p:nvSpPr>
        <p:spPr bwMode="auto">
          <a:xfrm>
            <a:off x="0" y="54436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Inavolisib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palbociclib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0"/>
            </a:endParaRPr>
          </a:p>
        </p:txBody>
      </p:sp>
      <p:pic>
        <p:nvPicPr>
          <p:cNvPr id="11" name="Picture 10">
            <a:extLst>
              <a:ext uri="{FF2B5EF4-FFF2-40B4-BE49-F238E27FC236}">
                <a16:creationId xmlns:a16="http://schemas.microsoft.com/office/drawing/2014/main" id="{2BB11A5D-308C-98B6-DE7D-A096BADB48CE}"/>
              </a:ext>
            </a:extLst>
          </p:cNvPr>
          <p:cNvPicPr>
            <a:picLocks noChangeAspect="1"/>
          </p:cNvPicPr>
          <p:nvPr/>
        </p:nvPicPr>
        <p:blipFill>
          <a:blip r:embed="rId5"/>
          <a:srcRect/>
          <a:stretch/>
        </p:blipFill>
        <p:spPr>
          <a:xfrm>
            <a:off x="4753331" y="5372100"/>
            <a:ext cx="6731000" cy="952500"/>
          </a:xfrm>
          <a:prstGeom prst="rect">
            <a:avLst/>
          </a:prstGeom>
        </p:spPr>
      </p:pic>
      <p:sp>
        <p:nvSpPr>
          <p:cNvPr id="12" name="Text Box 9">
            <a:extLst>
              <a:ext uri="{FF2B5EF4-FFF2-40B4-BE49-F238E27FC236}">
                <a16:creationId xmlns:a16="http://schemas.microsoft.com/office/drawing/2014/main" id="{B3FCA0B8-89DE-8719-0634-85D7AABE7DDE}"/>
              </a:ext>
            </a:extLst>
          </p:cNvPr>
          <p:cNvSpPr txBox="1">
            <a:spLocks noChangeArrowheads="1"/>
          </p:cNvSpPr>
          <p:nvPr/>
        </p:nvSpPr>
        <p:spPr bwMode="auto">
          <a:xfrm>
            <a:off x="11419065" y="259026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sp>
        <p:nvSpPr>
          <p:cNvPr id="13" name="Text Box 9">
            <a:extLst>
              <a:ext uri="{FF2B5EF4-FFF2-40B4-BE49-F238E27FC236}">
                <a16:creationId xmlns:a16="http://schemas.microsoft.com/office/drawing/2014/main" id="{5F62E75B-F2D2-F0B4-D577-7BAC6FC6C937}"/>
              </a:ext>
            </a:extLst>
          </p:cNvPr>
          <p:cNvSpPr txBox="1">
            <a:spLocks noChangeArrowheads="1"/>
          </p:cNvSpPr>
          <p:nvPr/>
        </p:nvSpPr>
        <p:spPr bwMode="auto">
          <a:xfrm>
            <a:off x="6125737" y="35446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4" name="Text Box 9">
            <a:extLst>
              <a:ext uri="{FF2B5EF4-FFF2-40B4-BE49-F238E27FC236}">
                <a16:creationId xmlns:a16="http://schemas.microsoft.com/office/drawing/2014/main" id="{3D759ED2-21C4-FDA4-6D4C-3795607F0CB8}"/>
              </a:ext>
            </a:extLst>
          </p:cNvPr>
          <p:cNvSpPr txBox="1">
            <a:spLocks noChangeArrowheads="1"/>
          </p:cNvSpPr>
          <p:nvPr/>
        </p:nvSpPr>
        <p:spPr bwMode="auto">
          <a:xfrm>
            <a:off x="5278598" y="449900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5" name="Text Box 9">
            <a:extLst>
              <a:ext uri="{FF2B5EF4-FFF2-40B4-BE49-F238E27FC236}">
                <a16:creationId xmlns:a16="http://schemas.microsoft.com/office/drawing/2014/main" id="{9D3942C0-C4E4-D0B7-3B8F-186D6EE26F55}"/>
              </a:ext>
            </a:extLst>
          </p:cNvPr>
          <p:cNvSpPr txBox="1">
            <a:spLocks noChangeArrowheads="1"/>
          </p:cNvSpPr>
          <p:nvPr/>
        </p:nvSpPr>
        <p:spPr bwMode="auto">
          <a:xfrm>
            <a:off x="5278598" y="545336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0" name="Title 1">
            <a:extLst>
              <a:ext uri="{FF2B5EF4-FFF2-40B4-BE49-F238E27FC236}">
                <a16:creationId xmlns:a16="http://schemas.microsoft.com/office/drawing/2014/main" id="{D6473CB7-FF53-20A8-5B5A-1B83508CF4BD}"/>
              </a:ext>
            </a:extLst>
          </p:cNvPr>
          <p:cNvSpPr txBox="1">
            <a:spLocks/>
          </p:cNvSpPr>
          <p:nvPr/>
        </p:nvSpPr>
        <p:spPr bwMode="auto">
          <a:xfrm>
            <a:off x="938305" y="1793459"/>
            <a:ext cx="2057400"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2F31C832-DC00-D703-E99B-3021997B7697}"/>
              </a:ext>
            </a:extLst>
          </p:cNvPr>
          <p:cNvSpPr txBox="1">
            <a:spLocks/>
          </p:cNvSpPr>
          <p:nvPr/>
        </p:nvSpPr>
        <p:spPr bwMode="auto">
          <a:xfrm>
            <a:off x="3079339" y="1793459"/>
            <a:ext cx="2483262"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8397432"/>
      </p:ext>
    </p:extLst>
  </p:cSld>
  <p:clrMapOvr>
    <a:masterClrMapping/>
  </p:clrMapOvr>
  <p:transition spd="slow" advClick="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C504-6E65-794B-A163-E15792AC17C9}"/>
              </a:ext>
            </a:extLst>
          </p:cNvPr>
          <p:cNvSpPr>
            <a:spLocks noGrp="1"/>
          </p:cNvSpPr>
          <p:nvPr>
            <p:ph type="title"/>
          </p:nvPr>
        </p:nvSpPr>
        <p:spPr>
          <a:xfrm>
            <a:off x="912285" y="12853"/>
            <a:ext cx="10593915" cy="1663547"/>
          </a:xfrm>
        </p:spPr>
        <p:txBody>
          <a:bodyPr/>
          <a:lstStyle/>
          <a:p>
            <a:r>
              <a:rPr lang="en-US" dirty="0"/>
              <a:t>A 65-year-old woman (PS 0) with ER-positive, HER2-negative (IHC 0/null) de novo </a:t>
            </a:r>
            <a:r>
              <a:rPr lang="en-US" dirty="0" err="1"/>
              <a:t>mBC</a:t>
            </a:r>
            <a:r>
              <a:rPr lang="en-US" dirty="0"/>
              <a:t> receives </a:t>
            </a:r>
            <a:r>
              <a:rPr lang="en-US" dirty="0" err="1"/>
              <a:t>ribociclib</a:t>
            </a:r>
            <a:r>
              <a:rPr lang="en-US" dirty="0"/>
              <a:t> + letrozole for </a:t>
            </a:r>
            <a:r>
              <a:rPr lang="en-US" u="sng" dirty="0"/>
              <a:t>2.5 years</a:t>
            </a:r>
            <a:r>
              <a:rPr lang="en-US" dirty="0"/>
              <a:t> followed by disease progression with </a:t>
            </a:r>
            <a:r>
              <a:rPr lang="en-US" u="sng" dirty="0"/>
              <a:t>multiple minimally symptomatic bone metastases</a:t>
            </a:r>
            <a:endParaRPr lang="en-US" dirty="0"/>
          </a:p>
        </p:txBody>
      </p:sp>
      <p:graphicFrame>
        <p:nvGraphicFramePr>
          <p:cNvPr id="3" name="Chart 2">
            <a:extLst>
              <a:ext uri="{FF2B5EF4-FFF2-40B4-BE49-F238E27FC236}">
                <a16:creationId xmlns:a16="http://schemas.microsoft.com/office/drawing/2014/main" id="{1E065C2B-370A-5B57-E484-B53EDE5E6E0C}"/>
              </a:ext>
            </a:extLst>
          </p:cNvPr>
          <p:cNvGraphicFramePr/>
          <p:nvPr/>
        </p:nvGraphicFramePr>
        <p:xfrm>
          <a:off x="304800" y="2057400"/>
          <a:ext cx="115062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4426A6A2-5954-DA28-6488-C7B26A16EC64}"/>
              </a:ext>
            </a:extLst>
          </p:cNvPr>
          <p:cNvSpPr txBox="1">
            <a:spLocks/>
          </p:cNvSpPr>
          <p:nvPr/>
        </p:nvSpPr>
        <p:spPr bwMode="auto">
          <a:xfrm>
            <a:off x="938305" y="1495002"/>
            <a:ext cx="2057400"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455613"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433A953A-D722-7316-7CDB-3B3B8758614A}"/>
              </a:ext>
            </a:extLst>
          </p:cNvPr>
          <p:cNvSpPr txBox="1">
            <a:spLocks/>
          </p:cNvSpPr>
          <p:nvPr/>
        </p:nvSpPr>
        <p:spPr bwMode="auto">
          <a:xfrm>
            <a:off x="3079339" y="1495002"/>
            <a:ext cx="2483262" cy="384048"/>
          </a:xfrm>
          <a:prstGeom prst="rect">
            <a:avLst/>
          </a:prstGeom>
          <a:solidFill>
            <a:srgbClr val="558032"/>
          </a:solidFill>
          <a:ln w="9525">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455613"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1630722"/>
      </p:ext>
    </p:extLst>
  </p:cSld>
  <p:clrMapOvr>
    <a:masterClrMapping/>
  </p:clrMapOvr>
  <p:transition spd="slow" advClick="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C0A9-9121-7AB1-F3C8-236A1701D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23412C-37BD-6A8B-C93C-02F72B1CB22D}"/>
              </a:ext>
            </a:extLst>
          </p:cNvPr>
          <p:cNvSpPr>
            <a:spLocks noGrp="1"/>
          </p:cNvSpPr>
          <p:nvPr>
            <p:ph type="title"/>
          </p:nvPr>
        </p:nvSpPr>
        <p:spPr>
          <a:xfrm>
            <a:off x="912285" y="227013"/>
            <a:ext cx="9603315" cy="1525587"/>
          </a:xfrm>
        </p:spPr>
        <p:txBody>
          <a:bodyPr/>
          <a:lstStyle/>
          <a:p>
            <a:r>
              <a:rPr lang="en-US" dirty="0"/>
              <a:t>A 65-year-old woman (PS 0) with ER-positive, HER2-negative (IHC 0/null) de novo </a:t>
            </a:r>
            <a:r>
              <a:rPr lang="en-US" dirty="0" err="1"/>
              <a:t>mBC</a:t>
            </a:r>
            <a:r>
              <a:rPr lang="en-US" dirty="0"/>
              <a:t> receives </a:t>
            </a:r>
            <a:r>
              <a:rPr lang="en-US" dirty="0" err="1"/>
              <a:t>ribociclib</a:t>
            </a:r>
            <a:r>
              <a:rPr lang="en-US" dirty="0"/>
              <a:t> + letrozole for </a:t>
            </a:r>
            <a:r>
              <a:rPr lang="en-US" u="sng" dirty="0"/>
              <a:t>2.5 years</a:t>
            </a:r>
            <a:r>
              <a:rPr lang="en-US" dirty="0"/>
              <a:t> followed by disease progression with </a:t>
            </a:r>
            <a:r>
              <a:rPr lang="en-US" u="sng" dirty="0"/>
              <a:t>multiple minimally symptomatic bone metastases</a:t>
            </a:r>
            <a:endParaRPr lang="en-US" dirty="0"/>
          </a:p>
        </p:txBody>
      </p:sp>
      <p:sp>
        <p:nvSpPr>
          <p:cNvPr id="72" name="Text Box 4">
            <a:extLst>
              <a:ext uri="{FF2B5EF4-FFF2-40B4-BE49-F238E27FC236}">
                <a16:creationId xmlns:a16="http://schemas.microsoft.com/office/drawing/2014/main" id="{48504D78-F9D9-88B6-32C4-B1ADBD8D10DC}"/>
              </a:ext>
            </a:extLst>
          </p:cNvPr>
          <p:cNvSpPr txBox="1">
            <a:spLocks noChangeArrowheads="1"/>
          </p:cNvSpPr>
          <p:nvPr/>
        </p:nvSpPr>
        <p:spPr bwMode="auto">
          <a:xfrm>
            <a:off x="1" y="26024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85AC094-C544-319B-D902-7CF8199EC89B}"/>
              </a:ext>
            </a:extLst>
          </p:cNvPr>
          <p:cNvPicPr>
            <a:picLocks noChangeAspect="1"/>
          </p:cNvPicPr>
          <p:nvPr/>
        </p:nvPicPr>
        <p:blipFill>
          <a:blip r:embed="rId2"/>
          <a:srcRect/>
          <a:stretch/>
        </p:blipFill>
        <p:spPr>
          <a:xfrm>
            <a:off x="4753331" y="2514600"/>
            <a:ext cx="6731000" cy="952500"/>
          </a:xfrm>
          <a:prstGeom prst="rect">
            <a:avLst/>
          </a:prstGeom>
        </p:spPr>
      </p:pic>
      <p:sp>
        <p:nvSpPr>
          <p:cNvPr id="74" name="Text Box 4">
            <a:extLst>
              <a:ext uri="{FF2B5EF4-FFF2-40B4-BE49-F238E27FC236}">
                <a16:creationId xmlns:a16="http://schemas.microsoft.com/office/drawing/2014/main" id="{65BE14F9-8ADE-D2E5-4CEE-2D578C6DD233}"/>
              </a:ext>
            </a:extLst>
          </p:cNvPr>
          <p:cNvSpPr txBox="1">
            <a:spLocks noChangeArrowheads="1"/>
          </p:cNvSpPr>
          <p:nvPr/>
        </p:nvSpPr>
        <p:spPr bwMode="auto">
          <a:xfrm>
            <a:off x="0" y="35386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Capivasertib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ECAE2F1C-427F-B755-97EF-96E5804EDFE1}"/>
              </a:ext>
            </a:extLst>
          </p:cNvPr>
          <p:cNvPicPr>
            <a:picLocks noChangeAspect="1"/>
          </p:cNvPicPr>
          <p:nvPr/>
        </p:nvPicPr>
        <p:blipFill>
          <a:blip r:embed="rId3"/>
          <a:srcRect/>
          <a:stretch/>
        </p:blipFill>
        <p:spPr>
          <a:xfrm>
            <a:off x="4753331" y="3467100"/>
            <a:ext cx="6731000" cy="952500"/>
          </a:xfrm>
          <a:prstGeom prst="rect">
            <a:avLst/>
          </a:prstGeom>
        </p:spPr>
      </p:pic>
      <p:sp>
        <p:nvSpPr>
          <p:cNvPr id="4" name="Text Box 4">
            <a:extLst>
              <a:ext uri="{FF2B5EF4-FFF2-40B4-BE49-F238E27FC236}">
                <a16:creationId xmlns:a16="http://schemas.microsoft.com/office/drawing/2014/main" id="{187A146D-04B9-009F-1E23-1B499C4C0614}"/>
              </a:ext>
            </a:extLst>
          </p:cNvPr>
          <p:cNvSpPr txBox="1">
            <a:spLocks noChangeArrowheads="1"/>
          </p:cNvSpPr>
          <p:nvPr/>
        </p:nvSpPr>
        <p:spPr bwMode="auto">
          <a:xfrm>
            <a:off x="0" y="44911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Everolimus</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91C4978B-47A3-5614-6707-747BB8EF1F17}"/>
              </a:ext>
            </a:extLst>
          </p:cNvPr>
          <p:cNvPicPr>
            <a:picLocks noChangeAspect="1"/>
          </p:cNvPicPr>
          <p:nvPr/>
        </p:nvPicPr>
        <p:blipFill>
          <a:blip r:embed="rId4"/>
          <a:srcRect/>
          <a:stretch/>
        </p:blipFill>
        <p:spPr>
          <a:xfrm>
            <a:off x="4753331" y="4419600"/>
            <a:ext cx="6731000" cy="952500"/>
          </a:xfrm>
          <a:prstGeom prst="rect">
            <a:avLst/>
          </a:prstGeom>
        </p:spPr>
      </p:pic>
      <p:sp>
        <p:nvSpPr>
          <p:cNvPr id="9" name="Text Box 4">
            <a:extLst>
              <a:ext uri="{FF2B5EF4-FFF2-40B4-BE49-F238E27FC236}">
                <a16:creationId xmlns:a16="http://schemas.microsoft.com/office/drawing/2014/main" id="{79C33E99-8F6A-37FF-43D7-62AC7B8FD605}"/>
              </a:ext>
            </a:extLst>
          </p:cNvPr>
          <p:cNvSpPr txBox="1">
            <a:spLocks noChangeArrowheads="1"/>
          </p:cNvSpPr>
          <p:nvPr/>
        </p:nvSpPr>
        <p:spPr bwMode="auto">
          <a:xfrm>
            <a:off x="0" y="54436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Inavolisib</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 palbociclib + </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fulvestrant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charset="0"/>
            </a:endParaRPr>
          </a:p>
        </p:txBody>
      </p:sp>
      <p:pic>
        <p:nvPicPr>
          <p:cNvPr id="11" name="Picture 10">
            <a:extLst>
              <a:ext uri="{FF2B5EF4-FFF2-40B4-BE49-F238E27FC236}">
                <a16:creationId xmlns:a16="http://schemas.microsoft.com/office/drawing/2014/main" id="{6AD7D5E9-19C6-B753-4721-482DAB99C2DD}"/>
              </a:ext>
            </a:extLst>
          </p:cNvPr>
          <p:cNvPicPr>
            <a:picLocks noChangeAspect="1"/>
          </p:cNvPicPr>
          <p:nvPr/>
        </p:nvPicPr>
        <p:blipFill>
          <a:blip r:embed="rId5"/>
          <a:srcRect/>
          <a:stretch/>
        </p:blipFill>
        <p:spPr>
          <a:xfrm>
            <a:off x="4753331" y="5372100"/>
            <a:ext cx="6731000" cy="952500"/>
          </a:xfrm>
          <a:prstGeom prst="rect">
            <a:avLst/>
          </a:prstGeom>
        </p:spPr>
      </p:pic>
      <p:sp>
        <p:nvSpPr>
          <p:cNvPr id="12" name="Text Box 9">
            <a:extLst>
              <a:ext uri="{FF2B5EF4-FFF2-40B4-BE49-F238E27FC236}">
                <a16:creationId xmlns:a16="http://schemas.microsoft.com/office/drawing/2014/main" id="{88D41EAD-775D-18EC-F05A-B6AAFC2B48D0}"/>
              </a:ext>
            </a:extLst>
          </p:cNvPr>
          <p:cNvSpPr txBox="1">
            <a:spLocks noChangeArrowheads="1"/>
          </p:cNvSpPr>
          <p:nvPr/>
        </p:nvSpPr>
        <p:spPr bwMode="auto">
          <a:xfrm>
            <a:off x="10134600" y="259026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sp>
        <p:nvSpPr>
          <p:cNvPr id="13" name="Text Box 9">
            <a:extLst>
              <a:ext uri="{FF2B5EF4-FFF2-40B4-BE49-F238E27FC236}">
                <a16:creationId xmlns:a16="http://schemas.microsoft.com/office/drawing/2014/main" id="{C0A00D0B-24B0-19D1-2621-879BDFA90675}"/>
              </a:ext>
            </a:extLst>
          </p:cNvPr>
          <p:cNvSpPr txBox="1">
            <a:spLocks noChangeArrowheads="1"/>
          </p:cNvSpPr>
          <p:nvPr/>
        </p:nvSpPr>
        <p:spPr bwMode="auto">
          <a:xfrm>
            <a:off x="7467600" y="35446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14" name="Text Box 9">
            <a:extLst>
              <a:ext uri="{FF2B5EF4-FFF2-40B4-BE49-F238E27FC236}">
                <a16:creationId xmlns:a16="http://schemas.microsoft.com/office/drawing/2014/main" id="{8FDD6040-82E1-A5F6-EA06-B642977CE4E2}"/>
              </a:ext>
            </a:extLst>
          </p:cNvPr>
          <p:cNvSpPr txBox="1">
            <a:spLocks noChangeArrowheads="1"/>
          </p:cNvSpPr>
          <p:nvPr/>
        </p:nvSpPr>
        <p:spPr bwMode="auto">
          <a:xfrm>
            <a:off x="5278598" y="449900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5" name="Text Box 9">
            <a:extLst>
              <a:ext uri="{FF2B5EF4-FFF2-40B4-BE49-F238E27FC236}">
                <a16:creationId xmlns:a16="http://schemas.microsoft.com/office/drawing/2014/main" id="{C14CA102-B198-0E05-C860-2444246F88B5}"/>
              </a:ext>
            </a:extLst>
          </p:cNvPr>
          <p:cNvSpPr txBox="1">
            <a:spLocks noChangeArrowheads="1"/>
          </p:cNvSpPr>
          <p:nvPr/>
        </p:nvSpPr>
        <p:spPr bwMode="auto">
          <a:xfrm>
            <a:off x="5278598" y="545336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0" name="Title 1">
            <a:extLst>
              <a:ext uri="{FF2B5EF4-FFF2-40B4-BE49-F238E27FC236}">
                <a16:creationId xmlns:a16="http://schemas.microsoft.com/office/drawing/2014/main" id="{1D68DDE8-F769-29AE-ABE9-5E8B4F7C51E3}"/>
              </a:ext>
            </a:extLst>
          </p:cNvPr>
          <p:cNvSpPr txBox="1">
            <a:spLocks/>
          </p:cNvSpPr>
          <p:nvPr/>
        </p:nvSpPr>
        <p:spPr bwMode="auto">
          <a:xfrm>
            <a:off x="938305" y="1793459"/>
            <a:ext cx="2057400"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ESR1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E2568AC6-A2D4-DC7A-CC2B-6C96BDB0C74D}"/>
              </a:ext>
            </a:extLst>
          </p:cNvPr>
          <p:cNvSpPr txBox="1">
            <a:spLocks/>
          </p:cNvSpPr>
          <p:nvPr/>
        </p:nvSpPr>
        <p:spPr bwMode="auto">
          <a:xfrm>
            <a:off x="3079339" y="1793459"/>
            <a:ext cx="2483262" cy="384048"/>
          </a:xfrm>
          <a:prstGeom prst="rect">
            <a:avLst/>
          </a:prstGeom>
          <a:solidFill>
            <a:srgbClr val="558032"/>
          </a:solidFill>
          <a:ln w="9525">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9525" marR="0" lvl="0" indent="0" algn="ctr" defTabSz="914400" rtl="0" eaLnBrk="0" fontAlgn="base" latinLnBrk="0" hangingPunct="0">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PIK3CA mutation</a:t>
            </a:r>
            <a:endParaRPr kumimoji="0" lang="en-US" sz="2000" b="1" i="0" u="none" strike="noStrike" kern="1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3502173"/>
      </p:ext>
    </p:extLst>
  </p:cSld>
  <p:clrMapOvr>
    <a:masterClrMapping/>
  </p:clrMapOvr>
  <p:transition spd="slow" advClick="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EA628-2C18-520E-20B8-1DDE87C25A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D2B3A-9412-6A77-64FE-07E157D2BC78}"/>
              </a:ext>
            </a:extLst>
          </p:cNvPr>
          <p:cNvSpPr>
            <a:spLocks noGrp="1"/>
          </p:cNvSpPr>
          <p:nvPr>
            <p:ph type="title"/>
          </p:nvPr>
        </p:nvSpPr>
        <p:spPr>
          <a:xfrm>
            <a:off x="912285" y="381000"/>
            <a:ext cx="10593915" cy="1663547"/>
          </a:xfrm>
        </p:spPr>
        <p:txBody>
          <a:bodyPr/>
          <a:lstStyle/>
          <a:p>
            <a:r>
              <a:rPr lang="en-US" dirty="0"/>
              <a:t>Based on published research data and your own clinical experience, how would you indirectly compare the </a:t>
            </a:r>
            <a:r>
              <a:rPr lang="en-US" u="sng" dirty="0"/>
              <a:t>global efficacy</a:t>
            </a:r>
            <a:r>
              <a:rPr lang="en-US" dirty="0"/>
              <a:t> of </a:t>
            </a:r>
            <a:r>
              <a:rPr lang="en-US" dirty="0" err="1"/>
              <a:t>elacestrant</a:t>
            </a:r>
            <a:r>
              <a:rPr lang="en-US" dirty="0"/>
              <a:t>, </a:t>
            </a:r>
            <a:r>
              <a:rPr lang="en-US" dirty="0" err="1"/>
              <a:t>imlunestrant</a:t>
            </a:r>
            <a:r>
              <a:rPr lang="en-US" dirty="0"/>
              <a:t>, </a:t>
            </a:r>
            <a:r>
              <a:rPr lang="en-US" dirty="0" err="1"/>
              <a:t>camizestrant</a:t>
            </a:r>
            <a:r>
              <a:rPr lang="en-US" dirty="0"/>
              <a:t> and </a:t>
            </a:r>
            <a:r>
              <a:rPr lang="en-US" dirty="0" err="1"/>
              <a:t>giredestrant</a:t>
            </a:r>
            <a:r>
              <a:rPr lang="en-US" dirty="0"/>
              <a:t> when administered as monotherapy for endocrine therapy-pretreated ER-positive, HER2-negative </a:t>
            </a:r>
            <a:r>
              <a:rPr lang="en-US" dirty="0" err="1"/>
              <a:t>mBC</a:t>
            </a:r>
            <a:r>
              <a:rPr lang="en-US" dirty="0"/>
              <a:t> with an ESR1 mutation?</a:t>
            </a:r>
          </a:p>
        </p:txBody>
      </p:sp>
      <p:graphicFrame>
        <p:nvGraphicFramePr>
          <p:cNvPr id="3" name="Chart 2">
            <a:extLst>
              <a:ext uri="{FF2B5EF4-FFF2-40B4-BE49-F238E27FC236}">
                <a16:creationId xmlns:a16="http://schemas.microsoft.com/office/drawing/2014/main" id="{94C7C8D6-4202-09B5-C0D3-0798A2C85478}"/>
              </a:ext>
            </a:extLst>
          </p:cNvPr>
          <p:cNvGraphicFramePr/>
          <p:nvPr/>
        </p:nvGraphicFramePr>
        <p:xfrm>
          <a:off x="304800" y="2425546"/>
          <a:ext cx="11101892" cy="39752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725773"/>
      </p:ext>
    </p:extLst>
  </p:cSld>
  <p:clrMapOvr>
    <a:masterClrMapping/>
  </p:clrMapOvr>
  <p:transition spd="slow" advClick="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50641-EE0D-A7F7-2650-4BE69237AA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F6521B-F3D9-2DAA-6C91-A74F52E986BC}"/>
              </a:ext>
            </a:extLst>
          </p:cNvPr>
          <p:cNvSpPr>
            <a:spLocks noGrp="1"/>
          </p:cNvSpPr>
          <p:nvPr>
            <p:ph type="title"/>
          </p:nvPr>
        </p:nvSpPr>
        <p:spPr>
          <a:xfrm>
            <a:off x="912285" y="351886"/>
            <a:ext cx="10394002" cy="1411287"/>
          </a:xfrm>
        </p:spPr>
        <p:txBody>
          <a:bodyPr/>
          <a:lstStyle/>
          <a:p>
            <a:r>
              <a:rPr lang="en-US" sz="2400" dirty="0"/>
              <a:t>Based on published research data and your own clinical experience, how would you indirectly compare the </a:t>
            </a:r>
            <a:r>
              <a:rPr lang="en-US" sz="2400" u="sng" dirty="0"/>
              <a:t>global efficacy</a:t>
            </a:r>
            <a:r>
              <a:rPr lang="en-US" sz="2400" dirty="0"/>
              <a:t> of </a:t>
            </a:r>
            <a:r>
              <a:rPr lang="en-US" sz="2400" dirty="0" err="1"/>
              <a:t>elacestrant</a:t>
            </a:r>
            <a:r>
              <a:rPr lang="en-US" sz="2400" dirty="0"/>
              <a:t>, </a:t>
            </a:r>
            <a:r>
              <a:rPr lang="en-US" sz="2400" dirty="0" err="1"/>
              <a:t>imlunestrant</a:t>
            </a:r>
            <a:r>
              <a:rPr lang="en-US" sz="2400" dirty="0"/>
              <a:t>, </a:t>
            </a:r>
            <a:r>
              <a:rPr lang="en-US" sz="2400" dirty="0" err="1"/>
              <a:t>camizestrant</a:t>
            </a:r>
            <a:r>
              <a:rPr lang="en-US" sz="2400" dirty="0"/>
              <a:t> and </a:t>
            </a:r>
            <a:r>
              <a:rPr lang="en-US" sz="2400" dirty="0" err="1"/>
              <a:t>giredestrant</a:t>
            </a:r>
            <a:r>
              <a:rPr lang="en-US" sz="2400" dirty="0"/>
              <a:t> when administered as monotherapy for endocrine therapy-pretreated ER-positive, HER2-negative </a:t>
            </a:r>
            <a:r>
              <a:rPr lang="en-US" sz="2400" dirty="0" err="1"/>
              <a:t>mBC</a:t>
            </a:r>
            <a:r>
              <a:rPr lang="en-US" sz="2400" dirty="0"/>
              <a:t> with an ESR1 mutation?</a:t>
            </a:r>
          </a:p>
        </p:txBody>
      </p:sp>
      <p:sp>
        <p:nvSpPr>
          <p:cNvPr id="74" name="Text Box 4">
            <a:extLst>
              <a:ext uri="{FF2B5EF4-FFF2-40B4-BE49-F238E27FC236}">
                <a16:creationId xmlns:a16="http://schemas.microsoft.com/office/drawing/2014/main" id="{9689CA0B-E46D-6E29-6FC6-CF69011C1882}"/>
              </a:ext>
            </a:extLst>
          </p:cNvPr>
          <p:cNvSpPr txBox="1">
            <a:spLocks noChangeArrowheads="1"/>
          </p:cNvSpPr>
          <p:nvPr/>
        </p:nvSpPr>
        <p:spPr bwMode="auto">
          <a:xfrm>
            <a:off x="0" y="250591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Imlunestrant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is most efficacious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583AEFD1-F329-8E4D-EDBC-DB9F86C4CAF0}"/>
              </a:ext>
            </a:extLst>
          </p:cNvPr>
          <p:cNvPicPr>
            <a:picLocks noChangeAspect="1"/>
          </p:cNvPicPr>
          <p:nvPr/>
        </p:nvPicPr>
        <p:blipFill>
          <a:blip r:embed="rId2"/>
          <a:srcRect/>
          <a:stretch/>
        </p:blipFill>
        <p:spPr>
          <a:xfrm>
            <a:off x="4753331" y="2434341"/>
            <a:ext cx="6731000" cy="952500"/>
          </a:xfrm>
          <a:prstGeom prst="rect">
            <a:avLst/>
          </a:prstGeom>
        </p:spPr>
      </p:pic>
      <p:sp>
        <p:nvSpPr>
          <p:cNvPr id="4" name="Text Box 4">
            <a:extLst>
              <a:ext uri="{FF2B5EF4-FFF2-40B4-BE49-F238E27FC236}">
                <a16:creationId xmlns:a16="http://schemas.microsoft.com/office/drawing/2014/main" id="{217E5689-D91C-EA2A-796A-CA61F03CD8E3}"/>
              </a:ext>
            </a:extLst>
          </p:cNvPr>
          <p:cNvSpPr txBox="1">
            <a:spLocks noChangeArrowheads="1"/>
          </p:cNvSpPr>
          <p:nvPr/>
        </p:nvSpPr>
        <p:spPr bwMode="auto">
          <a:xfrm>
            <a:off x="0" y="306843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Camizestrant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is most efficacious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B0AEC058-0C00-73F5-BA16-45F1FD326B3D}"/>
              </a:ext>
            </a:extLst>
          </p:cNvPr>
          <p:cNvPicPr>
            <a:picLocks noChangeAspect="1"/>
          </p:cNvPicPr>
          <p:nvPr/>
        </p:nvPicPr>
        <p:blipFill>
          <a:blip r:embed="rId3"/>
          <a:srcRect/>
          <a:stretch/>
        </p:blipFill>
        <p:spPr>
          <a:xfrm>
            <a:off x="4753331" y="2996865"/>
            <a:ext cx="6731000" cy="952500"/>
          </a:xfrm>
          <a:prstGeom prst="rect">
            <a:avLst/>
          </a:prstGeom>
        </p:spPr>
      </p:pic>
      <p:sp>
        <p:nvSpPr>
          <p:cNvPr id="12" name="Text Box 4">
            <a:extLst>
              <a:ext uri="{FF2B5EF4-FFF2-40B4-BE49-F238E27FC236}">
                <a16:creationId xmlns:a16="http://schemas.microsoft.com/office/drawing/2014/main" id="{08273361-4D69-2FB0-AF81-45A04B845FA1}"/>
              </a:ext>
            </a:extLst>
          </p:cNvPr>
          <p:cNvSpPr txBox="1">
            <a:spLocks noChangeArrowheads="1"/>
          </p:cNvSpPr>
          <p:nvPr/>
        </p:nvSpPr>
        <p:spPr bwMode="auto">
          <a:xfrm>
            <a:off x="0" y="365920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Efficacy is about the same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E667E778-B63F-80FC-EC5A-232EEE0A3F5C}"/>
              </a:ext>
            </a:extLst>
          </p:cNvPr>
          <p:cNvPicPr>
            <a:picLocks noChangeAspect="1"/>
          </p:cNvPicPr>
          <p:nvPr/>
        </p:nvPicPr>
        <p:blipFill>
          <a:blip r:embed="rId4"/>
          <a:srcRect/>
          <a:stretch/>
        </p:blipFill>
        <p:spPr>
          <a:xfrm>
            <a:off x="4753331" y="3587630"/>
            <a:ext cx="6731000" cy="952500"/>
          </a:xfrm>
          <a:prstGeom prst="rect">
            <a:avLst/>
          </a:prstGeom>
        </p:spPr>
      </p:pic>
      <p:sp>
        <p:nvSpPr>
          <p:cNvPr id="15" name="Text Box 4">
            <a:extLst>
              <a:ext uri="{FF2B5EF4-FFF2-40B4-BE49-F238E27FC236}">
                <a16:creationId xmlns:a16="http://schemas.microsoft.com/office/drawing/2014/main" id="{1DA8A794-03D2-AB44-C237-7A0E0885DC1B}"/>
              </a:ext>
            </a:extLst>
          </p:cNvPr>
          <p:cNvSpPr txBox="1">
            <a:spLocks noChangeArrowheads="1"/>
          </p:cNvSpPr>
          <p:nvPr/>
        </p:nvSpPr>
        <p:spPr bwMode="auto">
          <a:xfrm>
            <a:off x="0" y="435562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Not enough data are available to tell</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7" name="Picture 16">
            <a:extLst>
              <a:ext uri="{FF2B5EF4-FFF2-40B4-BE49-F238E27FC236}">
                <a16:creationId xmlns:a16="http://schemas.microsoft.com/office/drawing/2014/main" id="{30360B58-D324-D7B0-7031-1BA339A0A638}"/>
              </a:ext>
            </a:extLst>
          </p:cNvPr>
          <p:cNvPicPr>
            <a:picLocks noChangeAspect="1"/>
          </p:cNvPicPr>
          <p:nvPr/>
        </p:nvPicPr>
        <p:blipFill>
          <a:blip r:embed="rId5"/>
          <a:srcRect/>
          <a:stretch/>
        </p:blipFill>
        <p:spPr>
          <a:xfrm>
            <a:off x="4753331" y="4284053"/>
            <a:ext cx="6731000" cy="952500"/>
          </a:xfrm>
          <a:prstGeom prst="rect">
            <a:avLst/>
          </a:prstGeom>
        </p:spPr>
      </p:pic>
      <p:sp>
        <p:nvSpPr>
          <p:cNvPr id="19" name="Text Box 9">
            <a:extLst>
              <a:ext uri="{FF2B5EF4-FFF2-40B4-BE49-F238E27FC236}">
                <a16:creationId xmlns:a16="http://schemas.microsoft.com/office/drawing/2014/main" id="{62496479-3328-67C3-4305-F460DBD3B6A7}"/>
              </a:ext>
            </a:extLst>
          </p:cNvPr>
          <p:cNvSpPr txBox="1">
            <a:spLocks noChangeArrowheads="1"/>
          </p:cNvSpPr>
          <p:nvPr/>
        </p:nvSpPr>
        <p:spPr bwMode="auto">
          <a:xfrm>
            <a:off x="5715000" y="251222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0" name="Text Box 9">
            <a:extLst>
              <a:ext uri="{FF2B5EF4-FFF2-40B4-BE49-F238E27FC236}">
                <a16:creationId xmlns:a16="http://schemas.microsoft.com/office/drawing/2014/main" id="{6D42B816-AE7E-FFFC-B541-934AD8563A31}"/>
              </a:ext>
            </a:extLst>
          </p:cNvPr>
          <p:cNvSpPr txBox="1">
            <a:spLocks noChangeArrowheads="1"/>
          </p:cNvSpPr>
          <p:nvPr/>
        </p:nvSpPr>
        <p:spPr bwMode="auto">
          <a:xfrm>
            <a:off x="6639683" y="3076439"/>
            <a:ext cx="479069" cy="352561"/>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2" name="Text Box 9">
            <a:extLst>
              <a:ext uri="{FF2B5EF4-FFF2-40B4-BE49-F238E27FC236}">
                <a16:creationId xmlns:a16="http://schemas.microsoft.com/office/drawing/2014/main" id="{E99AFDAF-930C-D928-E25F-252A24B5A470}"/>
              </a:ext>
            </a:extLst>
          </p:cNvPr>
          <p:cNvSpPr txBox="1">
            <a:spLocks noChangeArrowheads="1"/>
          </p:cNvSpPr>
          <p:nvPr/>
        </p:nvSpPr>
        <p:spPr bwMode="auto">
          <a:xfrm>
            <a:off x="8839200" y="367057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sp>
        <p:nvSpPr>
          <p:cNvPr id="23" name="Text Box 9">
            <a:extLst>
              <a:ext uri="{FF2B5EF4-FFF2-40B4-BE49-F238E27FC236}">
                <a16:creationId xmlns:a16="http://schemas.microsoft.com/office/drawing/2014/main" id="{740973E2-D5FF-0F9A-4013-77D9ACAC1A97}"/>
              </a:ext>
            </a:extLst>
          </p:cNvPr>
          <p:cNvSpPr txBox="1">
            <a:spLocks noChangeArrowheads="1"/>
          </p:cNvSpPr>
          <p:nvPr/>
        </p:nvSpPr>
        <p:spPr bwMode="auto">
          <a:xfrm>
            <a:off x="7086600" y="436869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Tree>
    <p:extLst>
      <p:ext uri="{BB962C8B-B14F-4D97-AF65-F5344CB8AC3E}">
        <p14:creationId xmlns:p14="http://schemas.microsoft.com/office/powerpoint/2010/main" val="309428963"/>
      </p:ext>
    </p:extLst>
  </p:cSld>
  <p:clrMapOvr>
    <a:masterClrMapping/>
  </p:clrMapOvr>
  <p:transition spd="slow" advClick="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BC4B4-F15B-2DC3-1BCA-491552231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A8EC18-15B8-5785-6E62-85965DC55435}"/>
              </a:ext>
            </a:extLst>
          </p:cNvPr>
          <p:cNvSpPr>
            <a:spLocks noGrp="1"/>
          </p:cNvSpPr>
          <p:nvPr>
            <p:ph type="title"/>
          </p:nvPr>
        </p:nvSpPr>
        <p:spPr>
          <a:xfrm>
            <a:off x="912285" y="27062"/>
            <a:ext cx="10593915" cy="1663547"/>
          </a:xfrm>
        </p:spPr>
        <p:txBody>
          <a:bodyPr/>
          <a:lstStyle/>
          <a:p>
            <a:r>
              <a:rPr lang="en-US" dirty="0"/>
              <a:t>How would you indirectly compare the </a:t>
            </a:r>
            <a:r>
              <a:rPr lang="en-US" u="sng" dirty="0"/>
              <a:t>global tolerability/toxicity</a:t>
            </a:r>
            <a:r>
              <a:rPr lang="en-US" dirty="0"/>
              <a:t> of </a:t>
            </a:r>
            <a:r>
              <a:rPr lang="en-US" dirty="0" err="1"/>
              <a:t>elacestrant</a:t>
            </a:r>
            <a:r>
              <a:rPr lang="en-US" dirty="0"/>
              <a:t>, </a:t>
            </a:r>
            <a:r>
              <a:rPr lang="en-US" dirty="0" err="1"/>
              <a:t>imlunestrant</a:t>
            </a:r>
            <a:r>
              <a:rPr lang="en-US" dirty="0"/>
              <a:t>, </a:t>
            </a:r>
            <a:r>
              <a:rPr lang="en-US" dirty="0" err="1"/>
              <a:t>camizestrant</a:t>
            </a:r>
            <a:r>
              <a:rPr lang="en-US" dirty="0"/>
              <a:t> and </a:t>
            </a:r>
            <a:r>
              <a:rPr lang="en-US" dirty="0" err="1"/>
              <a:t>giredestrant</a:t>
            </a:r>
            <a:r>
              <a:rPr lang="en-US" dirty="0"/>
              <a:t> when administered as monotherapy for endocrine therapy-pretreated ER-positive, HER2-negative </a:t>
            </a:r>
            <a:r>
              <a:rPr lang="en-US" dirty="0" err="1"/>
              <a:t>mBC</a:t>
            </a:r>
            <a:r>
              <a:rPr lang="en-US" dirty="0"/>
              <a:t> with an ESR1 mutation?</a:t>
            </a:r>
          </a:p>
        </p:txBody>
      </p:sp>
      <p:graphicFrame>
        <p:nvGraphicFramePr>
          <p:cNvPr id="3" name="Chart 2">
            <a:extLst>
              <a:ext uri="{FF2B5EF4-FFF2-40B4-BE49-F238E27FC236}">
                <a16:creationId xmlns:a16="http://schemas.microsoft.com/office/drawing/2014/main" id="{E71A756A-CF6A-5FCD-5FF2-6440D64134E6}"/>
              </a:ext>
            </a:extLst>
          </p:cNvPr>
          <p:cNvGraphicFramePr/>
          <p:nvPr/>
        </p:nvGraphicFramePr>
        <p:xfrm>
          <a:off x="304800" y="1690609"/>
          <a:ext cx="11101892" cy="471019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64E84EC-C570-F1B5-BA8E-C69FFF4DE16F}"/>
              </a:ext>
            </a:extLst>
          </p:cNvPr>
          <p:cNvSpPr txBox="1"/>
          <p:nvPr/>
        </p:nvSpPr>
        <p:spPr>
          <a:xfrm>
            <a:off x="228600" y="6179785"/>
            <a:ext cx="6096000" cy="353943"/>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US" sz="1700" b="1" i="0" u="none" strike="noStrike" kern="1200" cap="none" spc="0" normalizeH="0" baseline="3000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 have no idea</a:t>
            </a:r>
            <a:endParaRPr kumimoji="0" lang="en-US" sz="1700" b="1" i="0" u="none" strike="noStrike" kern="1200" cap="none" spc="0" normalizeH="0" baseline="0" noProof="0" dirty="0">
              <a:ln>
                <a:noFill/>
              </a:ln>
              <a:solidFill>
                <a:srgbClr val="3333CC"/>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622414701"/>
      </p:ext>
    </p:extLst>
  </p:cSld>
  <p:clrMapOvr>
    <a:masterClrMapping/>
  </p:clrMapOvr>
  <p:transition spd="slow" advClick="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50641-EE0D-A7F7-2650-4BE69237AA7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A7297FF-5D6F-311B-F3E0-401902CEAC25}"/>
              </a:ext>
            </a:extLst>
          </p:cNvPr>
          <p:cNvPicPr>
            <a:picLocks noChangeAspect="1"/>
          </p:cNvPicPr>
          <p:nvPr/>
        </p:nvPicPr>
        <p:blipFill>
          <a:blip r:embed="rId2"/>
          <a:srcRect/>
          <a:stretch/>
        </p:blipFill>
        <p:spPr>
          <a:xfrm>
            <a:off x="4753331" y="2385891"/>
            <a:ext cx="6731000" cy="952500"/>
          </a:xfrm>
          <a:prstGeom prst="rect">
            <a:avLst/>
          </a:prstGeom>
        </p:spPr>
      </p:pic>
      <p:sp>
        <p:nvSpPr>
          <p:cNvPr id="2" name="Title 1">
            <a:extLst>
              <a:ext uri="{FF2B5EF4-FFF2-40B4-BE49-F238E27FC236}">
                <a16:creationId xmlns:a16="http://schemas.microsoft.com/office/drawing/2014/main" id="{8AF6521B-F3D9-2DAA-6C91-A74F52E986BC}"/>
              </a:ext>
            </a:extLst>
          </p:cNvPr>
          <p:cNvSpPr>
            <a:spLocks noGrp="1"/>
          </p:cNvSpPr>
          <p:nvPr>
            <p:ph type="title"/>
          </p:nvPr>
        </p:nvSpPr>
        <p:spPr>
          <a:xfrm>
            <a:off x="912285" y="227013"/>
            <a:ext cx="10394002" cy="1411287"/>
          </a:xfrm>
        </p:spPr>
        <p:txBody>
          <a:bodyPr/>
          <a:lstStyle/>
          <a:p>
            <a:r>
              <a:rPr lang="en-US" dirty="0"/>
              <a:t>How would you indirectly compare the </a:t>
            </a:r>
            <a:r>
              <a:rPr lang="en-US" u="sng" dirty="0"/>
              <a:t>global tolerability/toxicity</a:t>
            </a:r>
            <a:r>
              <a:rPr lang="en-US" dirty="0"/>
              <a:t> of </a:t>
            </a:r>
            <a:r>
              <a:rPr lang="en-US" dirty="0" err="1"/>
              <a:t>elacestrant</a:t>
            </a:r>
            <a:r>
              <a:rPr lang="en-US" dirty="0"/>
              <a:t>, </a:t>
            </a:r>
            <a:r>
              <a:rPr lang="en-US" dirty="0" err="1"/>
              <a:t>imlunestrant</a:t>
            </a:r>
            <a:r>
              <a:rPr lang="en-US" dirty="0"/>
              <a:t>, </a:t>
            </a:r>
            <a:r>
              <a:rPr lang="en-US" dirty="0" err="1"/>
              <a:t>camizestrant</a:t>
            </a:r>
            <a:r>
              <a:rPr lang="en-US" dirty="0"/>
              <a:t> and </a:t>
            </a:r>
            <a:r>
              <a:rPr lang="en-US" dirty="0" err="1"/>
              <a:t>giredestrant</a:t>
            </a:r>
            <a:r>
              <a:rPr lang="en-US" dirty="0"/>
              <a:t> when administered as monotherapy for endocrine therapy-pretreated, ER-positive, HER2-negative </a:t>
            </a:r>
            <a:r>
              <a:rPr lang="en-US" dirty="0" err="1"/>
              <a:t>mBC</a:t>
            </a:r>
            <a:r>
              <a:rPr lang="en-US" dirty="0"/>
              <a:t> with an ESR1 mutation?</a:t>
            </a:r>
          </a:p>
        </p:txBody>
      </p:sp>
      <p:sp>
        <p:nvSpPr>
          <p:cNvPr id="72" name="Text Box 4">
            <a:extLst>
              <a:ext uri="{FF2B5EF4-FFF2-40B4-BE49-F238E27FC236}">
                <a16:creationId xmlns:a16="http://schemas.microsoft.com/office/drawing/2014/main" id="{EE6CEFBB-4F80-B15F-350A-0515A5B7F032}"/>
              </a:ext>
            </a:extLst>
          </p:cNvPr>
          <p:cNvSpPr txBox="1">
            <a:spLocks noChangeArrowheads="1"/>
          </p:cNvSpPr>
          <p:nvPr/>
        </p:nvSpPr>
        <p:spPr bwMode="auto">
          <a:xfrm>
            <a:off x="1" y="246670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Elacestrant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is the most tolerable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4" name="Text Box 4">
            <a:extLst>
              <a:ext uri="{FF2B5EF4-FFF2-40B4-BE49-F238E27FC236}">
                <a16:creationId xmlns:a16="http://schemas.microsoft.com/office/drawing/2014/main" id="{9689CA0B-E46D-6E29-6FC6-CF69011C1882}"/>
              </a:ext>
            </a:extLst>
          </p:cNvPr>
          <p:cNvSpPr txBox="1">
            <a:spLocks noChangeArrowheads="1"/>
          </p:cNvSpPr>
          <p:nvPr/>
        </p:nvSpPr>
        <p:spPr bwMode="auto">
          <a:xfrm>
            <a:off x="0" y="309269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Imlunestrant</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is the most tolerable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583AEFD1-F329-8E4D-EDBC-DB9F86C4CAF0}"/>
              </a:ext>
            </a:extLst>
          </p:cNvPr>
          <p:cNvPicPr>
            <a:picLocks noChangeAspect="1"/>
          </p:cNvPicPr>
          <p:nvPr/>
        </p:nvPicPr>
        <p:blipFill>
          <a:blip r:embed="rId3"/>
          <a:srcRect/>
          <a:stretch/>
        </p:blipFill>
        <p:spPr>
          <a:xfrm>
            <a:off x="4753331" y="3021119"/>
            <a:ext cx="6731000" cy="952500"/>
          </a:xfrm>
          <a:prstGeom prst="rect">
            <a:avLst/>
          </a:prstGeom>
        </p:spPr>
      </p:pic>
      <p:sp>
        <p:nvSpPr>
          <p:cNvPr id="12" name="Text Box 4">
            <a:extLst>
              <a:ext uri="{FF2B5EF4-FFF2-40B4-BE49-F238E27FC236}">
                <a16:creationId xmlns:a16="http://schemas.microsoft.com/office/drawing/2014/main" id="{08273361-4D69-2FB0-AF81-45A04B845FA1}"/>
              </a:ext>
            </a:extLst>
          </p:cNvPr>
          <p:cNvSpPr txBox="1">
            <a:spLocks noChangeArrowheads="1"/>
          </p:cNvSpPr>
          <p:nvPr/>
        </p:nvSpPr>
        <p:spPr bwMode="auto">
          <a:xfrm>
            <a:off x="0" y="375664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Tolerability is about the same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E667E778-B63F-80FC-EC5A-232EEE0A3F5C}"/>
              </a:ext>
            </a:extLst>
          </p:cNvPr>
          <p:cNvPicPr>
            <a:picLocks noChangeAspect="1"/>
          </p:cNvPicPr>
          <p:nvPr/>
        </p:nvPicPr>
        <p:blipFill>
          <a:blip r:embed="rId4"/>
          <a:srcRect/>
          <a:stretch/>
        </p:blipFill>
        <p:spPr>
          <a:xfrm>
            <a:off x="4753331" y="3685077"/>
            <a:ext cx="6731000" cy="952500"/>
          </a:xfrm>
          <a:prstGeom prst="rect">
            <a:avLst/>
          </a:prstGeom>
        </p:spPr>
      </p:pic>
      <p:sp>
        <p:nvSpPr>
          <p:cNvPr id="15" name="Text Box 4">
            <a:extLst>
              <a:ext uri="{FF2B5EF4-FFF2-40B4-BE49-F238E27FC236}">
                <a16:creationId xmlns:a16="http://schemas.microsoft.com/office/drawing/2014/main" id="{1DA8A794-03D2-AB44-C237-7A0E0885DC1B}"/>
              </a:ext>
            </a:extLst>
          </p:cNvPr>
          <p:cNvSpPr txBox="1">
            <a:spLocks noChangeArrowheads="1"/>
          </p:cNvSpPr>
          <p:nvPr/>
        </p:nvSpPr>
        <p:spPr bwMode="auto">
          <a:xfrm>
            <a:off x="0" y="44530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Not enough data are available to tell</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7" name="Picture 16">
            <a:extLst>
              <a:ext uri="{FF2B5EF4-FFF2-40B4-BE49-F238E27FC236}">
                <a16:creationId xmlns:a16="http://schemas.microsoft.com/office/drawing/2014/main" id="{30360B58-D324-D7B0-7031-1BA339A0A638}"/>
              </a:ext>
            </a:extLst>
          </p:cNvPr>
          <p:cNvPicPr>
            <a:picLocks noChangeAspect="1"/>
          </p:cNvPicPr>
          <p:nvPr/>
        </p:nvPicPr>
        <p:blipFill>
          <a:blip r:embed="rId5"/>
          <a:srcRect/>
          <a:stretch/>
        </p:blipFill>
        <p:spPr>
          <a:xfrm>
            <a:off x="4753331" y="4381500"/>
            <a:ext cx="6731000" cy="952500"/>
          </a:xfrm>
          <a:prstGeom prst="rect">
            <a:avLst/>
          </a:prstGeom>
        </p:spPr>
      </p:pic>
      <p:sp>
        <p:nvSpPr>
          <p:cNvPr id="18" name="Text Box 9">
            <a:extLst>
              <a:ext uri="{FF2B5EF4-FFF2-40B4-BE49-F238E27FC236}">
                <a16:creationId xmlns:a16="http://schemas.microsoft.com/office/drawing/2014/main" id="{34505593-F4B9-ADCF-AD37-A2E656B90452}"/>
              </a:ext>
            </a:extLst>
          </p:cNvPr>
          <p:cNvSpPr txBox="1">
            <a:spLocks noChangeArrowheads="1"/>
          </p:cNvSpPr>
          <p:nvPr/>
        </p:nvSpPr>
        <p:spPr bwMode="auto">
          <a:xfrm>
            <a:off x="5715000" y="245508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19" name="Text Box 9">
            <a:extLst>
              <a:ext uri="{FF2B5EF4-FFF2-40B4-BE49-F238E27FC236}">
                <a16:creationId xmlns:a16="http://schemas.microsoft.com/office/drawing/2014/main" id="{62496479-3328-67C3-4305-F460DBD3B6A7}"/>
              </a:ext>
            </a:extLst>
          </p:cNvPr>
          <p:cNvSpPr txBox="1">
            <a:spLocks noChangeArrowheads="1"/>
          </p:cNvSpPr>
          <p:nvPr/>
        </p:nvSpPr>
        <p:spPr bwMode="auto">
          <a:xfrm>
            <a:off x="6637826" y="309900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22" name="Text Box 9">
            <a:extLst>
              <a:ext uri="{FF2B5EF4-FFF2-40B4-BE49-F238E27FC236}">
                <a16:creationId xmlns:a16="http://schemas.microsoft.com/office/drawing/2014/main" id="{E99AFDAF-930C-D928-E25F-252A24B5A470}"/>
              </a:ext>
            </a:extLst>
          </p:cNvPr>
          <p:cNvSpPr txBox="1">
            <a:spLocks noChangeArrowheads="1"/>
          </p:cNvSpPr>
          <p:nvPr/>
        </p:nvSpPr>
        <p:spPr bwMode="auto">
          <a:xfrm>
            <a:off x="9296400" y="376802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23" name="Text Box 9">
            <a:extLst>
              <a:ext uri="{FF2B5EF4-FFF2-40B4-BE49-F238E27FC236}">
                <a16:creationId xmlns:a16="http://schemas.microsoft.com/office/drawing/2014/main" id="{740973E2-D5FF-0F9A-4013-77D9ACAC1A97}"/>
              </a:ext>
            </a:extLst>
          </p:cNvPr>
          <p:cNvSpPr txBox="1">
            <a:spLocks noChangeArrowheads="1"/>
          </p:cNvSpPr>
          <p:nvPr/>
        </p:nvSpPr>
        <p:spPr bwMode="auto">
          <a:xfrm>
            <a:off x="6119446" y="446613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6" name="TextBox 5">
            <a:extLst>
              <a:ext uri="{FF2B5EF4-FFF2-40B4-BE49-F238E27FC236}">
                <a16:creationId xmlns:a16="http://schemas.microsoft.com/office/drawing/2014/main" id="{F58CED01-5F57-732C-B8AD-7D1E05EBDC6E}"/>
              </a:ext>
            </a:extLst>
          </p:cNvPr>
          <p:cNvSpPr txBox="1"/>
          <p:nvPr/>
        </p:nvSpPr>
        <p:spPr>
          <a:xfrm>
            <a:off x="228600" y="6060610"/>
            <a:ext cx="6096000" cy="35394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 = 19</a:t>
            </a:r>
          </a:p>
        </p:txBody>
      </p:sp>
    </p:spTree>
    <p:extLst>
      <p:ext uri="{BB962C8B-B14F-4D97-AF65-F5344CB8AC3E}">
        <p14:creationId xmlns:p14="http://schemas.microsoft.com/office/powerpoint/2010/main" val="547615278"/>
      </p:ext>
    </p:extLst>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55.xml><?xml version="1.0" encoding="utf-8"?>
<p:tagLst xmlns:a="http://schemas.openxmlformats.org/drawingml/2006/main" xmlns:r="http://schemas.openxmlformats.org/officeDocument/2006/relationships" xmlns:p="http://schemas.openxmlformats.org/presentationml/2006/main">
  <p:tag name="KPI_HAS_CHART" val="false"/>
</p:tagLst>
</file>

<file path=ppt/tags/tag56.xml><?xml version="1.0" encoding="utf-8"?>
<p:tagLst xmlns:a="http://schemas.openxmlformats.org/drawingml/2006/main" xmlns:r="http://schemas.openxmlformats.org/officeDocument/2006/relationships" xmlns:p="http://schemas.openxmlformats.org/presentationml/2006/main">
  <p:tag name="KPI_HAS_CHART" val="false"/>
</p:tagLst>
</file>

<file path=ppt/tags/tag57.xml><?xml version="1.0" encoding="utf-8"?>
<p:tagLst xmlns:a="http://schemas.openxmlformats.org/drawingml/2006/main" xmlns:r="http://schemas.openxmlformats.org/officeDocument/2006/relationships" xmlns:p="http://schemas.openxmlformats.org/presentationml/2006/main">
  <p:tag name="AS_UNIQUEID" val="550"/>
</p:tagLst>
</file>

<file path=ppt/tags/tag58.xml><?xml version="1.0" encoding="utf-8"?>
<p:tagLst xmlns:a="http://schemas.openxmlformats.org/drawingml/2006/main" xmlns:r="http://schemas.openxmlformats.org/officeDocument/2006/relationships" xmlns:p="http://schemas.openxmlformats.org/presentationml/2006/main">
  <p:tag name="AS_UNIQUEID" val="550"/>
</p:tagLst>
</file>

<file path=ppt/tags/tag59.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KPI_HAS_CHART" val="false"/>
</p:tagLst>
</file>

<file path=ppt/tags/tag61.xml><?xml version="1.0" encoding="utf-8"?>
<p:tagLst xmlns:a="http://schemas.openxmlformats.org/drawingml/2006/main" xmlns:r="http://schemas.openxmlformats.org/officeDocument/2006/relationships" xmlns:p="http://schemas.openxmlformats.org/presentationml/2006/main">
  <p:tag name="KPI_HAS_CHART" val="false"/>
</p:tagLst>
</file>

<file path=ppt/tags/tag62.xml><?xml version="1.0" encoding="utf-8"?>
<p:tagLst xmlns:a="http://schemas.openxmlformats.org/drawingml/2006/main" xmlns:r="http://schemas.openxmlformats.org/officeDocument/2006/relationships" xmlns:p="http://schemas.openxmlformats.org/presentationml/2006/main">
  <p:tag name="KPI_HAS_CHART" val="false"/>
</p:tagLst>
</file>

<file path=ppt/tags/tag63.xml><?xml version="1.0" encoding="utf-8"?>
<p:tagLst xmlns:a="http://schemas.openxmlformats.org/drawingml/2006/main" xmlns:r="http://schemas.openxmlformats.org/officeDocument/2006/relationships" xmlns:p="http://schemas.openxmlformats.org/presentationml/2006/main">
  <p:tag name="KPI_HAS_CHART" val="false"/>
</p:tagLst>
</file>

<file path=ppt/tags/tag64.xml><?xml version="1.0" encoding="utf-8"?>
<p:tagLst xmlns:a="http://schemas.openxmlformats.org/drawingml/2006/main" xmlns:r="http://schemas.openxmlformats.org/officeDocument/2006/relationships" xmlns:p="http://schemas.openxmlformats.org/presentationml/2006/main">
  <p:tag name="KPI_HAS_CHART" val="false"/>
</p:tagLst>
</file>

<file path=ppt/tags/tag65.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GDU LC 2">
      <a:dk1>
        <a:srgbClr val="000000"/>
      </a:dk1>
      <a:lt1>
        <a:srgbClr val="FFFFFF"/>
      </a:lt1>
      <a:dk2>
        <a:srgbClr val="ED3E22"/>
      </a:dk2>
      <a:lt2>
        <a:srgbClr val="FCFCFC"/>
      </a:lt2>
      <a:accent1>
        <a:srgbClr val="ED3E22"/>
      </a:accent1>
      <a:accent2>
        <a:srgbClr val="FFC419"/>
      </a:accent2>
      <a:accent3>
        <a:srgbClr val="FEFFFF"/>
      </a:accent3>
      <a:accent4>
        <a:srgbClr val="FEFFFF"/>
      </a:accent4>
      <a:accent5>
        <a:srgbClr val="FEFFFF"/>
      </a:accent5>
      <a:accent6>
        <a:srgbClr val="FFFFFF"/>
      </a:accent6>
      <a:hlink>
        <a:srgbClr val="ED3E22"/>
      </a:hlink>
      <a:folHlink>
        <a:srgbClr val="7E7E7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DU Hema_Template _2022 [84]  -  Read-Only" id="{7E75316A-1A37-8547-B3D9-37212E1E6A56}" vid="{C3FB54B2-A352-984B-8E09-9FC2DFEFE571}"/>
    </a:ext>
  </a:ext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SK In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MSK_Internal_Template" id="{59C23CD5-9955-5D4B-8670-B804478838D9}" vid="{943BE80A-EBCC-7E4F-9C4C-522D1ECDE113}"/>
    </a:ext>
  </a:extLst>
</a:theme>
</file>

<file path=ppt/theme/theme14.xml><?xml version="1.0" encoding="utf-8"?>
<a:theme xmlns:a="http://schemas.openxmlformats.org/drawingml/2006/main" name="10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5.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GDU LC 2">
      <a:dk1>
        <a:srgbClr val="000000"/>
      </a:dk1>
      <a:lt1>
        <a:srgbClr val="FFFFFF"/>
      </a:lt1>
      <a:dk2>
        <a:srgbClr val="ED3E22"/>
      </a:dk2>
      <a:lt2>
        <a:srgbClr val="FCFCFC"/>
      </a:lt2>
      <a:accent1>
        <a:srgbClr val="ED3E22"/>
      </a:accent1>
      <a:accent2>
        <a:srgbClr val="FFC419"/>
      </a:accent2>
      <a:accent3>
        <a:srgbClr val="FEFFFF"/>
      </a:accent3>
      <a:accent4>
        <a:srgbClr val="FEFFFF"/>
      </a:accent4>
      <a:accent5>
        <a:srgbClr val="FEFFFF"/>
      </a:accent5>
      <a:accent6>
        <a:srgbClr val="FFFFFF"/>
      </a:accent6>
      <a:hlink>
        <a:srgbClr val="ED3E22"/>
      </a:hlink>
      <a:folHlink>
        <a:srgbClr val="7E7E7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DU Hema_Template _2022 [84]  -  Read-Only" id="{7E75316A-1A37-8547-B3D9-37212E1E6A56}" vid="{C3FB54B2-A352-984B-8E09-9FC2DFEFE571}"/>
    </a:ext>
  </a:extLst>
</a:theme>
</file>

<file path=ppt/theme/theme18.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MSK In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MSK_Internal_Template" id="{59C23CD5-9955-5D4B-8670-B804478838D9}" vid="{943BE80A-EBCC-7E4F-9C4C-522D1ECDE113}"/>
    </a:ext>
  </a:ext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46533</TotalTime>
  <Words>9988</Words>
  <Application>Microsoft Macintosh PowerPoint</Application>
  <PresentationFormat>Widescreen</PresentationFormat>
  <Paragraphs>1387</Paragraphs>
  <Slides>162</Slides>
  <Notes>72</Notes>
  <HiddenSlides>0</HiddenSlides>
  <MMClips>0</MMClips>
  <ScaleCrop>false</ScaleCrop>
  <HeadingPairs>
    <vt:vector size="8" baseType="variant">
      <vt:variant>
        <vt:lpstr>Fonts Used</vt:lpstr>
      </vt:variant>
      <vt:variant>
        <vt:i4>21</vt:i4>
      </vt:variant>
      <vt:variant>
        <vt:lpstr>Theme</vt:lpstr>
      </vt:variant>
      <vt:variant>
        <vt:i4>22</vt:i4>
      </vt:variant>
      <vt:variant>
        <vt:lpstr>Embedded OLE Servers</vt:lpstr>
      </vt:variant>
      <vt:variant>
        <vt:i4>1</vt:i4>
      </vt:variant>
      <vt:variant>
        <vt:lpstr>Slide Titles</vt:lpstr>
      </vt:variant>
      <vt:variant>
        <vt:i4>162</vt:i4>
      </vt:variant>
    </vt:vector>
  </HeadingPairs>
  <TitlesOfParts>
    <vt:vector size="206" baseType="lpstr">
      <vt:lpstr>ＭＳ Ｐゴシック</vt:lpstr>
      <vt:lpstr>.AppleSystemUIFont</vt:lpstr>
      <vt:lpstr>Aptos</vt:lpstr>
      <vt:lpstr>Aptos Display</vt:lpstr>
      <vt:lpstr>Arial</vt:lpstr>
      <vt:lpstr>Arial Narrow</vt:lpstr>
      <vt:lpstr>Calibri</vt:lpstr>
      <vt:lpstr>Calibri Light</vt:lpstr>
      <vt:lpstr>Courier New</vt:lpstr>
      <vt:lpstr>Garamond</vt:lpstr>
      <vt:lpstr>Georgia</vt:lpstr>
      <vt:lpstr>Helvetica</vt:lpstr>
      <vt:lpstr>Montserrat SemiBold</vt:lpstr>
      <vt:lpstr>Noto Sans Symbols</vt:lpstr>
      <vt:lpstr>Proxima Nova</vt:lpstr>
      <vt:lpstr>StarSymbol</vt:lpstr>
      <vt:lpstr>Symbol</vt:lpstr>
      <vt:lpstr>System Font Regular</vt:lpstr>
      <vt:lpstr>Times</vt:lpstr>
      <vt:lpstr>Times New Roman</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4_Office Theme</vt:lpstr>
      <vt:lpstr>2_Default Design</vt:lpstr>
      <vt:lpstr>MSK Internal Template</vt:lpstr>
      <vt:lpstr>10_Office Theme</vt:lpstr>
      <vt:lpstr>FIDE 16:9 template</vt:lpstr>
      <vt:lpstr>Default Design</vt:lpstr>
      <vt:lpstr>1_Office Theme</vt:lpstr>
      <vt:lpstr>1_NORMAL SLIDES</vt:lpstr>
      <vt:lpstr>1_MSK Internal Template</vt:lpstr>
      <vt:lpstr>4_Default Design</vt:lpstr>
      <vt:lpstr>Office Theme</vt:lpstr>
      <vt:lpstr>10_Default Design</vt:lpstr>
      <vt:lpstr>think-cell Slide</vt:lpstr>
      <vt:lpstr>Exploring Current Patterns of Care in the Community:  Optimizing the Use of Oral Selective Estrogen Receptor  Degraders for HR-Positive Metastatic Breast Cancer</vt:lpstr>
      <vt:lpstr>Faculty</vt:lpstr>
      <vt:lpstr>Commercial Support</vt:lpstr>
      <vt:lpstr>Dr Love — Disclosures</vt:lpstr>
      <vt:lpstr>Research To Practice CME Planning Committee Members,  Staff and Reviewers</vt:lpstr>
      <vt:lpstr>Dr Jeselsohn — Disclosures</vt:lpstr>
      <vt:lpstr>Dr O’Shaughnessy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Integrating New Advances into  the Care of Patients with Cancer  A Multitumor Symposium in Partnership with the American Oncology Network</vt:lpstr>
      <vt:lpstr>Integrating New Advances into  the Care of Patients with Cancer  A Multitumor Symposium in Partnership with the American Oncology Network</vt:lpstr>
      <vt:lpstr>What Clinicians Want to Know: First-Line and Maintenance  Therapy for Patients with Extensive-Stage Small Cell Lung Cancer</vt:lpstr>
      <vt:lpstr>Cancer Q&amp;A: Understanding the Role and Reality  of CAR (Chimeric Antigen Receptor)  T-Cell Therapy for Non-Hodgkin Lymphoma</vt:lpstr>
      <vt:lpstr>Cancer Conference Update: 2025 ESMO Annual Meeting  — Breast Cancer Highlights</vt:lpstr>
      <vt:lpstr>Practical Perspectives: Experts Review Actual Cases of  Patients with Advanced Gastroesophageal Cancers</vt:lpstr>
      <vt:lpstr>Preventing and Managing Toxicities Associated  with Antibody-Drug Conjugates in the  Management of Metastatic Breast Cancer</vt:lpstr>
      <vt:lpstr>Exciting CME Events You Do Not Want to Miss</vt:lpstr>
      <vt:lpstr>Cases from the Community: Investigators Discuss the  Optimal Management of Breast Cancer</vt:lpstr>
      <vt:lpstr>Optimizing Treatment for Patients with  Relapsed/Refractory Chronic Lymphocytic Leukemia</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Exploring Current Patterns of Care in the Community:  Optimizing the Use of Oral Selective Estrogen Receptor  Degraders for HR-Positive Metastatic Breast Cancer</vt:lpstr>
      <vt:lpstr>Faculty</vt:lpstr>
      <vt:lpstr>PowerPoint Presentation</vt:lpstr>
      <vt:lpstr>Clinicians in the Audience, Please Complete  the Pre- and Postmeeting Surveys</vt:lpstr>
      <vt:lpstr>PowerPoint Presentation</vt:lpstr>
      <vt:lpstr>Integrating New Advances into  the Care of Patients with Cancer  A Multitumor Symposium in Partnership with the American Oncology Network</vt:lpstr>
      <vt:lpstr>Integrating New Advances into  the Care of Patients with Cancer  A Multitumor Symposium in Partnership with the American Oncology Network</vt:lpstr>
      <vt:lpstr>What Clinicians Want to Know: First-Line and Maintenance  Therapy for Patients with Extensive-Stage Small Cell Lung Cancer</vt:lpstr>
      <vt:lpstr>Cancer Q&amp;A: Understanding the Role and Reality  of CAR (Chimeric Antigen Receptor)  T-Cell Therapy for Non-Hodgkin Lymphoma</vt:lpstr>
      <vt:lpstr>Cancer Conference Update: 2025 ESMO Annual Meeting  — Breast Cancer Highlights</vt:lpstr>
      <vt:lpstr>Practical Perspectives: Experts Review Actual Cases of  Patients with Advanced Gastroesophageal Cancers</vt:lpstr>
      <vt:lpstr>Preventing and Managing Toxicities Associated  with Antibody-Drug Conjugates in the  Management of Metastatic Breast Cancer</vt:lpstr>
      <vt:lpstr>Exciting CME Events You Do Not Want to Miss</vt:lpstr>
      <vt:lpstr>Cases from the Community: Investigators Discuss the  Optimal Management of Breast Cancer</vt:lpstr>
      <vt:lpstr>Optimizing Treatment for Patients with  Relapsed/Refractory Chronic Lymphocytic Leukemia</vt:lpstr>
      <vt:lpstr>Exploring Current Patterns of Care in the Community:  Optimizing the Use of Oral Selective Estrogen Receptor  Degraders for HR-Positive Metastatic Breast Cancer</vt:lpstr>
      <vt:lpstr>Dr Jeselsohn — Disclosures</vt:lpstr>
      <vt:lpstr>Dr O’Shaughnessy — Disclosures</vt:lpstr>
      <vt:lpstr>Dr Love — Disclosures</vt:lpstr>
      <vt:lpstr>Commercial Support</vt:lpstr>
      <vt:lpstr>PowerPoint Presentation</vt:lpstr>
      <vt:lpstr>Agenda</vt:lpstr>
      <vt:lpstr>Agenda</vt:lpstr>
      <vt:lpstr>Practical Perspectives: Clinical Investigators Review Actual Cases of Patients with HER2-Positive Gastrointestinal Cancers</vt:lpstr>
      <vt:lpstr>PowerPoint Presentation</vt:lpstr>
      <vt:lpstr>PowerPoint Presentation</vt:lpstr>
      <vt:lpstr>Data + Perspectives: Clinical Investigators Discuss  the Emerging Role of AKT Inhibitors in the Care  of Patients with Prostate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 Clinical Trials in HR-Positive Metastatic Breast Cancer </vt:lpstr>
      <vt:lpstr>PowerPoint Presentation</vt:lpstr>
      <vt:lpstr>Survey of 50 General  Medical Oncologists:  Breast Cancer</vt:lpstr>
      <vt:lpstr>Clinical Investigator Survey Participants</vt:lpstr>
      <vt:lpstr>PowerPoint Presentation</vt:lpstr>
      <vt:lpstr>At what point do you typically first assess ESR1 mutation status in your patients with ER-positive, HER2-negative breast cancer?</vt:lpstr>
      <vt:lpstr>Agenda</vt:lpstr>
      <vt:lpstr>Appropriate Identification of Candidates for  and Practical Implementation of Oral Selective Estrogen Receptor Degraders (SERDs)  for Progressive ER-Positive,  HER2-Negative Metastatic Breast Cancer (mBC) </vt:lpstr>
      <vt:lpstr>PowerPoint Presentation</vt:lpstr>
      <vt:lpstr>ESR1 mutations: </vt:lpstr>
      <vt:lpstr>ESR1 Mutations are Enriched after ET in Metastatic Disease</vt:lpstr>
      <vt:lpstr>The Genomic Landscape after Progression on Palbociclib and an AI</vt:lpstr>
      <vt:lpstr>PowerPoint Presentation</vt:lpstr>
      <vt:lpstr>EMERALD Phase 3</vt:lpstr>
      <vt:lpstr>Baseline Demographic and Disease Characteristics</vt:lpstr>
      <vt:lpstr>Primary end point: PFS in all and mESR1 Patients</vt:lpstr>
      <vt:lpstr>Clinically Relevant Subgroups (All Patients)</vt:lpstr>
      <vt:lpstr>Subgroup analysis: patients with ESR1-mutated tumors and prior ET+CDK4/6i ≥12 months</vt:lpstr>
      <vt:lpstr>Subgroup analysis of patients with ESR1-mutated tumors and prior ET+CDK4/6i ≥12 months  </vt:lpstr>
      <vt:lpstr>CAPItello-291: Phase III randomized trial of Capivasertib  plus Fulvestrant or Placebo plus Fulvestrant </vt:lpstr>
      <vt:lpstr>PFS in CAPItello-291 in patients with prior CDK4/6 inhibitor exposure</vt:lpstr>
      <vt:lpstr>PowerPoint Presentation</vt:lpstr>
      <vt:lpstr>Baseline Demographic and Disease Characteristics</vt:lpstr>
      <vt:lpstr>Primary Endpoint: Imlunestrant vs SOC ET  Investigator-assessed PFS in Patients with ESR1m</vt:lpstr>
      <vt:lpstr>Investigator-assessed PFS by Subgroup: Imlunestrant Benefit Across Subgroups in Patients with ESR1m</vt:lpstr>
      <vt:lpstr>Primary Endpoint: Imlunestrant vs SOC ET  Investigator-assessed PFS in all Patients</vt:lpstr>
      <vt:lpstr>Next Generation Endocrine Therapies that were FDA approved and/ or with positive results from completed Phase III trials</vt:lpstr>
      <vt:lpstr>Side effect profiles of new endocrine therapies are different,  but mostly low grade </vt:lpstr>
      <vt:lpstr>Clinical Scenarios</vt:lpstr>
      <vt:lpstr>A 65-year-old woman (PS 0) with ER-positive, HER2-negative (IHC 0/null) de novo mBC receives ribociclib + letrozole for 2.5 years followed by disease progression with multiple minimally symptomatic bone metastases</vt:lpstr>
      <vt:lpstr>A 65-year-old woman (PS 0) with ER-positive, HER2-negative (IHC 0/null) de novo mBC receives ribociclib + letrozole for 2.5 years followed by disease progression with multiple minimally symptomatic bone metastases</vt:lpstr>
      <vt:lpstr>A 65-year-old woman (PS 0) with ER-positive, HER2-negative (IHC 0/null) de novo mBC receives ribociclib + letrozole for 10 months followed by disease progression with multiple symptomatic visceral metastases and normal LFTs</vt:lpstr>
      <vt:lpstr>A 65-year-old woman (PS 0) with ER-positive, HER2-negative (IHC 0/null) de novo mBC receives ribociclib + letrozole for 10 months followed by disease progression with multiple symptomatic visceral metastases and normal LFTs</vt:lpstr>
      <vt:lpstr>An 80-year-old woman (PS 1) with ER-positive, HER2-negative (IHC 0/null) de novo mBC receives ribociclib + letrozole for 2.5 years followed by disease progression with multiple minimally symptomatic bone metastases</vt:lpstr>
      <vt:lpstr>An 80-year-old woman (PS 1) with ER-positive, HER2-negative  (IHC 0/null) de novo mBC receives ribociclib + letrozole for  2.5 years followed by disease progression with multiple minimally symptomatic bone metastases</vt:lpstr>
      <vt:lpstr>A 65-year-old woman (PS 0) with ER-positive, HER2-negative (IHC 0/null) de novo mBC receives ribociclib + letrozole for 2.5 years followed by disease progression with multiple minimally symptomatic bone metastases</vt:lpstr>
      <vt:lpstr>A 65-year-old woman (PS 0) with ER-positive, HER2-negative (IHC 0/null) de novo mBC receives ribociclib + letrozole for 2.5 years followed by disease progression with multiple minimally symptomatic bone metastases</vt:lpstr>
      <vt:lpstr>Based on published research data and your own clinical experience, how would you indirectly compare the global efficacy of elacestrant, imlunestrant, camizestrant and giredestrant when administered as monotherapy for endocrine therapy-pretreated ER-positive, HER2-negative mBC with an ESR1 mutation?</vt:lpstr>
      <vt:lpstr>Based on published research data and your own clinical experience, how would you indirectly compare the global efficacy of elacestrant, imlunestrant, camizestrant and giredestrant when administered as monotherapy for endocrine therapy-pretreated ER-positive, HER2-negative mBC with an ESR1 mutation?</vt:lpstr>
      <vt:lpstr>How would you indirectly compare the global tolerability/toxicity of elacestrant, imlunestrant, camizestrant and giredestrant when administered as monotherapy for endocrine therapy-pretreated ER-positive, HER2-negative mBC with an ESR1 mutation?</vt:lpstr>
      <vt:lpstr>How would you indirectly compare the global tolerability/toxicity of elacestrant, imlunestrant, camizestrant and giredestrant when administered as monotherapy for endocrine therapy-pretreated, ER-positive, HER2-negative mBC with an ESR1 mutation?</vt:lpstr>
      <vt:lpstr>FDA Approves Imlunestrant for Adults with ER-Positive,  HER2-Negative, ESR1-Mutated Advanced or Metastatic  Breast Cancer Press Release: September 25, 2025</vt:lpstr>
      <vt:lpstr>If imlunestrant were available, in which situations, if any, would you use this agent as monotherapy?</vt:lpstr>
      <vt:lpstr>If imlunestrant were available, in which situations, if any, would you use this agent as monotherapy?</vt:lpstr>
      <vt:lpstr>Agenda</vt:lpstr>
      <vt:lpstr>PowerPoint Presentation</vt:lpstr>
      <vt:lpstr>EMBER-3 Trial Progression-Free Survival: Imlunestrant/Abemaciclib versus Imlunestrant Alone — All Patients</vt:lpstr>
      <vt:lpstr>EMBER-3 Progression-Free Survival: Imlunestrant/Abemaciclib versus Imlunestrant Alone — Patients Who Previously Received a CDK4/6 Inhibitor</vt:lpstr>
      <vt:lpstr>PowerPoint Presentation</vt:lpstr>
      <vt:lpstr>PowerPoint Presentation</vt:lpstr>
      <vt:lpstr>Regulatory and reimbursement issues aside, are there situations in which you would employ the combination of imlunestrant/abemaciclib as first-line treatment for ER-positive, HER2-negative mBC? </vt:lpstr>
      <vt:lpstr>Regulatory and reimbursement issues aside, are there situations in which you would employ the combination of imlunestrant/abemaciclib as first-line treatment for ER-positive, HER2-negative mBC?</vt:lpstr>
      <vt:lpstr>Regulatory and reimbursement issues aside, would you administer an oral selective estrogen receptor degrader (SERD) and CDK4/6 inhibitor combination other than imlunestrant/abemaciclib under any circumstances?</vt:lpstr>
      <vt:lpstr>Regulatory and reimbursement issues aside, would you administer an oral selective estrogen receptor degrader (SERD) and CDK4/6 inhibitor combination other than imlunestrant/abemaciclib under any circumstances?</vt:lpstr>
      <vt:lpstr>Agenda</vt:lpstr>
      <vt:lpstr>PowerPoint Presentation</vt:lpstr>
      <vt:lpstr>CASE: 1L HR+ HER2- MBC</vt:lpstr>
      <vt:lpstr>CASE: 1L HR+ HER2- MBC</vt:lpstr>
      <vt:lpstr>PowerPoint Presentation</vt:lpstr>
      <vt:lpstr>Slide 2</vt:lpstr>
      <vt:lpstr>Slide 3</vt:lpstr>
      <vt:lpstr>Slide 5</vt:lpstr>
      <vt:lpstr>Slide 6</vt:lpstr>
      <vt:lpstr>Slide 11</vt:lpstr>
      <vt:lpstr>PowerPoint Presentation</vt:lpstr>
      <vt:lpstr>PowerPoint Presentation</vt:lpstr>
      <vt:lpstr>PowerPoint Presentation</vt:lpstr>
      <vt:lpstr>PowerPoint Presentation</vt:lpstr>
      <vt:lpstr>SERENA-6 met primary endpoint</vt:lpstr>
      <vt:lpstr>SERENA-6 met primary endpoint</vt:lpstr>
      <vt:lpstr>PowerPoint Presentation</vt:lpstr>
      <vt:lpstr>Multiple ESR1 Mutations with Acquired AI Resistance</vt:lpstr>
      <vt:lpstr>SERENA-2: 2L Camizestrant for ESR1m MBC –  Does the Number of ESR1m Impact Oral SERD Efficacy? YES!!</vt:lpstr>
      <vt:lpstr>Acquired Mutations Cause ET-Resistance  Post-Progression on AI + CDK4/6 Inhibitor</vt:lpstr>
      <vt:lpstr>Intercepting Molecular Resistance with Switch to Oral SERD Prior to Radiologic Progression  </vt:lpstr>
      <vt:lpstr>PowerPoint Presentation</vt:lpstr>
      <vt:lpstr>Regulatory and reimbursement issues aside, do you believe that the results from the SERENA-6 study justify the routine use of serial ctDNA monitoring for early detection of ESR1 mutations in patients with ER-positive, HER2-negative mBC receiving first-line therapy?</vt:lpstr>
      <vt:lpstr>A 65-year-old woman presents with de novo ER-positive, HER2-negative (IHC 0/null) mBC with multiple minimally symptomatic bone metastases. Biomarker evaluation is negative for ESR1 mutations and PIK3CA/AKT1/PTEN alterations. She is started on ribociclib with anastrozole and followed with serial ctDNA testing for ESR1 mutations. After 1 year she is found to have an ESR1 mutation without radiographic evidence of disease progression. Regulatory and reimbursement issues aside, what would you most likely recommend?</vt:lpstr>
      <vt:lpstr>A 65-year-old woman presents with de novo ER-positive, HER2-negative (IHC 0/null) mBC with multiple minimally symptomatic bone metastases. Biomarker evaluation is negative for ESR1 mutations and PIK3CA/AKT1/PTEN alterations. She is started on ribociclib with anastrozole and followed with serial ctDNA testing for ESR1 mutations. After 1 year she is found to have an ESR1 mutation without radiographic evidence of disease progression. Regulatory and reimbursement issues aside, what would you most likely recommend?</vt:lpstr>
      <vt:lpstr>A 65-year-old woman presents with de novo ER-positive, HER2-negative (IHC 0/null) mBC with multiple minimally symptomatic bone metastases. Biomarker evaluation is negative for ESR1 mutations and PIK3CA/AKT1/PTEN alterations. She is started on ribociclib with anastrozole and followed with serial ctDNA testing for ESR1 mutations. After 2 years, she is found to have an ESR1 mutation without radiographic evidence of disease progression. Regulatory and reimbursement issues aside, what would you most likely recommend?</vt:lpstr>
      <vt:lpstr>A 65-year-old woman presents with de novo ER-positive, HER2-negative  (IHC 0/null) mBC with multiple minimally symptomatic bone metastases. Biomarker evaluation is negative for ESR1 mutations and PIK3CA/AKT1/PTEN alterations. She is started on ribociclib with anastrozole and followed with serial ctDNA testing for ESR1 mutations. After 2 years she is found to have an ESR1 mutation without radiographic evidence of disease progression. Regulatory and reimbursement issues aside, what would you most likely recommend?</vt:lpstr>
      <vt:lpstr>Agenda</vt:lpstr>
      <vt:lpstr>A 65-year-old woman (PS 0) with ER-positive, HER2-negative (IHC 0/null) breast cancer with a PIK3CA mutation who develops metastatic disease after 2 years of adjuvant anastrozole receives inavolisib + palbociclib + fulvestrant for 10 months followed by disease progression with multiple minimally symptomatic bone metastases</vt:lpstr>
      <vt:lpstr>A 65-year-old woman (PS 0) with ER-positive, HER2-negative (IHC 0/null) breast cancer with a PIK3CA mutation who develops metastatic disease after 2 years of adjuvant anastrozole receives inavolisib + palbociclib + fulvestrant for 10 months followed by disease progression with multiple minimally symptomatic bone metastases </vt:lpstr>
      <vt:lpstr>In general, are there clinical situations in which you are adding palbociclib to anti-HER2 therapy and maintenance endocrine therapy after first-line induction therapy for your patients with HR-positive, HER2-positive mBC as in the PATINA study? </vt:lpstr>
      <vt:lpstr>In general, are there clinical situations in which you are adding palbociclib to anti-HER2 therapy and maintenance endocrine therapy after first-line induction therapy for your patients with HR-positive, HER2-positive mBC as in the PATINA study? </vt:lpstr>
      <vt:lpstr>A 65-year-old woman (PS 0) with ER-positive, HER2-negative (IHC 0/null) breast cancer receives adjuvant abemaciclib + anastrozole for 2 years followed by development of biopsy-confirmed ER-positive, HER2-negative (IHC 0/null) metastatic disease with multiple minimally symptomatic bone metastases</vt:lpstr>
      <vt:lpstr>A 65-year-old woman (PS 0) with ER-positive, HER2-negative  (IHC 0/null) breast cancer receives adjuvant abemaciclib + anastrozole for 2 years followed by development of biopsy-confirmed ER-positive, HER2-negative (IHC 0/null) metastatic disease with multiple minimally symptomatic bone metastases</vt:lpstr>
      <vt:lpstr>evERA Study Design</vt:lpstr>
      <vt:lpstr>evERA Coprimary Endpoint: PFS for Patients with ESR1 Mutations</vt:lpstr>
      <vt:lpstr>evERA Coprimary Endpoint: PFS in the ITT Population</vt:lpstr>
      <vt:lpstr>evERA: Interim OS in the ESR1-Mutation and ITT Populations</vt:lpstr>
      <vt:lpstr>Integrating New Advances into  the Care of Patients with Cancer  A Multitumor Symposium in Partnership with the American Oncology Network</vt:lpstr>
      <vt:lpstr>Integrating New Advances into  the Care of Patients with Cancer  A Multitumor Symposium in Partnership with the American Oncology Network</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lpstr>Appendix</vt:lpstr>
      <vt:lpstr>A 65-year-old woman (PS 0) with ER-positive, HER2-negative (IHC 0/null) de novo mBC receives ribociclib + letrozole for 2.5 years followed by disease progression with multiple symptomatic visceral metastases and normal LFTs</vt:lpstr>
      <vt:lpstr>A 65-year-old woman (PS 0) with ER-positive, HER2-negative  (IHC 0/null) de novo mBC receives ribociclib + letrozole for  2.5 years followed by disease progression with multiple symptomatic visceral metastases and normal LFTs</vt:lpstr>
      <vt:lpstr>A 65-year-old woman (PS 0) with ER-positive, HER2-negative (IHC 0/null) de novo mBC receives ribociclib + letrozole for 2.5 years followed by disease progression with multiple symptomatic visceral metastases and normal LFTs</vt:lpstr>
      <vt:lpstr>A 65-year-old woman (PS 0) with ER-positive, HER2-negative  (IHC 0/null) de novo mBC receives ribociclib + letrozole for  2.5 years followed by disease progression with multiple symptomatic visceral metastases and normal LFTs</vt:lpstr>
      <vt:lpstr>A 65-year-old woman (PS 0) with ER-positive, HER2-negative (IHC 0/null) breast cancer who develops metastatic disease after 2 years of adjuvant anastrozole receives ribociclib + fulvestrant for 10 months followed by disease progression with multiple minimally symptomatic bone metastases</vt:lpstr>
      <vt:lpstr>A 65-year-old woman (PS 0) with ER-positive, HER2-negative  (IHC 0/null) breast cancer who develops metastatic disease after 2 years of adjuvant anastrozole receives ribociclib + fulvestrant for 10 months followed by disease progression with multiple minimally symptomatic bone metastases</vt:lpstr>
      <vt:lpstr>A 65-year-old woman (PS 0) with ER-positive, HER2-negative (IHC 0/null) breast cancer who develops metastatic disease after 2 years of adjuvant anastrozole receives ribociclib + fulvestrant for 10 months followed by disease progression with multiple minimally symptomatic bone metastases</vt:lpstr>
      <vt:lpstr>A 65-year-old woman (PS 0) with ER-positive, HER2-negative  (IHC 0/null) breast cancer who develops metastatic disease after 2 years of adjuvant anastrozole receives ribociclib + fulvestrant for 10 months followed by disease progression with multiple minimally symptomatic bone metastases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3899</cp:revision>
  <cp:lastPrinted>2020-12-08T02:40:56Z</cp:lastPrinted>
  <dcterms:created xsi:type="dcterms:W3CDTF">2020-11-13T19:02:13Z</dcterms:created>
  <dcterms:modified xsi:type="dcterms:W3CDTF">2025-10-29T20:29:18Z</dcterms:modified>
</cp:coreProperties>
</file>